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471" r:id="rId4"/>
    <p:sldId id="472" r:id="rId5"/>
    <p:sldId id="458" r:id="rId6"/>
    <p:sldId id="451" r:id="rId7"/>
    <p:sldId id="452" r:id="rId8"/>
    <p:sldId id="487" r:id="rId9"/>
    <p:sldId id="489" r:id="rId10"/>
    <p:sldId id="488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85" r:id="rId21"/>
    <p:sldId id="4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14" autoAdjust="0"/>
    <p:restoredTop sz="94660"/>
  </p:normalViewPr>
  <p:slideViewPr>
    <p:cSldViewPr>
      <p:cViewPr varScale="1">
        <p:scale>
          <a:sx n="66" d="100"/>
          <a:sy n="66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09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</a:t>
            </a:r>
          </a:p>
          <a:p>
            <a:r>
              <a:rPr lang="en-US" dirty="0"/>
              <a:t>Counting Rules</a:t>
            </a:r>
          </a:p>
          <a:p>
            <a:pPr lvl="1"/>
            <a:r>
              <a:rPr lang="en-US" dirty="0"/>
              <a:t>Combinations</a:t>
            </a:r>
          </a:p>
          <a:p>
            <a:r>
              <a:rPr lang="en-US" dirty="0"/>
              <a:t>Axioms of probability</a:t>
            </a:r>
          </a:p>
          <a:p>
            <a:r>
              <a:rPr lang="en-US" dirty="0"/>
              <a:t>Examples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last lecture</a:t>
            </a:r>
          </a:p>
          <a:p>
            <a:r>
              <a:rPr lang="en-US" dirty="0" smtClean="0"/>
              <a:t>Probability (continued)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C00000"/>
                </a:solidFill>
              </a:rPr>
              <a:t>Definition:</a:t>
            </a:r>
            <a:r>
              <a:rPr lang="en-US" dirty="0" smtClean="0"/>
              <a:t> When we have n </a:t>
            </a:r>
            <a:r>
              <a:rPr lang="en-US" b="1" dirty="0" smtClean="0"/>
              <a:t>different objects, and we want to have combinations containing r </a:t>
            </a:r>
            <a:r>
              <a:rPr lang="en-US" dirty="0" smtClean="0"/>
              <a:t>objects, then we will have </a:t>
            </a:r>
            <a:r>
              <a:rPr lang="en-US" baseline="-25000" dirty="0" err="1" smtClean="0"/>
              <a:t>n</a:t>
            </a:r>
            <a:r>
              <a:rPr lang="en-US" dirty="0" err="1" smtClean="0"/>
              <a:t>C</a:t>
            </a:r>
            <a:r>
              <a:rPr lang="en-US" baseline="-25000" dirty="0" err="1" smtClean="0"/>
              <a:t>r</a:t>
            </a:r>
            <a:r>
              <a:rPr lang="en-US" dirty="0" smtClean="0"/>
              <a:t> such combinations</a:t>
            </a:r>
            <a:r>
              <a:rPr lang="en-US" i="1" dirty="0" smtClean="0"/>
              <a:t>. </a:t>
            </a:r>
            <a:r>
              <a:rPr lang="en-US" i="1" dirty="0" smtClean="0">
                <a:solidFill>
                  <a:srgbClr val="0070C0"/>
                </a:solidFill>
              </a:rPr>
              <a:t>(where, r is less than n).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362200" y="3505200"/>
          <a:ext cx="3648075" cy="1504950"/>
        </p:xfrm>
        <a:graphic>
          <a:graphicData uri="http://schemas.openxmlformats.org/presentationml/2006/ole">
            <p:oleObj spid="_x0000_s3074" name="Equation" r:id="rId3" imgW="101592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786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equally likely possibilities of which one must occur and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are regarded as favorable or success, then the probability of success is given by </a:t>
            </a:r>
            <a:r>
              <a:rPr lang="en-US" dirty="0" smtClean="0">
                <a:solidFill>
                  <a:srgbClr val="FF0000"/>
                </a:solidFill>
              </a:rPr>
              <a:t>s/n</a:t>
            </a:r>
          </a:p>
          <a:p>
            <a:pPr lvl="1"/>
            <a:r>
              <a:rPr lang="en-US" dirty="0" smtClean="0"/>
              <a:t>If an event can occur in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different possible ways, all of which are equally likely, the probability of the event is </a:t>
            </a:r>
            <a:r>
              <a:rPr lang="en-US" dirty="0" smtClean="0">
                <a:solidFill>
                  <a:srgbClr val="FF0000"/>
                </a:solidFill>
              </a:rPr>
              <a:t>h/n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Classical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Approach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repetitions of an experiment,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 is very large, an event is observed to occur in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 of these, the probability of the event is </a:t>
            </a:r>
            <a:r>
              <a:rPr lang="en-US" dirty="0" smtClean="0">
                <a:solidFill>
                  <a:srgbClr val="FF0000"/>
                </a:solidFill>
              </a:rPr>
              <a:t>h/n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Frequency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Approach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Empirical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Probability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030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Axioms of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each event A</a:t>
            </a:r>
            <a:r>
              <a:rPr lang="en-US" baseline="-25000" dirty="0" smtClean="0"/>
              <a:t>i</a:t>
            </a:r>
            <a:r>
              <a:rPr lang="en-US" dirty="0" smtClean="0"/>
              <a:t>, we associate a real number P(A</a:t>
            </a:r>
            <a:r>
              <a:rPr lang="en-US" baseline="-25000" dirty="0" smtClean="0"/>
              <a:t>i</a:t>
            </a:r>
            <a:r>
              <a:rPr lang="en-US" dirty="0" smtClean="0"/>
              <a:t>). Then P is called the probability function, and P(A</a:t>
            </a:r>
            <a:r>
              <a:rPr lang="en-US" baseline="-25000" dirty="0" smtClean="0"/>
              <a:t>i</a:t>
            </a:r>
            <a:r>
              <a:rPr lang="en-US" dirty="0" smtClean="0"/>
              <a:t>) the probability of event A</a:t>
            </a:r>
            <a:r>
              <a:rPr lang="en-US" baseline="-25000" dirty="0" smtClean="0"/>
              <a:t>i</a:t>
            </a:r>
            <a:r>
              <a:rPr lang="en-US" dirty="0" smtClean="0"/>
              <a:t> if the following axioms are satisfied</a:t>
            </a:r>
          </a:p>
          <a:p>
            <a:pPr lvl="1"/>
            <a:r>
              <a:rPr lang="en-US" dirty="0" smtClean="0"/>
              <a:t>For every event A : P(A</a:t>
            </a:r>
            <a:r>
              <a:rPr lang="en-US" baseline="-25000" dirty="0" smtClean="0"/>
              <a:t>i</a:t>
            </a:r>
            <a:r>
              <a:rPr lang="en-US" dirty="0" smtClean="0"/>
              <a:t>) ≥ 0</a:t>
            </a:r>
          </a:p>
          <a:p>
            <a:pPr lvl="1"/>
            <a:r>
              <a:rPr lang="en-US" dirty="0" smtClean="0"/>
              <a:t>For the certain event S : P(S) = 1</a:t>
            </a:r>
          </a:p>
          <a:p>
            <a:pPr lvl="1"/>
            <a:r>
              <a:rPr lang="en-US" dirty="0" smtClean="0"/>
              <a:t>For any number of mutually exclusive events 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 …. A</a:t>
            </a:r>
            <a:r>
              <a:rPr lang="en-US" baseline="-25000" dirty="0" smtClean="0"/>
              <a:t>n</a:t>
            </a:r>
            <a:r>
              <a:rPr lang="en-US" dirty="0" smtClean="0"/>
              <a:t> in the class C: </a:t>
            </a:r>
          </a:p>
          <a:p>
            <a:pPr marL="457200" lvl="1" indent="0" algn="ctr">
              <a:buNone/>
            </a:pPr>
            <a:r>
              <a:rPr lang="en-US" dirty="0" smtClean="0"/>
              <a:t>P(A</a:t>
            </a:r>
            <a:r>
              <a:rPr lang="en-US" baseline="-25000" dirty="0" smtClean="0"/>
              <a:t>1</a:t>
            </a:r>
            <a:r>
              <a:rPr lang="en-US" dirty="0" smtClean="0"/>
              <a:t>U A</a:t>
            </a:r>
            <a:r>
              <a:rPr lang="en-US" baseline="-25000" dirty="0" smtClean="0"/>
              <a:t>2 </a:t>
            </a:r>
            <a:r>
              <a:rPr lang="en-US" dirty="0" smtClean="0"/>
              <a:t>U…..U A</a:t>
            </a:r>
            <a:r>
              <a:rPr lang="en-US" baseline="-25000" dirty="0" smtClean="0"/>
              <a:t>n</a:t>
            </a:r>
            <a:r>
              <a:rPr lang="en-US" dirty="0" smtClean="0"/>
              <a:t>) = P(A</a:t>
            </a:r>
            <a:r>
              <a:rPr lang="en-US" baseline="-25000" dirty="0" smtClean="0"/>
              <a:t>1</a:t>
            </a:r>
            <a:r>
              <a:rPr lang="en-US" dirty="0" smtClean="0"/>
              <a:t>) + P(A</a:t>
            </a:r>
            <a:r>
              <a:rPr lang="en-US" baseline="-25000" dirty="0" smtClean="0"/>
              <a:t>2</a:t>
            </a:r>
            <a:r>
              <a:rPr lang="en-US" dirty="0" smtClean="0"/>
              <a:t>) + … + P(A</a:t>
            </a:r>
            <a:r>
              <a:rPr lang="en-US" baseline="-25000" dirty="0" smtClean="0"/>
              <a:t>n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Note: </a:t>
            </a:r>
            <a:r>
              <a:rPr lang="en-US" dirty="0" smtClean="0"/>
              <a:t>Two events A and B are mutually exclusive or disjoint if A </a:t>
            </a:r>
            <a:r>
              <a:rPr lang="en-US" dirty="0" smtClean="0">
                <a:sym typeface="Symbol"/>
              </a:rPr>
              <a:t> B = </a:t>
            </a:r>
            <a:r>
              <a:rPr lang="el-GR" dirty="0" smtClean="0">
                <a:sym typeface="Symbol"/>
              </a:rPr>
              <a:t>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2709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362200"/>
          </a:xfrm>
        </p:spPr>
        <p:txBody>
          <a:bodyPr/>
          <a:lstStyle/>
          <a:p>
            <a:r>
              <a:rPr lang="en-US" dirty="0"/>
              <a:t>A die is loaded in such a way that an even number is twice as likely to occur as </a:t>
            </a:r>
            <a:r>
              <a:rPr lang="en-US" dirty="0" smtClean="0"/>
              <a:t>an odd </a:t>
            </a:r>
            <a:r>
              <a:rPr lang="en-US" dirty="0"/>
              <a:t>number. If </a:t>
            </a:r>
            <a:r>
              <a:rPr lang="en-US" i="1" dirty="0"/>
              <a:t>E </a:t>
            </a:r>
            <a:r>
              <a:rPr lang="en-US" dirty="0"/>
              <a:t>is the event that a number less than 4 occurs on a single toss </a:t>
            </a:r>
            <a:r>
              <a:rPr lang="en-US" dirty="0" smtClean="0"/>
              <a:t>of the </a:t>
            </a:r>
            <a:r>
              <a:rPr lang="en-US" dirty="0"/>
              <a:t>die, find </a:t>
            </a:r>
            <a:r>
              <a:rPr lang="en-US" i="1" dirty="0"/>
              <a:t>P(E</a:t>
            </a:r>
            <a:r>
              <a:rPr lang="en-US" i="1" dirty="0" smtClean="0"/>
              <a:t>).</a:t>
            </a:r>
          </a:p>
          <a:p>
            <a:r>
              <a:rPr lang="en-US" dirty="0" smtClean="0"/>
              <a:t>Sample </a:t>
            </a:r>
            <a:r>
              <a:rPr lang="en-US" dirty="0" smtClean="0"/>
              <a:t>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095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die is loaded in such a way that an even number is twice as likely to occur as </a:t>
            </a:r>
            <a:r>
              <a:rPr lang="en-US" dirty="0" smtClean="0"/>
              <a:t>an odd </a:t>
            </a:r>
            <a:r>
              <a:rPr lang="en-US" dirty="0"/>
              <a:t>number. If </a:t>
            </a:r>
            <a:r>
              <a:rPr lang="en-US" i="1" dirty="0"/>
              <a:t>E </a:t>
            </a:r>
            <a:r>
              <a:rPr lang="en-US" dirty="0"/>
              <a:t>is the event that a number less than 4 occurs on a single toss </a:t>
            </a:r>
            <a:r>
              <a:rPr lang="en-US" dirty="0" smtClean="0"/>
              <a:t>of the </a:t>
            </a:r>
            <a:r>
              <a:rPr lang="en-US" dirty="0"/>
              <a:t>die, find </a:t>
            </a:r>
            <a:r>
              <a:rPr lang="en-US" i="1" dirty="0"/>
              <a:t>P(E</a:t>
            </a:r>
            <a:r>
              <a:rPr lang="en-US" i="1" dirty="0" smtClean="0"/>
              <a:t>).</a:t>
            </a:r>
          </a:p>
          <a:p>
            <a:r>
              <a:rPr lang="en-US" dirty="0" smtClean="0"/>
              <a:t>Sample Space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095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smtClean="0"/>
              <a:t>the previous Example, </a:t>
            </a:r>
            <a:r>
              <a:rPr lang="en-US" dirty="0"/>
              <a:t>let </a:t>
            </a:r>
            <a:r>
              <a:rPr lang="en-US" i="1" dirty="0"/>
              <a:t>A </a:t>
            </a:r>
            <a:r>
              <a:rPr lang="en-US" dirty="0"/>
              <a:t>be the event that an even number turns up and let </a:t>
            </a:r>
            <a:r>
              <a:rPr lang="en-US" i="1" dirty="0"/>
              <a:t>B </a:t>
            </a:r>
            <a:r>
              <a:rPr lang="en-US" dirty="0" smtClean="0"/>
              <a:t>be the </a:t>
            </a:r>
            <a:r>
              <a:rPr lang="en-US" dirty="0"/>
              <a:t>event, that, a number divisible by 3 occurs. Find </a:t>
            </a:r>
            <a:r>
              <a:rPr lang="en-US" i="1" dirty="0"/>
              <a:t>P(A </a:t>
            </a:r>
            <a:r>
              <a:rPr lang="en-US" dirty="0"/>
              <a:t>U </a:t>
            </a:r>
            <a:r>
              <a:rPr lang="en-US" i="1" dirty="0"/>
              <a:t>B) </a:t>
            </a:r>
            <a:r>
              <a:rPr lang="en-US" dirty="0"/>
              <a:t>and </a:t>
            </a:r>
            <a:r>
              <a:rPr lang="en-US" i="1" dirty="0" smtClean="0"/>
              <a:t>P(A </a:t>
            </a:r>
            <a:r>
              <a:rPr lang="en-US" dirty="0">
                <a:sym typeface="Symbol"/>
              </a:rPr>
              <a:t></a:t>
            </a:r>
            <a:r>
              <a:rPr lang="en-US" i="1" dirty="0" smtClean="0"/>
              <a:t>B</a:t>
            </a:r>
            <a:r>
              <a:rPr lang="en-US" i="1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80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statistics c</a:t>
            </a:r>
            <a:r>
              <a:rPr lang="en-US" dirty="0" smtClean="0"/>
              <a:t>lass </a:t>
            </a:r>
            <a:r>
              <a:rPr lang="en-US" dirty="0"/>
              <a:t>for engineers consists of 25 industrial, 10 mechanical, 10 </a:t>
            </a:r>
            <a:r>
              <a:rPr lang="en-US" dirty="0" smtClean="0"/>
              <a:t>electrical, and </a:t>
            </a:r>
            <a:r>
              <a:rPr lang="en-US" dirty="0"/>
              <a:t>8 civil engineering students. If a person is randomly selected by </a:t>
            </a:r>
            <a:r>
              <a:rPr lang="en-US" dirty="0" smtClean="0"/>
              <a:t>the instructor </a:t>
            </a:r>
            <a:r>
              <a:rPr lang="en-US" dirty="0"/>
              <a:t>to answer a question, find the probability that the student chosen is (</a:t>
            </a:r>
            <a:r>
              <a:rPr lang="en-US" dirty="0" smtClean="0"/>
              <a:t>a) an </a:t>
            </a:r>
            <a:r>
              <a:rPr lang="en-US" dirty="0"/>
              <a:t>industrial engineering major, (b) a civil engineering or an electrical </a:t>
            </a:r>
            <a:r>
              <a:rPr lang="en-US" dirty="0" smtClean="0"/>
              <a:t>engineering major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43138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poker hand consisting of 5 cards, find the probability of holding 2 aces and </a:t>
            </a:r>
            <a:r>
              <a:rPr lang="en-US" dirty="0" smtClean="0"/>
              <a:t>3 jacks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272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Theorems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or B two events, </a:t>
            </a:r>
          </a:p>
          <a:p>
            <a:pPr marL="457200" lvl="1" indent="0" algn="ctr">
              <a:buNone/>
            </a:pPr>
            <a:r>
              <a:rPr lang="en-US" dirty="0" smtClean="0"/>
              <a:t>P(A U B) = P(A) + P(B) – P(A </a:t>
            </a:r>
            <a:r>
              <a:rPr lang="en-US" dirty="0" smtClean="0">
                <a:sym typeface="Symbol"/>
              </a:rPr>
              <a:t> B)</a:t>
            </a:r>
          </a:p>
          <a:p>
            <a:r>
              <a:rPr lang="en-US" dirty="0" smtClean="0">
                <a:sym typeface="Symbol"/>
              </a:rPr>
              <a:t>For mutually exclusive events</a:t>
            </a:r>
          </a:p>
          <a:p>
            <a:pPr marL="0" lvl="1" indent="0" algn="ctr">
              <a:buNone/>
            </a:pPr>
            <a:r>
              <a:rPr lang="en-US" dirty="0"/>
              <a:t>P(A U B) = P(A) + P(B</a:t>
            </a:r>
            <a:r>
              <a:rPr lang="en-US" dirty="0" smtClean="0"/>
              <a:t>)</a:t>
            </a:r>
          </a:p>
          <a:p>
            <a:pPr marL="0" indent="-400050"/>
            <a:r>
              <a:rPr lang="en-US" dirty="0" smtClean="0">
                <a:sym typeface="Symbol"/>
              </a:rPr>
              <a:t>True for any number of events</a:t>
            </a:r>
            <a:endParaRPr lang="en-US" dirty="0">
              <a:sym typeface="Symbol"/>
            </a:endParaRPr>
          </a:p>
          <a:p>
            <a:pPr marL="0" indent="0">
              <a:buNone/>
            </a:pPr>
            <a:endParaRPr lang="en-US" dirty="0" smtClean="0">
              <a:sym typeface="Symbo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47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A1, A2, …., An are partitions of a sample space then </a:t>
            </a:r>
          </a:p>
          <a:p>
            <a:pPr marL="0" indent="0">
              <a:buNone/>
            </a:pPr>
            <a:r>
              <a:rPr lang="en-US" dirty="0" smtClean="0"/>
              <a:t>P(A1 U A2 U …. U An) = P(A1) + P(A2) + … + P(An) = P(S) = 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67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After </a:t>
            </a:r>
            <a:r>
              <a:rPr lang="en-US" dirty="0"/>
              <a:t>being interviewed at two companies </a:t>
            </a:r>
            <a:r>
              <a:rPr lang="en-US" dirty="0" smtClean="0"/>
              <a:t>John assesses </a:t>
            </a:r>
            <a:r>
              <a:rPr lang="en-US" dirty="0"/>
              <a:t>that his probability of </a:t>
            </a:r>
            <a:r>
              <a:rPr lang="en-US" dirty="0" smtClean="0"/>
              <a:t>getting </a:t>
            </a:r>
            <a:r>
              <a:rPr lang="en-US" dirty="0"/>
              <a:t>an offer from company A is 0.8, and </a:t>
            </a:r>
            <a:r>
              <a:rPr lang="en-US" dirty="0" smtClean="0"/>
              <a:t>the probability </a:t>
            </a:r>
            <a:r>
              <a:rPr lang="en-US" dirty="0"/>
              <a:t>that he gets an offer from company </a:t>
            </a:r>
            <a:r>
              <a:rPr lang="en-US" i="1" dirty="0"/>
              <a:t>B </a:t>
            </a:r>
            <a:r>
              <a:rPr lang="en-US" dirty="0"/>
              <a:t>is </a:t>
            </a:r>
            <a:r>
              <a:rPr lang="en-US" dirty="0" smtClean="0"/>
              <a:t>0.6. If </a:t>
            </a:r>
            <a:r>
              <a:rPr lang="en-US" dirty="0"/>
              <a:t>on the other </a:t>
            </a:r>
            <a:r>
              <a:rPr lang="en-US" dirty="0" smtClean="0"/>
              <a:t>hand, he </a:t>
            </a:r>
            <a:r>
              <a:rPr lang="en-US" dirty="0"/>
              <a:t>believes that the probability that he will get offers from both companies is </a:t>
            </a:r>
            <a:r>
              <a:rPr lang="en-US" dirty="0" smtClean="0"/>
              <a:t>0.5, what </a:t>
            </a:r>
            <a:r>
              <a:rPr lang="en-US" dirty="0"/>
              <a:t>is the probability that he will get at least one offer from these two companies?</a:t>
            </a:r>
          </a:p>
        </p:txBody>
      </p:sp>
    </p:spTree>
    <p:extLst>
      <p:ext uri="{BB962C8B-B14F-4D97-AF65-F5344CB8AC3E}">
        <p14:creationId xmlns="" xmlns:p14="http://schemas.microsoft.com/office/powerpoint/2010/main" val="425745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probability of getting a total of 7 or 11 when a pair of fair dice </a:t>
            </a:r>
            <a:r>
              <a:rPr lang="en-US" dirty="0" smtClean="0"/>
              <a:t>are tossed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247011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probabilities are, respectively, 0.09, 0.15, 0.21, and 0.23 that a person </a:t>
            </a:r>
            <a:r>
              <a:rPr lang="en-US" dirty="0" smtClean="0"/>
              <a:t>purchasing a </a:t>
            </a:r>
            <a:r>
              <a:rPr lang="en-US" dirty="0"/>
              <a:t>new automobile will choose the color green, white, red, or blue, what </a:t>
            </a:r>
            <a:r>
              <a:rPr lang="en-US" dirty="0" smtClean="0"/>
              <a:t>is the </a:t>
            </a:r>
            <a:r>
              <a:rPr lang="en-US" dirty="0"/>
              <a:t>probability that a given buyer will purchase a new automobile that comes </a:t>
            </a:r>
            <a:r>
              <a:rPr lang="en-US" dirty="0" smtClean="0"/>
              <a:t>in one </a:t>
            </a:r>
            <a:r>
              <a:rPr lang="en-US" dirty="0"/>
              <a:t>of those colors?</a:t>
            </a:r>
          </a:p>
        </p:txBody>
      </p:sp>
    </p:spTree>
    <p:extLst>
      <p:ext uri="{BB962C8B-B14F-4D97-AF65-F5344CB8AC3E}">
        <p14:creationId xmlns="" xmlns:p14="http://schemas.microsoft.com/office/powerpoint/2010/main" val="24311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and A’ are complementary events then</a:t>
            </a:r>
          </a:p>
          <a:p>
            <a:pPr marL="0" indent="0" algn="ctr">
              <a:buNone/>
            </a:pPr>
            <a:r>
              <a:rPr lang="en-US" dirty="0" smtClean="0"/>
              <a:t>P(A) + P(A’) = 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926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If </a:t>
            </a:r>
            <a:r>
              <a:rPr lang="en-US" dirty="0"/>
              <a:t>the probabilities that an automobile mechanic will service 3, 4, 5, 6, 7, or 8 </a:t>
            </a:r>
            <a:r>
              <a:rPr lang="en-US" dirty="0" smtClean="0"/>
              <a:t>or more </a:t>
            </a:r>
            <a:r>
              <a:rPr lang="en-US" dirty="0"/>
              <a:t>cars on any given workday are, respectively, 0.12, 0.19, 0.28, 0.24, 0.10, </a:t>
            </a:r>
            <a:r>
              <a:rPr lang="en-US" dirty="0" smtClean="0"/>
              <a:t>and 0.07</a:t>
            </a:r>
            <a:r>
              <a:rPr lang="en-US" dirty="0"/>
              <a:t>, what is the probability that he will service at least 5 cars on his next day </a:t>
            </a:r>
            <a:r>
              <a:rPr lang="en-US" dirty="0" smtClean="0"/>
              <a:t>at work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31881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n-US" dirty="0" smtClean="0"/>
              <a:t>Probability</a:t>
            </a:r>
          </a:p>
          <a:p>
            <a:r>
              <a:rPr lang="en-US" dirty="0" smtClean="0"/>
              <a:t>Additive Rules of </a:t>
            </a:r>
            <a:r>
              <a:rPr lang="en-US" dirty="0" smtClean="0"/>
              <a:t>Probability</a:t>
            </a:r>
            <a:endParaRPr lang="en-US" dirty="0" smtClean="0"/>
          </a:p>
          <a:p>
            <a:r>
              <a:rPr lang="en-US" dirty="0" smtClean="0"/>
              <a:t>Examples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Probability </a:t>
            </a:r>
            <a:r>
              <a:rPr lang="en-US" dirty="0" smtClean="0"/>
              <a:t>and Statistics for Engineers and Scientists by Walpole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845</Words>
  <Application>Microsoft Office PowerPoint</Application>
  <PresentationFormat>On-screen Show (4:3)</PresentationFormat>
  <Paragraphs>67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1_Office Theme</vt:lpstr>
      <vt:lpstr>Equation</vt:lpstr>
      <vt:lpstr>Slide 1</vt:lpstr>
      <vt:lpstr>Last Class</vt:lpstr>
      <vt:lpstr>Today’s Agenda</vt:lpstr>
      <vt:lpstr>Combinations</vt:lpstr>
      <vt:lpstr>Probability</vt:lpstr>
      <vt:lpstr>Axioms of Probability</vt:lpstr>
      <vt:lpstr>Example</vt:lpstr>
      <vt:lpstr>Example</vt:lpstr>
      <vt:lpstr>Example</vt:lpstr>
      <vt:lpstr>Example</vt:lpstr>
      <vt:lpstr>Example</vt:lpstr>
      <vt:lpstr>Some Theorems</vt:lpstr>
      <vt:lpstr>Theorems</vt:lpstr>
      <vt:lpstr>Example</vt:lpstr>
      <vt:lpstr>Example</vt:lpstr>
      <vt:lpstr>Example</vt:lpstr>
      <vt:lpstr>Theorems (Cont.)</vt:lpstr>
      <vt:lpstr>Example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203</cp:revision>
  <dcterms:created xsi:type="dcterms:W3CDTF">2013-05-04T10:14:09Z</dcterms:created>
  <dcterms:modified xsi:type="dcterms:W3CDTF">2013-12-10T07:53:34Z</dcterms:modified>
</cp:coreProperties>
</file>