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408" r:id="rId5"/>
    <p:sldId id="410" r:id="rId6"/>
    <p:sldId id="398" r:id="rId7"/>
    <p:sldId id="421" r:id="rId8"/>
    <p:sldId id="436" r:id="rId9"/>
    <p:sldId id="439" r:id="rId10"/>
    <p:sldId id="437" r:id="rId11"/>
    <p:sldId id="438" r:id="rId12"/>
    <p:sldId id="425" r:id="rId13"/>
    <p:sldId id="426" r:id="rId14"/>
    <p:sldId id="441" r:id="rId15"/>
    <p:sldId id="443" r:id="rId16"/>
    <p:sldId id="444" r:id="rId17"/>
    <p:sldId id="442" r:id="rId18"/>
    <p:sldId id="440" r:id="rId19"/>
    <p:sldId id="428" r:id="rId20"/>
    <p:sldId id="429" r:id="rId21"/>
    <p:sldId id="449" r:id="rId22"/>
    <p:sldId id="448" r:id="rId23"/>
    <p:sldId id="447" r:id="rId24"/>
    <p:sldId id="450" r:id="rId25"/>
    <p:sldId id="430" r:id="rId26"/>
    <p:sldId id="446" r:id="rId27"/>
    <p:sldId id="445" r:id="rId28"/>
    <p:sldId id="433" r:id="rId29"/>
    <p:sldId id="434" r:id="rId30"/>
    <p:sldId id="43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07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 (continued)</a:t>
            </a:r>
          </a:p>
          <a:p>
            <a:r>
              <a:rPr lang="en-US" dirty="0" smtClean="0"/>
              <a:t>Counting Problems</a:t>
            </a:r>
          </a:p>
          <a:p>
            <a:r>
              <a:rPr lang="en-US" dirty="0" smtClean="0"/>
              <a:t>Multiplication Theorem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</a:p>
          <a:p>
            <a:r>
              <a:rPr lang="en-US" dirty="0" smtClean="0"/>
              <a:t>Permutations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evaluate probability, we must know how many elements are there in sample space.</a:t>
            </a:r>
          </a:p>
          <a:p>
            <a:pPr lvl="1"/>
            <a:r>
              <a:rPr lang="en-US" dirty="0" smtClean="0"/>
              <a:t>Finite and Infinite Sample Space</a:t>
            </a:r>
          </a:p>
          <a:p>
            <a:pPr lvl="1"/>
            <a:r>
              <a:rPr lang="en-US" dirty="0" smtClean="0"/>
              <a:t>Continuous and Discrete Sample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1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Theorem: </a:t>
            </a:r>
          </a:p>
          <a:p>
            <a:r>
              <a:rPr lang="en-US" dirty="0" smtClean="0"/>
              <a:t>If an operation can be performed in n</a:t>
            </a:r>
            <a:r>
              <a:rPr lang="en-US" baseline="-25000" dirty="0" smtClean="0"/>
              <a:t>1</a:t>
            </a:r>
            <a:r>
              <a:rPr lang="en-US" dirty="0" smtClean="0"/>
              <a:t> ways, and if for each of these ways a second operation can be performed in n</a:t>
            </a:r>
            <a:r>
              <a:rPr lang="en-US" baseline="-25000" dirty="0" smtClean="0"/>
              <a:t>2</a:t>
            </a:r>
            <a:r>
              <a:rPr lang="en-US" dirty="0" smtClean="0"/>
              <a:t> way, then the two operations can be performed together in n</a:t>
            </a:r>
            <a:r>
              <a:rPr lang="en-US" baseline="-25000" dirty="0" smtClean="0"/>
              <a:t>1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ways</a:t>
            </a:r>
          </a:p>
          <a:p>
            <a:endParaRPr lang="en-US" baseline="-250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OR:</a:t>
            </a:r>
          </a:p>
          <a:p>
            <a:pPr>
              <a:buNone/>
            </a:pPr>
            <a:r>
              <a:rPr lang="en-US" dirty="0" smtClean="0"/>
              <a:t>	 If sets A and B contain respectively m and n elements, there are m*n ways of choosing an element from A then an element from B.</a:t>
            </a:r>
          </a:p>
          <a:p>
            <a:endParaRPr lang="en-US" baseline="-250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Counting Problem (Multiplication Theorem)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Problem (Multiplication Theorem)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Theorem:</a:t>
            </a:r>
          </a:p>
          <a:p>
            <a:r>
              <a:rPr lang="en-US" dirty="0" smtClean="0"/>
              <a:t>	 If an operation can be performed in n</a:t>
            </a:r>
            <a:r>
              <a:rPr lang="en-US" baseline="-25000" dirty="0" smtClean="0"/>
              <a:t>1</a:t>
            </a:r>
            <a:r>
              <a:rPr lang="en-US" dirty="0" smtClean="0"/>
              <a:t> ways, and if for each of these a second operation can be performed in n</a:t>
            </a:r>
            <a:r>
              <a:rPr lang="en-US" baseline="-25000" dirty="0" smtClean="0"/>
              <a:t>2</a:t>
            </a:r>
            <a:r>
              <a:rPr lang="en-US" dirty="0" smtClean="0"/>
              <a:t> ways, and for each of the first two a third operation can be performed in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k</a:t>
            </a:r>
            <a:r>
              <a:rPr lang="en-US" dirty="0" smtClean="0"/>
              <a:t> ways, and so forth, then the sequence of k operations can be performed in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  <a:r>
              <a:rPr lang="en-US" dirty="0" err="1" smtClean="0">
                <a:solidFill>
                  <a:srgbClr val="FF0000"/>
                </a:solidFill>
              </a:rPr>
              <a:t>n</a:t>
            </a:r>
            <a:r>
              <a:rPr lang="en-US" baseline="-25000" dirty="0" err="1" smtClean="0">
                <a:solidFill>
                  <a:srgbClr val="FF0000"/>
                </a:solidFill>
              </a:rPr>
              <a:t>k</a:t>
            </a:r>
            <a:r>
              <a:rPr lang="en-US" baseline="-25000" dirty="0" smtClean="0"/>
              <a:t>    </a:t>
            </a:r>
            <a:r>
              <a:rPr lang="en-US" dirty="0" smtClean="0"/>
              <a:t>ways.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Definition:</a:t>
            </a:r>
          </a:p>
          <a:p>
            <a:pPr>
              <a:buNone/>
            </a:pPr>
            <a:r>
              <a:rPr lang="en-US" dirty="0" smtClean="0"/>
              <a:t>	 A permutation is an arrangement of all or part of a set of objects.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Example:</a:t>
            </a:r>
          </a:p>
          <a:p>
            <a:r>
              <a:rPr lang="en-US" dirty="0" smtClean="0"/>
              <a:t>Considering the three letters a, b, and c. write all possible permutations.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Example:</a:t>
            </a:r>
          </a:p>
          <a:p>
            <a:r>
              <a:rPr lang="en-US" dirty="0" smtClean="0"/>
              <a:t>Consider the three letters a, b, and c. The possible permutations are </a:t>
            </a:r>
            <a:r>
              <a:rPr lang="en-US" dirty="0" err="1" smtClean="0"/>
              <a:t>abc</a:t>
            </a:r>
            <a:r>
              <a:rPr lang="en-US" dirty="0" smtClean="0"/>
              <a:t>, </a:t>
            </a:r>
            <a:r>
              <a:rPr lang="en-US" dirty="0" err="1" smtClean="0"/>
              <a:t>acb</a:t>
            </a:r>
            <a:r>
              <a:rPr lang="en-US" dirty="0" smtClean="0"/>
              <a:t>, </a:t>
            </a:r>
            <a:r>
              <a:rPr lang="en-US" dirty="0" err="1" smtClean="0"/>
              <a:t>bac</a:t>
            </a:r>
            <a:r>
              <a:rPr lang="en-US" dirty="0" smtClean="0"/>
              <a:t>, </a:t>
            </a:r>
            <a:r>
              <a:rPr lang="en-US" dirty="0" err="1" smtClean="0"/>
              <a:t>bca</a:t>
            </a:r>
            <a:r>
              <a:rPr lang="en-US" dirty="0" smtClean="0"/>
              <a:t>, cab, and </a:t>
            </a:r>
            <a:r>
              <a:rPr lang="en-US" dirty="0" err="1" smtClean="0"/>
              <a:t>cba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Thus we see that there are 6 distinct arrangements. </a:t>
            </a:r>
          </a:p>
          <a:p>
            <a:r>
              <a:rPr lang="en-US" dirty="0" smtClean="0"/>
              <a:t>Using </a:t>
            </a:r>
            <a:r>
              <a:rPr lang="en-US" dirty="0" smtClean="0">
                <a:solidFill>
                  <a:srgbClr val="FF0000"/>
                </a:solidFill>
              </a:rPr>
              <a:t>multiplication Theorem </a:t>
            </a:r>
            <a:r>
              <a:rPr lang="en-US" dirty="0" smtClean="0"/>
              <a:t>we could arrive at the answer 6 without actually listing the different orders. </a:t>
            </a:r>
          </a:p>
          <a:p>
            <a:r>
              <a:rPr lang="en-US" dirty="0" smtClean="0"/>
              <a:t>There are 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= 3 choices for the first position, 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= 2 for the second, 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3</a:t>
            </a:r>
            <a:r>
              <a:rPr lang="en-US" dirty="0" smtClean="0"/>
              <a:t> = 1 choice for the last position, </a:t>
            </a:r>
          </a:p>
          <a:p>
            <a:r>
              <a:rPr lang="en-US" dirty="0" smtClean="0"/>
              <a:t>giving a total of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= (3)(2)(1) = 6 permutations.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general, n distinct objects can be arranged in</a:t>
            </a:r>
          </a:p>
          <a:p>
            <a:pPr lvl="1">
              <a:buNone/>
            </a:pPr>
            <a:r>
              <a:rPr lang="pt-BR" dirty="0" smtClean="0"/>
              <a:t>			</a:t>
            </a:r>
            <a:r>
              <a:rPr lang="pt-BR" dirty="0" smtClean="0">
                <a:solidFill>
                  <a:srgbClr val="FF0000"/>
                </a:solidFill>
              </a:rPr>
              <a:t>n(n - l)(n - 2) • • • (3)(2)(1) </a:t>
            </a:r>
            <a:r>
              <a:rPr lang="pt-BR" dirty="0" smtClean="0"/>
              <a:t>ways.</a:t>
            </a:r>
          </a:p>
          <a:p>
            <a:pPr lvl="1">
              <a:buNone/>
            </a:pPr>
            <a:endParaRPr lang="pt-BR" dirty="0" smtClean="0"/>
          </a:p>
          <a:p>
            <a:r>
              <a:rPr lang="en-US" dirty="0" smtClean="0"/>
              <a:t>We represent this product by the symbol n! which is read as "n factorial." </a:t>
            </a:r>
          </a:p>
          <a:p>
            <a:endParaRPr lang="en-US" dirty="0" smtClean="0"/>
          </a:p>
          <a:p>
            <a:r>
              <a:rPr lang="en-US" dirty="0" smtClean="0"/>
              <a:t>Three objects can be arranged in </a:t>
            </a:r>
          </a:p>
          <a:p>
            <a:pPr>
              <a:buNone/>
            </a:pPr>
            <a:r>
              <a:rPr lang="en-US" dirty="0" smtClean="0"/>
              <a:t>		3! = (3)(2)(1) = 6 ways.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By definition, </a:t>
            </a:r>
          </a:p>
          <a:p>
            <a:pPr lvl="3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1! = 1</a:t>
            </a:r>
          </a:p>
          <a:p>
            <a:pPr lvl="3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0! = 1</a:t>
            </a:r>
            <a:endParaRPr lang="en-US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permutation</a:t>
            </a:r>
            <a:r>
              <a:rPr lang="en-US" dirty="0"/>
              <a:t> is an arrangement of all or part of a set of </a:t>
            </a:r>
            <a:r>
              <a:rPr lang="en-US" dirty="0" smtClean="0"/>
              <a:t>objects.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Theorem:</a:t>
            </a:r>
          </a:p>
          <a:p>
            <a:pPr>
              <a:buNone/>
            </a:pPr>
            <a:r>
              <a:rPr lang="en-US" dirty="0" smtClean="0"/>
              <a:t>The number of permutations of n objects is n!.</a:t>
            </a:r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72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number of permutations of the four letters a, b, c, and d will be 4! = 24.</a:t>
            </a:r>
          </a:p>
          <a:p>
            <a:endParaRPr lang="en-US" dirty="0" smtClean="0"/>
          </a:p>
          <a:p>
            <a:r>
              <a:rPr lang="en-US" dirty="0" smtClean="0"/>
              <a:t>Now consider the number of permutations that are possible by taking two letters at a time from four. </a:t>
            </a:r>
          </a:p>
          <a:p>
            <a:endParaRPr lang="en-US" dirty="0" smtClean="0"/>
          </a:p>
          <a:p>
            <a:r>
              <a:rPr lang="en-US" dirty="0" smtClean="0"/>
              <a:t>These would be </a:t>
            </a:r>
          </a:p>
          <a:p>
            <a:r>
              <a:rPr lang="en-US" dirty="0" smtClean="0"/>
              <a:t>{</a:t>
            </a:r>
            <a:r>
              <a:rPr lang="en-US" dirty="0" err="1" smtClean="0"/>
              <a:t>ab</a:t>
            </a:r>
            <a:r>
              <a:rPr lang="en-US" dirty="0" smtClean="0"/>
              <a:t>, ac, ad, </a:t>
            </a:r>
            <a:r>
              <a:rPr lang="en-US" dirty="0" err="1" smtClean="0"/>
              <a:t>ba</a:t>
            </a:r>
            <a:r>
              <a:rPr lang="en-US" dirty="0" smtClean="0"/>
              <a:t>, be, </a:t>
            </a:r>
            <a:r>
              <a:rPr lang="en-US" dirty="0" err="1" smtClean="0"/>
              <a:t>bd</a:t>
            </a:r>
            <a:r>
              <a:rPr lang="en-US" dirty="0" smtClean="0"/>
              <a:t>, ca, </a:t>
            </a:r>
            <a:r>
              <a:rPr lang="en-US" dirty="0" err="1" smtClean="0"/>
              <a:t>cb</a:t>
            </a:r>
            <a:r>
              <a:rPr lang="en-US" dirty="0" smtClean="0"/>
              <a:t>, </a:t>
            </a:r>
            <a:r>
              <a:rPr lang="en-US" dirty="0" err="1" smtClean="0"/>
              <a:t>cd</a:t>
            </a:r>
            <a:r>
              <a:rPr lang="en-US" dirty="0" smtClean="0"/>
              <a:t>, </a:t>
            </a:r>
            <a:r>
              <a:rPr lang="en-US" dirty="0" err="1" smtClean="0"/>
              <a:t>da</a:t>
            </a:r>
            <a:r>
              <a:rPr lang="en-US" dirty="0" smtClean="0"/>
              <a:t>, db, dc}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 </a:t>
            </a:r>
            <a:r>
              <a:rPr lang="en-US" dirty="0" smtClean="0">
                <a:solidFill>
                  <a:srgbClr val="FF0000"/>
                </a:solidFill>
              </a:rPr>
              <a:t>Multiplication Theorem</a:t>
            </a:r>
            <a:r>
              <a:rPr lang="en-US" dirty="0" smtClean="0"/>
              <a:t>, we have two positions to fill with 4 alphabets {</a:t>
            </a:r>
            <a:r>
              <a:rPr lang="en-US" dirty="0" err="1" smtClean="0"/>
              <a:t>a,b,c,d</a:t>
            </a:r>
            <a:r>
              <a:rPr lang="en-US" dirty="0" smtClean="0"/>
              <a:t>}</a:t>
            </a:r>
          </a:p>
          <a:p>
            <a:r>
              <a:rPr lang="en-US" dirty="0" smtClean="0"/>
              <a:t>We have 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= 4 choices for the first position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= 3 choices for the second position</a:t>
            </a:r>
          </a:p>
          <a:p>
            <a:r>
              <a:rPr lang="en-US" dirty="0" smtClean="0"/>
              <a:t>Now using the multiplication theorem we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x n</a:t>
            </a:r>
            <a:r>
              <a:rPr lang="en-US" baseline="-25000" dirty="0" smtClean="0"/>
              <a:t>2</a:t>
            </a:r>
            <a:r>
              <a:rPr lang="en-US" dirty="0" smtClean="0"/>
              <a:t> = (4) (3) = 12 permutations. </a:t>
            </a:r>
          </a:p>
          <a:p>
            <a:r>
              <a:rPr lang="en-US" dirty="0" smtClean="0"/>
              <a:t>Which can be written as</a:t>
            </a:r>
          </a:p>
          <a:p>
            <a:r>
              <a:rPr lang="en-US" dirty="0" smtClean="0"/>
              <a:t>4 x (4-1) = 12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 </a:t>
            </a:r>
            <a:r>
              <a:rPr lang="en-US" dirty="0" smtClean="0">
                <a:solidFill>
                  <a:srgbClr val="FF0000"/>
                </a:solidFill>
              </a:rPr>
              <a:t>Multiplication Theorem</a:t>
            </a:r>
            <a:r>
              <a:rPr lang="en-US" dirty="0" smtClean="0"/>
              <a:t>, we have three positions to fill with 6 alphabets {</a:t>
            </a:r>
            <a:r>
              <a:rPr lang="en-US" dirty="0" err="1" smtClean="0"/>
              <a:t>a,b,c,d,e,f</a:t>
            </a:r>
            <a:r>
              <a:rPr lang="en-US" dirty="0" smtClean="0"/>
              <a:t>}</a:t>
            </a:r>
          </a:p>
          <a:p>
            <a:r>
              <a:rPr lang="en-US" dirty="0" smtClean="0"/>
              <a:t>We have 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= 6 choices for the first position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= 5 choices for the second position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3</a:t>
            </a:r>
            <a:r>
              <a:rPr lang="en-US" dirty="0" smtClean="0"/>
              <a:t> = 4 choices for the third position</a:t>
            </a:r>
          </a:p>
          <a:p>
            <a:endParaRPr lang="en-US" dirty="0" smtClean="0"/>
          </a:p>
          <a:p>
            <a:r>
              <a:rPr lang="en-US" dirty="0" smtClean="0"/>
              <a:t>Now using the multiplication theorem we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x n</a:t>
            </a:r>
            <a:r>
              <a:rPr lang="en-US" baseline="-25000" dirty="0" smtClean="0"/>
              <a:t>2</a:t>
            </a:r>
            <a:r>
              <a:rPr lang="en-US" dirty="0" smtClean="0"/>
              <a:t> x n</a:t>
            </a:r>
            <a:r>
              <a:rPr lang="en-US" baseline="-25000" dirty="0" smtClean="0"/>
              <a:t>3</a:t>
            </a:r>
            <a:r>
              <a:rPr lang="en-US" dirty="0" smtClean="0"/>
              <a:t> = (6) (5) (4) = 120 permutations. </a:t>
            </a:r>
          </a:p>
          <a:p>
            <a:r>
              <a:rPr lang="en-US" dirty="0" smtClean="0"/>
              <a:t>Which can be written as</a:t>
            </a:r>
          </a:p>
          <a:p>
            <a:r>
              <a:rPr lang="en-US" dirty="0" smtClean="0"/>
              <a:t>6 x (6-1) x (6-2) = 120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Lets say we have n objects and r places to fill then considering the previous two examples we can write</a:t>
            </a:r>
          </a:p>
          <a:p>
            <a:r>
              <a:rPr lang="en-US" dirty="0" smtClean="0"/>
              <a:t>For n = 4, r = 2 we got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4 x (4-1) = 12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Which can be written as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 x (n – r + 1)= 12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Similary</a:t>
            </a:r>
            <a:endParaRPr lang="en-US" dirty="0" smtClean="0"/>
          </a:p>
          <a:p>
            <a:r>
              <a:rPr lang="en-US" dirty="0" smtClean="0"/>
              <a:t>And for n = 6, r = 3 we got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6 x 5 x 4 = 120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 x (n-1) x (n – r + 1) = 120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general, n distinct objects taken r at a time can be arranged in</a:t>
            </a:r>
          </a:p>
          <a:p>
            <a:pPr>
              <a:buNone/>
            </a:pPr>
            <a:r>
              <a:rPr lang="pt-BR" dirty="0" smtClean="0">
                <a:solidFill>
                  <a:srgbClr val="FF0000"/>
                </a:solidFill>
              </a:rPr>
              <a:t>		n(n- l ) ( n - 2 ) - - - ( n - r + 1)</a:t>
            </a:r>
          </a:p>
          <a:p>
            <a:pPr>
              <a:buNone/>
            </a:pPr>
            <a:r>
              <a:rPr lang="en-US" dirty="0" smtClean="0"/>
              <a:t>	ways. </a:t>
            </a:r>
          </a:p>
          <a:p>
            <a:pPr>
              <a:buNone/>
            </a:pPr>
            <a:r>
              <a:rPr lang="en-US" dirty="0" smtClean="0"/>
              <a:t>	We represent this product by the symbol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 a result we have the theorem that follows.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52800"/>
            <a:ext cx="2298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of permutation of </a:t>
            </a:r>
            <a:r>
              <a:rPr lang="en-US" i="1" dirty="0"/>
              <a:t>n </a:t>
            </a:r>
            <a:r>
              <a:rPr lang="en-US" dirty="0"/>
              <a:t>distinct objects taken r at a time </a:t>
            </a:r>
            <a:r>
              <a:rPr lang="en-US" dirty="0" smtClean="0"/>
              <a:t>is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9988" y="2057400"/>
            <a:ext cx="17240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one year, three awards (research, teaching, and service) will be given for a </a:t>
            </a:r>
            <a:r>
              <a:rPr lang="en-US" dirty="0" smtClean="0"/>
              <a:t>class of </a:t>
            </a:r>
            <a:r>
              <a:rPr lang="en-US" dirty="0"/>
              <a:t>25 graduate students in a statistics department. If each student can receive </a:t>
            </a:r>
            <a:r>
              <a:rPr lang="en-US" dirty="0" smtClean="0"/>
              <a:t>at most </a:t>
            </a:r>
            <a:r>
              <a:rPr lang="en-US" dirty="0"/>
              <a:t>one award, how many possible selections are there?</a:t>
            </a:r>
          </a:p>
        </p:txBody>
      </p:sp>
    </p:spTree>
    <p:extLst>
      <p:ext uri="{BB962C8B-B14F-4D97-AF65-F5344CB8AC3E}">
        <p14:creationId xmlns:p14="http://schemas.microsoft.com/office/powerpoint/2010/main" xmlns="" val="323700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president and a treasurer are to be chosen from a student club consisting of </a:t>
            </a:r>
            <a:r>
              <a:rPr lang="en-US" dirty="0" smtClean="0"/>
              <a:t>50 people</a:t>
            </a:r>
            <a:r>
              <a:rPr lang="en-US" dirty="0"/>
              <a:t>. How many different choices of officers are possible if</a:t>
            </a:r>
          </a:p>
          <a:p>
            <a:pPr lvl="1"/>
            <a:r>
              <a:rPr lang="en-US" dirty="0"/>
              <a:t>(a) there are no restrictions</a:t>
            </a:r>
            <a:r>
              <a:rPr lang="en-US" dirty="0" smtClean="0"/>
              <a:t>;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(b) </a:t>
            </a:r>
            <a:r>
              <a:rPr lang="en-US" i="1" dirty="0"/>
              <a:t>A </a:t>
            </a:r>
            <a:r>
              <a:rPr lang="en-US" dirty="0"/>
              <a:t>will serve only if he is president</a:t>
            </a:r>
            <a:r>
              <a:rPr lang="en-US" dirty="0" smtClean="0"/>
              <a:t>;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(c) </a:t>
            </a:r>
            <a:r>
              <a:rPr lang="en-US" i="1" dirty="0"/>
              <a:t>B </a:t>
            </a:r>
            <a:r>
              <a:rPr lang="en-US" dirty="0"/>
              <a:t>and </a:t>
            </a:r>
            <a:r>
              <a:rPr lang="en-US" i="1" dirty="0"/>
              <a:t>C </a:t>
            </a:r>
            <a:r>
              <a:rPr lang="en-US" dirty="0"/>
              <a:t>will serve together or not at all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(d) </a:t>
            </a:r>
            <a:r>
              <a:rPr lang="en-US" i="1" dirty="0"/>
              <a:t>D </a:t>
            </a:r>
            <a:r>
              <a:rPr lang="en-US" dirty="0"/>
              <a:t>and </a:t>
            </a:r>
            <a:r>
              <a:rPr lang="en-US" i="1" dirty="0"/>
              <a:t>E </a:t>
            </a:r>
            <a:r>
              <a:rPr lang="en-US" dirty="0"/>
              <a:t>will not serve together?</a:t>
            </a:r>
          </a:p>
        </p:txBody>
      </p:sp>
    </p:spTree>
    <p:extLst>
      <p:ext uri="{BB962C8B-B14F-4D97-AF65-F5344CB8AC3E}">
        <p14:creationId xmlns:p14="http://schemas.microsoft.com/office/powerpoint/2010/main" xmlns="" val="25040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president and a treasurer are to be chosen from a student club consisting of </a:t>
            </a:r>
            <a:r>
              <a:rPr lang="en-US" dirty="0" smtClean="0"/>
              <a:t>50 people</a:t>
            </a:r>
            <a:r>
              <a:rPr lang="en-US" dirty="0"/>
              <a:t>. How many different choices of officers are possible if</a:t>
            </a:r>
          </a:p>
          <a:p>
            <a:pPr lvl="1"/>
            <a:r>
              <a:rPr lang="en-US" dirty="0"/>
              <a:t>(a) there are no restrictions</a:t>
            </a:r>
            <a:r>
              <a:rPr lang="en-US" dirty="0" smtClean="0"/>
              <a:t>;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40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president and a treasurer are to be chosen from a student club consisting of </a:t>
            </a:r>
            <a:r>
              <a:rPr lang="en-US" dirty="0" smtClean="0"/>
              <a:t>50 people</a:t>
            </a:r>
            <a:r>
              <a:rPr lang="en-US" dirty="0"/>
              <a:t>. How many different choices of officers are possible if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/>
              <a:t>b) </a:t>
            </a:r>
            <a:r>
              <a:rPr lang="en-US" i="1" dirty="0"/>
              <a:t>A </a:t>
            </a:r>
            <a:r>
              <a:rPr lang="en-US" dirty="0"/>
              <a:t>will serve only if he is president</a:t>
            </a:r>
            <a:r>
              <a:rPr lang="en-US" dirty="0" smtClean="0"/>
              <a:t>;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40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president and a treasurer are to be chosen from a student club consisting of </a:t>
            </a:r>
            <a:r>
              <a:rPr lang="en-US" dirty="0" smtClean="0"/>
              <a:t>50 people</a:t>
            </a:r>
            <a:r>
              <a:rPr lang="en-US" dirty="0"/>
              <a:t>. How many different choices of officers are possible if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c) </a:t>
            </a:r>
            <a:r>
              <a:rPr lang="en-US" i="1" dirty="0"/>
              <a:t>B </a:t>
            </a:r>
            <a:r>
              <a:rPr lang="en-US" dirty="0"/>
              <a:t>and </a:t>
            </a:r>
            <a:r>
              <a:rPr lang="en-US" i="1" dirty="0"/>
              <a:t>C </a:t>
            </a:r>
            <a:r>
              <a:rPr lang="en-US" dirty="0"/>
              <a:t>will serve together or not at all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40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president and a treasurer are to be chosen from a student club consisting of </a:t>
            </a:r>
            <a:r>
              <a:rPr lang="en-US" dirty="0" smtClean="0"/>
              <a:t>50 people</a:t>
            </a:r>
            <a:r>
              <a:rPr lang="en-US" dirty="0"/>
              <a:t>. How many different choices of officers are possible if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d) </a:t>
            </a:r>
            <a:r>
              <a:rPr lang="en-US" i="1" dirty="0"/>
              <a:t>D </a:t>
            </a:r>
            <a:r>
              <a:rPr lang="en-US" dirty="0"/>
              <a:t>and </a:t>
            </a:r>
            <a:r>
              <a:rPr lang="en-US" i="1" dirty="0"/>
              <a:t>E </a:t>
            </a:r>
            <a:r>
              <a:rPr lang="en-US" dirty="0"/>
              <a:t>will not serve together?</a:t>
            </a:r>
          </a:p>
        </p:txBody>
      </p:sp>
    </p:spTree>
    <p:extLst>
      <p:ext uri="{BB962C8B-B14F-4D97-AF65-F5344CB8AC3E}">
        <p14:creationId xmlns:p14="http://schemas.microsoft.com/office/powerpoint/2010/main" xmlns="" val="250408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far we have considered permutations of distinct objects. That is, all the objects were completely different or distinguishable.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If the letters b and c are both equal to x, then the 6 permutations of the letters a, b, and c become </a:t>
            </a:r>
          </a:p>
          <a:p>
            <a:pPr>
              <a:buNone/>
            </a:pPr>
            <a:r>
              <a:rPr lang="en-US" dirty="0" smtClean="0"/>
              <a:t>		{</a:t>
            </a:r>
            <a:r>
              <a:rPr lang="en-US" dirty="0" err="1" smtClean="0"/>
              <a:t>axx</a:t>
            </a:r>
            <a:r>
              <a:rPr lang="en-US" dirty="0" smtClean="0"/>
              <a:t>, </a:t>
            </a:r>
            <a:r>
              <a:rPr lang="en-US" dirty="0" err="1" smtClean="0"/>
              <a:t>axx</a:t>
            </a:r>
            <a:r>
              <a:rPr lang="en-US" dirty="0" smtClean="0"/>
              <a:t>, </a:t>
            </a:r>
            <a:r>
              <a:rPr lang="en-US" dirty="0" err="1" smtClean="0"/>
              <a:t>xax</a:t>
            </a:r>
            <a:r>
              <a:rPr lang="en-US" dirty="0" smtClean="0"/>
              <a:t>, </a:t>
            </a:r>
            <a:r>
              <a:rPr lang="en-US" dirty="0" err="1" smtClean="0"/>
              <a:t>xax</a:t>
            </a:r>
            <a:r>
              <a:rPr lang="en-US" dirty="0" smtClean="0"/>
              <a:t>, </a:t>
            </a:r>
            <a:r>
              <a:rPr lang="en-US" dirty="0" err="1" smtClean="0"/>
              <a:t>xxa</a:t>
            </a:r>
            <a:r>
              <a:rPr lang="en-US" dirty="0" smtClean="0"/>
              <a:t>, </a:t>
            </a:r>
            <a:r>
              <a:rPr lang="en-US" dirty="0" err="1" smtClean="0"/>
              <a:t>xxa</a:t>
            </a: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		of which only 3 are distinct. </a:t>
            </a:r>
          </a:p>
          <a:p>
            <a:r>
              <a:rPr lang="en-US" dirty="0" smtClean="0"/>
              <a:t>Therefore, with 3 letters, 2 being the same, we have  </a:t>
            </a:r>
          </a:p>
          <a:p>
            <a:pPr>
              <a:buNone/>
            </a:pPr>
            <a:r>
              <a:rPr lang="en-US" dirty="0" smtClean="0"/>
              <a:t>			3!/2! = 3 distinct permutations.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7779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With 4 different letters a, b, c, and d, we have 24 distinct permutations. </a:t>
            </a:r>
          </a:p>
          <a:p>
            <a:endParaRPr lang="en-US" dirty="0" smtClean="0"/>
          </a:p>
          <a:p>
            <a:r>
              <a:rPr lang="en-US" dirty="0" smtClean="0"/>
              <a:t>If we let </a:t>
            </a:r>
            <a:r>
              <a:rPr lang="en-US" dirty="0" smtClean="0">
                <a:solidFill>
                  <a:srgbClr val="FF0000"/>
                </a:solidFill>
              </a:rPr>
              <a:t>a = b = x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FF0000"/>
                </a:solidFill>
              </a:rPr>
              <a:t> c = d = y, </a:t>
            </a:r>
          </a:p>
          <a:p>
            <a:r>
              <a:rPr lang="en-US" dirty="0" smtClean="0"/>
              <a:t>we can list only the following distinct permutations: </a:t>
            </a:r>
          </a:p>
          <a:p>
            <a:r>
              <a:rPr lang="en-US" dirty="0" smtClean="0"/>
              <a:t>{</a:t>
            </a:r>
            <a:r>
              <a:rPr lang="en-US" dirty="0" err="1" smtClean="0"/>
              <a:t>xxyy</a:t>
            </a:r>
            <a:r>
              <a:rPr lang="en-US" dirty="0" smtClean="0"/>
              <a:t>, </a:t>
            </a:r>
            <a:r>
              <a:rPr lang="en-US" dirty="0" err="1" smtClean="0"/>
              <a:t>xyxy</a:t>
            </a:r>
            <a:r>
              <a:rPr lang="en-US" dirty="0" smtClean="0"/>
              <a:t>, </a:t>
            </a:r>
            <a:r>
              <a:rPr lang="en-US" dirty="0" err="1" smtClean="0"/>
              <a:t>yxxy</a:t>
            </a:r>
            <a:r>
              <a:rPr lang="en-US" dirty="0" smtClean="0"/>
              <a:t>, </a:t>
            </a:r>
            <a:r>
              <a:rPr lang="en-US" dirty="0" err="1" smtClean="0"/>
              <a:t>yyxx</a:t>
            </a:r>
            <a:r>
              <a:rPr lang="en-US" dirty="0" smtClean="0"/>
              <a:t>, </a:t>
            </a:r>
            <a:r>
              <a:rPr lang="en-US" dirty="0" err="1" smtClean="0"/>
              <a:t>xyyx</a:t>
            </a:r>
            <a:r>
              <a:rPr lang="en-US" dirty="0" smtClean="0"/>
              <a:t>, </a:t>
            </a:r>
            <a:r>
              <a:rPr lang="en-US" dirty="0" err="1" smtClean="0"/>
              <a:t>yxyx</a:t>
            </a:r>
            <a:r>
              <a:rPr lang="en-US" dirty="0" smtClean="0"/>
              <a:t>}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Thus we have </a:t>
            </a:r>
          </a:p>
          <a:p>
            <a:pPr>
              <a:buNone/>
            </a:pPr>
            <a:r>
              <a:rPr lang="en-US" dirty="0" smtClean="0"/>
              <a:t>		4!/(2! 2!) = 6 distinct permutations.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79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 </a:t>
            </a:r>
            <a:r>
              <a:rPr lang="en-US" b="1" dirty="0"/>
              <a:t>of </a:t>
            </a:r>
            <a:r>
              <a:rPr lang="en-US" dirty="0"/>
              <a:t>ways </a:t>
            </a:r>
            <a:r>
              <a:rPr lang="en-US" b="1" dirty="0"/>
              <a:t>of </a:t>
            </a:r>
            <a:r>
              <a:rPr lang="en-US" dirty="0"/>
              <a:t>partitioning a set of </a:t>
            </a:r>
            <a:r>
              <a:rPr lang="en-US" i="1" dirty="0"/>
              <a:t>n </a:t>
            </a:r>
            <a:r>
              <a:rPr lang="en-US" dirty="0"/>
              <a:t>objects </a:t>
            </a:r>
            <a:r>
              <a:rPr lang="en-US" b="1" dirty="0"/>
              <a:t>into </a:t>
            </a:r>
            <a:r>
              <a:rPr lang="en-US" dirty="0"/>
              <a:t>r cells </a:t>
            </a:r>
            <a:r>
              <a:rPr lang="en-US" b="1" dirty="0"/>
              <a:t>with </a:t>
            </a:r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i="1" dirty="0" smtClean="0"/>
              <a:t> </a:t>
            </a:r>
            <a:r>
              <a:rPr lang="en-US" dirty="0" smtClean="0"/>
              <a:t>elements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the first cell, n</a:t>
            </a:r>
            <a:r>
              <a:rPr lang="en-US" baseline="-25000" dirty="0"/>
              <a:t>2</a:t>
            </a:r>
            <a:r>
              <a:rPr lang="en-US" dirty="0"/>
              <a:t> elements in the second, and so forth, 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38450"/>
            <a:ext cx="56388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79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how many ways can </a:t>
            </a:r>
            <a:r>
              <a:rPr lang="en-US" dirty="0" smtClean="0"/>
              <a:t>7 </a:t>
            </a:r>
            <a:r>
              <a:rPr lang="en-US" dirty="0"/>
              <a:t>students be assigned to one triple and </a:t>
            </a:r>
            <a:r>
              <a:rPr lang="en-US" dirty="0" smtClean="0"/>
              <a:t>two double </a:t>
            </a:r>
            <a:r>
              <a:rPr lang="en-US" dirty="0"/>
              <a:t>hotel rooms during a conference</a:t>
            </a:r>
            <a:r>
              <a:rPr lang="en-US" dirty="0" smtClean="0"/>
              <a:t>?</a:t>
            </a:r>
          </a:p>
          <a:p>
            <a:r>
              <a:rPr lang="en-US" dirty="0" smtClean="0"/>
              <a:t>Using the rule of last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899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</a:t>
            </a:r>
            <a:r>
              <a:rPr lang="en-US" dirty="0" smtClean="0"/>
              <a:t>Probability</a:t>
            </a:r>
          </a:p>
          <a:p>
            <a:r>
              <a:rPr lang="en-US" dirty="0" smtClean="0"/>
              <a:t>Counting Rules</a:t>
            </a:r>
          </a:p>
          <a:p>
            <a:pPr lvl="1"/>
            <a:r>
              <a:rPr lang="en-US" dirty="0" smtClean="0"/>
              <a:t>Tree diagrams</a:t>
            </a:r>
          </a:p>
          <a:p>
            <a:pPr lvl="1"/>
            <a:r>
              <a:rPr lang="en-US" dirty="0" smtClean="0"/>
              <a:t>Permutations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Probability </a:t>
            </a:r>
            <a:r>
              <a:rPr lang="en-US" dirty="0" smtClean="0"/>
              <a:t>and Statistics for Engineers and Scientists by Walpole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1085</Words>
  <Application>Microsoft Office PowerPoint</Application>
  <PresentationFormat>On-screen Show (4:3)</PresentationFormat>
  <Paragraphs>164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1_Office Theme</vt:lpstr>
      <vt:lpstr>Slide 1</vt:lpstr>
      <vt:lpstr>Last Class</vt:lpstr>
      <vt:lpstr>Today’s Agenda</vt:lpstr>
      <vt:lpstr>Counting Problems</vt:lpstr>
      <vt:lpstr>Counting Problem (Multiplication Theorem)</vt:lpstr>
      <vt:lpstr>Counting Problem (Multiplication Theorem)</vt:lpstr>
      <vt:lpstr>Permutation</vt:lpstr>
      <vt:lpstr>Permutation</vt:lpstr>
      <vt:lpstr>Permutation</vt:lpstr>
      <vt:lpstr>Permutation</vt:lpstr>
      <vt:lpstr>Permutations</vt:lpstr>
      <vt:lpstr>Permutations</vt:lpstr>
      <vt:lpstr>Permutations</vt:lpstr>
      <vt:lpstr>Permutations</vt:lpstr>
      <vt:lpstr>Permutations</vt:lpstr>
      <vt:lpstr>Permutations</vt:lpstr>
      <vt:lpstr>Permutations</vt:lpstr>
      <vt:lpstr>Example</vt:lpstr>
      <vt:lpstr>Example</vt:lpstr>
      <vt:lpstr>Example</vt:lpstr>
      <vt:lpstr>Example</vt:lpstr>
      <vt:lpstr>Example</vt:lpstr>
      <vt:lpstr>Example</vt:lpstr>
      <vt:lpstr>Permutations</vt:lpstr>
      <vt:lpstr>Permutations</vt:lpstr>
      <vt:lpstr>Permutations</vt:lpstr>
      <vt:lpstr>Example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180</cp:revision>
  <dcterms:created xsi:type="dcterms:W3CDTF">2013-05-04T10:14:09Z</dcterms:created>
  <dcterms:modified xsi:type="dcterms:W3CDTF">2013-12-09T13:08:49Z</dcterms:modified>
</cp:coreProperties>
</file>