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408" r:id="rId5"/>
    <p:sldId id="409" r:id="rId6"/>
    <p:sldId id="410" r:id="rId7"/>
    <p:sldId id="411" r:id="rId8"/>
    <p:sldId id="427" r:id="rId9"/>
    <p:sldId id="412" r:id="rId10"/>
    <p:sldId id="413" r:id="rId11"/>
    <p:sldId id="428" r:id="rId12"/>
    <p:sldId id="414" r:id="rId13"/>
    <p:sldId id="397" r:id="rId14"/>
    <p:sldId id="352" r:id="rId15"/>
    <p:sldId id="398" r:id="rId16"/>
    <p:sldId id="405" r:id="rId17"/>
    <p:sldId id="418" r:id="rId18"/>
    <p:sldId id="431" r:id="rId19"/>
    <p:sldId id="419" r:id="rId20"/>
    <p:sldId id="429" r:id="rId21"/>
    <p:sldId id="421" r:id="rId22"/>
    <p:sldId id="420" r:id="rId23"/>
    <p:sldId id="432" r:id="rId24"/>
    <p:sldId id="422" r:id="rId25"/>
    <p:sldId id="430" r:id="rId26"/>
    <p:sldId id="426" r:id="rId27"/>
    <p:sldId id="425" r:id="rId28"/>
    <p:sldId id="424" r:id="rId29"/>
    <p:sldId id="423" r:id="rId30"/>
    <p:sldId id="406" r:id="rId31"/>
    <p:sldId id="40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1422" y="-108"/>
      </p:cViewPr>
      <p:guideLst>
        <p:guide orient="horz" pos="2160"/>
        <p:guide pos="2880"/>
      </p:guideLst>
    </p:cSldViewPr>
  </p:slideViewPr>
  <p:notesTextViewPr>
    <p:cViewPr>
      <p:scale>
        <a:sx n="1" d="1"/>
        <a:sy n="1" d="1"/>
      </p:scale>
      <p:origin x="0" y="0"/>
    </p:cViewPr>
  </p:notesTextViewPr>
  <p:sorterViewPr>
    <p:cViewPr>
      <p:scale>
        <a:sx n="100" d="100"/>
        <a:sy n="100" d="100"/>
      </p:scale>
      <p:origin x="0" y="297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Black"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Black"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86361665-C0A3-4567-B279-D21BF5E6B223}"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2734784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lvl1pPr>
              <a:defRPr sz="2800">
                <a:latin typeface="Arial Black"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4983163"/>
          </a:xfrm>
        </p:spPr>
        <p:txBody>
          <a:bodyPr/>
          <a:lstStyle>
            <a:lvl1pPr>
              <a:defRPr sz="2400">
                <a:latin typeface="Arial Black" pitchFamily="34" charset="0"/>
              </a:defRPr>
            </a:lvl1pPr>
            <a:lvl2pPr>
              <a:defRPr sz="2000">
                <a:latin typeface="Arial Black" pitchFamily="34" charset="0"/>
              </a:defRPr>
            </a:lvl2pPr>
            <a:lvl3pPr>
              <a:defRPr sz="1800">
                <a:latin typeface="Arial Black" pitchFamily="34" charset="0"/>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86361665-C0A3-4567-B279-D21BF5E6B223}"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543169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361665-C0A3-4567-B279-D21BF5E6B223}"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122947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361665-C0A3-4567-B279-D21BF5E6B223}" type="datetimeFigureOut">
              <a:rPr lang="en-US" smtClean="0"/>
              <a:pPr/>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745507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361665-C0A3-4567-B279-D21BF5E6B223}" type="datetimeFigureOut">
              <a:rPr lang="en-US" smtClean="0"/>
              <a:pPr/>
              <a:t>12/9/2013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953960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361665-C0A3-4567-B279-D21BF5E6B223}" type="datetimeFigureOut">
              <a:rPr lang="en-US" smtClean="0"/>
              <a:pPr/>
              <a:t>12/9/2013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2183827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361665-C0A3-4567-B279-D21BF5E6B223}" type="datetimeFigureOut">
              <a:rPr lang="en-US" smtClean="0"/>
              <a:pPr/>
              <a:t>12/9/2013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838062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361665-C0A3-4567-B279-D21BF5E6B223}" type="datetimeFigureOut">
              <a:rPr lang="en-US" smtClean="0"/>
              <a:pPr/>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727695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361665-C0A3-4567-B279-D21BF5E6B223}" type="datetimeFigureOut">
              <a:rPr lang="en-US" smtClean="0"/>
              <a:pPr/>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240455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361665-C0A3-4567-B279-D21BF5E6B223}"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98533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361665-C0A3-4567-B279-D21BF5E6B223}" type="datetimeFigureOut">
              <a:rPr lang="en-US" smtClean="0"/>
              <a:pPr/>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570528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Black"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Black"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86361665-C0A3-4567-B279-D21BF5E6B223}" type="datetimeFigureOut">
              <a:rPr lang="en-US" smtClean="0">
                <a:solidFill>
                  <a:prstClr val="black">
                    <a:tint val="75000"/>
                  </a:prstClr>
                </a:solidFill>
              </a:rPr>
              <a:pPr/>
              <a:t>12/9/2013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CF84B07-E1DF-494F-8188-564F20F01F9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734784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lvl1pPr>
              <a:defRPr sz="2800">
                <a:latin typeface="Arial Black"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4983163"/>
          </a:xfrm>
        </p:spPr>
        <p:txBody>
          <a:bodyPr/>
          <a:lstStyle>
            <a:lvl1pPr>
              <a:defRPr sz="2400">
                <a:latin typeface="Arial Black" pitchFamily="34" charset="0"/>
              </a:defRPr>
            </a:lvl1pPr>
            <a:lvl2pPr>
              <a:defRPr sz="2000">
                <a:latin typeface="Arial Black" pitchFamily="34" charset="0"/>
              </a:defRPr>
            </a:lvl2pPr>
            <a:lvl3pPr>
              <a:defRPr sz="1800">
                <a:latin typeface="Arial Black" pitchFamily="34" charset="0"/>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86361665-C0A3-4567-B279-D21BF5E6B223}" type="datetimeFigureOut">
              <a:rPr lang="en-US" smtClean="0">
                <a:solidFill>
                  <a:prstClr val="black">
                    <a:tint val="75000"/>
                  </a:prstClr>
                </a:solidFill>
              </a:rPr>
              <a:pPr/>
              <a:t>12/9/2013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CF84B07-E1DF-494F-8188-564F20F01F9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5431698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361665-C0A3-4567-B279-D21BF5E6B223}" type="datetimeFigureOut">
              <a:rPr lang="en-US" smtClean="0">
                <a:solidFill>
                  <a:prstClr val="black">
                    <a:tint val="75000"/>
                  </a:prstClr>
                </a:solidFill>
              </a:rPr>
              <a:pPr/>
              <a:t>12/9/2013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CF84B07-E1DF-494F-8188-564F20F01F9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22947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361665-C0A3-4567-B279-D21BF5E6B223}" type="datetimeFigureOut">
              <a:rPr lang="en-US" smtClean="0">
                <a:solidFill>
                  <a:prstClr val="black">
                    <a:tint val="75000"/>
                  </a:prstClr>
                </a:solidFill>
              </a:rPr>
              <a:pPr/>
              <a:t>12/9/2013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CF84B07-E1DF-494F-8188-564F20F01F9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7455072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361665-C0A3-4567-B279-D21BF5E6B223}" type="datetimeFigureOut">
              <a:rPr lang="en-US" smtClean="0">
                <a:solidFill>
                  <a:prstClr val="black">
                    <a:tint val="75000"/>
                  </a:prstClr>
                </a:solidFill>
              </a:rPr>
              <a:pPr/>
              <a:t>12/9/2013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CF84B07-E1DF-494F-8188-564F20F01F9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9539607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361665-C0A3-4567-B279-D21BF5E6B223}" type="datetimeFigureOut">
              <a:rPr lang="en-US" smtClean="0">
                <a:solidFill>
                  <a:prstClr val="black">
                    <a:tint val="75000"/>
                  </a:prstClr>
                </a:solidFill>
              </a:rPr>
              <a:pPr/>
              <a:t>12/9/2013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CF84B07-E1DF-494F-8188-564F20F01F9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1838274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361665-C0A3-4567-B279-D21BF5E6B223}" type="datetimeFigureOut">
              <a:rPr lang="en-US" smtClean="0">
                <a:solidFill>
                  <a:prstClr val="black">
                    <a:tint val="75000"/>
                  </a:prstClr>
                </a:solidFill>
              </a:rPr>
              <a:pPr/>
              <a:t>12/9/2013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CF84B07-E1DF-494F-8188-564F20F01F9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8380624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361665-C0A3-4567-B279-D21BF5E6B223}" type="datetimeFigureOut">
              <a:rPr lang="en-US" smtClean="0">
                <a:solidFill>
                  <a:prstClr val="black">
                    <a:tint val="75000"/>
                  </a:prstClr>
                </a:solidFill>
              </a:rPr>
              <a:pPr/>
              <a:t>12/9/2013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CF84B07-E1DF-494F-8188-564F20F01F9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7276959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361665-C0A3-4567-B279-D21BF5E6B223}" type="datetimeFigureOut">
              <a:rPr lang="en-US" smtClean="0">
                <a:solidFill>
                  <a:prstClr val="black">
                    <a:tint val="75000"/>
                  </a:prstClr>
                </a:solidFill>
              </a:rPr>
              <a:pPr/>
              <a:t>12/9/2013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CF84B07-E1DF-494F-8188-564F20F01F9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40455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361665-C0A3-4567-B279-D21BF5E6B223}" type="datetimeFigureOut">
              <a:rPr lang="en-US" smtClean="0">
                <a:solidFill>
                  <a:prstClr val="black">
                    <a:tint val="75000"/>
                  </a:prstClr>
                </a:solidFill>
              </a:rPr>
              <a:pPr/>
              <a:t>12/9/2013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CF84B07-E1DF-494F-8188-564F20F01F9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985332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361665-C0A3-4567-B279-D21BF5E6B223}" type="datetimeFigureOut">
              <a:rPr lang="en-US" smtClean="0">
                <a:solidFill>
                  <a:prstClr val="black">
                    <a:tint val="75000"/>
                  </a:prstClr>
                </a:solidFill>
              </a:rPr>
              <a:pPr/>
              <a:t>12/9/2013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CF84B07-E1DF-494F-8188-564F20F01F9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570528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361665-C0A3-4567-B279-D21BF5E6B223}" type="datetimeFigureOut">
              <a:rPr lang="en-US" smtClean="0"/>
              <a:pPr/>
              <a:t>12/9/2013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108700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361665-C0A3-4567-B279-D21BF5E6B223}" type="datetimeFigureOut">
              <a:rPr lang="en-US" smtClean="0">
                <a:solidFill>
                  <a:prstClr val="black">
                    <a:tint val="75000"/>
                  </a:prstClr>
                </a:solidFill>
              </a:rPr>
              <a:pPr/>
              <a:t>12/9/2013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84B07-E1DF-494F-8188-564F20F01F9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087001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4.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6.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7.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8.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9.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20.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21.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22.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23.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Lecture 06</a:t>
            </a:r>
          </a:p>
          <a:p>
            <a:r>
              <a:rPr lang="en-US" dirty="0" smtClean="0"/>
              <a:t>Prof. Dr. M. </a:t>
            </a:r>
            <a:r>
              <a:rPr lang="en-US" dirty="0" err="1" smtClean="0"/>
              <a:t>Junaid</a:t>
            </a:r>
            <a:r>
              <a:rPr lang="en-US" dirty="0" smtClean="0"/>
              <a:t> </a:t>
            </a:r>
            <a:r>
              <a:rPr lang="en-US" dirty="0" err="1" smtClean="0"/>
              <a:t>Mughal</a:t>
            </a:r>
            <a:endParaRPr lang="en-US" dirty="0" smtClean="0"/>
          </a:p>
          <a:p>
            <a:endParaRPr lang="en-US" dirty="0" smtClean="0"/>
          </a:p>
        </p:txBody>
      </p:sp>
      <p:sp>
        <p:nvSpPr>
          <p:cNvPr id="4" name="Title 1"/>
          <p:cNvSpPr txBox="1">
            <a:spLocks/>
          </p:cNvSpPr>
          <p:nvPr/>
        </p:nvSpPr>
        <p:spPr>
          <a:xfrm>
            <a:off x="838200" y="2282825"/>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smtClean="0">
                <a:ln>
                  <a:noFill/>
                </a:ln>
                <a:solidFill>
                  <a:schemeClr val="tx1"/>
                </a:solidFill>
                <a:effectLst/>
                <a:uLnTx/>
                <a:uFillTx/>
                <a:latin typeface="Arial Black" pitchFamily="34" charset="0"/>
                <a:ea typeface="+mj-ea"/>
                <a:cs typeface="+mj-cs"/>
              </a:rPr>
              <a:t>Mathematical Statistics</a:t>
            </a:r>
            <a:endParaRPr kumimoji="0" lang="en-US" sz="4400" b="1" i="0" u="none" strike="noStrike" kern="1200" cap="none" spc="0" normalizeH="0" baseline="0" noProof="0" dirty="0">
              <a:ln>
                <a:noFill/>
              </a:ln>
              <a:solidFill>
                <a:schemeClr val="tx1"/>
              </a:solidFill>
              <a:effectLst/>
              <a:uLnTx/>
              <a:uFillTx/>
              <a:latin typeface="Arial Black" pitchFamily="34" charset="0"/>
              <a:ea typeface="+mj-ea"/>
              <a:cs typeface="+mj-cs"/>
            </a:endParaRPr>
          </a:p>
        </p:txBody>
      </p:sp>
    </p:spTree>
    <p:extLst>
      <p:ext uri="{BB962C8B-B14F-4D97-AF65-F5344CB8AC3E}">
        <p14:creationId xmlns:p14="http://schemas.microsoft.com/office/powerpoint/2010/main" xmlns="" val="350818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Class</a:t>
            </a:r>
            <a:endParaRPr lang="en-US" dirty="0"/>
          </a:p>
        </p:txBody>
      </p:sp>
      <p:sp>
        <p:nvSpPr>
          <p:cNvPr id="3" name="Content Placeholder 2"/>
          <p:cNvSpPr>
            <a:spLocks noGrp="1"/>
          </p:cNvSpPr>
          <p:nvPr>
            <p:ph idx="1"/>
          </p:nvPr>
        </p:nvSpPr>
        <p:spPr/>
        <p:txBody>
          <a:bodyPr/>
          <a:lstStyle/>
          <a:p>
            <a:r>
              <a:rPr lang="en-US" dirty="0" smtClean="0"/>
              <a:t>Events</a:t>
            </a:r>
          </a:p>
          <a:p>
            <a:r>
              <a:rPr lang="en-US" dirty="0" smtClean="0"/>
              <a:t>Operation with events</a:t>
            </a:r>
          </a:p>
          <a:p>
            <a:pPr lvl="1"/>
            <a:r>
              <a:rPr lang="en-US" dirty="0" smtClean="0"/>
              <a:t>Intersection of events</a:t>
            </a:r>
          </a:p>
          <a:p>
            <a:pPr lvl="1"/>
            <a:r>
              <a:rPr lang="en-US" dirty="0" smtClean="0"/>
              <a:t>Union of events</a:t>
            </a:r>
          </a:p>
          <a:p>
            <a:r>
              <a:rPr lang="en-US" dirty="0" smtClean="0"/>
              <a:t>Venn Diagram</a:t>
            </a:r>
          </a:p>
          <a:p>
            <a:r>
              <a:rPr lang="en-US" dirty="0" smtClean="0"/>
              <a:t>Problems</a:t>
            </a:r>
          </a:p>
          <a:p>
            <a:endParaRPr lang="en-US" dirty="0" smtClean="0"/>
          </a:p>
          <a:p>
            <a:endParaRPr lang="en-US" dirty="0" smtClean="0"/>
          </a:p>
          <a:p>
            <a:pPr>
              <a:buNone/>
            </a:pPr>
            <a:endParaRPr lang="en-US" dirty="0"/>
          </a:p>
          <a:p>
            <a:pPr marL="0" indent="0">
              <a:buNone/>
            </a:pPr>
            <a:endParaRPr lang="en-US" dirty="0"/>
          </a:p>
        </p:txBody>
      </p:sp>
    </p:spTree>
    <p:extLst>
      <p:ext uri="{BB962C8B-B14F-4D97-AF65-F5344CB8AC3E}">
        <p14:creationId xmlns:p14="http://schemas.microsoft.com/office/powerpoint/2010/main" xmlns="" val="15459642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Agenda</a:t>
            </a:r>
            <a:endParaRPr lang="en-US" dirty="0"/>
          </a:p>
        </p:txBody>
      </p:sp>
      <p:sp>
        <p:nvSpPr>
          <p:cNvPr id="3" name="Content Placeholder 2"/>
          <p:cNvSpPr>
            <a:spLocks noGrp="1"/>
          </p:cNvSpPr>
          <p:nvPr>
            <p:ph idx="1"/>
          </p:nvPr>
        </p:nvSpPr>
        <p:spPr/>
        <p:txBody>
          <a:bodyPr/>
          <a:lstStyle/>
          <a:p>
            <a:r>
              <a:rPr lang="en-US" dirty="0" smtClean="0"/>
              <a:t>Introduction to Probability (continued)</a:t>
            </a:r>
          </a:p>
          <a:p>
            <a:r>
              <a:rPr lang="en-US" dirty="0" smtClean="0"/>
              <a:t>Counting Problems</a:t>
            </a:r>
          </a:p>
          <a:p>
            <a:r>
              <a:rPr lang="en-US" dirty="0" smtClean="0"/>
              <a:t>Multiplication Theorem</a:t>
            </a:r>
            <a:endParaRPr lang="en-US" dirty="0"/>
          </a:p>
          <a:p>
            <a:pPr marL="0" indent="0">
              <a:buNone/>
            </a:pPr>
            <a:endParaRPr lang="en-US" dirty="0"/>
          </a:p>
          <a:p>
            <a:endParaRPr lang="en-US" dirty="0" smtClean="0"/>
          </a:p>
        </p:txBody>
      </p:sp>
    </p:spTree>
    <p:extLst>
      <p:ext uri="{BB962C8B-B14F-4D97-AF65-F5344CB8AC3E}">
        <p14:creationId xmlns:p14="http://schemas.microsoft.com/office/powerpoint/2010/main" xmlns="" val="5033240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Probability</a:t>
            </a:r>
            <a:endParaRPr lang="en-US" dirty="0"/>
          </a:p>
        </p:txBody>
      </p:sp>
      <p:sp>
        <p:nvSpPr>
          <p:cNvPr id="3" name="Content Placeholder 2"/>
          <p:cNvSpPr>
            <a:spLocks noGrp="1"/>
          </p:cNvSpPr>
          <p:nvPr>
            <p:ph idx="1"/>
          </p:nvPr>
        </p:nvSpPr>
        <p:spPr/>
        <p:txBody>
          <a:bodyPr/>
          <a:lstStyle/>
          <a:p>
            <a:r>
              <a:rPr lang="en-US" dirty="0" smtClean="0"/>
              <a:t>If there are n equally likely possibilities of which one must occur and s are regarded as favorable or success, then the probability of success is given by s/n; Classical approach</a:t>
            </a:r>
          </a:p>
          <a:p>
            <a:r>
              <a:rPr lang="en-US" dirty="0" smtClean="0"/>
              <a:t>If n repetitions of an experiment (n very large), an event is observed to occur in h of these, then probability of the event is then h/n. This also called Empirical Probability; Frequency Approach.</a:t>
            </a:r>
          </a:p>
          <a:p>
            <a:endParaRPr lang="en-US" dirty="0"/>
          </a:p>
        </p:txBody>
      </p:sp>
    </p:spTree>
    <p:extLst>
      <p:ext uri="{BB962C8B-B14F-4D97-AF65-F5344CB8AC3E}">
        <p14:creationId xmlns:p14="http://schemas.microsoft.com/office/powerpoint/2010/main" xmlns="" val="19117464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Problems</a:t>
            </a:r>
            <a:endParaRPr lang="en-US" dirty="0"/>
          </a:p>
        </p:txBody>
      </p:sp>
      <p:sp>
        <p:nvSpPr>
          <p:cNvPr id="3" name="Content Placeholder 2"/>
          <p:cNvSpPr>
            <a:spLocks noGrp="1"/>
          </p:cNvSpPr>
          <p:nvPr>
            <p:ph idx="1"/>
          </p:nvPr>
        </p:nvSpPr>
        <p:spPr/>
        <p:txBody>
          <a:bodyPr/>
          <a:lstStyle/>
          <a:p>
            <a:r>
              <a:rPr lang="en-US" dirty="0" smtClean="0"/>
              <a:t>In order to evaluate probability, we must know how many elements are there in sample space.</a:t>
            </a:r>
          </a:p>
          <a:p>
            <a:pPr lvl="1"/>
            <a:r>
              <a:rPr lang="en-US" dirty="0" smtClean="0"/>
              <a:t>Finite and Infinite Sample Space</a:t>
            </a:r>
          </a:p>
          <a:p>
            <a:pPr lvl="1"/>
            <a:r>
              <a:rPr lang="en-US" dirty="0" smtClean="0"/>
              <a:t>Continuous and Discrete Sample Space</a:t>
            </a:r>
            <a:endParaRPr lang="en-US" dirty="0"/>
          </a:p>
        </p:txBody>
      </p:sp>
    </p:spTree>
    <p:extLst>
      <p:ext uri="{BB962C8B-B14F-4D97-AF65-F5344CB8AC3E}">
        <p14:creationId xmlns:p14="http://schemas.microsoft.com/office/powerpoint/2010/main" xmlns="" val="2471179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1600" dirty="0" smtClean="0"/>
              <a:t>An experiment consists of flipping a coin and then flipping it a second time if a head occurs. If a tail occurs on the first, flip, then a die is tossed once. </a:t>
            </a:r>
            <a:r>
              <a:rPr lang="en-US" sz="1600" dirty="0" smtClean="0"/>
              <a:t>T D</a:t>
            </a:r>
            <a:endParaRPr lang="en-US" sz="1600" dirty="0" smtClean="0">
              <a:solidFill>
                <a:srgbClr val="FF0000"/>
              </a:solidFill>
            </a:endParaRPr>
          </a:p>
        </p:txBody>
      </p:sp>
    </p:spTree>
    <p:extLst>
      <p:ext uri="{BB962C8B-B14F-4D97-AF65-F5344CB8AC3E}">
        <p14:creationId xmlns:p14="http://schemas.microsoft.com/office/powerpoint/2010/main" xmlns="" val="5033240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1600" dirty="0" smtClean="0"/>
              <a:t>An experiment consists of flipping a coin and then flipping it a second time if a head occurs. If a tail occurs on the first, flip, then a die is tossed once. </a:t>
            </a:r>
            <a:endParaRPr lang="en-US" sz="1600" dirty="0" smtClean="0">
              <a:solidFill>
                <a:srgbClr val="FF0000"/>
              </a:solidFill>
            </a:endParaRPr>
          </a:p>
        </p:txBody>
      </p:sp>
      <p:pic>
        <p:nvPicPr>
          <p:cNvPr id="4" name="Picture 2"/>
          <p:cNvPicPr>
            <a:picLocks noChangeAspect="1" noChangeArrowheads="1"/>
          </p:cNvPicPr>
          <p:nvPr/>
        </p:nvPicPr>
        <p:blipFill>
          <a:blip r:embed="rId2" cstate="print"/>
          <a:srcRect/>
          <a:stretch>
            <a:fillRect/>
          </a:stretch>
        </p:blipFill>
        <p:spPr bwMode="auto">
          <a:xfrm>
            <a:off x="1905000" y="2133600"/>
            <a:ext cx="5588848" cy="4434770"/>
          </a:xfrm>
          <a:prstGeom prst="rect">
            <a:avLst/>
          </a:prstGeom>
          <a:noFill/>
          <a:ln w="9525">
            <a:noFill/>
            <a:miter lim="800000"/>
            <a:headEnd/>
            <a:tailEnd/>
          </a:ln>
          <a:effectLst/>
        </p:spPr>
      </p:pic>
    </p:spTree>
    <p:extLst>
      <p:ext uri="{BB962C8B-B14F-4D97-AF65-F5344CB8AC3E}">
        <p14:creationId xmlns:p14="http://schemas.microsoft.com/office/powerpoint/2010/main" xmlns="" val="5033240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1600" dirty="0" smtClean="0"/>
              <a:t>An experiment consists of flipping a coin and then flipping it a second time if a head occurs. If a tail occurs on the first, flip, then a die is tossed once</a:t>
            </a:r>
          </a:p>
          <a:p>
            <a:endParaRPr lang="en-US" sz="1600" i="1" dirty="0" smtClean="0"/>
          </a:p>
          <a:p>
            <a:r>
              <a:rPr lang="en-US" sz="1600" i="1" dirty="0" smtClean="0"/>
              <a:t>The sample space can be written from the tree diagram as</a:t>
            </a:r>
          </a:p>
          <a:p>
            <a:endParaRPr lang="en-US" sz="1600" i="1" dirty="0" smtClean="0"/>
          </a:p>
          <a:p>
            <a:r>
              <a:rPr lang="en-US" dirty="0" smtClean="0"/>
              <a:t>S= {HH, HT, T1, T2, T3, T4, T5, T6}.</a:t>
            </a:r>
          </a:p>
          <a:p>
            <a:pPr>
              <a:buNone/>
            </a:pPr>
            <a:endParaRPr lang="en-US" dirty="0" smtClean="0">
              <a:solidFill>
                <a:srgbClr val="FF0000"/>
              </a:solidFill>
            </a:endParaRPr>
          </a:p>
        </p:txBody>
      </p:sp>
    </p:spTree>
    <p:extLst>
      <p:ext uri="{BB962C8B-B14F-4D97-AF65-F5344CB8AC3E}">
        <p14:creationId xmlns:p14="http://schemas.microsoft.com/office/powerpoint/2010/main" xmlns="" val="5033240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1800" dirty="0" smtClean="0"/>
              <a:t>Suppose that three items are selected at random from a manufacturing process. Each item is inspected and classified defective, </a:t>
            </a:r>
            <a:r>
              <a:rPr lang="en-US" sz="1800" i="1" dirty="0" smtClean="0">
                <a:solidFill>
                  <a:srgbClr val="FF0000"/>
                </a:solidFill>
              </a:rPr>
              <a:t>D</a:t>
            </a:r>
            <a:r>
              <a:rPr lang="en-US" sz="1800" i="1" dirty="0" smtClean="0"/>
              <a:t>, or non-defective,</a:t>
            </a:r>
            <a:r>
              <a:rPr lang="en-US" sz="1800" i="1" dirty="0" smtClean="0">
                <a:solidFill>
                  <a:srgbClr val="FF0000"/>
                </a:solidFill>
              </a:rPr>
              <a:t> N</a:t>
            </a:r>
            <a:r>
              <a:rPr lang="en-US" sz="1800" i="1" dirty="0" smtClean="0"/>
              <a:t>. To list the </a:t>
            </a:r>
            <a:r>
              <a:rPr lang="en-US" sz="1800" dirty="0" smtClean="0"/>
              <a:t>elements of the sample space providing the most information, we construct the tree </a:t>
            </a:r>
            <a:r>
              <a:rPr lang="en-US" sz="1800" dirty="0" smtClean="0"/>
              <a:t>diagram. TD</a:t>
            </a:r>
            <a:endParaRPr lang="en-US" sz="1800" dirty="0" smtClean="0">
              <a:solidFill>
                <a:srgbClr val="FF0000"/>
              </a:solidFill>
            </a:endParaRPr>
          </a:p>
        </p:txBody>
      </p:sp>
    </p:spTree>
    <p:extLst>
      <p:ext uri="{BB962C8B-B14F-4D97-AF65-F5344CB8AC3E}">
        <p14:creationId xmlns:p14="http://schemas.microsoft.com/office/powerpoint/2010/main" xmlns="" val="5033240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sz="1800" dirty="0" smtClean="0"/>
              <a:t>Suppose that three items are selected at random from a manufacturing process. Each item is inspected and classified defective, </a:t>
            </a:r>
            <a:r>
              <a:rPr lang="en-US" sz="1800" i="1" dirty="0" smtClean="0">
                <a:solidFill>
                  <a:srgbClr val="FF0000"/>
                </a:solidFill>
              </a:rPr>
              <a:t>D</a:t>
            </a:r>
            <a:r>
              <a:rPr lang="en-US" sz="1800" i="1" dirty="0" smtClean="0"/>
              <a:t>, or non-defective,</a:t>
            </a:r>
            <a:r>
              <a:rPr lang="en-US" sz="1800" i="1" dirty="0" smtClean="0">
                <a:solidFill>
                  <a:srgbClr val="FF0000"/>
                </a:solidFill>
              </a:rPr>
              <a:t> N</a:t>
            </a:r>
            <a:r>
              <a:rPr lang="en-US" sz="1800" i="1" dirty="0" smtClean="0"/>
              <a:t>. To list the </a:t>
            </a:r>
            <a:r>
              <a:rPr lang="en-US" sz="1800" dirty="0" smtClean="0"/>
              <a:t>elements of the sample space providing the most information, we construct the tree diagram</a:t>
            </a:r>
            <a:endParaRPr lang="en-US" sz="1800" dirty="0" smtClean="0">
              <a:solidFill>
                <a:srgbClr val="FF0000"/>
              </a:solidFill>
            </a:endParaRPr>
          </a:p>
        </p:txBody>
      </p:sp>
      <p:pic>
        <p:nvPicPr>
          <p:cNvPr id="4" name="Picture 2"/>
          <p:cNvPicPr>
            <a:picLocks noChangeAspect="1" noChangeArrowheads="1"/>
          </p:cNvPicPr>
          <p:nvPr/>
        </p:nvPicPr>
        <p:blipFill>
          <a:blip r:embed="rId3" cstate="print"/>
          <a:srcRect/>
          <a:stretch>
            <a:fillRect/>
          </a:stretch>
        </p:blipFill>
        <p:spPr bwMode="auto">
          <a:xfrm>
            <a:off x="3048000" y="2362200"/>
            <a:ext cx="5507305" cy="4204901"/>
          </a:xfrm>
          <a:prstGeom prst="rect">
            <a:avLst/>
          </a:prstGeom>
          <a:noFill/>
          <a:ln w="9525">
            <a:noFill/>
            <a:miter lim="800000"/>
            <a:headEnd/>
            <a:tailEnd/>
          </a:ln>
          <a:effectLst/>
        </p:spPr>
      </p:pic>
    </p:spTree>
    <p:extLst>
      <p:ext uri="{BB962C8B-B14F-4D97-AF65-F5344CB8AC3E}">
        <p14:creationId xmlns:p14="http://schemas.microsoft.com/office/powerpoint/2010/main" xmlns="" val="5033240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Space- </a:t>
            </a:r>
            <a:r>
              <a:rPr lang="en-US" dirty="0" smtClean="0">
                <a:solidFill>
                  <a:srgbClr val="FF0000"/>
                </a:solidFill>
              </a:rPr>
              <a:t>Tree Diagram</a:t>
            </a:r>
            <a:endParaRPr lang="en-US" dirty="0">
              <a:solidFill>
                <a:srgbClr val="FF0000"/>
              </a:solidFill>
            </a:endParaRPr>
          </a:p>
        </p:txBody>
      </p:sp>
      <p:sp>
        <p:nvSpPr>
          <p:cNvPr id="3" name="Content Placeholder 2"/>
          <p:cNvSpPr>
            <a:spLocks noGrp="1"/>
          </p:cNvSpPr>
          <p:nvPr>
            <p:ph idx="1"/>
          </p:nvPr>
        </p:nvSpPr>
        <p:spPr/>
        <p:txBody>
          <a:bodyPr>
            <a:normAutofit/>
          </a:bodyPr>
          <a:lstStyle/>
          <a:p>
            <a:endParaRPr lang="en-US" sz="1600" i="1" dirty="0" smtClean="0"/>
          </a:p>
          <a:p>
            <a:r>
              <a:rPr lang="en-US" sz="1600" dirty="0" smtClean="0"/>
              <a:t>Suppose that three items are selected at random from a manufacturing process. Each item is inspected and classified defective, </a:t>
            </a:r>
            <a:r>
              <a:rPr lang="en-US" sz="1600" i="1" dirty="0" smtClean="0">
                <a:solidFill>
                  <a:srgbClr val="FF0000"/>
                </a:solidFill>
              </a:rPr>
              <a:t>D</a:t>
            </a:r>
            <a:r>
              <a:rPr lang="en-US" sz="1600" i="1" dirty="0" smtClean="0"/>
              <a:t>, or non-defective,</a:t>
            </a:r>
            <a:r>
              <a:rPr lang="en-US" sz="1600" i="1" dirty="0" smtClean="0">
                <a:solidFill>
                  <a:srgbClr val="FF0000"/>
                </a:solidFill>
              </a:rPr>
              <a:t> N</a:t>
            </a:r>
            <a:r>
              <a:rPr lang="en-US" sz="1600" i="1" dirty="0" smtClean="0"/>
              <a:t>. To list the </a:t>
            </a:r>
            <a:r>
              <a:rPr lang="en-US" sz="1600" dirty="0" smtClean="0"/>
              <a:t>elements of the sample space providing the most information, we construct the tree diagram</a:t>
            </a:r>
            <a:endParaRPr lang="en-US" sz="1600" dirty="0" smtClean="0">
              <a:solidFill>
                <a:srgbClr val="FF0000"/>
              </a:solidFill>
            </a:endParaRPr>
          </a:p>
          <a:p>
            <a:endParaRPr lang="en-US" sz="1600" i="1" dirty="0" smtClean="0"/>
          </a:p>
          <a:p>
            <a:r>
              <a:rPr lang="en-US" sz="1600" i="1" dirty="0" smtClean="0"/>
              <a:t>The sample space can be written from the tree diagram as</a:t>
            </a:r>
          </a:p>
          <a:p>
            <a:endParaRPr lang="en-US" sz="1600" i="1" dirty="0" smtClean="0"/>
          </a:p>
          <a:p>
            <a:r>
              <a:rPr lang="en-US" sz="2000" dirty="0" smtClean="0"/>
              <a:t>S = {DDD, DDN, DND, DNN, NDD, NDN, NND, NNN}.</a:t>
            </a:r>
            <a:endParaRPr lang="en-US" sz="2000" dirty="0" smtClean="0">
              <a:solidFill>
                <a:srgbClr val="FF0000"/>
              </a:solidFill>
            </a:endParaRPr>
          </a:p>
        </p:txBody>
      </p:sp>
    </p:spTree>
    <p:extLst>
      <p:ext uri="{BB962C8B-B14F-4D97-AF65-F5344CB8AC3E}">
        <p14:creationId xmlns:p14="http://schemas.microsoft.com/office/powerpoint/2010/main" xmlns="" val="5033240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Sample Points</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In the experiment when two dies are rolled and we are only interested in the sum of the dies which is equal to 7. Writing down all the elements in the sample space will be cumbersome in such an experiment. However if we only know how many all possible elements are in the sample space, that may be enough to solve the problem</a:t>
            </a:r>
          </a:p>
        </p:txBody>
      </p:sp>
    </p:spTree>
    <p:extLst>
      <p:ext uri="{BB962C8B-B14F-4D97-AF65-F5344CB8AC3E}">
        <p14:creationId xmlns:p14="http://schemas.microsoft.com/office/powerpoint/2010/main" xmlns="" val="5033240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Sample Points</a:t>
            </a:r>
            <a:endParaRPr lang="en-US" dirty="0">
              <a:solidFill>
                <a:srgbClr val="FF0000"/>
              </a:solidFill>
            </a:endParaRPr>
          </a:p>
        </p:txBody>
      </p:sp>
      <p:sp>
        <p:nvSpPr>
          <p:cNvPr id="3" name="Content Placeholder 2"/>
          <p:cNvSpPr>
            <a:spLocks noGrp="1"/>
          </p:cNvSpPr>
          <p:nvPr>
            <p:ph idx="1"/>
          </p:nvPr>
        </p:nvSpPr>
        <p:spPr/>
        <p:txBody>
          <a:bodyPr>
            <a:normAutofit/>
          </a:bodyPr>
          <a:lstStyle/>
          <a:p>
            <a:endParaRPr lang="en-US" sz="1600" i="1" dirty="0" smtClean="0"/>
          </a:p>
          <a:p>
            <a:r>
              <a:rPr lang="en-US" dirty="0" smtClean="0"/>
              <a:t>In many cases we shall be able to solve a probability problem by counting the number of points in the </a:t>
            </a:r>
            <a:r>
              <a:rPr lang="en-US" dirty="0" smtClean="0">
                <a:solidFill>
                  <a:srgbClr val="FF0000"/>
                </a:solidFill>
              </a:rPr>
              <a:t>sample space </a:t>
            </a:r>
            <a:r>
              <a:rPr lang="en-US" dirty="0" smtClean="0"/>
              <a:t>without actually listing each element. The fundamental principle of counting, is often referred to as the </a:t>
            </a:r>
            <a:r>
              <a:rPr lang="en-US" b="1" dirty="0" smtClean="0">
                <a:solidFill>
                  <a:srgbClr val="FF0000"/>
                </a:solidFill>
              </a:rPr>
              <a:t>multiplication rule</a:t>
            </a:r>
            <a:endParaRPr lang="en-US" i="1" dirty="0" smtClean="0"/>
          </a:p>
        </p:txBody>
      </p:sp>
    </p:spTree>
    <p:extLst>
      <p:ext uri="{BB962C8B-B14F-4D97-AF65-F5344CB8AC3E}">
        <p14:creationId xmlns:p14="http://schemas.microsoft.com/office/powerpoint/2010/main" xmlns="" val="5033240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solidFill>
                  <a:srgbClr val="FF0000"/>
                </a:solidFill>
              </a:rPr>
              <a:t>Theorem: </a:t>
            </a:r>
          </a:p>
          <a:p>
            <a:r>
              <a:rPr lang="en-US" dirty="0" smtClean="0"/>
              <a:t>If an operation can be performed in n</a:t>
            </a:r>
            <a:r>
              <a:rPr lang="en-US" baseline="-25000" dirty="0" smtClean="0"/>
              <a:t>1</a:t>
            </a:r>
            <a:r>
              <a:rPr lang="en-US" dirty="0" smtClean="0"/>
              <a:t> ways, and if for each of these ways a second operation can be performed in n</a:t>
            </a:r>
            <a:r>
              <a:rPr lang="en-US" baseline="-25000" dirty="0" smtClean="0"/>
              <a:t>2</a:t>
            </a:r>
            <a:r>
              <a:rPr lang="en-US" dirty="0" smtClean="0"/>
              <a:t> way, then the two operations can be performed together in n</a:t>
            </a:r>
            <a:r>
              <a:rPr lang="en-US" baseline="-25000" dirty="0" smtClean="0"/>
              <a:t>1</a:t>
            </a:r>
            <a:r>
              <a:rPr lang="en-US" dirty="0" smtClean="0"/>
              <a:t>n</a:t>
            </a:r>
            <a:r>
              <a:rPr lang="en-US" baseline="-25000" dirty="0" smtClean="0"/>
              <a:t>2</a:t>
            </a:r>
            <a:r>
              <a:rPr lang="en-US" dirty="0" smtClean="0"/>
              <a:t> ways</a:t>
            </a:r>
            <a:endParaRPr lang="en-US" baseline="-25000" dirty="0" smtClean="0"/>
          </a:p>
        </p:txBody>
      </p:sp>
      <p:sp>
        <p:nvSpPr>
          <p:cNvPr id="5" name="Title 1"/>
          <p:cNvSpPr>
            <a:spLocks noGrp="1"/>
          </p:cNvSpPr>
          <p:nvPr>
            <p:ph type="title"/>
          </p:nvPr>
        </p:nvSpPr>
        <p:spPr>
          <a:xfrm>
            <a:off x="457200" y="274638"/>
            <a:ext cx="8229600" cy="639762"/>
          </a:xfrm>
        </p:spPr>
        <p:txBody>
          <a:bodyPr>
            <a:normAutofit fontScale="90000"/>
          </a:bodyPr>
          <a:lstStyle/>
          <a:p>
            <a:r>
              <a:rPr lang="en-US" dirty="0" smtClean="0"/>
              <a:t>Counting Problem (Multiplication Theorem)</a:t>
            </a:r>
            <a:endParaRPr lang="en-US" dirty="0"/>
          </a:p>
        </p:txBody>
      </p:sp>
    </p:spTree>
    <p:extLst>
      <p:ext uri="{BB962C8B-B14F-4D97-AF65-F5344CB8AC3E}">
        <p14:creationId xmlns:p14="http://schemas.microsoft.com/office/powerpoint/2010/main" xmlns="" val="5033240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Counting Problem (Multiplication Theorem)</a:t>
            </a:r>
            <a:endParaRPr lang="en-US" dirty="0"/>
          </a:p>
        </p:txBody>
      </p:sp>
      <p:sp>
        <p:nvSpPr>
          <p:cNvPr id="3" name="Content Placeholder 2"/>
          <p:cNvSpPr>
            <a:spLocks noGrp="1"/>
          </p:cNvSpPr>
          <p:nvPr>
            <p:ph idx="1"/>
          </p:nvPr>
        </p:nvSpPr>
        <p:spPr/>
        <p:txBody>
          <a:bodyPr/>
          <a:lstStyle/>
          <a:p>
            <a:r>
              <a:rPr lang="en-US" dirty="0" smtClean="0">
                <a:solidFill>
                  <a:srgbClr val="FF0000"/>
                </a:solidFill>
              </a:rPr>
              <a:t>Theorem:</a:t>
            </a:r>
          </a:p>
          <a:p>
            <a:pPr>
              <a:buNone/>
            </a:pPr>
            <a:r>
              <a:rPr lang="en-US" dirty="0" smtClean="0"/>
              <a:t>	 If sets A and B contain respectively m and n elements, there are m*n ways of choosing an element from A then an element from B.</a:t>
            </a:r>
          </a:p>
        </p:txBody>
      </p:sp>
    </p:spTree>
    <p:extLst>
      <p:ext uri="{BB962C8B-B14F-4D97-AF65-F5344CB8AC3E}">
        <p14:creationId xmlns:p14="http://schemas.microsoft.com/office/powerpoint/2010/main" xmlns="" val="2085720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a:t>How many sample points are: there: in the sample: space when a pair of dice </a:t>
            </a:r>
            <a:r>
              <a:rPr lang="en-US" dirty="0" smtClean="0"/>
              <a:t>is thrown </a:t>
            </a:r>
            <a:r>
              <a:rPr lang="en-US" dirty="0"/>
              <a:t>once</a:t>
            </a:r>
            <a:r>
              <a:rPr lang="en-US" dirty="0" smtClean="0"/>
              <a:t>? TD</a:t>
            </a:r>
            <a:endParaRPr lang="en-US" dirty="0"/>
          </a:p>
        </p:txBody>
      </p:sp>
    </p:spTree>
    <p:extLst>
      <p:ext uri="{BB962C8B-B14F-4D97-AF65-F5344CB8AC3E}">
        <p14:creationId xmlns:p14="http://schemas.microsoft.com/office/powerpoint/2010/main" xmlns="" val="1090262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a:t>How many sample points are: there: in the sample: space when a pair of dice </a:t>
            </a:r>
            <a:r>
              <a:rPr lang="en-US" dirty="0" smtClean="0"/>
              <a:t>is thrown </a:t>
            </a:r>
            <a:r>
              <a:rPr lang="en-US" dirty="0"/>
              <a:t>once</a:t>
            </a:r>
            <a:r>
              <a:rPr lang="en-US" dirty="0" smtClean="0"/>
              <a:t>?</a:t>
            </a:r>
            <a:endParaRPr lang="en-US" dirty="0"/>
          </a:p>
        </p:txBody>
      </p:sp>
    </p:spTree>
    <p:extLst>
      <p:ext uri="{BB962C8B-B14F-4D97-AF65-F5344CB8AC3E}">
        <p14:creationId xmlns:p14="http://schemas.microsoft.com/office/powerpoint/2010/main" xmlns="" val="10902626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sz="2000" dirty="0"/>
              <a:t>A developer of </a:t>
            </a:r>
            <a:r>
              <a:rPr lang="en-US" sz="2000" dirty="0" smtClean="0"/>
              <a:t>a </a:t>
            </a:r>
            <a:r>
              <a:rPr lang="en-US" sz="2000" dirty="0"/>
              <a:t>new subdivision offers prospective home buyers a choice of </a:t>
            </a:r>
            <a:r>
              <a:rPr lang="en-US" sz="2000" dirty="0" smtClean="0"/>
              <a:t>Tudor, rustic</a:t>
            </a:r>
            <a:r>
              <a:rPr lang="en-US" sz="2000" dirty="0"/>
              <a:t>:, colonial, and traditional exterior styling in ranch, two-story, and </a:t>
            </a:r>
            <a:r>
              <a:rPr lang="en-US" sz="2000" dirty="0" smtClean="0"/>
              <a:t>split-level floor </a:t>
            </a:r>
            <a:r>
              <a:rPr lang="en-US" sz="2000" dirty="0"/>
              <a:t>plans. In how many different ways can a buyer order one of these homes</a:t>
            </a:r>
            <a:r>
              <a:rPr lang="en-US" sz="2000" dirty="0" smtClean="0"/>
              <a:t>? TD</a:t>
            </a:r>
            <a:endParaRPr lang="en-US" dirty="0"/>
          </a:p>
        </p:txBody>
      </p:sp>
    </p:spTree>
    <p:extLst>
      <p:ext uri="{BB962C8B-B14F-4D97-AF65-F5344CB8AC3E}">
        <p14:creationId xmlns:p14="http://schemas.microsoft.com/office/powerpoint/2010/main" xmlns="" val="12492567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sz="2000" dirty="0"/>
              <a:t>A developer of </a:t>
            </a:r>
            <a:r>
              <a:rPr lang="en-US" sz="2000" dirty="0" smtClean="0"/>
              <a:t>a </a:t>
            </a:r>
            <a:r>
              <a:rPr lang="en-US" sz="2000" dirty="0"/>
              <a:t>new subdivision offers prospective home buyers a choice of </a:t>
            </a:r>
            <a:r>
              <a:rPr lang="en-US" sz="2000" dirty="0" smtClean="0"/>
              <a:t>Tudor, rustic</a:t>
            </a:r>
            <a:r>
              <a:rPr lang="en-US" sz="2000" dirty="0"/>
              <a:t>:, colonial, and traditional exterior styling in ranch, two-story, and </a:t>
            </a:r>
            <a:r>
              <a:rPr lang="en-US" sz="2000" dirty="0" smtClean="0"/>
              <a:t>split-level floor </a:t>
            </a:r>
            <a:r>
              <a:rPr lang="en-US" sz="2000" dirty="0"/>
              <a:t>plans. In how many different ways can a buyer order one of these homes?</a:t>
            </a:r>
            <a:endParaRPr lang="en-US" dirty="0"/>
          </a:p>
        </p:txBody>
      </p:sp>
    </p:spTree>
    <p:extLst>
      <p:ext uri="{BB962C8B-B14F-4D97-AF65-F5344CB8AC3E}">
        <p14:creationId xmlns:p14="http://schemas.microsoft.com/office/powerpoint/2010/main" xmlns="" val="12492567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Counting Problem (Multiplication Theorem)</a:t>
            </a:r>
            <a:endParaRPr lang="en-US" dirty="0"/>
          </a:p>
        </p:txBody>
      </p:sp>
      <p:sp>
        <p:nvSpPr>
          <p:cNvPr id="3" name="Content Placeholder 2"/>
          <p:cNvSpPr>
            <a:spLocks noGrp="1"/>
          </p:cNvSpPr>
          <p:nvPr>
            <p:ph idx="1"/>
          </p:nvPr>
        </p:nvSpPr>
        <p:spPr/>
        <p:txBody>
          <a:bodyPr/>
          <a:lstStyle/>
          <a:p>
            <a:r>
              <a:rPr lang="en-US" dirty="0" smtClean="0">
                <a:solidFill>
                  <a:srgbClr val="FF0000"/>
                </a:solidFill>
              </a:rPr>
              <a:t>Theorem:</a:t>
            </a:r>
          </a:p>
          <a:p>
            <a:r>
              <a:rPr lang="en-US" dirty="0" smtClean="0"/>
              <a:t>	 If an operation can be performed in n</a:t>
            </a:r>
            <a:r>
              <a:rPr lang="en-US" baseline="-25000" dirty="0" smtClean="0"/>
              <a:t>1</a:t>
            </a:r>
            <a:r>
              <a:rPr lang="en-US" dirty="0" smtClean="0"/>
              <a:t> ways, and if for each of these a second operation can be performed in n</a:t>
            </a:r>
            <a:r>
              <a:rPr lang="en-US" baseline="-25000" dirty="0" smtClean="0"/>
              <a:t>2</a:t>
            </a:r>
            <a:r>
              <a:rPr lang="en-US" dirty="0" smtClean="0"/>
              <a:t> ways, and for each of the first two a third operation can be performed in </a:t>
            </a:r>
            <a:r>
              <a:rPr lang="en-US" dirty="0" err="1" smtClean="0"/>
              <a:t>n</a:t>
            </a:r>
            <a:r>
              <a:rPr lang="en-US" baseline="-25000" dirty="0" err="1" smtClean="0"/>
              <a:t>k</a:t>
            </a:r>
            <a:r>
              <a:rPr lang="en-US" dirty="0" smtClean="0"/>
              <a:t> ways, and so forth, then the sequence of k operations can be performed in </a:t>
            </a:r>
            <a:r>
              <a:rPr lang="en-US" dirty="0" smtClean="0">
                <a:solidFill>
                  <a:srgbClr val="FF0000"/>
                </a:solidFill>
              </a:rPr>
              <a:t>n</a:t>
            </a:r>
            <a:r>
              <a:rPr lang="en-US" baseline="-25000" dirty="0" smtClean="0">
                <a:solidFill>
                  <a:srgbClr val="FF0000"/>
                </a:solidFill>
              </a:rPr>
              <a:t>1</a:t>
            </a:r>
            <a:r>
              <a:rPr lang="en-US" dirty="0" smtClean="0">
                <a:solidFill>
                  <a:srgbClr val="FF0000"/>
                </a:solidFill>
              </a:rPr>
              <a:t>n</a:t>
            </a:r>
            <a:r>
              <a:rPr lang="en-US" baseline="-25000" dirty="0" smtClean="0">
                <a:solidFill>
                  <a:srgbClr val="FF0000"/>
                </a:solidFill>
              </a:rPr>
              <a:t>2</a:t>
            </a:r>
            <a:r>
              <a:rPr lang="en-US" dirty="0" smtClean="0">
                <a:solidFill>
                  <a:srgbClr val="FF0000"/>
                </a:solidFill>
              </a:rPr>
              <a:t>n</a:t>
            </a:r>
            <a:r>
              <a:rPr lang="en-US" baseline="-25000" dirty="0" smtClean="0">
                <a:solidFill>
                  <a:srgbClr val="FF0000"/>
                </a:solidFill>
              </a:rPr>
              <a:t>3</a:t>
            </a:r>
            <a:r>
              <a:rPr lang="en-US" dirty="0" smtClean="0">
                <a:solidFill>
                  <a:srgbClr val="FF0000"/>
                </a:solidFill>
              </a:rPr>
              <a:t>…</a:t>
            </a:r>
            <a:r>
              <a:rPr lang="en-US" dirty="0" err="1" smtClean="0">
                <a:solidFill>
                  <a:srgbClr val="FF0000"/>
                </a:solidFill>
              </a:rPr>
              <a:t>n</a:t>
            </a:r>
            <a:r>
              <a:rPr lang="en-US" baseline="-25000" dirty="0" err="1" smtClean="0">
                <a:solidFill>
                  <a:srgbClr val="FF0000"/>
                </a:solidFill>
              </a:rPr>
              <a:t>k</a:t>
            </a:r>
            <a:r>
              <a:rPr lang="en-US" baseline="-25000" dirty="0" smtClean="0"/>
              <a:t>    </a:t>
            </a:r>
            <a:r>
              <a:rPr lang="en-US" dirty="0" smtClean="0"/>
              <a:t>ways.</a:t>
            </a:r>
            <a:endParaRPr lang="en-US" dirty="0"/>
          </a:p>
        </p:txBody>
      </p:sp>
    </p:spTree>
    <p:extLst>
      <p:ext uri="{BB962C8B-B14F-4D97-AF65-F5344CB8AC3E}">
        <p14:creationId xmlns:p14="http://schemas.microsoft.com/office/powerpoint/2010/main" xmlns="" val="2085720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r>
              <a:rPr lang="en-US" sz="2000" dirty="0"/>
              <a:t>Sam is going to assemble a computer by himself. He: has the choice of ordering </a:t>
            </a:r>
            <a:r>
              <a:rPr lang="en-US" sz="2000" dirty="0" smtClean="0"/>
              <a:t>chips from </a:t>
            </a:r>
            <a:r>
              <a:rPr lang="en-US" sz="2000" dirty="0"/>
              <a:t>two brands, a hard drive from four, memory from three, and an </a:t>
            </a:r>
            <a:r>
              <a:rPr lang="en-US" sz="2000" dirty="0" smtClean="0"/>
              <a:t>accessory bundle </a:t>
            </a:r>
            <a:r>
              <a:rPr lang="en-US" sz="2000" dirty="0"/>
              <a:t>from five local stores. How many different, ways can Sam order the parts</a:t>
            </a:r>
            <a:r>
              <a:rPr lang="en-US" sz="2000" dirty="0" smtClean="0"/>
              <a:t>? TD</a:t>
            </a:r>
            <a:endParaRPr lang="en-US" sz="2000" dirty="0"/>
          </a:p>
        </p:txBody>
      </p:sp>
    </p:spTree>
    <p:extLst>
      <p:ext uri="{BB962C8B-B14F-4D97-AF65-F5344CB8AC3E}">
        <p14:creationId xmlns:p14="http://schemas.microsoft.com/office/powerpoint/2010/main" xmlns="" val="15493144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r>
              <a:rPr lang="en-US" sz="2000" dirty="0"/>
              <a:t>Sam is going to assemble a computer by himself. He: has the choice of ordering </a:t>
            </a:r>
            <a:r>
              <a:rPr lang="en-US" sz="2000" dirty="0" smtClean="0"/>
              <a:t>chips from </a:t>
            </a:r>
            <a:r>
              <a:rPr lang="en-US" sz="2000" dirty="0"/>
              <a:t>two brands, a hard drive from four, memory from three, and an </a:t>
            </a:r>
            <a:r>
              <a:rPr lang="en-US" sz="2000" dirty="0" smtClean="0"/>
              <a:t>accessory bundle </a:t>
            </a:r>
            <a:r>
              <a:rPr lang="en-US" sz="2000" dirty="0"/>
              <a:t>from five local stores. How many different, ways can Sam order the parts?</a:t>
            </a:r>
          </a:p>
        </p:txBody>
      </p:sp>
    </p:spTree>
    <p:extLst>
      <p:ext uri="{BB962C8B-B14F-4D97-AF65-F5344CB8AC3E}">
        <p14:creationId xmlns:p14="http://schemas.microsoft.com/office/powerpoint/2010/main" xmlns="" val="15493144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normAutofit/>
          </a:bodyPr>
          <a:lstStyle/>
          <a:p>
            <a:pPr>
              <a:buNone/>
            </a:pPr>
            <a:r>
              <a:rPr lang="en-US" sz="2000" dirty="0" smtClean="0"/>
              <a:t>2.21 	Registrants at a large convention are offered 6</a:t>
            </a:r>
          </a:p>
          <a:p>
            <a:pPr>
              <a:buNone/>
            </a:pPr>
            <a:r>
              <a:rPr lang="en-US" sz="2000" dirty="0" smtClean="0"/>
              <a:t>		sightseeing tours on each of 3 days. In how many 	ways can a person arrange to go on a sight seeing 	tour planned by this convention</a:t>
            </a:r>
            <a:r>
              <a:rPr lang="en-US" sz="2000" dirty="0" smtClean="0"/>
              <a:t>? TREE DIAGRAM</a:t>
            </a:r>
            <a:endParaRPr lang="en-US" sz="2000" dirty="0" smtClean="0"/>
          </a:p>
        </p:txBody>
      </p:sp>
    </p:spTree>
    <p:extLst>
      <p:ext uri="{BB962C8B-B14F-4D97-AF65-F5344CB8AC3E}">
        <p14:creationId xmlns:p14="http://schemas.microsoft.com/office/powerpoint/2010/main" xmlns="" val="15493144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normAutofit/>
          </a:bodyPr>
          <a:lstStyle/>
          <a:p>
            <a:pPr>
              <a:buNone/>
            </a:pPr>
            <a:r>
              <a:rPr lang="en-US" sz="2000" dirty="0" smtClean="0"/>
              <a:t>2.21 	Registrants at a large convention are offered 6</a:t>
            </a:r>
          </a:p>
          <a:p>
            <a:pPr>
              <a:buNone/>
            </a:pPr>
            <a:r>
              <a:rPr lang="en-US" sz="2000" dirty="0" smtClean="0"/>
              <a:t>		sightseeing tours on each of 3 days. In how many 	ways can a person arrange to go on a sight seeing 	tour planned by this convention?</a:t>
            </a:r>
          </a:p>
        </p:txBody>
      </p:sp>
    </p:spTree>
    <p:extLst>
      <p:ext uri="{BB962C8B-B14F-4D97-AF65-F5344CB8AC3E}">
        <p14:creationId xmlns:p14="http://schemas.microsoft.com/office/powerpoint/2010/main" xmlns="" val="15493144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normAutofit/>
          </a:bodyPr>
          <a:lstStyle/>
          <a:p>
            <a:pPr>
              <a:buNone/>
            </a:pPr>
            <a:r>
              <a:rPr lang="en-US" sz="2000" dirty="0" smtClean="0"/>
              <a:t>2.22 In a medical study patients are classified in 8 ways according to whether they have blood type </a:t>
            </a:r>
            <a:r>
              <a:rPr lang="en-US" sz="2000" i="1" dirty="0" smtClean="0"/>
              <a:t>AB+, AB~, A+, A~, B+, B~, 0+, or 0~, and also according </a:t>
            </a:r>
            <a:r>
              <a:rPr lang="en-US" sz="2000" dirty="0" smtClean="0"/>
              <a:t>to whether their blood pressure is low, normal, or high. Find the number of ways in which a patient can be classified.</a:t>
            </a:r>
          </a:p>
        </p:txBody>
      </p:sp>
    </p:spTree>
    <p:extLst>
      <p:ext uri="{BB962C8B-B14F-4D97-AF65-F5344CB8AC3E}">
        <p14:creationId xmlns:p14="http://schemas.microsoft.com/office/powerpoint/2010/main" xmlns="" val="15493144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normAutofit/>
          </a:bodyPr>
          <a:lstStyle/>
          <a:p>
            <a:pPr>
              <a:buNone/>
            </a:pPr>
            <a:r>
              <a:rPr lang="en-US" sz="2000" dirty="0" smtClean="0"/>
              <a:t>2.23 If an experiment consists of throwing a die and then drawing a letter at random from the English alphabet, how many points are there in the sample space?</a:t>
            </a:r>
          </a:p>
        </p:txBody>
      </p:sp>
    </p:spTree>
    <p:extLst>
      <p:ext uri="{BB962C8B-B14F-4D97-AF65-F5344CB8AC3E}">
        <p14:creationId xmlns:p14="http://schemas.microsoft.com/office/powerpoint/2010/main" xmlns="" val="15493144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normAutofit/>
          </a:bodyPr>
          <a:lstStyle/>
          <a:p>
            <a:r>
              <a:rPr lang="en-US" sz="2000" dirty="0" smtClean="0"/>
              <a:t>2.24 Students at a private liberal arts college are classified as being freshmen, sophomores, juniors, or seniors, and also according to whether they are male or female. Find the total number of possible classifications for the students of that college.</a:t>
            </a:r>
          </a:p>
        </p:txBody>
      </p:sp>
    </p:spTree>
    <p:extLst>
      <p:ext uri="{BB962C8B-B14F-4D97-AF65-F5344CB8AC3E}">
        <p14:creationId xmlns:p14="http://schemas.microsoft.com/office/powerpoint/2010/main" xmlns="" val="15493144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normAutofit/>
          </a:bodyPr>
          <a:lstStyle/>
          <a:p>
            <a:pPr>
              <a:buNone/>
            </a:pPr>
            <a:r>
              <a:rPr lang="en-US" sz="2000" dirty="0" smtClean="0"/>
              <a:t>2.25 A certain shoe comes in 5 different styles with each style available in 4 distinct colors. If the store wishes to display pairs of these shoes showing all of its various styles and colors, how many different pairs would the store have on display?</a:t>
            </a:r>
            <a:endParaRPr lang="en-US" sz="2000" dirty="0"/>
          </a:p>
        </p:txBody>
      </p:sp>
    </p:spTree>
    <p:extLst>
      <p:ext uri="{BB962C8B-B14F-4D97-AF65-F5344CB8AC3E}">
        <p14:creationId xmlns:p14="http://schemas.microsoft.com/office/powerpoint/2010/main" xmlns="" val="15493144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a:t>Introduction to </a:t>
            </a:r>
            <a:r>
              <a:rPr lang="en-US" dirty="0" smtClean="0"/>
              <a:t>Probability</a:t>
            </a:r>
          </a:p>
          <a:p>
            <a:r>
              <a:rPr lang="en-US" dirty="0" smtClean="0"/>
              <a:t>Counting Sample Points</a:t>
            </a:r>
          </a:p>
          <a:p>
            <a:r>
              <a:rPr lang="en-US" dirty="0" smtClean="0"/>
              <a:t>Multiplication Theorem</a:t>
            </a:r>
            <a:endParaRPr lang="en-US" dirty="0"/>
          </a:p>
          <a:p>
            <a:endParaRPr lang="en-US" dirty="0" smtClean="0"/>
          </a:p>
          <a:p>
            <a:endParaRPr lang="en-US" dirty="0"/>
          </a:p>
        </p:txBody>
      </p:sp>
    </p:spTree>
    <p:extLst>
      <p:ext uri="{BB962C8B-B14F-4D97-AF65-F5344CB8AC3E}">
        <p14:creationId xmlns:p14="http://schemas.microsoft.com/office/powerpoint/2010/main" xmlns="" val="22032712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smtClean="0"/>
              <a:t>Probability </a:t>
            </a:r>
            <a:r>
              <a:rPr lang="en-US" dirty="0" smtClean="0"/>
              <a:t>and Statistics for Engineers and Scientists by Walpole</a:t>
            </a:r>
            <a:endParaRPr lang="en-US" dirty="0"/>
          </a:p>
        </p:txBody>
      </p:sp>
    </p:spTree>
    <p:extLst>
      <p:ext uri="{BB962C8B-B14F-4D97-AF65-F5344CB8AC3E}">
        <p14:creationId xmlns:p14="http://schemas.microsoft.com/office/powerpoint/2010/main" xmlns="" val="3439426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1364</TotalTime>
  <Words>1106</Words>
  <Application>Microsoft Office PowerPoint</Application>
  <PresentationFormat>On-screen Show (4:3)</PresentationFormat>
  <Paragraphs>90</Paragraphs>
  <Slides>30</Slides>
  <Notes>0</Notes>
  <HiddenSlides>0</HiddenSlides>
  <MMClips>0</MMClip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Office Theme</vt:lpstr>
      <vt:lpstr>1_Office Theme</vt:lpstr>
      <vt:lpstr>Slide 1</vt:lpstr>
      <vt:lpstr>Last Class</vt:lpstr>
      <vt:lpstr>Today’s Agenda</vt:lpstr>
      <vt:lpstr>Probability</vt:lpstr>
      <vt:lpstr>Counting Problems</vt:lpstr>
      <vt:lpstr>Example</vt:lpstr>
      <vt:lpstr>Example</vt:lpstr>
      <vt:lpstr>Example</vt:lpstr>
      <vt:lpstr>Example 2</vt:lpstr>
      <vt:lpstr>Example 2</vt:lpstr>
      <vt:lpstr>Sample Space- Tree Diagram</vt:lpstr>
      <vt:lpstr>Counting Sample Points</vt:lpstr>
      <vt:lpstr>Counting Sample Points</vt:lpstr>
      <vt:lpstr>Counting Problem (Multiplication Theorem)</vt:lpstr>
      <vt:lpstr>Counting Problem (Multiplication Theorem)</vt:lpstr>
      <vt:lpstr>Example</vt:lpstr>
      <vt:lpstr>Example</vt:lpstr>
      <vt:lpstr>Example</vt:lpstr>
      <vt:lpstr>Example</vt:lpstr>
      <vt:lpstr>Counting Problem (Multiplication Theorem)</vt:lpstr>
      <vt:lpstr>Example</vt:lpstr>
      <vt:lpstr>Example</vt:lpstr>
      <vt:lpstr>Exercise</vt:lpstr>
      <vt:lpstr>Exercise</vt:lpstr>
      <vt:lpstr>Exercise</vt:lpstr>
      <vt:lpstr>Exercise</vt:lpstr>
      <vt:lpstr>Exercise</vt:lpstr>
      <vt:lpstr>Exercise</vt:lpstr>
      <vt:lpstr>Summary</vt:lpstr>
      <vt:lpstr>References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Architecture</dc:title>
  <dc:creator>MyUserName</dc:creator>
  <cp:lastModifiedBy>NTS</cp:lastModifiedBy>
  <cp:revision>156</cp:revision>
  <dcterms:created xsi:type="dcterms:W3CDTF">2013-05-04T10:14:09Z</dcterms:created>
  <dcterms:modified xsi:type="dcterms:W3CDTF">2013-12-09T11:23:11Z</dcterms:modified>
</cp:coreProperties>
</file>