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19" r:id="rId4"/>
    <p:sldId id="301" r:id="rId5"/>
    <p:sldId id="317" r:id="rId6"/>
    <p:sldId id="320" r:id="rId7"/>
    <p:sldId id="321" r:id="rId8"/>
    <p:sldId id="326" r:id="rId9"/>
    <p:sldId id="324" r:id="rId10"/>
    <p:sldId id="323" r:id="rId11"/>
    <p:sldId id="322" r:id="rId12"/>
    <p:sldId id="258" r:id="rId13"/>
    <p:sldId id="329" r:id="rId14"/>
    <p:sldId id="331" r:id="rId15"/>
    <p:sldId id="330" r:id="rId16"/>
    <p:sldId id="332" r:id="rId17"/>
    <p:sldId id="333" r:id="rId18"/>
    <p:sldId id="334" r:id="rId19"/>
    <p:sldId id="337" r:id="rId20"/>
    <p:sldId id="336" r:id="rId21"/>
    <p:sldId id="335" r:id="rId22"/>
    <p:sldId id="327" r:id="rId23"/>
    <p:sldId id="338" r:id="rId24"/>
    <p:sldId id="339" r:id="rId25"/>
    <p:sldId id="340" r:id="rId26"/>
    <p:sldId id="341" r:id="rId27"/>
    <p:sldId id="342" r:id="rId28"/>
    <p:sldId id="343" r:id="rId29"/>
    <p:sldId id="345" r:id="rId30"/>
    <p:sldId id="344" r:id="rId31"/>
    <p:sldId id="346" r:id="rId32"/>
    <p:sldId id="347" r:id="rId33"/>
    <p:sldId id="348" r:id="rId34"/>
    <p:sldId id="350" r:id="rId35"/>
    <p:sldId id="351" r:id="rId36"/>
    <p:sldId id="352" r:id="rId37"/>
    <p:sldId id="353" r:id="rId38"/>
    <p:sldId id="354" r:id="rId39"/>
    <p:sldId id="355" r:id="rId40"/>
    <p:sldId id="356" r:id="rId41"/>
    <p:sldId id="358" r:id="rId42"/>
    <p:sldId id="359" r:id="rId43"/>
    <p:sldId id="31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04</a:t>
            </a:r>
            <a:endParaRPr lang="en-US" dirty="0" smtClean="0"/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</a:t>
            </a:r>
          </a:p>
          <a:p>
            <a:r>
              <a:rPr lang="en-US" dirty="0" smtClean="0"/>
              <a:t>Variance</a:t>
            </a:r>
          </a:p>
          <a:p>
            <a:r>
              <a:rPr lang="en-US" dirty="0" smtClean="0"/>
              <a:t>Standard Deviation</a:t>
            </a:r>
          </a:p>
          <a:p>
            <a:r>
              <a:rPr lang="en-US" dirty="0" smtClean="0"/>
              <a:t>Introduction to Probability</a:t>
            </a:r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Mean, Average or Expected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= (</a:t>
            </a:r>
            <a:r>
              <a:rPr lang="en-US" dirty="0" smtClean="0">
                <a:sym typeface="Symbol"/>
              </a:rPr>
              <a:t>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dirty="0" smtClean="0"/>
              <a:t>)/n</a:t>
            </a:r>
          </a:p>
          <a:p>
            <a:r>
              <a:rPr lang="en-US" dirty="0" smtClean="0"/>
              <a:t>example</a:t>
            </a:r>
          </a:p>
          <a:p>
            <a:r>
              <a:rPr lang="en-US" dirty="0" smtClean="0"/>
              <a:t>89 84 87 81 89 86 91 90 78 89  87 99 83 89 </a:t>
            </a:r>
          </a:p>
          <a:p>
            <a:r>
              <a:rPr lang="en-US" dirty="0" smtClean="0">
                <a:sym typeface="Symbol"/>
              </a:rPr>
              <a:t>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baseline="-25000" dirty="0" smtClean="0"/>
              <a:t> </a:t>
            </a:r>
            <a:r>
              <a:rPr lang="en-US" dirty="0" smtClean="0"/>
              <a:t>= 1222</a:t>
            </a:r>
          </a:p>
          <a:p>
            <a:r>
              <a:rPr lang="en-US" dirty="0" smtClean="0"/>
              <a:t>Mean = 1222/14 = 87.3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81550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 and Standard </a:t>
            </a:r>
            <a:r>
              <a:rPr lang="en-US" dirty="0" smtClean="0"/>
              <a:t>Deviation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Variance</a:t>
            </a:r>
            <a:r>
              <a:rPr lang="en-US" dirty="0" smtClean="0"/>
              <a:t> is defined as mean of the squared deviations from the mean</a:t>
            </a:r>
            <a:r>
              <a:rPr lang="en-US" dirty="0" smtClean="0"/>
              <a:t>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Standard </a:t>
            </a:r>
            <a:r>
              <a:rPr lang="en-US" dirty="0" smtClean="0">
                <a:solidFill>
                  <a:srgbClr val="FF0000"/>
                </a:solidFill>
              </a:rPr>
              <a:t>Deviation</a:t>
            </a:r>
            <a:r>
              <a:rPr lang="en-US" dirty="0" smtClean="0"/>
              <a:t> measures variation of the scores about the mean. Mathematically, it is calculated by taking square root of the variance.</a:t>
            </a:r>
          </a:p>
          <a:p>
            <a:pPr lvl="1"/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782" y="3505200"/>
            <a:ext cx="836961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9158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calculate Variance, we need to</a:t>
            </a:r>
          </a:p>
          <a:p>
            <a:r>
              <a:rPr lang="en-US" b="1" dirty="0" smtClean="0"/>
              <a:t>Step 1. Calculate the mean.</a:t>
            </a:r>
          </a:p>
          <a:p>
            <a:r>
              <a:rPr lang="en-US" b="1" dirty="0" smtClean="0"/>
              <a:t>Step 2. From each data subtract the mean and then square.</a:t>
            </a:r>
          </a:p>
          <a:p>
            <a:r>
              <a:rPr lang="en-US" b="1" dirty="0" smtClean="0"/>
              <a:t>Step 3. Add all these values.</a:t>
            </a:r>
          </a:p>
          <a:p>
            <a:r>
              <a:rPr lang="en-US" b="1" dirty="0" smtClean="0"/>
              <a:t>Step 4. Divide this sum by number of data in the set.</a:t>
            </a:r>
          </a:p>
          <a:p>
            <a:r>
              <a:rPr lang="en-US" b="1" dirty="0" smtClean="0"/>
              <a:t>Step 5. Standard deviation is obtained by taking the square root of the variance.</a:t>
            </a:r>
          </a:p>
        </p:txBody>
      </p:sp>
    </p:spTree>
    <p:extLst>
      <p:ext uri="{BB962C8B-B14F-4D97-AF65-F5344CB8AC3E}">
        <p14:creationId xmlns="" xmlns:p14="http://schemas.microsoft.com/office/powerpoint/2010/main" val="186919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1752600"/>
          </a:xfrm>
        </p:spPr>
        <p:txBody>
          <a:bodyPr/>
          <a:lstStyle/>
          <a:p>
            <a:r>
              <a:rPr lang="en-US" dirty="0" smtClean="0"/>
              <a:t>Calculate Variance and Standard Deviation of marks of students from Group A of </a:t>
            </a:r>
            <a:r>
              <a:rPr lang="en-US" dirty="0" smtClean="0"/>
              <a:t>a Primary </a:t>
            </a:r>
            <a:r>
              <a:rPr lang="en-US" dirty="0" smtClean="0"/>
              <a:t>School.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55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79368"/>
          <a:stretch>
            <a:fillRect/>
          </a:stretch>
        </p:blipFill>
        <p:spPr bwMode="auto">
          <a:xfrm>
            <a:off x="23156" y="457199"/>
            <a:ext cx="1881844" cy="615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55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79368"/>
          <a:stretch>
            <a:fillRect/>
          </a:stretch>
        </p:blipFill>
        <p:spPr bwMode="auto">
          <a:xfrm>
            <a:off x="23156" y="457199"/>
            <a:ext cx="1881844" cy="615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6524" y="3048000"/>
            <a:ext cx="56864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55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59317"/>
          <a:stretch>
            <a:fillRect/>
          </a:stretch>
        </p:blipFill>
        <p:spPr bwMode="auto">
          <a:xfrm>
            <a:off x="23156" y="457199"/>
            <a:ext cx="3710644" cy="615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55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6734"/>
          <a:stretch>
            <a:fillRect/>
          </a:stretch>
        </p:blipFill>
        <p:spPr bwMode="auto">
          <a:xfrm>
            <a:off x="23156" y="457199"/>
            <a:ext cx="6682444" cy="615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55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56" y="457199"/>
            <a:ext cx="9120843" cy="6157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3552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Sample Variance and Sample Standard Deviation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the example we </a:t>
            </a:r>
            <a:r>
              <a:rPr lang="en-US" dirty="0" smtClean="0"/>
              <a:t>considered all the students from Group </a:t>
            </a:r>
            <a:r>
              <a:rPr lang="en-US" dirty="0" smtClean="0"/>
              <a:t>A. </a:t>
            </a:r>
          </a:p>
          <a:p>
            <a:r>
              <a:rPr lang="en-US" dirty="0" smtClean="0"/>
              <a:t>That’s </a:t>
            </a:r>
            <a:r>
              <a:rPr lang="en-US" dirty="0" smtClean="0"/>
              <a:t>why in the </a:t>
            </a:r>
            <a:r>
              <a:rPr lang="en-US" dirty="0" smtClean="0"/>
              <a:t>formula used </a:t>
            </a:r>
            <a:r>
              <a:rPr lang="en-US" dirty="0" smtClean="0"/>
              <a:t>to calculate variance, we divided by the number of data.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Suppose </a:t>
            </a:r>
            <a:r>
              <a:rPr lang="en-US" dirty="0" smtClean="0"/>
              <a:t>that </a:t>
            </a:r>
            <a:r>
              <a:rPr lang="en-US" dirty="0" smtClean="0"/>
              <a:t>the students </a:t>
            </a:r>
            <a:r>
              <a:rPr lang="en-US" dirty="0" smtClean="0"/>
              <a:t>of Group A can be taken to be a sample that represents the entire population </a:t>
            </a:r>
            <a:r>
              <a:rPr lang="en-US" dirty="0" smtClean="0"/>
              <a:t>of students </a:t>
            </a:r>
            <a:r>
              <a:rPr lang="en-US" dirty="0" smtClean="0"/>
              <a:t>who would take the same examination.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How </a:t>
            </a:r>
            <a:r>
              <a:rPr lang="en-US" dirty="0" smtClean="0">
                <a:solidFill>
                  <a:srgbClr val="FF0000"/>
                </a:solidFill>
              </a:rPr>
              <a:t>can we use the Variance of </a:t>
            </a:r>
            <a:r>
              <a:rPr lang="en-US" dirty="0" smtClean="0">
                <a:solidFill>
                  <a:srgbClr val="FF0000"/>
                </a:solidFill>
              </a:rPr>
              <a:t>marks for </a:t>
            </a:r>
            <a:r>
              <a:rPr lang="en-US" dirty="0" smtClean="0">
                <a:solidFill>
                  <a:srgbClr val="FF0000"/>
                </a:solidFill>
              </a:rPr>
              <a:t>Group A to estimate the Variance of marks for the entire population of students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Sample Variance and Sample Standard Deviation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Remember </a:t>
            </a:r>
            <a:r>
              <a:rPr lang="en-US" dirty="0" smtClean="0"/>
              <a:t>that a </a:t>
            </a:r>
            <a:r>
              <a:rPr lang="en-US" b="1" i="1" dirty="0" smtClean="0">
                <a:solidFill>
                  <a:srgbClr val="FF0000"/>
                </a:solidFill>
              </a:rPr>
              <a:t>population</a:t>
            </a:r>
            <a:r>
              <a:rPr lang="en-US" b="1" i="1" dirty="0" smtClean="0"/>
              <a:t> refers to </a:t>
            </a:r>
            <a:r>
              <a:rPr lang="en-US" b="1" i="1" dirty="0" smtClean="0">
                <a:solidFill>
                  <a:srgbClr val="FF0000"/>
                </a:solidFill>
              </a:rPr>
              <a:t>every member</a:t>
            </a:r>
            <a:r>
              <a:rPr lang="en-US" b="1" i="1" dirty="0" smtClean="0"/>
              <a:t> of a group, </a:t>
            </a:r>
            <a:endParaRPr lang="en-US" b="1" i="1" dirty="0" smtClean="0"/>
          </a:p>
          <a:p>
            <a:r>
              <a:rPr lang="en-US" b="1" i="1" dirty="0" smtClean="0"/>
              <a:t>While </a:t>
            </a:r>
            <a:r>
              <a:rPr lang="en-US" b="1" i="1" dirty="0" smtClean="0"/>
              <a:t>a </a:t>
            </a:r>
            <a:r>
              <a:rPr lang="en-US" b="1" i="1" dirty="0" smtClean="0">
                <a:solidFill>
                  <a:srgbClr val="FF0000"/>
                </a:solidFill>
              </a:rPr>
              <a:t>sample</a:t>
            </a:r>
            <a:r>
              <a:rPr lang="en-US" b="1" i="1" dirty="0" smtClean="0"/>
              <a:t> is a </a:t>
            </a:r>
            <a:r>
              <a:rPr lang="en-US" b="1" i="1" dirty="0" smtClean="0">
                <a:solidFill>
                  <a:srgbClr val="FF0000"/>
                </a:solidFill>
              </a:rPr>
              <a:t>small </a:t>
            </a:r>
            <a:r>
              <a:rPr lang="en-US" i="1" dirty="0" smtClean="0">
                <a:solidFill>
                  <a:srgbClr val="FF0000"/>
                </a:solidFill>
              </a:rPr>
              <a:t>subset </a:t>
            </a:r>
            <a:r>
              <a:rPr lang="en-US" i="1" dirty="0" smtClean="0">
                <a:solidFill>
                  <a:srgbClr val="FF0000"/>
                </a:solidFill>
              </a:rPr>
              <a:t>of the population</a:t>
            </a:r>
            <a:r>
              <a:rPr lang="en-US" dirty="0" smtClean="0"/>
              <a:t> which is intended to produce a smaller group with the same (</a:t>
            </a:r>
            <a:r>
              <a:rPr lang="en-US" dirty="0" smtClean="0"/>
              <a:t>or similar</a:t>
            </a:r>
            <a:r>
              <a:rPr lang="en-US" dirty="0" smtClean="0"/>
              <a:t>) characteristics as the population. </a:t>
            </a:r>
            <a:endParaRPr lang="en-US" dirty="0" smtClean="0"/>
          </a:p>
          <a:p>
            <a:r>
              <a:rPr lang="en-US" dirty="0" smtClean="0"/>
              <a:t>Samples </a:t>
            </a:r>
            <a:r>
              <a:rPr lang="en-US" dirty="0" smtClean="0"/>
              <a:t>(because of the cost-effectiveness</a:t>
            </a:r>
            <a:r>
              <a:rPr lang="en-US" dirty="0" smtClean="0"/>
              <a:t>) can </a:t>
            </a:r>
            <a:r>
              <a:rPr lang="en-US" dirty="0" smtClean="0"/>
              <a:t>then be used to know more about the entire population</a:t>
            </a:r>
            <a:r>
              <a:rPr lang="en-US" dirty="0" smtClean="0"/>
              <a:t>. </a:t>
            </a:r>
          </a:p>
          <a:p>
            <a:r>
              <a:rPr lang="en-US" dirty="0" smtClean="0"/>
              <a:t>Observing </a:t>
            </a:r>
            <a:r>
              <a:rPr lang="en-US" dirty="0" smtClean="0"/>
              <a:t>every single member of the population can be very costly and time consuming</a:t>
            </a:r>
            <a:r>
              <a:rPr lang="en-US" dirty="0" smtClean="0"/>
              <a:t>!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Sample Variance and Sample Standard Deviation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Therefore</a:t>
            </a:r>
            <a:r>
              <a:rPr lang="en-US" dirty="0" smtClean="0"/>
              <a:t>, </a:t>
            </a:r>
            <a:r>
              <a:rPr lang="en-US" dirty="0" smtClean="0"/>
              <a:t>calculating </a:t>
            </a:r>
            <a:r>
              <a:rPr lang="en-US" dirty="0" smtClean="0"/>
              <a:t>the </a:t>
            </a:r>
            <a:r>
              <a:rPr lang="en-US" i="1" dirty="0" smtClean="0"/>
              <a:t>exact value of population mean or variance is </a:t>
            </a:r>
            <a:r>
              <a:rPr lang="en-US" i="1" dirty="0" smtClean="0"/>
              <a:t>practically </a:t>
            </a:r>
            <a:r>
              <a:rPr lang="en-US" dirty="0" smtClean="0"/>
              <a:t>impossible </a:t>
            </a:r>
            <a:r>
              <a:rPr lang="en-US" dirty="0" smtClean="0"/>
              <a:t>when we have a large population. </a:t>
            </a:r>
            <a:endParaRPr lang="en-US" dirty="0" smtClean="0"/>
          </a:p>
          <a:p>
            <a:r>
              <a:rPr lang="en-US" dirty="0" smtClean="0"/>
              <a:t>That’s </a:t>
            </a:r>
            <a:r>
              <a:rPr lang="en-US" dirty="0" smtClean="0"/>
              <a:t>why we </a:t>
            </a:r>
            <a:r>
              <a:rPr lang="en-US" i="1" dirty="0" smtClean="0"/>
              <a:t>collect data from the </a:t>
            </a:r>
            <a:r>
              <a:rPr lang="en-US" i="1" dirty="0" smtClean="0"/>
              <a:t>sample </a:t>
            </a:r>
            <a:r>
              <a:rPr lang="en-US" dirty="0" smtClean="0"/>
              <a:t>and </a:t>
            </a:r>
            <a:r>
              <a:rPr lang="en-US" i="1" dirty="0" smtClean="0"/>
              <a:t>calculate the sample parameter (mean, mode, variance,.... are referred to </a:t>
            </a:r>
            <a:r>
              <a:rPr lang="en-US" i="1" dirty="0" smtClean="0"/>
              <a:t>as parameters</a:t>
            </a:r>
            <a:r>
              <a:rPr lang="en-US" i="1" dirty="0" smtClean="0"/>
              <a:t>). </a:t>
            </a:r>
            <a:endParaRPr lang="en-US" i="1" dirty="0" smtClean="0"/>
          </a:p>
          <a:p>
            <a:r>
              <a:rPr lang="en-US" i="1" dirty="0" smtClean="0"/>
              <a:t>Then </a:t>
            </a:r>
            <a:r>
              <a:rPr lang="en-US" i="1" dirty="0" smtClean="0"/>
              <a:t>we use the sample parameter to estimate the population parameter.</a:t>
            </a:r>
          </a:p>
          <a:p>
            <a:r>
              <a:rPr lang="en-US" dirty="0" smtClean="0"/>
              <a:t>The </a:t>
            </a:r>
            <a:r>
              <a:rPr lang="en-US" i="1" dirty="0" smtClean="0">
                <a:solidFill>
                  <a:srgbClr val="FF0000"/>
                </a:solidFill>
              </a:rPr>
              <a:t>estimated population variance </a:t>
            </a:r>
            <a:r>
              <a:rPr lang="en-US" i="1" dirty="0" smtClean="0"/>
              <a:t>also often referred to as </a:t>
            </a:r>
            <a:r>
              <a:rPr lang="en-US" i="1" dirty="0" smtClean="0">
                <a:solidFill>
                  <a:srgbClr val="FF0000"/>
                </a:solidFill>
              </a:rPr>
              <a:t>sample variance </a:t>
            </a:r>
            <a:r>
              <a:rPr lang="en-US" i="1" dirty="0" smtClean="0"/>
              <a:t>is </a:t>
            </a:r>
            <a:r>
              <a:rPr lang="en-US" i="1" dirty="0" smtClean="0"/>
              <a:t>obtained </a:t>
            </a:r>
            <a:r>
              <a:rPr lang="en-US" dirty="0" smtClean="0"/>
              <a:t>by </a:t>
            </a:r>
            <a:r>
              <a:rPr lang="en-US" dirty="0" smtClean="0"/>
              <a:t>changing the denominator to </a:t>
            </a:r>
            <a:r>
              <a:rPr lang="en-US" i="1" dirty="0" smtClean="0">
                <a:solidFill>
                  <a:srgbClr val="FF0000"/>
                </a:solidFill>
              </a:rPr>
              <a:t>number of data minus one.</a:t>
            </a:r>
          </a:p>
          <a:p>
            <a:endParaRPr lang="en-US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Sample Variance and Sample Standard Deviation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Note</a:t>
            </a:r>
            <a:endParaRPr lang="en-US" dirty="0" smtClean="0"/>
          </a:p>
          <a:p>
            <a:pPr lvl="1"/>
            <a:r>
              <a:rPr lang="en-US" dirty="0" smtClean="0"/>
              <a:t>when </a:t>
            </a:r>
            <a:r>
              <a:rPr lang="en-US" dirty="0" smtClean="0"/>
              <a:t>we calculated the 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variance of marks for Group 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</a:t>
            </a:r>
            <a:r>
              <a:rPr lang="en-US" dirty="0" smtClean="0"/>
              <a:t> we </a:t>
            </a:r>
            <a:r>
              <a:rPr lang="en-US" dirty="0" smtClean="0"/>
              <a:t>referred to it as </a:t>
            </a:r>
            <a:r>
              <a:rPr lang="en-US" i="1" dirty="0" smtClean="0"/>
              <a:t>variance </a:t>
            </a:r>
            <a:r>
              <a:rPr lang="en-US" b="1" i="1" dirty="0" smtClean="0"/>
              <a:t>only </a:t>
            </a:r>
            <a:endParaRPr lang="en-US" b="1" i="1" dirty="0" smtClean="0"/>
          </a:p>
          <a:p>
            <a:pPr lvl="1">
              <a:buNone/>
            </a:pPr>
            <a:r>
              <a:rPr lang="en-US" b="1" i="1" dirty="0" smtClean="0">
                <a:solidFill>
                  <a:srgbClr val="FF0000"/>
                </a:solidFill>
              </a:rPr>
              <a:t>but </a:t>
            </a:r>
          </a:p>
          <a:p>
            <a:pPr lvl="1"/>
            <a:r>
              <a:rPr lang="en-US" b="1" i="1" dirty="0" smtClean="0"/>
              <a:t>when </a:t>
            </a:r>
            <a:r>
              <a:rPr lang="en-US" b="1" i="1" dirty="0" smtClean="0"/>
              <a:t>we will use Group A to calculate an </a:t>
            </a:r>
            <a:r>
              <a:rPr lang="en-US" b="1" i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estimate 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for 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the population variance</a:t>
            </a:r>
            <a:r>
              <a:rPr lang="en-US" dirty="0" smtClean="0"/>
              <a:t>, the estimated variance will be referred to as the </a:t>
            </a:r>
            <a:r>
              <a:rPr lang="en-US" i="1" dirty="0" smtClean="0">
                <a:solidFill>
                  <a:srgbClr val="FF0000"/>
                </a:solidFill>
              </a:rPr>
              <a:t>sample variance</a:t>
            </a:r>
            <a:r>
              <a:rPr lang="en-US" i="1" dirty="0" smtClean="0"/>
              <a:t>.</a:t>
            </a:r>
            <a:endParaRPr lang="en-US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Sample Variance and Sample Standard Deviation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28800"/>
            <a:ext cx="844760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85800" y="4572000"/>
            <a:ext cx="8244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Dividing by </a:t>
            </a:r>
            <a:r>
              <a:rPr lang="en-US" sz="2400" dirty="0" smtClean="0"/>
              <a:t>n−1 </a:t>
            </a:r>
            <a:r>
              <a:rPr lang="en-US" sz="2400" dirty="0" smtClean="0"/>
              <a:t>satisfies this property of being “unbiased”, but dividing by n </a:t>
            </a:r>
            <a:r>
              <a:rPr lang="en-US" sz="2400" dirty="0" smtClean="0"/>
              <a:t>does not.</a:t>
            </a: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: Sample </a:t>
            </a:r>
            <a:r>
              <a:rPr lang="en-US" dirty="0" smtClean="0"/>
              <a:t>Variance and Sample Standard Deviation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Calculate </a:t>
            </a:r>
            <a:r>
              <a:rPr lang="en-US" i="1" dirty="0" smtClean="0">
                <a:solidFill>
                  <a:srgbClr val="FF0000"/>
                </a:solidFill>
              </a:rPr>
              <a:t>Sample Variance </a:t>
            </a:r>
            <a:r>
              <a:rPr lang="en-US" i="1" dirty="0" smtClean="0"/>
              <a:t>and </a:t>
            </a:r>
            <a:r>
              <a:rPr lang="en-US" i="1" dirty="0" smtClean="0">
                <a:solidFill>
                  <a:srgbClr val="FF0000"/>
                </a:solidFill>
              </a:rPr>
              <a:t>Sample Standard Deviation </a:t>
            </a:r>
            <a:r>
              <a:rPr lang="en-US" i="1" dirty="0" smtClean="0"/>
              <a:t>using marks of students </a:t>
            </a:r>
            <a:r>
              <a:rPr lang="en-US" i="1" dirty="0" smtClean="0"/>
              <a:t>from </a:t>
            </a:r>
            <a:r>
              <a:rPr lang="en-US" dirty="0" smtClean="0"/>
              <a:t>Group </a:t>
            </a:r>
            <a:r>
              <a:rPr lang="en-US" dirty="0" smtClean="0"/>
              <a:t>A </a:t>
            </a:r>
            <a:r>
              <a:rPr lang="en-US" dirty="0" smtClean="0"/>
              <a:t>of Primary </a:t>
            </a:r>
            <a:r>
              <a:rPr lang="en-US" dirty="0" smtClean="0"/>
              <a:t>School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: Sample </a:t>
            </a:r>
            <a:r>
              <a:rPr lang="en-US" dirty="0" smtClean="0"/>
              <a:t>Variance and Sample Standard Deviation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78743"/>
          <a:stretch>
            <a:fillRect/>
          </a:stretch>
        </p:blipFill>
        <p:spPr bwMode="auto">
          <a:xfrm>
            <a:off x="420130" y="1143000"/>
            <a:ext cx="178967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: Sample </a:t>
            </a:r>
            <a:r>
              <a:rPr lang="en-US" dirty="0" smtClean="0"/>
              <a:t>Variance and Sample Standard Deviation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59736"/>
          <a:stretch>
            <a:fillRect/>
          </a:stretch>
        </p:blipFill>
        <p:spPr bwMode="auto">
          <a:xfrm>
            <a:off x="420130" y="1143000"/>
            <a:ext cx="338987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: Sample </a:t>
            </a:r>
            <a:r>
              <a:rPr lang="en-US" dirty="0" smtClean="0"/>
              <a:t>Variance and Sample Standard Deviation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7153"/>
          <a:stretch>
            <a:fillRect/>
          </a:stretch>
        </p:blipFill>
        <p:spPr bwMode="auto">
          <a:xfrm>
            <a:off x="420130" y="1143000"/>
            <a:ext cx="613307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Example : Sample </a:t>
            </a:r>
            <a:r>
              <a:rPr lang="en-US" dirty="0" smtClean="0"/>
              <a:t>Variance and Sample Standard Deviation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130" y="1143000"/>
            <a:ext cx="841907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set of all possible outcomes of a statistical experiment is called the </a:t>
            </a:r>
            <a:r>
              <a:rPr lang="en-US" dirty="0" smtClean="0">
                <a:solidFill>
                  <a:srgbClr val="FF0000"/>
                </a:solidFill>
              </a:rPr>
              <a:t>sample space</a:t>
            </a:r>
            <a:r>
              <a:rPr lang="en-US" dirty="0" smtClean="0"/>
              <a:t> </a:t>
            </a:r>
            <a:r>
              <a:rPr lang="en-US" dirty="0" smtClean="0"/>
              <a:t>and is represented by the symbol </a:t>
            </a:r>
            <a:r>
              <a:rPr lang="en-US" i="1" dirty="0" smtClean="0"/>
              <a:t>S.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Each outcome in a sample space is called an </a:t>
            </a:r>
            <a:r>
              <a:rPr lang="en-US" sz="2000" dirty="0" smtClean="0">
                <a:solidFill>
                  <a:srgbClr val="FF0000"/>
                </a:solidFill>
              </a:rPr>
              <a:t>element</a:t>
            </a:r>
            <a:r>
              <a:rPr lang="en-US" sz="2000" dirty="0" smtClean="0"/>
              <a:t> or a member of </a:t>
            </a:r>
            <a:r>
              <a:rPr lang="en-US" sz="2000" dirty="0" smtClean="0"/>
              <a:t>the sample </a:t>
            </a:r>
            <a:r>
              <a:rPr lang="en-US" sz="2000" dirty="0" smtClean="0"/>
              <a:t>space, or simply a </a:t>
            </a:r>
            <a:r>
              <a:rPr lang="en-US" sz="2000" dirty="0" smtClean="0">
                <a:solidFill>
                  <a:srgbClr val="FF0000"/>
                </a:solidFill>
              </a:rPr>
              <a:t>sample point</a:t>
            </a:r>
            <a:r>
              <a:rPr lang="en-US" sz="2000" dirty="0" smtClean="0"/>
              <a:t>. 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If </a:t>
            </a:r>
            <a:r>
              <a:rPr lang="en-US" sz="2000" dirty="0" smtClean="0"/>
              <a:t>the sample space has a finite </a:t>
            </a:r>
            <a:r>
              <a:rPr lang="en-US" sz="2000" dirty="0" smtClean="0"/>
              <a:t>number of </a:t>
            </a:r>
            <a:r>
              <a:rPr lang="en-US" sz="2000" dirty="0" smtClean="0"/>
              <a:t>elements, we may </a:t>
            </a:r>
            <a:r>
              <a:rPr lang="en-US" sz="2000" i="1" dirty="0" smtClean="0">
                <a:solidFill>
                  <a:srgbClr val="00B0F0"/>
                </a:solidFill>
              </a:rPr>
              <a:t>list the members separated by commas and enclosed in braces</a:t>
            </a:r>
            <a:r>
              <a:rPr lang="en-US" sz="2000" i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Thus </a:t>
            </a:r>
            <a:r>
              <a:rPr lang="en-US" sz="2000" dirty="0" smtClean="0"/>
              <a:t>the </a:t>
            </a:r>
            <a:r>
              <a:rPr lang="en-US" sz="2000" dirty="0" smtClean="0"/>
              <a:t>sample space </a:t>
            </a:r>
            <a:r>
              <a:rPr lang="en-US" sz="2000" dirty="0" smtClean="0"/>
              <a:t>S, </a:t>
            </a:r>
            <a:r>
              <a:rPr lang="en-US" sz="2000" dirty="0" smtClean="0"/>
              <a:t>of possible outcomes when a coin is tossed, may be written</a:t>
            </a:r>
          </a:p>
          <a:p>
            <a:pPr lvl="1">
              <a:lnSpc>
                <a:spcPct val="150000"/>
              </a:lnSpc>
            </a:pPr>
            <a:r>
              <a:rPr lang="en-US" sz="1600" i="1" dirty="0" smtClean="0"/>
              <a:t>S={H,T),</a:t>
            </a:r>
          </a:p>
          <a:p>
            <a:pPr lvl="1">
              <a:lnSpc>
                <a:spcPct val="150000"/>
              </a:lnSpc>
            </a:pPr>
            <a:r>
              <a:rPr lang="en-US" sz="1600" dirty="0" smtClean="0"/>
              <a:t>where </a:t>
            </a:r>
            <a:r>
              <a:rPr lang="en-US" sz="1600" i="1" dirty="0" smtClean="0"/>
              <a:t>H and T correspond to "heads" and "tails," respectively.</a:t>
            </a:r>
            <a:endParaRPr lang="en-US" sz="1600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Consider the experiment of tossing a die. If </a:t>
            </a:r>
            <a:r>
              <a:rPr lang="en-US" sz="2000" dirty="0" smtClean="0"/>
              <a:t>we </a:t>
            </a:r>
            <a:r>
              <a:rPr lang="en-US" sz="2000" dirty="0" smtClean="0"/>
              <a:t>are interested in the number </a:t>
            </a:r>
            <a:r>
              <a:rPr lang="en-US" sz="2000" dirty="0" smtClean="0"/>
              <a:t>that shows </a:t>
            </a:r>
            <a:r>
              <a:rPr lang="en-US" sz="2000" dirty="0" smtClean="0"/>
              <a:t>on the top face, the sample space would be</a:t>
            </a:r>
          </a:p>
          <a:p>
            <a:endParaRPr lang="en-US" sz="2000" dirty="0" smtClean="0"/>
          </a:p>
          <a:p>
            <a:r>
              <a:rPr lang="en-US" dirty="0" smtClean="0"/>
              <a:t>S</a:t>
            </a:r>
            <a:r>
              <a:rPr lang="en-US" sz="1800" dirty="0" smtClean="0"/>
              <a:t>1</a:t>
            </a:r>
            <a:r>
              <a:rPr lang="en-US" dirty="0" smtClean="0"/>
              <a:t> </a:t>
            </a:r>
            <a:r>
              <a:rPr lang="en-US" dirty="0" smtClean="0"/>
              <a:t>= {1,2,3,4,5,6}.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But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If </a:t>
            </a:r>
            <a:r>
              <a:rPr lang="en-US" sz="2000" dirty="0" smtClean="0"/>
              <a:t>we </a:t>
            </a:r>
            <a:r>
              <a:rPr lang="en-US" sz="2000" dirty="0" smtClean="0"/>
              <a:t>are </a:t>
            </a:r>
            <a:r>
              <a:rPr lang="en-US" sz="2000" dirty="0" smtClean="0"/>
              <a:t>interested only in whether the number is even or odd, the sample </a:t>
            </a:r>
            <a:r>
              <a:rPr lang="en-US" sz="2000" dirty="0" smtClean="0"/>
              <a:t>space is </a:t>
            </a:r>
            <a:r>
              <a:rPr lang="en-US" sz="2000" dirty="0" smtClean="0"/>
              <a:t>simply</a:t>
            </a:r>
          </a:p>
          <a:p>
            <a:endParaRPr lang="en-US" sz="2000" dirty="0" smtClean="0"/>
          </a:p>
          <a:p>
            <a:r>
              <a:rPr lang="en-US" sz="2000" dirty="0" smtClean="0"/>
              <a:t>S</a:t>
            </a:r>
            <a:r>
              <a:rPr lang="en-US" sz="1600" dirty="0" smtClean="0"/>
              <a:t>2</a:t>
            </a:r>
            <a:r>
              <a:rPr lang="en-US" sz="2000" dirty="0" smtClean="0"/>
              <a:t> </a:t>
            </a:r>
            <a:r>
              <a:rPr lang="en-US" sz="2000" dirty="0" smtClean="0"/>
              <a:t>= {even, </a:t>
            </a:r>
            <a:r>
              <a:rPr lang="en-US" sz="2000" dirty="0" smtClean="0"/>
              <a:t>odd}.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Note: more </a:t>
            </a:r>
            <a:r>
              <a:rPr lang="en-US" sz="2000" dirty="0" smtClean="0">
                <a:solidFill>
                  <a:srgbClr val="FF0000"/>
                </a:solidFill>
              </a:rPr>
              <a:t>than one sample space can be used </a:t>
            </a:r>
            <a:r>
              <a:rPr lang="en-US" sz="2000" dirty="0" smtClean="0">
                <a:solidFill>
                  <a:srgbClr val="FF0000"/>
                </a:solidFill>
              </a:rPr>
              <a:t>to describe </a:t>
            </a:r>
            <a:r>
              <a:rPr lang="en-US" sz="2000" dirty="0" smtClean="0">
                <a:solidFill>
                  <a:srgbClr val="FF0000"/>
                </a:solidFill>
              </a:rPr>
              <a:t>the outcomes of an experiment.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Consider the experiment of tossing a die. If </a:t>
            </a:r>
            <a:r>
              <a:rPr lang="en-US" sz="2000" dirty="0" smtClean="0"/>
              <a:t>we </a:t>
            </a:r>
            <a:r>
              <a:rPr lang="en-US" sz="2000" dirty="0" smtClean="0"/>
              <a:t>are interested in the number </a:t>
            </a:r>
            <a:r>
              <a:rPr lang="en-US" sz="2000" dirty="0" smtClean="0"/>
              <a:t>that shows </a:t>
            </a:r>
            <a:r>
              <a:rPr lang="en-US" sz="2000" dirty="0" smtClean="0"/>
              <a:t>on the top face, the sample space would be</a:t>
            </a:r>
          </a:p>
          <a:p>
            <a:endParaRPr lang="en-US" sz="2000" dirty="0" smtClean="0"/>
          </a:p>
          <a:p>
            <a:r>
              <a:rPr lang="en-US" dirty="0" smtClean="0"/>
              <a:t>S</a:t>
            </a:r>
            <a:r>
              <a:rPr lang="en-US" sz="1800" dirty="0" smtClean="0"/>
              <a:t>1</a:t>
            </a:r>
            <a:r>
              <a:rPr lang="en-US" dirty="0" smtClean="0"/>
              <a:t> </a:t>
            </a:r>
            <a:r>
              <a:rPr lang="en-US" dirty="0" smtClean="0"/>
              <a:t>= {1,2,3,4,5,6}.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But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If </a:t>
            </a:r>
            <a:r>
              <a:rPr lang="en-US" sz="2000" dirty="0" smtClean="0"/>
              <a:t>we </a:t>
            </a:r>
            <a:r>
              <a:rPr lang="en-US" sz="2000" dirty="0" smtClean="0"/>
              <a:t>are </a:t>
            </a:r>
            <a:r>
              <a:rPr lang="en-US" sz="2000" dirty="0" smtClean="0"/>
              <a:t>interested only in whether the number is even or odd, the sample </a:t>
            </a:r>
            <a:r>
              <a:rPr lang="en-US" sz="2000" dirty="0" smtClean="0"/>
              <a:t>space is </a:t>
            </a:r>
            <a:r>
              <a:rPr lang="en-US" sz="2000" dirty="0" smtClean="0"/>
              <a:t>simply</a:t>
            </a:r>
          </a:p>
          <a:p>
            <a:endParaRPr lang="en-US" sz="2000" dirty="0" smtClean="0"/>
          </a:p>
          <a:p>
            <a:r>
              <a:rPr lang="en-US" sz="2000" dirty="0" smtClean="0"/>
              <a:t>S</a:t>
            </a:r>
            <a:r>
              <a:rPr lang="en-US" sz="1600" dirty="0" smtClean="0"/>
              <a:t>2</a:t>
            </a:r>
            <a:r>
              <a:rPr lang="en-US" sz="2000" dirty="0" smtClean="0"/>
              <a:t> </a:t>
            </a:r>
            <a:r>
              <a:rPr lang="en-US" sz="2000" dirty="0" smtClean="0"/>
              <a:t>= {even, </a:t>
            </a:r>
            <a:r>
              <a:rPr lang="en-US" sz="2000" dirty="0" smtClean="0"/>
              <a:t>odd}.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00B050"/>
                </a:solidFill>
              </a:rPr>
              <a:t>Which representation is better ?</a:t>
            </a:r>
            <a:endParaRPr lang="en-US" sz="16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B050"/>
                </a:solidFill>
              </a:rPr>
              <a:t>Which representation is better ?</a:t>
            </a:r>
          </a:p>
          <a:p>
            <a:endParaRPr lang="en-US" sz="2000" dirty="0" smtClean="0">
              <a:solidFill>
                <a:srgbClr val="00B050"/>
              </a:solidFill>
            </a:endParaRPr>
          </a:p>
          <a:p>
            <a:r>
              <a:rPr lang="en-US" sz="2000" dirty="0" smtClean="0"/>
              <a:t>In this case </a:t>
            </a:r>
            <a:r>
              <a:rPr lang="en-US" sz="2000" dirty="0" smtClean="0"/>
              <a:t>S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smtClean="0"/>
              <a:t>provides more </a:t>
            </a:r>
            <a:r>
              <a:rPr lang="en-US" sz="2000" dirty="0" smtClean="0"/>
              <a:t>information than </a:t>
            </a:r>
            <a:r>
              <a:rPr lang="en-US" sz="2000" dirty="0" smtClean="0"/>
              <a:t>S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.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If </a:t>
            </a:r>
            <a:r>
              <a:rPr lang="en-US" sz="2000" dirty="0" smtClean="0"/>
              <a:t>we know which element in </a:t>
            </a:r>
            <a:r>
              <a:rPr lang="en-US" sz="2000" i="1" dirty="0" smtClean="0"/>
              <a:t>S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 occurs</a:t>
            </a:r>
            <a:r>
              <a:rPr lang="en-US" sz="2000" i="1" dirty="0" smtClean="0"/>
              <a:t>, </a:t>
            </a:r>
            <a:r>
              <a:rPr lang="en-US" sz="2000" i="1" dirty="0" smtClean="0"/>
              <a:t>we </a:t>
            </a:r>
            <a:r>
              <a:rPr lang="en-US" sz="2000" i="1" dirty="0" smtClean="0"/>
              <a:t>can tell which outcome in </a:t>
            </a:r>
            <a:r>
              <a:rPr lang="en-US" sz="2000" i="1" dirty="0" smtClean="0"/>
              <a:t>S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 </a:t>
            </a:r>
            <a:r>
              <a:rPr lang="en-US" sz="2000" dirty="0" smtClean="0"/>
              <a:t>occurs</a:t>
            </a:r>
            <a:r>
              <a:rPr lang="en-US" sz="2000" dirty="0" smtClean="0"/>
              <a:t>;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H</a:t>
            </a:r>
            <a:r>
              <a:rPr lang="en-US" sz="2000" dirty="0" smtClean="0"/>
              <a:t>owever</a:t>
            </a:r>
            <a:r>
              <a:rPr lang="en-US" sz="2000" dirty="0" smtClean="0"/>
              <a:t>, a knowledge of what happens in S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is of little help in </a:t>
            </a:r>
            <a:r>
              <a:rPr lang="en-US" sz="2000" dirty="0" smtClean="0"/>
              <a:t>determining which </a:t>
            </a:r>
            <a:r>
              <a:rPr lang="en-US" sz="2000" dirty="0" smtClean="0"/>
              <a:t>element in </a:t>
            </a:r>
            <a:r>
              <a:rPr lang="en-US" sz="2000" dirty="0" smtClean="0"/>
              <a:t>S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</a:t>
            </a:r>
            <a:r>
              <a:rPr lang="en-US" sz="2000" dirty="0" smtClean="0"/>
              <a:t>occurs. 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In </a:t>
            </a:r>
            <a:r>
              <a:rPr lang="en-US" sz="2000" dirty="0" smtClean="0">
                <a:solidFill>
                  <a:srgbClr val="FF0000"/>
                </a:solidFill>
              </a:rPr>
              <a:t>general, it is desirable to use a sample space </a:t>
            </a:r>
            <a:r>
              <a:rPr lang="en-US" sz="2000" dirty="0" smtClean="0">
                <a:solidFill>
                  <a:srgbClr val="FF0000"/>
                </a:solidFill>
              </a:rPr>
              <a:t>that gives </a:t>
            </a:r>
            <a:r>
              <a:rPr lang="en-US" sz="2000" dirty="0" smtClean="0">
                <a:solidFill>
                  <a:srgbClr val="FF0000"/>
                </a:solidFill>
              </a:rPr>
              <a:t>the most information concerning the outcomes of the experiment.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In </a:t>
            </a:r>
            <a:r>
              <a:rPr lang="en-US" sz="2000" dirty="0" smtClean="0"/>
              <a:t>some experiments </a:t>
            </a:r>
            <a:r>
              <a:rPr lang="en-US" sz="2000" dirty="0" smtClean="0"/>
              <a:t>it is helpful to list the elements of the </a:t>
            </a:r>
            <a:r>
              <a:rPr lang="en-US" sz="2000" dirty="0" smtClean="0"/>
              <a:t>sample </a:t>
            </a:r>
            <a:r>
              <a:rPr lang="en-US" sz="2000" dirty="0" smtClean="0"/>
              <a:t>space systematically </a:t>
            </a:r>
            <a:r>
              <a:rPr lang="en-US" sz="2000" dirty="0" smtClean="0"/>
              <a:t>by </a:t>
            </a:r>
            <a:r>
              <a:rPr lang="pt-BR" sz="2000" dirty="0" smtClean="0"/>
              <a:t>means </a:t>
            </a:r>
            <a:r>
              <a:rPr lang="pt-BR" sz="2000" dirty="0" smtClean="0"/>
              <a:t>of a </a:t>
            </a:r>
            <a:r>
              <a:rPr lang="pt-BR" sz="2000" dirty="0" smtClean="0"/>
              <a:t>tree diagram.</a:t>
            </a:r>
          </a:p>
          <a:p>
            <a:endParaRPr lang="pt-BR" sz="2000" dirty="0" smtClean="0">
              <a:solidFill>
                <a:srgbClr val="FF0000"/>
              </a:solidFill>
            </a:endParaRPr>
          </a:p>
          <a:p>
            <a:r>
              <a:rPr lang="pt-BR" sz="2000" dirty="0" smtClean="0">
                <a:solidFill>
                  <a:srgbClr val="FF0000"/>
                </a:solidFill>
              </a:rPr>
              <a:t>Example</a:t>
            </a:r>
          </a:p>
          <a:p>
            <a:r>
              <a:rPr lang="en-US" sz="2000" dirty="0" smtClean="0"/>
              <a:t>An experiment consists of flipping a coin and then flipping it a second time if </a:t>
            </a:r>
            <a:r>
              <a:rPr lang="en-US" sz="2000" dirty="0" smtClean="0"/>
              <a:t>a head </a:t>
            </a:r>
            <a:r>
              <a:rPr lang="en-US" sz="2000" dirty="0" smtClean="0"/>
              <a:t>occurs. If a tail occurs on the first, flip, then a die is tossed once. To </a:t>
            </a:r>
            <a:r>
              <a:rPr lang="en-US" sz="2000" dirty="0" smtClean="0"/>
              <a:t>list the </a:t>
            </a:r>
            <a:r>
              <a:rPr lang="en-US" sz="2000" dirty="0" smtClean="0"/>
              <a:t>elements of the sample space providing the most information, we construct </a:t>
            </a:r>
            <a:r>
              <a:rPr lang="en-US" sz="2000" dirty="0" smtClean="0"/>
              <a:t>the tree </a:t>
            </a:r>
            <a:r>
              <a:rPr lang="en-US" sz="2000" dirty="0" smtClean="0"/>
              <a:t>diagram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>
                <a:solidFill>
                  <a:srgbClr val="FF0000"/>
                </a:solidFill>
              </a:rPr>
              <a:t>To understand the problem we break it as</a:t>
            </a:r>
            <a:endParaRPr lang="pt-BR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An </a:t>
            </a:r>
            <a:r>
              <a:rPr lang="en-US" sz="2000" dirty="0" smtClean="0"/>
              <a:t>experiment consists of flipping a coin </a:t>
            </a:r>
            <a:endParaRPr lang="en-US" sz="2000" dirty="0" smtClean="0"/>
          </a:p>
          <a:p>
            <a:r>
              <a:rPr lang="en-US" sz="2000" dirty="0" smtClean="0"/>
              <a:t>and </a:t>
            </a:r>
            <a:r>
              <a:rPr lang="en-US" sz="2000" dirty="0" smtClean="0"/>
              <a:t>then flipping it a second time if </a:t>
            </a:r>
            <a:r>
              <a:rPr lang="en-US" sz="2000" dirty="0" smtClean="0"/>
              <a:t>a head </a:t>
            </a:r>
            <a:r>
              <a:rPr lang="en-US" sz="2000" dirty="0" smtClean="0"/>
              <a:t>occurs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If </a:t>
            </a:r>
            <a:r>
              <a:rPr lang="en-US" sz="2000" dirty="0" smtClean="0"/>
              <a:t>a tail occurs on the first, flip, then a die is tossed once. 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An </a:t>
            </a:r>
            <a:r>
              <a:rPr lang="en-US" sz="1600" dirty="0" smtClean="0"/>
              <a:t>experiment consists of flipping a coin </a:t>
            </a:r>
            <a:r>
              <a:rPr lang="en-US" sz="1600" dirty="0" smtClean="0"/>
              <a:t>and </a:t>
            </a:r>
            <a:r>
              <a:rPr lang="en-US" sz="1600" dirty="0" smtClean="0"/>
              <a:t>then flipping it a second time if </a:t>
            </a:r>
            <a:r>
              <a:rPr lang="en-US" sz="1600" dirty="0" smtClean="0"/>
              <a:t>a head occurs. If </a:t>
            </a:r>
            <a:r>
              <a:rPr lang="en-US" sz="1600" dirty="0" smtClean="0"/>
              <a:t>a tail occurs on the first, flip, then a die is tossed once. </a:t>
            </a:r>
            <a:endParaRPr lang="en-US" sz="1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155518"/>
            <a:ext cx="6629400" cy="5260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An </a:t>
            </a:r>
            <a:r>
              <a:rPr lang="en-US" sz="1600" dirty="0" smtClean="0"/>
              <a:t>experiment consists of flipping a coin </a:t>
            </a:r>
            <a:r>
              <a:rPr lang="en-US" sz="1600" dirty="0" smtClean="0"/>
              <a:t>and </a:t>
            </a:r>
            <a:r>
              <a:rPr lang="en-US" sz="1600" dirty="0" smtClean="0"/>
              <a:t>then flipping it a second time if </a:t>
            </a:r>
            <a:r>
              <a:rPr lang="en-US" sz="1600" dirty="0" smtClean="0"/>
              <a:t>a head occurs. If </a:t>
            </a:r>
            <a:r>
              <a:rPr lang="en-US" sz="1600" dirty="0" smtClean="0"/>
              <a:t>a tail occurs on the first, flip, then a die is tossed </a:t>
            </a:r>
            <a:r>
              <a:rPr lang="en-US" sz="1600" dirty="0" smtClean="0"/>
              <a:t>once</a:t>
            </a:r>
          </a:p>
          <a:p>
            <a:endParaRPr lang="en-US" sz="1600" i="1" dirty="0" smtClean="0"/>
          </a:p>
          <a:p>
            <a:r>
              <a:rPr lang="en-US" sz="1600" i="1" dirty="0" smtClean="0"/>
              <a:t>The sample space can be written from the tree diagram as</a:t>
            </a:r>
          </a:p>
          <a:p>
            <a:endParaRPr lang="en-US" sz="1600" i="1" dirty="0" smtClean="0"/>
          </a:p>
          <a:p>
            <a:r>
              <a:rPr lang="en-US" i="1" dirty="0" smtClean="0"/>
              <a:t>S</a:t>
            </a:r>
            <a:r>
              <a:rPr lang="en-US" i="1" dirty="0" smtClean="0"/>
              <a:t>= </a:t>
            </a:r>
            <a:r>
              <a:rPr lang="en-US" i="1" dirty="0" smtClean="0"/>
              <a:t>{HH, HT, T1, T2</a:t>
            </a:r>
            <a:r>
              <a:rPr lang="en-US" i="1" dirty="0" smtClean="0"/>
              <a:t>, T3, </a:t>
            </a:r>
            <a:r>
              <a:rPr lang="en-US" i="1" dirty="0" smtClean="0"/>
              <a:t>T4, </a:t>
            </a:r>
            <a:r>
              <a:rPr lang="en-US" i="1" dirty="0" smtClean="0"/>
              <a:t>T5, T6}.</a:t>
            </a:r>
            <a:endParaRPr lang="en-US" dirty="0" smtClean="0"/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>
                <a:solidFill>
                  <a:srgbClr val="FF0000"/>
                </a:solidFill>
              </a:rPr>
              <a:t>Example 2</a:t>
            </a:r>
          </a:p>
          <a:p>
            <a:r>
              <a:rPr lang="en-US" sz="2000" dirty="0" smtClean="0"/>
              <a:t>Suppose that three items are selected at random from a manufacturing process</a:t>
            </a:r>
            <a:r>
              <a:rPr lang="en-US" sz="2000" dirty="0" smtClean="0"/>
              <a:t>. Each </a:t>
            </a:r>
            <a:r>
              <a:rPr lang="en-US" sz="2000" dirty="0" smtClean="0"/>
              <a:t>item is inspected and classified defective, </a:t>
            </a:r>
            <a:r>
              <a:rPr lang="en-US" sz="2000" i="1" dirty="0" smtClean="0">
                <a:solidFill>
                  <a:srgbClr val="FF0000"/>
                </a:solidFill>
              </a:rPr>
              <a:t>D</a:t>
            </a:r>
            <a:r>
              <a:rPr lang="en-US" sz="2000" i="1" dirty="0" smtClean="0"/>
              <a:t>, or </a:t>
            </a:r>
            <a:r>
              <a:rPr lang="en-US" sz="2000" i="1" dirty="0" smtClean="0"/>
              <a:t>non-defective</a:t>
            </a:r>
            <a:r>
              <a:rPr lang="en-US" sz="2000" i="1" dirty="0" smtClean="0"/>
              <a:t>,</a:t>
            </a:r>
            <a:r>
              <a:rPr lang="en-US" sz="2000" i="1" dirty="0" smtClean="0">
                <a:solidFill>
                  <a:srgbClr val="FF0000"/>
                </a:solidFill>
              </a:rPr>
              <a:t> N</a:t>
            </a:r>
            <a:r>
              <a:rPr lang="en-US" sz="2000" i="1" dirty="0" smtClean="0"/>
              <a:t>. To list </a:t>
            </a:r>
            <a:r>
              <a:rPr lang="en-US" sz="2000" i="1" dirty="0" smtClean="0"/>
              <a:t>the </a:t>
            </a:r>
            <a:r>
              <a:rPr lang="en-US" sz="2000" dirty="0" smtClean="0"/>
              <a:t>elements </a:t>
            </a:r>
            <a:r>
              <a:rPr lang="en-US" sz="2000" dirty="0" smtClean="0"/>
              <a:t>of the sample space providing the most information, we construct the </a:t>
            </a:r>
            <a:r>
              <a:rPr lang="en-US" sz="2000" dirty="0" smtClean="0"/>
              <a:t>tree diagram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Suppose </a:t>
            </a:r>
            <a:r>
              <a:rPr lang="en-US" sz="2000" dirty="0" smtClean="0"/>
              <a:t>that three items are selected at random from a manufacturing process. Each item is inspected and classified defective, </a:t>
            </a:r>
            <a:r>
              <a:rPr lang="en-US" sz="2000" i="1" dirty="0" smtClean="0">
                <a:solidFill>
                  <a:srgbClr val="FF0000"/>
                </a:solidFill>
              </a:rPr>
              <a:t>D</a:t>
            </a:r>
            <a:r>
              <a:rPr lang="en-US" sz="2000" i="1" dirty="0" smtClean="0"/>
              <a:t>, or non-defective,</a:t>
            </a:r>
            <a:r>
              <a:rPr lang="en-US" sz="2000" i="1" dirty="0" smtClean="0">
                <a:solidFill>
                  <a:srgbClr val="FF0000"/>
                </a:solidFill>
              </a:rPr>
              <a:t> N</a:t>
            </a:r>
            <a:r>
              <a:rPr lang="en-US" sz="2000" i="1" dirty="0" smtClean="0"/>
              <a:t>. To list the </a:t>
            </a:r>
            <a:r>
              <a:rPr lang="en-US" sz="2000" dirty="0" smtClean="0"/>
              <a:t>elements of the sample space providing the most information, we construct the tree diagram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483" y="838200"/>
            <a:ext cx="7320117" cy="5589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Space- </a:t>
            </a:r>
            <a:r>
              <a:rPr lang="en-US" dirty="0" smtClean="0">
                <a:solidFill>
                  <a:srgbClr val="FF0000"/>
                </a:solidFill>
              </a:rPr>
              <a:t>Tree Diagram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600" i="1" dirty="0" smtClean="0"/>
          </a:p>
          <a:p>
            <a:r>
              <a:rPr lang="en-US" sz="1600" dirty="0" smtClean="0"/>
              <a:t>Suppose that three items are selected at random from a manufacturing process. Each item is inspected and classified defective, </a:t>
            </a:r>
            <a:r>
              <a:rPr lang="en-US" sz="1600" i="1" dirty="0" smtClean="0">
                <a:solidFill>
                  <a:srgbClr val="FF0000"/>
                </a:solidFill>
              </a:rPr>
              <a:t>D</a:t>
            </a:r>
            <a:r>
              <a:rPr lang="en-US" sz="1600" i="1" dirty="0" smtClean="0"/>
              <a:t>, or non-defective,</a:t>
            </a:r>
            <a:r>
              <a:rPr lang="en-US" sz="1600" i="1" dirty="0" smtClean="0">
                <a:solidFill>
                  <a:srgbClr val="FF0000"/>
                </a:solidFill>
              </a:rPr>
              <a:t> N</a:t>
            </a:r>
            <a:r>
              <a:rPr lang="en-US" sz="1600" i="1" dirty="0" smtClean="0"/>
              <a:t>. To list the </a:t>
            </a:r>
            <a:r>
              <a:rPr lang="en-US" sz="1600" dirty="0" smtClean="0"/>
              <a:t>elements of the sample space providing the most information, we construct the tree diagram</a:t>
            </a:r>
            <a:endParaRPr lang="en-US" sz="1600" dirty="0" smtClean="0">
              <a:solidFill>
                <a:srgbClr val="FF0000"/>
              </a:solidFill>
            </a:endParaRPr>
          </a:p>
          <a:p>
            <a:endParaRPr lang="en-US" sz="1600" i="1" dirty="0" smtClean="0"/>
          </a:p>
          <a:p>
            <a:r>
              <a:rPr lang="en-US" sz="1600" i="1" dirty="0" smtClean="0"/>
              <a:t>The sample space can be written from the tree diagram as</a:t>
            </a:r>
          </a:p>
          <a:p>
            <a:endParaRPr lang="en-US" sz="1600" i="1" dirty="0" smtClean="0"/>
          </a:p>
          <a:p>
            <a:r>
              <a:rPr lang="en-US" sz="2000" i="1" dirty="0" smtClean="0"/>
              <a:t>S = {DDD, DDN, DND, DNN, NDD, NDN, NND, NNN}.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sz="1600" i="1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An event is a subset of a sample space.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sz="1600" dirty="0" smtClean="0"/>
          </a:p>
          <a:p>
            <a:r>
              <a:rPr lang="en-US" sz="1600" dirty="0" smtClean="0"/>
              <a:t>For </a:t>
            </a:r>
            <a:r>
              <a:rPr lang="en-US" sz="1600" dirty="0" smtClean="0"/>
              <a:t>any given experiment we may be interested in the occurrence of certain </a:t>
            </a:r>
            <a:r>
              <a:rPr lang="en-US" sz="1600" dirty="0" smtClean="0">
                <a:solidFill>
                  <a:srgbClr val="FF0000"/>
                </a:solidFill>
              </a:rPr>
              <a:t>events</a:t>
            </a:r>
            <a:r>
              <a:rPr lang="en-US" sz="1600" dirty="0" smtClean="0"/>
              <a:t> rather </a:t>
            </a:r>
            <a:r>
              <a:rPr lang="en-US" sz="1600" dirty="0" smtClean="0"/>
              <a:t>than in the outcome of a specific </a:t>
            </a:r>
            <a:r>
              <a:rPr lang="en-US" sz="1600" dirty="0" smtClean="0">
                <a:solidFill>
                  <a:srgbClr val="FF0000"/>
                </a:solidFill>
              </a:rPr>
              <a:t>element</a:t>
            </a:r>
            <a:r>
              <a:rPr lang="en-US" sz="1600" dirty="0" smtClean="0"/>
              <a:t> in the sample space. </a:t>
            </a: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r>
              <a:rPr lang="en-US" sz="1600" dirty="0" smtClean="0">
                <a:solidFill>
                  <a:srgbClr val="FF0000"/>
                </a:solidFill>
              </a:rPr>
              <a:t>Example</a:t>
            </a:r>
            <a:r>
              <a:rPr lang="en-US" sz="1600" dirty="0" smtClean="0"/>
              <a:t> : For </a:t>
            </a:r>
            <a:r>
              <a:rPr lang="en-US" sz="1600" dirty="0" smtClean="0"/>
              <a:t>instance</a:t>
            </a:r>
            <a:r>
              <a:rPr lang="en-US" sz="1600" dirty="0" smtClean="0"/>
              <a:t>, we </a:t>
            </a:r>
            <a:r>
              <a:rPr lang="en-US" sz="1600" dirty="0" smtClean="0"/>
              <a:t>may be interested in the event </a:t>
            </a:r>
            <a:r>
              <a:rPr lang="en-US" sz="1600" i="1" dirty="0" smtClean="0"/>
              <a:t>A that the outcome when a die is tossed </a:t>
            </a:r>
            <a:r>
              <a:rPr lang="en-US" sz="1600" i="1" dirty="0" smtClean="0"/>
              <a:t>is </a:t>
            </a:r>
            <a:r>
              <a:rPr lang="en-US" sz="1600" dirty="0" smtClean="0"/>
              <a:t>divisible </a:t>
            </a:r>
            <a:r>
              <a:rPr lang="en-US" sz="1600" dirty="0" smtClean="0"/>
              <a:t>by 3.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The sample space for tossing a dice will have all possible outcome, </a:t>
            </a:r>
          </a:p>
          <a:p>
            <a:endParaRPr lang="en-US" sz="1600" dirty="0" smtClean="0"/>
          </a:p>
          <a:p>
            <a:r>
              <a:rPr lang="en-US" sz="2000" dirty="0" smtClean="0"/>
              <a:t>S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 = {1,2,3,4,5,6}.</a:t>
            </a:r>
          </a:p>
          <a:p>
            <a:endParaRPr lang="en-US" sz="1600" dirty="0" smtClean="0"/>
          </a:p>
          <a:p>
            <a:r>
              <a:rPr lang="en-US" sz="1600" dirty="0" smtClean="0"/>
              <a:t>In this sample space we find those elements which are divisible by 3. which are,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i="1" dirty="0" smtClean="0"/>
              <a:t>A </a:t>
            </a:r>
            <a:r>
              <a:rPr lang="en-US" i="1" dirty="0" smtClean="0"/>
              <a:t>= {3,6</a:t>
            </a:r>
            <a:r>
              <a:rPr lang="en-US" i="1" dirty="0" smtClean="0"/>
              <a:t>}</a:t>
            </a: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600" dirty="0" smtClean="0"/>
          </a:p>
          <a:p>
            <a:r>
              <a:rPr lang="en-US" sz="2000" dirty="0" smtClean="0">
                <a:solidFill>
                  <a:srgbClr val="FF0000"/>
                </a:solidFill>
              </a:rPr>
              <a:t>Example</a:t>
            </a:r>
            <a:r>
              <a:rPr lang="en-US" sz="2000" dirty="0" smtClean="0"/>
              <a:t> : </a:t>
            </a:r>
            <a:r>
              <a:rPr lang="en-US" sz="2000" dirty="0" smtClean="0"/>
              <a:t>we may </a:t>
            </a:r>
            <a:r>
              <a:rPr lang="en-US" sz="2000" dirty="0" smtClean="0"/>
              <a:t>be interested </a:t>
            </a:r>
            <a:r>
              <a:rPr lang="en-US" sz="2000" dirty="0" smtClean="0"/>
              <a:t>in the event B that the number of </a:t>
            </a:r>
            <a:r>
              <a:rPr lang="en-US" sz="2000" dirty="0" smtClean="0"/>
              <a:t>defective parts </a:t>
            </a:r>
            <a:r>
              <a:rPr lang="en-US" sz="2000" dirty="0" smtClean="0"/>
              <a:t>is greater than </a:t>
            </a:r>
            <a:r>
              <a:rPr lang="en-US" sz="2000" dirty="0" smtClean="0"/>
              <a:t>1: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In example 2, The </a:t>
            </a:r>
            <a:r>
              <a:rPr lang="en-US" sz="2000" dirty="0" smtClean="0"/>
              <a:t>sample space </a:t>
            </a:r>
            <a:r>
              <a:rPr lang="en-US" sz="2000" dirty="0" smtClean="0"/>
              <a:t>was written </a:t>
            </a:r>
            <a:r>
              <a:rPr lang="en-US" sz="2000" dirty="0" smtClean="0"/>
              <a:t>from the tree diagram as</a:t>
            </a:r>
          </a:p>
          <a:p>
            <a:endParaRPr lang="en-US" sz="2000" dirty="0" smtClean="0"/>
          </a:p>
          <a:p>
            <a:r>
              <a:rPr lang="en-US" sz="2000" dirty="0" smtClean="0"/>
              <a:t>S = {DDD, DDN, DND, DNN, NDD, NDN, NND, NNN}.</a:t>
            </a:r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 smtClean="0"/>
          </a:p>
          <a:p>
            <a:r>
              <a:rPr lang="en-US" sz="2000" dirty="0" smtClean="0"/>
              <a:t>We note down all the elements which have more than 1 defective parts, that is there are two or more D’s in the elements, we get</a:t>
            </a:r>
          </a:p>
          <a:p>
            <a:endParaRPr lang="en-US" sz="2000" dirty="0" smtClean="0"/>
          </a:p>
          <a:p>
            <a:r>
              <a:rPr lang="en-US" sz="2000" dirty="0" smtClean="0"/>
              <a:t>B </a:t>
            </a:r>
            <a:r>
              <a:rPr lang="en-US" sz="2000" dirty="0" smtClean="0"/>
              <a:t>= {DDN, DND,NDD,DDD</a:t>
            </a:r>
            <a:r>
              <a:rPr lang="en-US" sz="2000" dirty="0" smtClean="0"/>
              <a:t>}</a:t>
            </a:r>
            <a:endParaRPr 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600" dirty="0" smtClean="0"/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Example:</a:t>
            </a:r>
            <a:r>
              <a:rPr lang="en-US" sz="2000" dirty="0" smtClean="0"/>
              <a:t> 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dirty="0" smtClean="0"/>
              <a:t>Given </a:t>
            </a:r>
            <a:r>
              <a:rPr lang="en-US" dirty="0" smtClean="0"/>
              <a:t>the sample space </a:t>
            </a:r>
            <a:endParaRPr lang="en-US" dirty="0" smtClean="0"/>
          </a:p>
          <a:p>
            <a:pPr>
              <a:buNone/>
            </a:pPr>
            <a:endParaRPr lang="en-US" i="1" dirty="0" smtClean="0"/>
          </a:p>
          <a:p>
            <a:pPr lvl="1">
              <a:buNone/>
            </a:pPr>
            <a:r>
              <a:rPr lang="en-US" sz="2400" dirty="0" smtClean="0"/>
              <a:t>S </a:t>
            </a:r>
            <a:r>
              <a:rPr lang="en-US" sz="2400" dirty="0" smtClean="0"/>
              <a:t>= {t | t &gt; 0</a:t>
            </a:r>
            <a:r>
              <a:rPr lang="en-US" sz="2400" dirty="0" smtClean="0"/>
              <a:t>},</a:t>
            </a:r>
          </a:p>
          <a:p>
            <a:pPr lvl="1">
              <a:buNone/>
            </a:pPr>
            <a:endParaRPr lang="en-US" sz="2400" i="1" dirty="0" smtClean="0"/>
          </a:p>
          <a:p>
            <a:pPr lvl="1">
              <a:buNone/>
            </a:pPr>
            <a:r>
              <a:rPr lang="en-US" sz="2400" i="1" dirty="0" smtClean="0"/>
              <a:t>where </a:t>
            </a:r>
            <a:r>
              <a:rPr lang="en-US" sz="2400" i="1" dirty="0" smtClean="0"/>
              <a:t>t is the life in years of a </a:t>
            </a:r>
            <a:r>
              <a:rPr lang="en-US" sz="2400" i="1" dirty="0" smtClean="0"/>
              <a:t>certain </a:t>
            </a:r>
            <a:r>
              <a:rPr lang="en-US" sz="2400" dirty="0" smtClean="0"/>
              <a:t>electronic component</a:t>
            </a:r>
            <a:r>
              <a:rPr lang="en-US" sz="2400" dirty="0" smtClean="0"/>
              <a:t>, </a:t>
            </a:r>
            <a:r>
              <a:rPr lang="en-US" sz="2400" dirty="0" smtClean="0"/>
              <a:t>then </a:t>
            </a:r>
            <a:r>
              <a:rPr lang="en-US" sz="2400" dirty="0" smtClean="0"/>
              <a:t>the event </a:t>
            </a:r>
            <a:r>
              <a:rPr lang="en-US" sz="2400" i="1" dirty="0" smtClean="0"/>
              <a:t>A that the component fails before the end </a:t>
            </a:r>
            <a:r>
              <a:rPr lang="en-US" sz="2400" i="1" dirty="0" smtClean="0"/>
              <a:t>of </a:t>
            </a:r>
            <a:r>
              <a:rPr lang="en-US" sz="2400" dirty="0" smtClean="0"/>
              <a:t>the </a:t>
            </a:r>
            <a:r>
              <a:rPr lang="en-US" sz="2400" dirty="0" smtClean="0"/>
              <a:t>fifth year is the subset </a:t>
            </a:r>
            <a:endParaRPr lang="en-US" sz="2400" dirty="0" smtClean="0"/>
          </a:p>
          <a:p>
            <a:pPr lvl="1">
              <a:buNone/>
            </a:pPr>
            <a:endParaRPr lang="en-US" sz="2400" i="1" dirty="0" smtClean="0"/>
          </a:p>
          <a:p>
            <a:pPr lvl="1">
              <a:buNone/>
            </a:pPr>
            <a:r>
              <a:rPr lang="en-US" sz="2400" dirty="0" smtClean="0"/>
              <a:t>A </a:t>
            </a:r>
            <a:r>
              <a:rPr lang="en-US" sz="2400" dirty="0" smtClean="0"/>
              <a:t>= {t | 0 &lt; t &lt; 5}. </a:t>
            </a: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It </a:t>
            </a:r>
            <a:r>
              <a:rPr lang="en-US" sz="2000" dirty="0" smtClean="0"/>
              <a:t>is conceivable that an event may be a subset that includes the entire </a:t>
            </a:r>
            <a:r>
              <a:rPr lang="en-US" sz="2000" dirty="0" smtClean="0"/>
              <a:t>sample space </a:t>
            </a:r>
            <a:r>
              <a:rPr lang="en-US" sz="2000" dirty="0" smtClean="0"/>
              <a:t>S</a:t>
            </a:r>
            <a:r>
              <a:rPr lang="en-US" sz="2000" dirty="0" smtClean="0"/>
              <a:t>,</a:t>
            </a:r>
          </a:p>
          <a:p>
            <a:r>
              <a:rPr lang="en-US" sz="2000" dirty="0" smtClean="0"/>
              <a:t>or </a:t>
            </a:r>
            <a:r>
              <a:rPr lang="en-US" sz="2000" dirty="0" smtClean="0"/>
              <a:t>a subset of S called the </a:t>
            </a:r>
            <a:r>
              <a:rPr lang="en-US" sz="2000" dirty="0" smtClean="0">
                <a:solidFill>
                  <a:srgbClr val="FF0000"/>
                </a:solidFill>
              </a:rPr>
              <a:t>null set </a:t>
            </a:r>
            <a:r>
              <a:rPr lang="en-US" sz="2000" dirty="0" smtClean="0"/>
              <a:t>and denoted by the symbol </a:t>
            </a:r>
            <a:r>
              <a:rPr lang="el-GR" sz="2000" dirty="0" smtClean="0">
                <a:solidFill>
                  <a:srgbClr val="FF0000"/>
                </a:solidFill>
              </a:rPr>
              <a:t>φ</a:t>
            </a:r>
            <a:r>
              <a:rPr lang="en-US" sz="2000" dirty="0" smtClean="0"/>
              <a:t>, Which contains </a:t>
            </a:r>
            <a:r>
              <a:rPr lang="en-US" sz="2000" dirty="0" smtClean="0"/>
              <a:t>no elements at all. </a:t>
            </a:r>
            <a:endParaRPr 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 of event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Definition</a:t>
            </a:r>
            <a:r>
              <a:rPr lang="en-US" dirty="0" smtClean="0"/>
              <a:t> : </a:t>
            </a:r>
            <a:r>
              <a:rPr lang="en-US" dirty="0" smtClean="0"/>
              <a:t>The complement of an event </a:t>
            </a:r>
            <a:r>
              <a:rPr lang="en-US" i="1" dirty="0" smtClean="0"/>
              <a:t>A with respect to S is the subset of all </a:t>
            </a:r>
            <a:r>
              <a:rPr lang="en-US" i="1" dirty="0" smtClean="0"/>
              <a:t>elements </a:t>
            </a:r>
            <a:r>
              <a:rPr lang="en-US" dirty="0" smtClean="0"/>
              <a:t>of </a:t>
            </a:r>
            <a:r>
              <a:rPr lang="en-US" dirty="0" smtClean="0"/>
              <a:t>S that are not in </a:t>
            </a:r>
            <a:r>
              <a:rPr lang="en-US" i="1" dirty="0" smtClean="0"/>
              <a:t>A. </a:t>
            </a:r>
            <a:endParaRPr lang="en-US" i="1" dirty="0" smtClean="0"/>
          </a:p>
          <a:p>
            <a:r>
              <a:rPr lang="en-US" i="1" dirty="0" smtClean="0"/>
              <a:t>We </a:t>
            </a:r>
            <a:r>
              <a:rPr lang="en-US" i="1" dirty="0" smtClean="0"/>
              <a:t>denote the complement, of A by the symbol A</a:t>
            </a:r>
            <a:r>
              <a:rPr lang="en-US" i="1" dirty="0" smtClean="0"/>
              <a:t>'.</a:t>
            </a:r>
          </a:p>
          <a:p>
            <a:endParaRPr lang="en-US" i="1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Example</a:t>
            </a:r>
          </a:p>
          <a:p>
            <a:r>
              <a:rPr lang="en-US" dirty="0" smtClean="0"/>
              <a:t>Consider the sample space</a:t>
            </a:r>
          </a:p>
          <a:p>
            <a:r>
              <a:rPr lang="en-US" sz="2000" dirty="0" smtClean="0"/>
              <a:t>S </a:t>
            </a:r>
            <a:r>
              <a:rPr lang="en-US" sz="2000" dirty="0" smtClean="0"/>
              <a:t>= {book, catalyst, cigarette:, precipitate, engineer, rivet}.</a:t>
            </a:r>
          </a:p>
          <a:p>
            <a:r>
              <a:rPr lang="en-US" dirty="0" smtClean="0"/>
              <a:t>Let </a:t>
            </a:r>
            <a:r>
              <a:rPr lang="en-US" i="1" dirty="0" smtClean="0"/>
              <a:t>A = {catalyst, rivet, book, cigarette}. </a:t>
            </a:r>
            <a:endParaRPr lang="en-US" i="1" dirty="0" smtClean="0"/>
          </a:p>
          <a:p>
            <a:r>
              <a:rPr lang="en-US" i="1" dirty="0" smtClean="0"/>
              <a:t>Then </a:t>
            </a:r>
            <a:r>
              <a:rPr lang="en-US" i="1" dirty="0" smtClean="0"/>
              <a:t>the complement of A is </a:t>
            </a:r>
            <a:endParaRPr lang="en-US" i="1" dirty="0" smtClean="0"/>
          </a:p>
          <a:p>
            <a:r>
              <a:rPr lang="en-US" i="1" dirty="0" smtClean="0"/>
              <a:t>A</a:t>
            </a:r>
            <a:r>
              <a:rPr lang="en-US" i="1" dirty="0" smtClean="0"/>
              <a:t>' </a:t>
            </a:r>
            <a:r>
              <a:rPr lang="en-US" i="1" dirty="0" smtClean="0"/>
              <a:t>= </a:t>
            </a:r>
            <a:r>
              <a:rPr lang="en-US" dirty="0" smtClean="0"/>
              <a:t>{</a:t>
            </a:r>
            <a:r>
              <a:rPr lang="en-US" dirty="0" smtClean="0"/>
              <a:t>precipitate, engineer}.</a:t>
            </a: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 of event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i="1" dirty="0" smtClean="0"/>
          </a:p>
          <a:p>
            <a:r>
              <a:rPr lang="en-US" i="1" dirty="0" smtClean="0">
                <a:solidFill>
                  <a:srgbClr val="FF0000"/>
                </a:solidFill>
              </a:rPr>
              <a:t>Example</a:t>
            </a:r>
          </a:p>
          <a:p>
            <a:r>
              <a:rPr lang="en-US" dirty="0" smtClean="0"/>
              <a:t>Let </a:t>
            </a:r>
            <a:r>
              <a:rPr lang="en-US" i="1" dirty="0" smtClean="0"/>
              <a:t>R be the event that a red card is selected from an ordinary deck of 52 </a:t>
            </a:r>
            <a:r>
              <a:rPr lang="en-US" i="1" dirty="0" smtClean="0"/>
              <a:t>playing </a:t>
            </a:r>
            <a:r>
              <a:rPr lang="en-US" dirty="0" smtClean="0"/>
              <a:t>cards</a:t>
            </a:r>
            <a:r>
              <a:rPr lang="en-US" dirty="0" smtClean="0"/>
              <a:t>, and let </a:t>
            </a:r>
            <a:r>
              <a:rPr lang="en-US" i="1" dirty="0" smtClean="0"/>
              <a:t>S be the </a:t>
            </a:r>
            <a:r>
              <a:rPr lang="en-US" i="1" dirty="0" smtClean="0"/>
              <a:t>entire </a:t>
            </a:r>
            <a:r>
              <a:rPr lang="en-US" i="1" dirty="0" smtClean="0"/>
              <a:t>deck. 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i="1" dirty="0" smtClean="0"/>
              <a:t>Then </a:t>
            </a:r>
            <a:r>
              <a:rPr lang="en-US" i="1" dirty="0" smtClean="0"/>
              <a:t>R' is the event that the card selected</a:t>
            </a:r>
          </a:p>
          <a:p>
            <a:pPr>
              <a:buNone/>
            </a:pPr>
            <a:r>
              <a:rPr lang="en-US" dirty="0" smtClean="0"/>
              <a:t>	from </a:t>
            </a:r>
            <a:r>
              <a:rPr lang="en-US" dirty="0" smtClean="0"/>
              <a:t>the deck is not a red but a black card.</a:t>
            </a: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1: Advanced Engineering Mathematics by E </a:t>
            </a:r>
            <a:r>
              <a:rPr lang="en-US" dirty="0" err="1" smtClean="0"/>
              <a:t>Kreyszig</a:t>
            </a:r>
            <a:r>
              <a:rPr lang="en-US" dirty="0" smtClean="0"/>
              <a:t> 8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</a:p>
          <a:p>
            <a:r>
              <a:rPr lang="en-US" dirty="0" smtClean="0"/>
              <a:t>2: Probability and Statistics for Engineers and Scientists by Walpole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1653</Words>
  <Application>Microsoft Office PowerPoint</Application>
  <PresentationFormat>On-screen Show (4:3)</PresentationFormat>
  <Paragraphs>197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Last Class</vt:lpstr>
      <vt:lpstr>Mean, Average or Expected Value</vt:lpstr>
      <vt:lpstr>Variance and Standard Deviation</vt:lpstr>
      <vt:lpstr>Variance</vt:lpstr>
      <vt:lpstr>Examples</vt:lpstr>
      <vt:lpstr>Slide 7</vt:lpstr>
      <vt:lpstr>Slide 8</vt:lpstr>
      <vt:lpstr>Slide 9</vt:lpstr>
      <vt:lpstr>Slide 10</vt:lpstr>
      <vt:lpstr>Slide 11</vt:lpstr>
      <vt:lpstr> Sample Variance and Sample Standard Deviation</vt:lpstr>
      <vt:lpstr> Sample Variance and Sample Standard Deviation</vt:lpstr>
      <vt:lpstr> Sample Variance and Sample Standard Deviation</vt:lpstr>
      <vt:lpstr> Sample Variance and Sample Standard Deviation</vt:lpstr>
      <vt:lpstr> Sample Variance and Sample Standard Deviation</vt:lpstr>
      <vt:lpstr> Example : Sample Variance and Sample Standard Deviation</vt:lpstr>
      <vt:lpstr> Example : Sample Variance and Sample Standard Deviation</vt:lpstr>
      <vt:lpstr> Example : Sample Variance and Sample Standard Deviation</vt:lpstr>
      <vt:lpstr> Example : Sample Variance and Sample Standard Deviation</vt:lpstr>
      <vt:lpstr> Example : Sample Variance and Sample Standard Deviation</vt:lpstr>
      <vt:lpstr>Sample Space</vt:lpstr>
      <vt:lpstr>Sample Space</vt:lpstr>
      <vt:lpstr>Sample Space</vt:lpstr>
      <vt:lpstr>Sample Space</vt:lpstr>
      <vt:lpstr>Sample Space</vt:lpstr>
      <vt:lpstr>Sample Space- Tree Diagram</vt:lpstr>
      <vt:lpstr>Sample Space- Tree Diagram</vt:lpstr>
      <vt:lpstr>Sample Space- Tree Diagram</vt:lpstr>
      <vt:lpstr>Sample Space- Tree Diagram</vt:lpstr>
      <vt:lpstr>Sample Space- Tree Diagram</vt:lpstr>
      <vt:lpstr>Sample Space- Tree Diagram</vt:lpstr>
      <vt:lpstr>Sample Space- Tree Diagram</vt:lpstr>
      <vt:lpstr>Sample Space- Tree Diagram</vt:lpstr>
      <vt:lpstr>Sample Space- Tree Diagram</vt:lpstr>
      <vt:lpstr>Event</vt:lpstr>
      <vt:lpstr>Event</vt:lpstr>
      <vt:lpstr>Event</vt:lpstr>
      <vt:lpstr>Event</vt:lpstr>
      <vt:lpstr>Complement of event</vt:lpstr>
      <vt:lpstr>Complement of event</vt:lpstr>
      <vt:lpstr>Example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dell</cp:lastModifiedBy>
  <cp:revision>107</cp:revision>
  <dcterms:created xsi:type="dcterms:W3CDTF">2013-05-04T10:14:09Z</dcterms:created>
  <dcterms:modified xsi:type="dcterms:W3CDTF">2013-12-08T10:21:02Z</dcterms:modified>
</cp:coreProperties>
</file>