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42" r:id="rId2"/>
    <p:sldId id="422" r:id="rId3"/>
    <p:sldId id="386" r:id="rId4"/>
    <p:sldId id="339" r:id="rId5"/>
    <p:sldId id="384" r:id="rId6"/>
    <p:sldId id="341" r:id="rId7"/>
    <p:sldId id="385" r:id="rId8"/>
    <p:sldId id="387" r:id="rId9"/>
    <p:sldId id="388" r:id="rId10"/>
    <p:sldId id="389" r:id="rId11"/>
    <p:sldId id="390" r:id="rId12"/>
    <p:sldId id="391" r:id="rId13"/>
    <p:sldId id="392" r:id="rId14"/>
    <p:sldId id="394" r:id="rId15"/>
    <p:sldId id="395" r:id="rId16"/>
    <p:sldId id="423" r:id="rId17"/>
    <p:sldId id="424" r:id="rId18"/>
    <p:sldId id="425" r:id="rId19"/>
    <p:sldId id="398" r:id="rId20"/>
    <p:sldId id="426" r:id="rId21"/>
    <p:sldId id="427" r:id="rId22"/>
    <p:sldId id="399" r:id="rId23"/>
    <p:sldId id="400" r:id="rId24"/>
    <p:sldId id="401" r:id="rId25"/>
    <p:sldId id="428" r:id="rId26"/>
    <p:sldId id="429" r:id="rId27"/>
    <p:sldId id="432" r:id="rId28"/>
    <p:sldId id="434" r:id="rId29"/>
    <p:sldId id="435" r:id="rId30"/>
    <p:sldId id="436" r:id="rId31"/>
    <p:sldId id="438" r:id="rId32"/>
    <p:sldId id="439" r:id="rId33"/>
    <p:sldId id="440" r:id="rId34"/>
    <p:sldId id="441" r:id="rId35"/>
    <p:sldId id="442" r:id="rId36"/>
    <p:sldId id="437" r:id="rId37"/>
    <p:sldId id="448" r:id="rId38"/>
    <p:sldId id="449" r:id="rId39"/>
    <p:sldId id="450" r:id="rId40"/>
    <p:sldId id="451" r:id="rId41"/>
    <p:sldId id="453" r:id="rId42"/>
    <p:sldId id="454" r:id="rId43"/>
    <p:sldId id="455" r:id="rId44"/>
    <p:sldId id="456" r:id="rId45"/>
    <p:sldId id="411" r:id="rId46"/>
    <p:sldId id="457" r:id="rId47"/>
    <p:sldId id="458" r:id="rId48"/>
    <p:sldId id="459" r:id="rId49"/>
    <p:sldId id="414" r:id="rId50"/>
    <p:sldId id="415" r:id="rId51"/>
    <p:sldId id="416" r:id="rId52"/>
    <p:sldId id="418" r:id="rId53"/>
    <p:sldId id="420" r:id="rId54"/>
    <p:sldId id="42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sorterViewPr>
    <p:cViewPr>
      <p:scale>
        <a:sx n="80" d="100"/>
        <a:sy n="80" d="100"/>
      </p:scale>
      <p:origin x="0" y="732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AA2FEA-2A1A-432E-91C7-BC4408FEB152}" type="datetimeFigureOut">
              <a:rPr lang="en-US" smtClean="0"/>
              <a:pPr/>
              <a:t>12/30/2013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3B2795-B79A-46DE-9FB8-418B415E878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13F3DBB-0423-4612-8CE6-B5ED20A12C34}"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2DB4A3E6-675D-410C-965A-BF4F495D3240}"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FCF08A-0304-42A5-BEDB-8CDA77C85231}"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6BDAC6-F19E-4064-A71B-6CD61A0B0288}"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2F3935-C7CE-4FEC-90F7-4632AC46123C}" type="datetime1">
              <a:rPr lang="en-US" smtClean="0"/>
              <a:t>12/30/2013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9694CE-2571-4E8A-8FBF-7DAD4088CAFB}" type="datetime1">
              <a:rPr lang="en-US" smtClean="0"/>
              <a:t>12/30/2013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3DB16-96E4-4B24-BDDD-A419CAAC4990}" type="datetime1">
              <a:rPr lang="en-US" smtClean="0"/>
              <a:t>12/30/2013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F3CF2-3C90-4C67-9FAF-FA81453BFA94}"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9C68D-ED39-4141-9BA5-EC7793A2AF8B}" type="datetime1">
              <a:rPr lang="en-US" smtClean="0"/>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FB70DB-C330-46F1-A791-7FE638AD50C3}"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0CDDFA-563D-4C49-9DEA-E390CE57CFA6}" type="datetime1">
              <a:rPr lang="en-US" smtClean="0"/>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78A00-4A91-4AC0-B9E0-17240318CD25}" type="datetime1">
              <a:rPr lang="en-US" smtClean="0"/>
              <a:t>12/30/2013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oleObject4.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32</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Slide Number Placeholder 4"/>
          <p:cNvSpPr>
            <a:spLocks noGrp="1"/>
          </p:cNvSpPr>
          <p:nvPr>
            <p:ph type="sldNum" sz="quarter" idx="12"/>
          </p:nvPr>
        </p:nvSpPr>
        <p:spPr/>
        <p:txBody>
          <a:bodyPr/>
          <a:lstStyle/>
          <a:p>
            <a:fld id="{5CF84B07-E1DF-494F-8188-564F20F01F9F}" type="slidenum">
              <a:rPr lang="en-US" smtClean="0"/>
              <a:pPr/>
              <a:t>1</a:t>
            </a:fld>
            <a:endParaRPr lang="en-US"/>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Revision (1</a:t>
            </a:r>
            <a:r>
              <a:rPr lang="en-US" baseline="30000" dirty="0" smtClean="0"/>
              <a:t>st</a:t>
            </a:r>
            <a:r>
              <a:rPr lang="en-US" dirty="0" smtClean="0"/>
              <a:t> half)</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a:t>
            </a:fld>
            <a:endParaRPr lang="en-US"/>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 (Revision)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Probability </a:t>
            </a:r>
            <a:r>
              <a:rPr lang="en-US" dirty="0" smtClean="0"/>
              <a:t>Distributions</a:t>
            </a:r>
          </a:p>
          <a:p>
            <a:r>
              <a:rPr lang="en-US" dirty="0" smtClean="0"/>
              <a:t>Cumulative and Marginal Distribution</a:t>
            </a:r>
          </a:p>
          <a:p>
            <a:r>
              <a:rPr lang="en-US" dirty="0" smtClean="0"/>
              <a:t>Mean and Variance of Distributions</a:t>
            </a:r>
          </a:p>
          <a:p>
            <a:r>
              <a:rPr lang="en-US" dirty="0" smtClean="0"/>
              <a:t>Statistical Independence</a:t>
            </a:r>
          </a:p>
          <a:p>
            <a:r>
              <a:rPr lang="en-US" dirty="0"/>
              <a:t>Mean of a joint distribution</a:t>
            </a:r>
          </a:p>
          <a:p>
            <a:r>
              <a:rPr lang="en-US" dirty="0" smtClean="0"/>
              <a:t>Covariance and Correlation</a:t>
            </a:r>
            <a:endParaRPr lang="en-US" dirty="0"/>
          </a:p>
          <a:p>
            <a:r>
              <a:rPr lang="en-US" dirty="0"/>
              <a:t>Discrete Uniform </a:t>
            </a:r>
            <a:r>
              <a:rPr lang="en-US" dirty="0" smtClean="0"/>
              <a:t>Distribution</a:t>
            </a:r>
          </a:p>
          <a:p>
            <a:r>
              <a:rPr lang="en-US" dirty="0" err="1"/>
              <a:t>Bournoulli’s</a:t>
            </a:r>
            <a:r>
              <a:rPr lang="en-US" dirty="0"/>
              <a:t> Process </a:t>
            </a:r>
            <a:r>
              <a:rPr lang="en-US" dirty="0" smtClean="0"/>
              <a:t>&amp; Binomial Distribution</a:t>
            </a:r>
          </a:p>
          <a:p>
            <a:r>
              <a:rPr lang="en-US" dirty="0"/>
              <a:t>Poisson’s </a:t>
            </a:r>
            <a:r>
              <a:rPr lang="en-US" dirty="0" smtClean="0"/>
              <a:t>Process and </a:t>
            </a:r>
            <a:r>
              <a:rPr lang="en-US" dirty="0"/>
              <a:t>Poisson’s Distribution</a:t>
            </a:r>
            <a:endParaRPr lang="en-US" dirty="0" smtClean="0"/>
          </a:p>
          <a:p>
            <a:r>
              <a:rPr lang="en-US" dirty="0" smtClean="0"/>
              <a:t>Continuous </a:t>
            </a:r>
            <a:r>
              <a:rPr lang="en-US" dirty="0"/>
              <a:t>Uniform </a:t>
            </a:r>
            <a:r>
              <a:rPr lang="en-US" dirty="0" smtClean="0"/>
              <a:t>Distribution</a:t>
            </a:r>
          </a:p>
          <a:p>
            <a:r>
              <a:rPr lang="en-US" dirty="0" smtClean="0"/>
              <a:t>Normal Distribution</a:t>
            </a:r>
          </a:p>
          <a:p>
            <a:r>
              <a:rPr lang="en-US" dirty="0"/>
              <a:t>Gamma and Exponential Distribution</a:t>
            </a:r>
            <a:endParaRPr lang="en-US" dirty="0" smtClean="0"/>
          </a:p>
          <a:p>
            <a:r>
              <a:rPr lang="en-US" dirty="0"/>
              <a:t>Estimation of </a:t>
            </a:r>
            <a:r>
              <a:rPr lang="en-US" dirty="0" smtClean="0"/>
              <a:t>Parameters</a:t>
            </a:r>
          </a:p>
          <a:p>
            <a:r>
              <a:rPr lang="en-US" dirty="0"/>
              <a:t>Maximum Likelihood </a:t>
            </a:r>
            <a:r>
              <a:rPr lang="en-US" dirty="0" smtClean="0"/>
              <a:t>Method</a:t>
            </a:r>
          </a:p>
          <a:p>
            <a:r>
              <a:rPr lang="en-US" dirty="0"/>
              <a:t>Confidence </a:t>
            </a:r>
            <a:r>
              <a:rPr lang="en-US" dirty="0" smtClean="0"/>
              <a:t>Interval</a:t>
            </a:r>
          </a:p>
          <a:p>
            <a:r>
              <a:rPr lang="en-US" dirty="0"/>
              <a:t>Regression </a:t>
            </a:r>
            <a:r>
              <a:rPr lang="en-US" dirty="0" smtClean="0"/>
              <a:t>and Correlation Analysis</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a:t>
            </a:fld>
            <a:endParaRPr lang="en-US"/>
          </a:p>
        </p:txBody>
      </p:sp>
    </p:spTree>
    <p:extLst>
      <p:ext uri="{BB962C8B-B14F-4D97-AF65-F5344CB8AC3E}">
        <p14:creationId xmlns="" xmlns:p14="http://schemas.microsoft.com/office/powerpoint/2010/main"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Probability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The function f(x, y) is a </a:t>
                </a:r>
                <a:r>
                  <a:rPr lang="en-US" dirty="0" smtClean="0">
                    <a:solidFill>
                      <a:srgbClr val="FF0000"/>
                    </a:solidFill>
                  </a:rPr>
                  <a:t>joint probability distribution </a:t>
                </a:r>
                <a:r>
                  <a:rPr lang="en-US" dirty="0" smtClean="0"/>
                  <a:t>or </a:t>
                </a:r>
                <a:r>
                  <a:rPr lang="en-US" dirty="0" smtClean="0">
                    <a:solidFill>
                      <a:srgbClr val="FF0000"/>
                    </a:solidFill>
                  </a:rPr>
                  <a:t>probability mass function </a:t>
                </a:r>
                <a:r>
                  <a:rPr lang="en-US" dirty="0" smtClean="0"/>
                  <a:t>of the discrete random variable x and y if </a:t>
                </a:r>
              </a:p>
              <a:p>
                <a:pPr marL="0" indent="0">
                  <a:buNone/>
                </a:pPr>
                <a:endParaRPr lang="en-US" b="0" i="1"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 </m:t>
                          </m:r>
                          <m:r>
                            <a:rPr lang="en-US" b="0" i="1" smtClean="0">
                              <a:latin typeface="Cambria Math"/>
                            </a:rPr>
                            <m:t>𝑦</m:t>
                          </m:r>
                        </m:e>
                      </m:d>
                      <m:r>
                        <a:rPr lang="en-US" b="0" i="1" smtClean="0">
                          <a:latin typeface="Cambria Math"/>
                          <a:ea typeface="Cambria Math"/>
                        </a:rPr>
                        <m:t>≥0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𝑎𝑙𝑙</m:t>
                      </m:r>
                      <m:r>
                        <a:rPr lang="en-US" b="0" i="1" smtClean="0">
                          <a:latin typeface="Cambria Math"/>
                          <a:ea typeface="Cambria Math"/>
                        </a:rPr>
                        <m:t> (</m:t>
                      </m:r>
                      <m:r>
                        <a:rPr lang="en-US" b="0" i="1" smtClean="0">
                          <a:latin typeface="Cambria Math"/>
                          <a:ea typeface="Cambria Math"/>
                        </a:rPr>
                        <m:t>𝑥</m:t>
                      </m:r>
                      <m:r>
                        <a:rPr lang="en-US" b="0" i="1" smtClean="0">
                          <a:latin typeface="Cambria Math"/>
                          <a:ea typeface="Cambria Math"/>
                        </a:rPr>
                        <m:t>, </m:t>
                      </m:r>
                      <m:r>
                        <a:rPr lang="en-US" b="0" i="1" smtClean="0">
                          <a:latin typeface="Cambria Math"/>
                          <a:ea typeface="Cambria Math"/>
                        </a:rPr>
                        <m:t>𝑦</m:t>
                      </m:r>
                      <m:r>
                        <a:rPr lang="en-US" b="0" i="1" smtClean="0">
                          <a:latin typeface="Cambria Math"/>
                          <a:ea typeface="Cambria Math"/>
                        </a:rPr>
                        <m:t>)</m:t>
                      </m:r>
                    </m:oMath>
                  </m:oMathPara>
                </a14:m>
                <a:endParaRPr lang="en-US" b="0" dirty="0" smtClean="0">
                  <a:ea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sym typeface="Symbol"/>
                        </a:rPr>
                        <m:t></m:t>
                      </m:r>
                      <m:r>
                        <a:rPr lang="en-US" b="0" i="1" smtClean="0">
                          <a:latin typeface="Cambria Math"/>
                          <a:sym typeface="Symbol"/>
                        </a:rPr>
                        <m:t>𝑓</m:t>
                      </m:r>
                      <m:r>
                        <a:rPr lang="en-US" b="0" i="1" smtClean="0">
                          <a:latin typeface="Cambria Math"/>
                          <a:sym typeface="Symbol"/>
                        </a:rPr>
                        <m:t>(</m:t>
                      </m:r>
                      <m:r>
                        <a:rPr lang="en-US" b="0" i="1" smtClean="0">
                          <a:latin typeface="Cambria Math"/>
                        </a:rPr>
                        <m:t>𝑥</m:t>
                      </m:r>
                      <m:r>
                        <a:rPr lang="en-US" b="0" i="1" smtClean="0">
                          <a:latin typeface="Cambria Math"/>
                        </a:rPr>
                        <m:t>, </m:t>
                      </m:r>
                      <m:r>
                        <a:rPr lang="en-US" b="0" i="1" smtClean="0">
                          <a:latin typeface="Cambria Math"/>
                        </a:rPr>
                        <m:t>𝑦</m:t>
                      </m:r>
                      <m:r>
                        <a:rPr lang="en-US" b="0" i="1" smtClean="0">
                          <a:latin typeface="Cambria Math"/>
                        </a:rPr>
                        <m:t>)=1</m:t>
                      </m:r>
                    </m:oMath>
                  </m:oMathPara>
                </a14:m>
                <a:endParaRPr lang="en-US" b="0"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a:rPr>
                          </m:ctrlPr>
                        </m:dPr>
                        <m:e>
                          <m:r>
                            <a:rPr lang="en-US" b="0" i="1" smtClean="0">
                              <a:latin typeface="Cambria Math"/>
                            </a:rPr>
                            <m:t>𝑋</m:t>
                          </m:r>
                          <m:r>
                            <a:rPr lang="en-US" b="0" i="1" smtClean="0">
                              <a:latin typeface="Cambria Math"/>
                            </a:rPr>
                            <m:t>=</m:t>
                          </m:r>
                          <m:r>
                            <a:rPr lang="en-US" b="0" i="1" smtClean="0">
                              <a:latin typeface="Cambria Math"/>
                            </a:rPr>
                            <m:t>𝑥</m:t>
                          </m:r>
                          <m:r>
                            <a:rPr lang="en-US" b="0" i="1" smtClean="0">
                              <a:latin typeface="Cambria Math"/>
                            </a:rPr>
                            <m:t>;</m:t>
                          </m:r>
                          <m:r>
                            <a:rPr lang="en-US" b="0" i="1" smtClean="0">
                              <a:latin typeface="Cambria Math"/>
                            </a:rPr>
                            <m:t>𝑌</m:t>
                          </m:r>
                          <m:r>
                            <a:rPr lang="en-US" b="0" i="1" smtClean="0">
                              <a:latin typeface="Cambria Math"/>
                            </a:rPr>
                            <m:t>=</m:t>
                          </m:r>
                          <m:r>
                            <a:rPr lang="en-US" b="0" i="1" smtClean="0">
                              <a:latin typeface="Cambria Math"/>
                            </a:rPr>
                            <m:t>𝑦</m:t>
                          </m:r>
                        </m:e>
                      </m:d>
                      <m:r>
                        <a:rPr lang="en-US" b="0" i="1" smtClean="0">
                          <a:latin typeface="Cambria Math"/>
                        </a:rPr>
                        <m:t>=</m:t>
                      </m:r>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 </m:t>
                      </m:r>
                      <m:r>
                        <a:rPr lang="en-US" b="0" i="1" smtClean="0">
                          <a:latin typeface="Cambria Math"/>
                        </a:rPr>
                        <m:t>𝑦</m:t>
                      </m:r>
                      <m:r>
                        <a:rPr lang="en-US" b="0" i="1" smtClean="0">
                          <a:latin typeface="Cambria Math"/>
                        </a:rPr>
                        <m:t>)</m:t>
                      </m:r>
                    </m:oMath>
                  </m:oMathPara>
                </a14:m>
                <a:endParaRPr lang="en-US" dirty="0" smtClean="0"/>
              </a:p>
              <a:p>
                <a:pPr marL="0" indent="0">
                  <a:buNone/>
                </a:pPr>
                <a:r>
                  <a:rPr lang="en-US" dirty="0" smtClean="0"/>
                  <a:t>for any region A in the </a:t>
                </a:r>
                <a:r>
                  <a:rPr lang="en-US" dirty="0" err="1" smtClean="0"/>
                  <a:t>xy</a:t>
                </a:r>
                <a:r>
                  <a:rPr lang="en-US" dirty="0" smtClean="0"/>
                  <a:t> plane, </a:t>
                </a:r>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a:ea typeface="Cambria Math"/>
                        </a:rPr>
                        <m:t>P</m:t>
                      </m:r>
                      <m:d>
                        <m:dPr>
                          <m:begChr m:val="["/>
                          <m:endChr m:val="]"/>
                          <m:ctrlPr>
                            <a:rPr lang="en-US" b="0" i="1" smtClean="0">
                              <a:latin typeface="Cambria Math"/>
                              <a:ea typeface="Cambria Math"/>
                            </a:rPr>
                          </m:ctrlPr>
                        </m:dPr>
                        <m:e>
                          <m:d>
                            <m:dPr>
                              <m:ctrlPr>
                                <a:rPr lang="en-US" b="0" i="1" smtClean="0">
                                  <a:latin typeface="Cambria Math"/>
                                  <a:ea typeface="Cambria Math"/>
                                </a:rPr>
                              </m:ctrlPr>
                            </m:dPr>
                            <m:e>
                              <m:r>
                                <m:rPr>
                                  <m:sty m:val="p"/>
                                </m:rPr>
                                <a:rPr lang="en-US" b="0" i="0" smtClean="0">
                                  <a:latin typeface="Cambria Math"/>
                                  <a:ea typeface="Cambria Math"/>
                                </a:rPr>
                                <m:t>x</m:t>
                              </m:r>
                              <m:r>
                                <a:rPr lang="en-US" b="0" i="0" smtClean="0">
                                  <a:latin typeface="Cambria Math"/>
                                  <a:ea typeface="Cambria Math"/>
                                </a:rPr>
                                <m:t>, </m:t>
                              </m:r>
                              <m:r>
                                <m:rPr>
                                  <m:sty m:val="p"/>
                                </m:rPr>
                                <a:rPr lang="en-US" b="0" i="0" smtClean="0">
                                  <a:latin typeface="Cambria Math"/>
                                  <a:ea typeface="Cambria Math"/>
                                </a:rPr>
                                <m:t>y</m:t>
                              </m:r>
                            </m:e>
                          </m:d>
                          <m:r>
                            <a:rPr lang="en-US" i="1" smtClean="0">
                              <a:latin typeface="Cambria Math"/>
                              <a:ea typeface="Cambria Math"/>
                            </a:rPr>
                            <m:t>∈</m:t>
                          </m:r>
                          <m:r>
                            <a:rPr lang="en-US" b="0" i="1" smtClean="0">
                              <a:latin typeface="Cambria Math"/>
                              <a:ea typeface="Cambria Math"/>
                            </a:rPr>
                            <m:t>𝐴</m:t>
                          </m:r>
                        </m:e>
                      </m:d>
                      <m:r>
                        <a:rPr lang="en-US" b="0" i="1" smtClean="0">
                          <a:latin typeface="Cambria Math"/>
                          <a:ea typeface="Cambria Math"/>
                        </a:rPr>
                        <m:t>= </m:t>
                      </m:r>
                      <m:r>
                        <a:rPr lang="en-US" b="0" i="1" smtClean="0">
                          <a:latin typeface="Cambria Math"/>
                          <a:ea typeface="Cambria Math"/>
                          <a:sym typeface="Symbol"/>
                        </a:rPr>
                        <m:t></m:t>
                      </m:r>
                      <m:r>
                        <a:rPr lang="en-US" b="0" i="1" smtClean="0">
                          <a:latin typeface="Cambria Math"/>
                          <a:ea typeface="Cambria Math"/>
                          <a:sym typeface="Symbol"/>
                        </a:rPr>
                        <m:t>𝑓</m:t>
                      </m:r>
                      <m:r>
                        <a:rPr lang="en-US" b="0" i="1" smtClean="0">
                          <a:latin typeface="Cambria Math"/>
                          <a:ea typeface="Cambria Math"/>
                          <a:sym typeface="Symbol"/>
                        </a:rPr>
                        <m:t>(</m:t>
                      </m:r>
                      <m:r>
                        <a:rPr lang="en-US" b="0" i="1" smtClean="0">
                          <a:latin typeface="Cambria Math"/>
                          <a:ea typeface="Cambria Math"/>
                          <a:sym typeface="Symbol"/>
                        </a:rPr>
                        <m:t>𝑥</m:t>
                      </m:r>
                      <m:r>
                        <a:rPr lang="en-US" b="0" i="1" smtClean="0">
                          <a:latin typeface="Cambria Math"/>
                          <a:ea typeface="Cambria Math"/>
                          <a:sym typeface="Symbol"/>
                        </a:rPr>
                        <m:t>, </m:t>
                      </m:r>
                      <m:r>
                        <a:rPr lang="en-US" b="0" i="1" smtClean="0">
                          <a:latin typeface="Cambria Math"/>
                          <a:ea typeface="Cambria Math"/>
                          <a:sym typeface="Symbol"/>
                        </a:rPr>
                        <m:t>𝑦</m:t>
                      </m:r>
                      <m:r>
                        <a:rPr lang="en-US" b="0" i="1" smtClean="0">
                          <a:latin typeface="Cambria Math"/>
                          <a:ea typeface="Cambria Math"/>
                          <a:sym typeface="Symbol"/>
                        </a:rPr>
                        <m:t>)</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4</a:t>
            </a:fld>
            <a:endParaRPr lang="en-US"/>
          </a:p>
        </p:txBody>
      </p:sp>
    </p:spTree>
    <p:extLst>
      <p:ext uri="{BB962C8B-B14F-4D97-AF65-F5344CB8AC3E}">
        <p14:creationId xmlns:p14="http://schemas.microsoft.com/office/powerpoint/2010/main" xmlns="" val="2636738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Joint PDF</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function f(x, y) is </a:t>
                </a:r>
                <a:r>
                  <a:rPr lang="en-US" dirty="0" smtClean="0">
                    <a:solidFill>
                      <a:srgbClr val="FF0000"/>
                    </a:solidFill>
                  </a:rPr>
                  <a:t>joint Probability Density Function </a:t>
                </a:r>
                <a:r>
                  <a:rPr lang="en-US" dirty="0" smtClean="0"/>
                  <a:t>of continuous random variables X and Y if </a:t>
                </a:r>
              </a:p>
              <a:p>
                <a14:m>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 </m:t>
                        </m:r>
                        <m:r>
                          <a:rPr lang="en-US" b="0" i="1" smtClean="0">
                            <a:latin typeface="Cambria Math"/>
                          </a:rPr>
                          <m:t>𝑦</m:t>
                        </m:r>
                      </m:e>
                    </m:d>
                    <m:r>
                      <a:rPr lang="en-US" b="0" i="1" smtClean="0">
                        <a:latin typeface="Cambria Math"/>
                        <a:ea typeface="Cambria Math"/>
                      </a:rPr>
                      <m:t>≥0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𝑎𝑙𝑙</m:t>
                    </m:r>
                    <m:r>
                      <a:rPr lang="en-US" b="0" i="1" smtClean="0">
                        <a:latin typeface="Cambria Math"/>
                        <a:ea typeface="Cambria Math"/>
                      </a:rPr>
                      <m:t> </m:t>
                    </m:r>
                    <m:d>
                      <m:dPr>
                        <m:ctrlPr>
                          <a:rPr lang="en-US" b="0" i="1" smtClean="0">
                            <a:latin typeface="Cambria Math"/>
                            <a:ea typeface="Cambria Math"/>
                          </a:rPr>
                        </m:ctrlPr>
                      </m:dPr>
                      <m:e>
                        <m:r>
                          <a:rPr lang="en-US" b="0" i="1" smtClean="0">
                            <a:latin typeface="Cambria Math"/>
                            <a:ea typeface="Cambria Math"/>
                          </a:rPr>
                          <m:t>𝑥</m:t>
                        </m:r>
                        <m:r>
                          <a:rPr lang="en-US" b="0" i="1" smtClean="0">
                            <a:latin typeface="Cambria Math"/>
                            <a:ea typeface="Cambria Math"/>
                          </a:rPr>
                          <m:t>, </m:t>
                        </m:r>
                        <m:r>
                          <a:rPr lang="en-US" b="0" i="1" smtClean="0">
                            <a:latin typeface="Cambria Math"/>
                            <a:ea typeface="Cambria Math"/>
                          </a:rPr>
                          <m:t>𝑦</m:t>
                        </m:r>
                      </m:e>
                    </m:d>
                  </m:oMath>
                </a14:m>
                <a:endParaRPr lang="en-US" b="0" dirty="0" smtClean="0">
                  <a:ea typeface="Cambria Math"/>
                </a:endParaRPr>
              </a:p>
              <a:p>
                <a14:m>
                  <m:oMath xmlns:m="http://schemas.openxmlformats.org/officeDocument/2006/math">
                    <m:nary>
                      <m:naryPr>
                        <m:chr m:val="∬"/>
                        <m:limLoc m:val="undOvr"/>
                        <m:ctrlPr>
                          <a:rPr lang="en-US" b="0" i="1" smtClean="0">
                            <a:latin typeface="Cambria Math"/>
                            <a:ea typeface="Cambria Math"/>
                          </a:rPr>
                        </m:ctrlPr>
                      </m:naryPr>
                      <m:sub>
                        <m:r>
                          <m:rPr>
                            <m:brk m:alnAt="24"/>
                          </m:rPr>
                          <a:rPr lang="en-US" b="0" i="1" smtClean="0">
                            <a:latin typeface="Cambria Math"/>
                            <a:ea typeface="Cambria Math"/>
                          </a:rPr>
                          <m:t>−</m:t>
                        </m:r>
                        <m:r>
                          <a:rPr lang="en-US" b="0" i="1" smtClean="0">
                            <a:latin typeface="Cambria Math"/>
                            <a:ea typeface="Cambria Math"/>
                          </a:rPr>
                          <m:t>∞</m:t>
                        </m:r>
                      </m:sub>
                      <m:sup>
                        <m:r>
                          <a:rPr lang="en-US" b="0" i="1" smtClean="0">
                            <a:latin typeface="Cambria Math"/>
                            <a:ea typeface="Cambria Math"/>
                          </a:rPr>
                          <m:t>∞</m:t>
                        </m:r>
                      </m:sup>
                      <m:e>
                        <m:r>
                          <a:rPr lang="en-US" b="0" i="1" smtClean="0">
                            <a:latin typeface="Cambria Math"/>
                            <a:ea typeface="Cambria Math"/>
                          </a:rPr>
                          <m:t>𝑓</m:t>
                        </m:r>
                        <m:d>
                          <m:dPr>
                            <m:ctrlPr>
                              <a:rPr lang="en-US" b="0" i="1" smtClean="0">
                                <a:latin typeface="Cambria Math"/>
                                <a:ea typeface="Cambria Math"/>
                              </a:rPr>
                            </m:ctrlPr>
                          </m:dPr>
                          <m:e>
                            <m:r>
                              <a:rPr lang="en-US" b="0" i="1" smtClean="0">
                                <a:latin typeface="Cambria Math"/>
                                <a:ea typeface="Cambria Math"/>
                              </a:rPr>
                              <m:t>𝑥</m:t>
                            </m:r>
                            <m:r>
                              <a:rPr lang="en-US" b="0" i="1" smtClean="0">
                                <a:latin typeface="Cambria Math"/>
                                <a:ea typeface="Cambria Math"/>
                              </a:rPr>
                              <m:t>, </m:t>
                            </m:r>
                            <m:r>
                              <a:rPr lang="en-US" b="0" i="1" smtClean="0">
                                <a:latin typeface="Cambria Math"/>
                                <a:ea typeface="Cambria Math"/>
                              </a:rPr>
                              <m:t>𝑦</m:t>
                            </m:r>
                          </m:e>
                        </m:d>
                      </m:e>
                    </m:nary>
                    <m:r>
                      <m:rPr>
                        <m:sty m:val="p"/>
                      </m:rPr>
                      <a:rPr lang="en-US" b="0" i="0" smtClean="0">
                        <a:latin typeface="Cambria Math"/>
                        <a:ea typeface="Cambria Math"/>
                      </a:rPr>
                      <m:t>dxdy</m:t>
                    </m:r>
                    <m:r>
                      <a:rPr lang="en-US" b="0" i="0" smtClean="0">
                        <a:latin typeface="Cambria Math"/>
                        <a:ea typeface="Cambria Math"/>
                      </a:rPr>
                      <m:t>=1</m:t>
                    </m:r>
                  </m:oMath>
                </a14:m>
                <a:endParaRPr lang="en-US" b="0" dirty="0" smtClean="0">
                  <a:ea typeface="Cambria Math"/>
                </a:endParaRPr>
              </a:p>
              <a:p>
                <a14:m>
                  <m:oMath xmlns:m="http://schemas.openxmlformats.org/officeDocument/2006/math">
                    <m:r>
                      <a:rPr lang="en-US" b="0" i="1" smtClean="0">
                        <a:latin typeface="Cambria Math"/>
                        <a:ea typeface="Cambria Math"/>
                      </a:rPr>
                      <m:t>𝑃</m:t>
                    </m:r>
                    <m:d>
                      <m:dPr>
                        <m:begChr m:val="["/>
                        <m:endChr m:val="]"/>
                        <m:ctrlPr>
                          <a:rPr lang="en-US" b="0" i="1" smtClean="0">
                            <a:latin typeface="Cambria Math"/>
                            <a:ea typeface="Cambria Math"/>
                          </a:rPr>
                        </m:ctrlPr>
                      </m:dPr>
                      <m:e>
                        <m:r>
                          <a:rPr lang="en-US" b="0" i="1" smtClean="0">
                            <a:latin typeface="Cambria Math"/>
                            <a:ea typeface="Cambria Math"/>
                          </a:rPr>
                          <m:t>𝑋</m:t>
                        </m:r>
                        <m:r>
                          <a:rPr lang="en-US" b="0" i="1" smtClean="0">
                            <a:latin typeface="Cambria Math"/>
                            <a:ea typeface="Cambria Math"/>
                          </a:rPr>
                          <m:t>, </m:t>
                        </m:r>
                        <m:r>
                          <a:rPr lang="en-US" b="0" i="1" smtClean="0">
                            <a:latin typeface="Cambria Math"/>
                            <a:ea typeface="Cambria Math"/>
                          </a:rPr>
                          <m:t>𝑌</m:t>
                        </m:r>
                        <m:r>
                          <a:rPr lang="en-US" b="0" i="1" smtClean="0">
                            <a:latin typeface="Cambria Math"/>
                            <a:ea typeface="Cambria Math"/>
                          </a:rPr>
                          <m:t> ∈</m:t>
                        </m:r>
                        <m:r>
                          <a:rPr lang="en-US" b="0" i="1" smtClean="0">
                            <a:latin typeface="Cambria Math"/>
                            <a:ea typeface="Cambria Math"/>
                          </a:rPr>
                          <m:t>𝐴</m:t>
                        </m:r>
                      </m:e>
                    </m:d>
                    <m:r>
                      <a:rPr lang="en-US" b="0" i="1" smtClean="0">
                        <a:latin typeface="Cambria Math"/>
                        <a:ea typeface="Cambria Math"/>
                      </a:rPr>
                      <m:t>=</m:t>
                    </m:r>
                    <m:nary>
                      <m:naryPr>
                        <m:limLoc m:val="undOvr"/>
                        <m:ctrlPr>
                          <a:rPr lang="en-US" b="0" i="1" smtClean="0">
                            <a:latin typeface="Cambria Math"/>
                            <a:ea typeface="Cambria Math"/>
                          </a:rPr>
                        </m:ctrlPr>
                      </m:naryPr>
                      <m:sub>
                        <m:r>
                          <m:rPr>
                            <m:brk m:alnAt="24"/>
                          </m:rPr>
                          <a:rPr lang="en-US" b="0" i="1" smtClean="0">
                            <a:latin typeface="Cambria Math"/>
                            <a:ea typeface="Cambria Math"/>
                          </a:rPr>
                          <m:t>𝐴</m:t>
                        </m:r>
                      </m:sub>
                      <m:sup/>
                      <m:e>
                        <m:r>
                          <a:rPr lang="en-US" b="0" i="1" smtClean="0">
                            <a:latin typeface="Cambria Math"/>
                            <a:ea typeface="Cambria Math"/>
                          </a:rPr>
                          <m:t>𝑓</m:t>
                        </m:r>
                        <m:d>
                          <m:dPr>
                            <m:ctrlPr>
                              <a:rPr lang="en-US" b="0" i="1" smtClean="0">
                                <a:latin typeface="Cambria Math"/>
                                <a:ea typeface="Cambria Math"/>
                              </a:rPr>
                            </m:ctrlPr>
                          </m:dPr>
                          <m:e>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𝑦</m:t>
                            </m:r>
                          </m:e>
                        </m:d>
                        <m:r>
                          <a:rPr lang="en-US" b="0" i="1" smtClean="0">
                            <a:latin typeface="Cambria Math"/>
                            <a:ea typeface="Cambria Math"/>
                          </a:rPr>
                          <m:t>𝑑𝑥𝑑𝑦</m:t>
                        </m:r>
                        <m:r>
                          <a:rPr lang="en-US" b="0" i="1" smtClean="0">
                            <a:latin typeface="Cambria Math"/>
                            <a:ea typeface="Cambria Math"/>
                          </a:rPr>
                          <m:t>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𝑎𝑛𝑦</m:t>
                        </m:r>
                        <m:r>
                          <a:rPr lang="en-US" b="0" i="1" smtClean="0">
                            <a:latin typeface="Cambria Math"/>
                            <a:ea typeface="Cambria Math"/>
                          </a:rPr>
                          <m:t> </m:t>
                        </m:r>
                        <m:r>
                          <a:rPr lang="en-US" b="0" i="1" smtClean="0">
                            <a:latin typeface="Cambria Math"/>
                            <a:ea typeface="Cambria Math"/>
                          </a:rPr>
                          <m:t>𝑟𝑒𝑔𝑖𝑜𝑛</m:t>
                        </m:r>
                        <m:r>
                          <a:rPr lang="en-US" b="0" i="1" smtClean="0">
                            <a:latin typeface="Cambria Math"/>
                            <a:ea typeface="Cambria Math"/>
                          </a:rPr>
                          <m:t> </m:t>
                        </m:r>
                        <m:r>
                          <a:rPr lang="en-US" b="0" i="1" smtClean="0">
                            <a:latin typeface="Cambria Math"/>
                            <a:ea typeface="Cambria Math"/>
                          </a:rPr>
                          <m:t>𝐴</m:t>
                        </m:r>
                        <m:r>
                          <a:rPr lang="en-US" b="0" i="1" smtClean="0">
                            <a:latin typeface="Cambria Math"/>
                            <a:ea typeface="Cambria Math"/>
                          </a:rPr>
                          <m:t> </m:t>
                        </m:r>
                        <m:r>
                          <a:rPr lang="en-US" b="0" i="1" smtClean="0">
                            <a:latin typeface="Cambria Math"/>
                            <a:ea typeface="Cambria Math"/>
                          </a:rPr>
                          <m:t>𝑖𝑛</m:t>
                        </m:r>
                        <m:r>
                          <a:rPr lang="en-US" b="0" i="1" smtClean="0">
                            <a:latin typeface="Cambria Math"/>
                            <a:ea typeface="Cambria Math"/>
                          </a:rPr>
                          <m:t> </m:t>
                        </m:r>
                        <m:r>
                          <a:rPr lang="en-US" b="0" i="1" smtClean="0">
                            <a:latin typeface="Cambria Math"/>
                            <a:ea typeface="Cambria Math"/>
                          </a:rPr>
                          <m:t>𝑡h𝑒</m:t>
                        </m:r>
                        <m:r>
                          <a:rPr lang="en-US" b="0" i="1" smtClean="0">
                            <a:latin typeface="Cambria Math"/>
                            <a:ea typeface="Cambria Math"/>
                          </a:rPr>
                          <m:t> </m:t>
                        </m:r>
                        <m:r>
                          <a:rPr lang="en-US" b="0" i="1" smtClean="0">
                            <a:latin typeface="Cambria Math"/>
                            <a:ea typeface="Cambria Math"/>
                          </a:rPr>
                          <m:t>𝑥𝑦</m:t>
                        </m:r>
                        <m:r>
                          <a:rPr lang="en-US" b="0" i="1" smtClean="0">
                            <a:latin typeface="Cambria Math"/>
                            <a:ea typeface="Cambria Math"/>
                          </a:rPr>
                          <m:t> </m:t>
                        </m:r>
                        <m:r>
                          <a:rPr lang="en-US" b="0" i="1" smtClean="0">
                            <a:latin typeface="Cambria Math"/>
                            <a:ea typeface="Cambria Math"/>
                          </a:rPr>
                          <m:t>𝑝𝑙𝑎𝑛𝑒</m:t>
                        </m:r>
                      </m:e>
                    </m:nary>
                  </m:oMath>
                </a14:m>
                <a:endParaRPr lang="en-US" b="0" dirty="0" smtClean="0">
                  <a:ea typeface="Cambria Math"/>
                </a:endParaRP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70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5</a:t>
            </a:fld>
            <a:endParaRPr lang="en-US"/>
          </a:p>
        </p:txBody>
      </p:sp>
    </p:spTree>
    <p:extLst>
      <p:ext uri="{BB962C8B-B14F-4D97-AF65-F5344CB8AC3E}">
        <p14:creationId xmlns="" xmlns:p14="http://schemas.microsoft.com/office/powerpoint/2010/main" val="195894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The </a:t>
                </a:r>
                <a:r>
                  <a:rPr lang="en-US" b="1" dirty="0">
                    <a:solidFill>
                      <a:srgbClr val="FF0000"/>
                    </a:solidFill>
                  </a:rPr>
                  <a:t>marginal distributions</a:t>
                </a:r>
                <a:r>
                  <a:rPr lang="en-US" b="1" dirty="0"/>
                  <a:t> </a:t>
                </a:r>
                <a:r>
                  <a:rPr lang="en-US" dirty="0"/>
                  <a:t>of </a:t>
                </a:r>
                <a:r>
                  <a:rPr lang="en-US" i="1" dirty="0"/>
                  <a:t>X </a:t>
                </a:r>
                <a:r>
                  <a:rPr lang="en-US" dirty="0"/>
                  <a:t>alone and of </a:t>
                </a:r>
                <a:r>
                  <a:rPr lang="en-US" i="1" dirty="0"/>
                  <a:t>Y </a:t>
                </a:r>
                <a:r>
                  <a:rPr lang="en-US" dirty="0" smtClean="0"/>
                  <a:t>alone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𝑔</m:t>
                      </m:r>
                      <m:d>
                        <m:dPr>
                          <m:ctrlPr>
                            <a:rPr lang="en-US" b="0" i="1" smtClean="0">
                              <a:latin typeface="Cambria Math"/>
                            </a:rPr>
                          </m:ctrlPr>
                        </m:dPr>
                        <m:e>
                          <m:r>
                            <a:rPr lang="en-US" b="0" i="1" smtClean="0">
                              <a:latin typeface="Cambria Math"/>
                            </a:rPr>
                            <m:t>𝑥</m:t>
                          </m:r>
                        </m:e>
                      </m:d>
                      <m:r>
                        <a:rPr lang="en-US" b="0" i="1" smtClean="0">
                          <a:latin typeface="Cambria Math"/>
                        </a:rPr>
                        <m:t>=</m:t>
                      </m:r>
                      <m:nary>
                        <m:naryPr>
                          <m:chr m:val="∑"/>
                          <m:supHide m:val="on"/>
                          <m:ctrlPr>
                            <a:rPr lang="en-US" b="0" i="1" smtClean="0">
                              <a:latin typeface="Cambria Math"/>
                            </a:rPr>
                          </m:ctrlPr>
                        </m:naryPr>
                        <m:sub>
                          <m:r>
                            <a:rPr lang="en-US" b="0" i="1" smtClean="0">
                              <a:latin typeface="Cambria Math"/>
                            </a:rPr>
                            <m:t>𝑦</m:t>
                          </m:r>
                        </m:sub>
                        <m:sup/>
                        <m:e>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r>
                            <a:rPr lang="en-US" b="0" i="1" smtClean="0">
                              <a:latin typeface="Cambria Math"/>
                            </a:rPr>
                            <m:t>𝑦</m:t>
                          </m:r>
                          <m:r>
                            <a:rPr lang="en-US" b="0" i="1" smtClean="0">
                              <a:latin typeface="Cambria Math"/>
                            </a:rPr>
                            <m:t>)</m:t>
                          </m:r>
                        </m:e>
                      </m:nary>
                      <m:r>
                        <a:rPr lang="en-US" b="0" i="1" smtClean="0">
                          <a:latin typeface="Cambria Math"/>
                        </a:rPr>
                        <m:t> </m:t>
                      </m:r>
                      <m:r>
                        <a:rPr lang="en-US" b="0" i="1" smtClean="0">
                          <a:latin typeface="Cambria Math"/>
                        </a:rPr>
                        <m:t>𝑎𝑛𝑑</m:t>
                      </m:r>
                      <m:r>
                        <a:rPr lang="en-US" b="0" i="1" smtClean="0">
                          <a:latin typeface="Cambria Math"/>
                        </a:rPr>
                        <m:t> </m:t>
                      </m:r>
                      <m:r>
                        <a:rPr lang="en-US" b="0" i="1" smtClean="0">
                          <a:latin typeface="Cambria Math"/>
                        </a:rPr>
                        <m:t>h</m:t>
                      </m:r>
                      <m:r>
                        <a:rPr lang="en-US" b="0" i="1" smtClean="0">
                          <a:latin typeface="Cambria Math"/>
                        </a:rPr>
                        <m:t> </m:t>
                      </m:r>
                      <m:d>
                        <m:dPr>
                          <m:ctrlPr>
                            <a:rPr lang="en-US" i="1">
                              <a:latin typeface="Cambria Math"/>
                            </a:rPr>
                          </m:ctrlPr>
                        </m:dPr>
                        <m:e>
                          <m:r>
                            <a:rPr lang="en-US" i="1">
                              <a:latin typeface="Cambria Math"/>
                            </a:rPr>
                            <m:t>𝑥</m:t>
                          </m:r>
                        </m:e>
                      </m:d>
                      <m:r>
                        <a:rPr lang="en-US" i="1">
                          <a:latin typeface="Cambria Math"/>
                        </a:rPr>
                        <m:t>=</m:t>
                      </m:r>
                      <m:nary>
                        <m:naryPr>
                          <m:chr m:val="∑"/>
                          <m:supHide m:val="on"/>
                          <m:ctrlPr>
                            <a:rPr lang="en-US" i="1">
                              <a:latin typeface="Cambria Math"/>
                            </a:rPr>
                          </m:ctrlPr>
                        </m:naryPr>
                        <m:sub>
                          <m:r>
                            <a:rPr lang="en-US" b="0" i="1" smtClean="0">
                              <a:latin typeface="Cambria Math"/>
                            </a:rPr>
                            <m:t>𝑥</m:t>
                          </m:r>
                        </m:sub>
                        <m:sup/>
                        <m:e>
                          <m:r>
                            <a:rPr lang="en-US" i="1">
                              <a:latin typeface="Cambria Math"/>
                            </a:rPr>
                            <m:t>𝑓</m:t>
                          </m:r>
                          <m:r>
                            <a:rPr lang="en-US" i="1">
                              <a:latin typeface="Cambria Math"/>
                            </a:rPr>
                            <m:t>(</m:t>
                          </m:r>
                          <m:r>
                            <a:rPr lang="en-US" i="1">
                              <a:latin typeface="Cambria Math"/>
                            </a:rPr>
                            <m:t>𝑥</m:t>
                          </m:r>
                          <m:r>
                            <a:rPr lang="en-US" i="1">
                              <a:latin typeface="Cambria Math"/>
                            </a:rPr>
                            <m:t>,</m:t>
                          </m:r>
                          <m:r>
                            <a:rPr lang="en-US" i="1">
                              <a:latin typeface="Cambria Math"/>
                            </a:rPr>
                            <m:t>𝑦</m:t>
                          </m:r>
                          <m:r>
                            <a:rPr lang="en-US" i="1">
                              <a:latin typeface="Cambria Math"/>
                            </a:rPr>
                            <m:t>)</m:t>
                          </m:r>
                        </m:e>
                      </m:nary>
                    </m:oMath>
                  </m:oMathPara>
                </a14:m>
                <a:endParaRPr lang="en-US" dirty="0" smtClean="0"/>
              </a:p>
              <a:p>
                <a:pPr marL="0" indent="0">
                  <a:buNone/>
                </a:pPr>
                <a:r>
                  <a:rPr lang="en-US" dirty="0" smtClean="0"/>
                  <a:t>for discrete case while</a:t>
                </a:r>
              </a:p>
              <a:p>
                <a:pPr marL="0" indent="0">
                  <a:buNone/>
                </a:pPr>
                <a14:m>
                  <m:oMath xmlns:m="http://schemas.openxmlformats.org/officeDocument/2006/math">
                    <m:r>
                      <a:rPr lang="en-US" b="0" i="1" smtClean="0">
                        <a:latin typeface="Cambria Math"/>
                      </a:rPr>
                      <m:t>𝑔</m:t>
                    </m:r>
                    <m:d>
                      <m:dPr>
                        <m:ctrlPr>
                          <a:rPr lang="en-US" b="0" i="1" smtClean="0">
                            <a:latin typeface="Cambria Math"/>
                          </a:rPr>
                        </m:ctrlPr>
                      </m:dPr>
                      <m:e>
                        <m:r>
                          <a:rPr lang="en-US" b="0" i="1" smtClean="0">
                            <a:latin typeface="Cambria Math"/>
                          </a:rPr>
                          <m:t>𝑥</m:t>
                        </m:r>
                      </m:e>
                    </m:d>
                    <m:r>
                      <a:rPr lang="en-US" b="0" i="1" smtClean="0">
                        <a:latin typeface="Cambria Math"/>
                      </a:rPr>
                      <m:t>= </m:t>
                    </m:r>
                    <m:nary>
                      <m:naryPr>
                        <m:ctrlPr>
                          <a:rPr lang="en-US" b="0" i="1" smtClean="0">
                            <a:latin typeface="Cambria Math"/>
                          </a:rPr>
                        </m:ctrlPr>
                      </m:naryPr>
                      <m:sub>
                        <m:r>
                          <m:rPr>
                            <m:brk m:alnAt="23"/>
                          </m:rPr>
                          <a:rPr lang="en-US" b="0" i="1" smtClean="0">
                            <a:latin typeface="Cambria Math"/>
                          </a:rPr>
                          <m:t>−</m:t>
                        </m:r>
                        <m:r>
                          <a:rPr lang="en-US" b="0" i="1" smtClean="0">
                            <a:latin typeface="Cambria Math"/>
                            <a:ea typeface="Cambria Math"/>
                          </a:rPr>
                          <m:t>∞</m:t>
                        </m:r>
                      </m:sub>
                      <m:sup>
                        <m:r>
                          <a:rPr lang="en-US" b="0" i="1" smtClean="0">
                            <a:latin typeface="Cambria Math"/>
                            <a:ea typeface="Cambria Math"/>
                          </a:rPr>
                          <m:t>∞</m:t>
                        </m:r>
                      </m:sup>
                      <m:e>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𝑦</m:t>
                            </m:r>
                          </m:e>
                        </m:d>
                        <m:r>
                          <a:rPr lang="en-US" b="0" i="1" smtClean="0">
                            <a:latin typeface="Cambria Math"/>
                          </a:rPr>
                          <m:t>𝑑</m:t>
                        </m:r>
                        <m:r>
                          <a:rPr lang="en-US" b="0" i="1" smtClean="0">
                            <a:latin typeface="Cambria Math"/>
                          </a:rPr>
                          <m:t>𝑦</m:t>
                        </m:r>
                        <m:r>
                          <a:rPr lang="en-US" b="0" i="1" smtClean="0">
                            <a:latin typeface="Cambria Math"/>
                          </a:rPr>
                          <m:t> </m:t>
                        </m:r>
                        <m:r>
                          <a:rPr lang="en-US" b="0" i="1" smtClean="0">
                            <a:latin typeface="Cambria Math"/>
                          </a:rPr>
                          <m:t>𝑎𝑛𝑑</m:t>
                        </m:r>
                      </m:e>
                    </m:nary>
                  </m:oMath>
                </a14:m>
                <a:r>
                  <a:rPr lang="en-US" dirty="0"/>
                  <a:t> </a:t>
                </a:r>
                <a14:m>
                  <m:oMath xmlns:m="http://schemas.openxmlformats.org/officeDocument/2006/math">
                    <m:r>
                      <m:rPr>
                        <m:sty m:val="p"/>
                      </m:rPr>
                      <a:rPr lang="en-US" b="0" i="0" smtClean="0">
                        <a:latin typeface="Cambria Math"/>
                      </a:rPr>
                      <m:t>h</m:t>
                    </m:r>
                    <m:d>
                      <m:dPr>
                        <m:ctrlPr>
                          <a:rPr lang="en-US" i="1">
                            <a:latin typeface="Cambria Math"/>
                          </a:rPr>
                        </m:ctrlPr>
                      </m:dPr>
                      <m:e>
                        <m:r>
                          <a:rPr lang="en-US" b="0" i="1" smtClean="0">
                            <a:latin typeface="Cambria Math"/>
                          </a:rPr>
                          <m:t>𝑦</m:t>
                        </m:r>
                      </m:e>
                    </m:d>
                    <m:r>
                      <a:rPr lang="en-US" i="1">
                        <a:latin typeface="Cambria Math"/>
                      </a:rPr>
                      <m:t>= </m:t>
                    </m:r>
                    <m:nary>
                      <m:naryPr>
                        <m:ctrlPr>
                          <a:rPr lang="en-US" i="1">
                            <a:latin typeface="Cambria Math"/>
                          </a:rPr>
                        </m:ctrlPr>
                      </m:naryPr>
                      <m:sub>
                        <m:r>
                          <m:rPr>
                            <m:brk m:alnAt="23"/>
                          </m:rPr>
                          <a:rPr lang="en-US" i="1">
                            <a:latin typeface="Cambria Math"/>
                          </a:rPr>
                          <m:t>−</m:t>
                        </m:r>
                        <m:r>
                          <a:rPr lang="en-US" i="1">
                            <a:latin typeface="Cambria Math"/>
                            <a:ea typeface="Cambria Math"/>
                          </a:rPr>
                          <m:t>∞</m:t>
                        </m:r>
                      </m:sub>
                      <m:sup>
                        <m:r>
                          <a:rPr lang="en-US" i="1">
                            <a:latin typeface="Cambria Math"/>
                            <a:ea typeface="Cambria Math"/>
                          </a:rPr>
                          <m:t>∞</m:t>
                        </m:r>
                      </m:sup>
                      <m:e>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rPr>
                              <m:t>𝑦</m:t>
                            </m:r>
                          </m:e>
                        </m:d>
                        <m:r>
                          <a:rPr lang="en-US" i="1">
                            <a:latin typeface="Cambria Math"/>
                          </a:rPr>
                          <m:t>𝑑</m:t>
                        </m:r>
                        <m:r>
                          <a:rPr lang="en-US" b="0" i="1" smtClean="0">
                            <a:latin typeface="Cambria Math"/>
                          </a:rPr>
                          <m:t>𝑥</m:t>
                        </m:r>
                      </m:e>
                    </m:nary>
                  </m:oMath>
                </a14:m>
                <a:endParaRPr lang="en-US" dirty="0" smtClean="0"/>
              </a:p>
              <a:p>
                <a:pPr marL="0" indent="0">
                  <a:buNone/>
                </a:pPr>
                <a:r>
                  <a:rPr lang="en-US" dirty="0" smtClean="0"/>
                  <a:t>for continuous case</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207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6</a:t>
            </a:fld>
            <a:endParaRPr lang="en-US"/>
          </a:p>
        </p:txBody>
      </p:sp>
    </p:spTree>
    <p:extLst>
      <p:ext uri="{BB962C8B-B14F-4D97-AF65-F5344CB8AC3E}">
        <p14:creationId xmlns:p14="http://schemas.microsoft.com/office/powerpoint/2010/main" xmlns="" val="289353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Let </a:t>
                </a:r>
                <a:r>
                  <a:rPr lang="en-US" i="1" dirty="0"/>
                  <a:t>X </a:t>
                </a:r>
                <a:r>
                  <a:rPr lang="en-US" dirty="0"/>
                  <a:t>and </a:t>
                </a:r>
                <a:r>
                  <a:rPr lang="en-US" i="1" dirty="0"/>
                  <a:t>Y </a:t>
                </a:r>
                <a:r>
                  <a:rPr lang="en-US" dirty="0"/>
                  <a:t>be two random variables, discrete or continuous. The </a:t>
                </a:r>
                <a:r>
                  <a:rPr lang="en-US" b="1" dirty="0" smtClean="0"/>
                  <a:t>conditional distribution </a:t>
                </a:r>
                <a:r>
                  <a:rPr lang="en-US" dirty="0"/>
                  <a:t>of the random variable </a:t>
                </a:r>
                <a:r>
                  <a:rPr lang="en-US" i="1" dirty="0"/>
                  <a:t>Y </a:t>
                </a:r>
                <a:r>
                  <a:rPr lang="en-US" dirty="0"/>
                  <a:t>given that </a:t>
                </a:r>
                <a:r>
                  <a:rPr lang="en-US" i="1" dirty="0"/>
                  <a:t>X </a:t>
                </a:r>
                <a:r>
                  <a:rPr lang="en-US" dirty="0"/>
                  <a:t>= </a:t>
                </a:r>
                <a:r>
                  <a:rPr lang="en-US" i="1" dirty="0"/>
                  <a:t>x </a:t>
                </a:r>
                <a:r>
                  <a:rPr lang="en-US" dirty="0" smtClean="0"/>
                  <a:t>is</a:t>
                </a:r>
              </a:p>
              <a:p>
                <a:pPr marL="0" indent="0" algn="ctr">
                  <a:buNone/>
                </a:pPr>
                <a14:m>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𝑦</m:t>
                        </m:r>
                      </m:e>
                      <m:e>
                        <m:r>
                          <a:rPr lang="en-US" b="0" i="1" smtClean="0">
                            <a:latin typeface="Cambria Math"/>
                          </a:rPr>
                          <m:t>𝑥</m:t>
                        </m:r>
                      </m:e>
                    </m:d>
                    <m:r>
                      <a:rPr lang="en-US" b="0" i="1" smtClean="0">
                        <a:latin typeface="Cambria Math"/>
                      </a:rPr>
                      <m:t>= </m:t>
                    </m:r>
                    <m:f>
                      <m:fPr>
                        <m:ctrlPr>
                          <a:rPr lang="en-US" b="0" i="1" smtClean="0">
                            <a:latin typeface="Cambria Math"/>
                          </a:rPr>
                        </m:ctrlPr>
                      </m:fPr>
                      <m:num>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r>
                          <a:rPr lang="en-US" b="0" i="1" smtClean="0">
                            <a:latin typeface="Cambria Math"/>
                          </a:rPr>
                          <m:t>𝑦</m:t>
                        </m:r>
                        <m:r>
                          <a:rPr lang="en-US" b="0" i="1" smtClean="0">
                            <a:latin typeface="Cambria Math"/>
                          </a:rPr>
                          <m:t>)</m:t>
                        </m:r>
                      </m:num>
                      <m:den>
                        <m:r>
                          <a:rPr lang="en-US" b="0" i="1" smtClean="0">
                            <a:latin typeface="Cambria Math"/>
                          </a:rPr>
                          <m:t>𝑔</m:t>
                        </m:r>
                        <m:r>
                          <a:rPr lang="en-US" b="0" i="1" smtClean="0">
                            <a:latin typeface="Cambria Math"/>
                          </a:rPr>
                          <m:t>(</m:t>
                        </m:r>
                        <m:r>
                          <a:rPr lang="en-US" b="0" i="1" smtClean="0">
                            <a:latin typeface="Cambria Math"/>
                          </a:rPr>
                          <m:t>𝑥</m:t>
                        </m:r>
                        <m:r>
                          <a:rPr lang="en-US" b="0" i="1" smtClean="0">
                            <a:latin typeface="Cambria Math"/>
                          </a:rPr>
                          <m:t>)</m:t>
                        </m:r>
                      </m:den>
                    </m:f>
                  </m:oMath>
                </a14:m>
                <a:r>
                  <a:rPr lang="en-US" dirty="0" smtClean="0"/>
                  <a:t>, g(x) ≠0</a:t>
                </a:r>
              </a:p>
              <a:p>
                <a:r>
                  <a:rPr lang="en-US" dirty="0"/>
                  <a:t>Similarly the conditional distribution of the random variable </a:t>
                </a:r>
                <a:r>
                  <a:rPr lang="en-US" i="1" dirty="0"/>
                  <a:t>X </a:t>
                </a:r>
                <a:r>
                  <a:rPr lang="en-US" dirty="0" smtClean="0"/>
                  <a:t>given </a:t>
                </a:r>
                <a:r>
                  <a:rPr lang="en-US" dirty="0"/>
                  <a:t>that </a:t>
                </a:r>
                <a:r>
                  <a:rPr lang="en-US" i="1" dirty="0"/>
                  <a:t>Y </a:t>
                </a:r>
                <a:r>
                  <a:rPr lang="en-US" dirty="0"/>
                  <a:t>= </a:t>
                </a:r>
                <a:r>
                  <a:rPr lang="en-US" b="1" i="1" dirty="0" smtClean="0"/>
                  <a:t>y </a:t>
                </a:r>
                <a:r>
                  <a:rPr lang="en-US" dirty="0" smtClean="0"/>
                  <a:t>is</a:t>
                </a:r>
              </a:p>
              <a:p>
                <a:pPr marL="0" indent="0" algn="ctr">
                  <a:buNone/>
                </a:pPr>
                <a14:m>
                  <m:oMath xmlns:m="http://schemas.openxmlformats.org/officeDocument/2006/math">
                    <m:r>
                      <a:rPr lang="en-US" i="1">
                        <a:latin typeface="Cambria Math"/>
                      </a:rPr>
                      <m:t>𝑓</m:t>
                    </m:r>
                    <m:d>
                      <m:dPr>
                        <m:ctrlPr>
                          <a:rPr lang="en-US" i="1">
                            <a:latin typeface="Cambria Math"/>
                          </a:rPr>
                        </m:ctrlPr>
                      </m:dPr>
                      <m:e>
                        <m:r>
                          <a:rPr lang="en-US" b="0" i="1" smtClean="0">
                            <a:latin typeface="Cambria Math"/>
                          </a:rPr>
                          <m:t>𝑥</m:t>
                        </m:r>
                      </m:e>
                      <m:e>
                        <m:r>
                          <a:rPr lang="en-US" b="0" i="1" smtClean="0">
                            <a:latin typeface="Cambria Math"/>
                          </a:rPr>
                          <m:t>𝑦</m:t>
                        </m:r>
                      </m:e>
                    </m:d>
                    <m:r>
                      <a:rPr lang="en-US" i="1">
                        <a:latin typeface="Cambria Math"/>
                      </a:rPr>
                      <m:t>= </m:t>
                    </m:r>
                    <m:f>
                      <m:fPr>
                        <m:ctrlPr>
                          <a:rPr lang="en-US" i="1">
                            <a:latin typeface="Cambria Math"/>
                          </a:rPr>
                        </m:ctrlPr>
                      </m:fPr>
                      <m:num>
                        <m:r>
                          <a:rPr lang="en-US" i="1">
                            <a:latin typeface="Cambria Math"/>
                          </a:rPr>
                          <m:t>𝑓</m:t>
                        </m:r>
                        <m:r>
                          <a:rPr lang="en-US" i="1">
                            <a:latin typeface="Cambria Math"/>
                          </a:rPr>
                          <m:t>(</m:t>
                        </m:r>
                        <m:r>
                          <a:rPr lang="en-US" i="1">
                            <a:latin typeface="Cambria Math"/>
                          </a:rPr>
                          <m:t>𝑥</m:t>
                        </m:r>
                        <m:r>
                          <a:rPr lang="en-US" i="1">
                            <a:latin typeface="Cambria Math"/>
                          </a:rPr>
                          <m:t>,</m:t>
                        </m:r>
                        <m:r>
                          <a:rPr lang="en-US" i="1">
                            <a:latin typeface="Cambria Math"/>
                          </a:rPr>
                          <m:t>𝑦</m:t>
                        </m:r>
                        <m:r>
                          <a:rPr lang="en-US" i="1">
                            <a:latin typeface="Cambria Math"/>
                          </a:rPr>
                          <m:t>)</m:t>
                        </m:r>
                      </m:num>
                      <m:den>
                        <m:r>
                          <a:rPr lang="en-US" b="0" i="1" smtClean="0">
                            <a:latin typeface="Cambria Math"/>
                          </a:rPr>
                          <m:t>h</m:t>
                        </m:r>
                        <m:r>
                          <a:rPr lang="en-US" i="1">
                            <a:latin typeface="Cambria Math"/>
                          </a:rPr>
                          <m:t>(</m:t>
                        </m:r>
                        <m:r>
                          <a:rPr lang="en-US" b="0" i="1" smtClean="0">
                            <a:latin typeface="Cambria Math"/>
                          </a:rPr>
                          <m:t>𝑦</m:t>
                        </m:r>
                        <m:r>
                          <a:rPr lang="en-US" i="1">
                            <a:latin typeface="Cambria Math"/>
                          </a:rPr>
                          <m:t>)</m:t>
                        </m:r>
                      </m:den>
                    </m:f>
                  </m:oMath>
                </a14:m>
                <a:r>
                  <a:rPr lang="en-US" dirty="0"/>
                  <a:t>, </a:t>
                </a:r>
                <a:r>
                  <a:rPr lang="en-US" dirty="0" smtClean="0"/>
                  <a:t>h(y) </a:t>
                </a:r>
                <a:r>
                  <a:rPr lang="en-US" dirty="0"/>
                  <a:t>≠0</a:t>
                </a:r>
              </a:p>
              <a:p>
                <a:pPr marL="0" indent="0">
                  <a:buNone/>
                </a:pPr>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7</a:t>
            </a:fld>
            <a:endParaRPr lang="en-US"/>
          </a:p>
        </p:txBody>
      </p:sp>
    </p:spTree>
    <p:extLst>
      <p:ext uri="{BB962C8B-B14F-4D97-AF65-F5344CB8AC3E}">
        <p14:creationId xmlns="" xmlns:p14="http://schemas.microsoft.com/office/powerpoint/2010/main" val="1718237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Statistical Independence</a:t>
            </a: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a:t>Let </a:t>
                </a:r>
                <a:r>
                  <a:rPr lang="en-US" i="1" dirty="0"/>
                  <a:t>X </a:t>
                </a:r>
                <a:r>
                  <a:rPr lang="en-US" dirty="0"/>
                  <a:t>and </a:t>
                </a:r>
                <a:r>
                  <a:rPr lang="en-US" i="1" dirty="0"/>
                  <a:t>Y </a:t>
                </a:r>
                <a:r>
                  <a:rPr lang="en-US" dirty="0"/>
                  <a:t>be two random variables, discrete or continuous, with joint </a:t>
                </a:r>
                <a:r>
                  <a:rPr lang="en-US" b="1" dirty="0"/>
                  <a:t>probability </a:t>
                </a:r>
                <a:r>
                  <a:rPr lang="en-US" dirty="0"/>
                  <a:t>distribution </a:t>
                </a:r>
                <a:r>
                  <a:rPr lang="en-US" i="1" dirty="0"/>
                  <a:t>f(</a:t>
                </a:r>
                <a:r>
                  <a:rPr lang="en-US" i="1" dirty="0" err="1"/>
                  <a:t>x,y</a:t>
                </a:r>
                <a:r>
                  <a:rPr lang="en-US" i="1" dirty="0"/>
                  <a:t>) </a:t>
                </a:r>
                <a:r>
                  <a:rPr lang="en-US" dirty="0"/>
                  <a:t>and marginal distributions </a:t>
                </a:r>
                <a:r>
                  <a:rPr lang="en-US" i="1" dirty="0"/>
                  <a:t>g(x) </a:t>
                </a:r>
                <a:r>
                  <a:rPr lang="en-US" dirty="0"/>
                  <a:t>and </a:t>
                </a:r>
                <a:r>
                  <a:rPr lang="en-US" i="1" dirty="0"/>
                  <a:t>h(y), </a:t>
                </a:r>
                <a:r>
                  <a:rPr lang="en-US" dirty="0"/>
                  <a:t>respectively. The random variables </a:t>
                </a:r>
                <a:r>
                  <a:rPr lang="en-US" i="1" dirty="0"/>
                  <a:t>X </a:t>
                </a:r>
                <a:r>
                  <a:rPr lang="en-US" dirty="0"/>
                  <a:t>and </a:t>
                </a:r>
                <a:r>
                  <a:rPr lang="en-US" i="1" dirty="0"/>
                  <a:t>Y </a:t>
                </a:r>
                <a:r>
                  <a:rPr lang="en-US" dirty="0"/>
                  <a:t>are said to be </a:t>
                </a:r>
                <a:r>
                  <a:rPr lang="en-US" dirty="0">
                    <a:solidFill>
                      <a:srgbClr val="FF0000"/>
                    </a:solidFill>
                  </a:rPr>
                  <a:t>statistically</a:t>
                </a:r>
                <a:r>
                  <a:rPr lang="en-US" dirty="0"/>
                  <a:t> </a:t>
                </a:r>
                <a:r>
                  <a:rPr lang="en-US" dirty="0">
                    <a:solidFill>
                      <a:srgbClr val="FF0000"/>
                    </a:solidFill>
                  </a:rPr>
                  <a:t>independent</a:t>
                </a:r>
                <a:r>
                  <a:rPr lang="en-US" dirty="0"/>
                  <a:t> if and only if</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rPr>
                            <m:t>𝑦</m:t>
                          </m:r>
                        </m:e>
                      </m:d>
                      <m:r>
                        <a:rPr lang="en-US" i="1">
                          <a:latin typeface="Cambria Math"/>
                        </a:rPr>
                        <m:t>=</m:t>
                      </m:r>
                      <m:r>
                        <a:rPr lang="en-US" i="1">
                          <a:latin typeface="Cambria Math"/>
                        </a:rPr>
                        <m:t>𝑔</m:t>
                      </m:r>
                      <m:d>
                        <m:dPr>
                          <m:ctrlPr>
                            <a:rPr lang="en-US" i="1">
                              <a:latin typeface="Cambria Math"/>
                            </a:rPr>
                          </m:ctrlPr>
                        </m:dPr>
                        <m:e>
                          <m:r>
                            <a:rPr lang="en-US" i="1">
                              <a:latin typeface="Cambria Math"/>
                            </a:rPr>
                            <m:t>𝑥</m:t>
                          </m:r>
                        </m:e>
                      </m:d>
                      <m:r>
                        <a:rPr lang="en-US" i="1">
                          <a:latin typeface="Cambria Math"/>
                        </a:rPr>
                        <m:t>h</m:t>
                      </m:r>
                      <m:r>
                        <a:rPr lang="en-US" i="1">
                          <a:latin typeface="Cambria Math"/>
                        </a:rPr>
                        <m:t>(</m:t>
                      </m:r>
                      <m:r>
                        <a:rPr lang="en-US" i="1">
                          <a:latin typeface="Cambria Math"/>
                        </a:rPr>
                        <m:t>𝑦</m:t>
                      </m:r>
                      <m:r>
                        <a:rPr lang="en-US" i="1">
                          <a:latin typeface="Cambria Math"/>
                        </a:rPr>
                        <m:t>)</m:t>
                      </m:r>
                    </m:oMath>
                  </m:oMathPara>
                </a14:m>
                <a:endParaRPr lang="en-US" dirty="0"/>
              </a:p>
              <a:p>
                <a:pPr marL="0" indent="0">
                  <a:buNone/>
                </a:pPr>
                <a:r>
                  <a:rPr lang="en-US" dirty="0" smtClean="0"/>
                  <a:t>    for </a:t>
                </a:r>
                <a:r>
                  <a:rPr lang="en-US" dirty="0"/>
                  <a:t>all (x, y) within their range</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8</a:t>
            </a:fld>
            <a:endParaRPr lang="en-US"/>
          </a:p>
        </p:txBody>
      </p:sp>
    </p:spTree>
    <p:extLst>
      <p:ext uri="{BB962C8B-B14F-4D97-AF65-F5344CB8AC3E}">
        <p14:creationId xmlns="" xmlns:p14="http://schemas.microsoft.com/office/powerpoint/2010/main" val="2923290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Covariance</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pPr marL="0" indent="0">
                  <a:buNone/>
                </a:pPr>
                <a:r>
                  <a:rPr lang="en-US" dirty="0" smtClean="0"/>
                  <a:t>Let X and </a:t>
                </a:r>
                <a:r>
                  <a:rPr lang="en-US" i="1" dirty="0"/>
                  <a:t>Y </a:t>
                </a:r>
                <a:r>
                  <a:rPr lang="en-US" dirty="0"/>
                  <a:t>be random variables with joint probability distribution </a:t>
                </a:r>
                <a:r>
                  <a:rPr lang="en-US" i="1" dirty="0"/>
                  <a:t>f(x, y). </a:t>
                </a:r>
                <a:r>
                  <a:rPr lang="en-US" dirty="0" smtClean="0"/>
                  <a:t>The </a:t>
                </a:r>
                <a:r>
                  <a:rPr lang="en-US" dirty="0" smtClean="0">
                    <a:solidFill>
                      <a:srgbClr val="FF0000"/>
                    </a:solidFill>
                  </a:rPr>
                  <a:t>covariance</a:t>
                </a:r>
                <a:r>
                  <a:rPr lang="en-US" dirty="0" smtClean="0"/>
                  <a:t> </a:t>
                </a:r>
                <a:r>
                  <a:rPr lang="en-US" dirty="0"/>
                  <a:t>of </a:t>
                </a:r>
                <a:r>
                  <a:rPr lang="en-US" i="1" dirty="0"/>
                  <a:t>X </a:t>
                </a:r>
                <a:r>
                  <a:rPr lang="en-US" dirty="0"/>
                  <a:t>and </a:t>
                </a:r>
                <a:r>
                  <a:rPr lang="en-US" i="1" dirty="0"/>
                  <a:t>Y </a:t>
                </a:r>
                <a:r>
                  <a:rPr lang="en-US" dirty="0" smtClean="0"/>
                  <a:t>is</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ea typeface="Cambria Math"/>
                            </a:rPr>
                            <m:t>𝜇</m:t>
                          </m:r>
                        </m:e>
                        <m:sub>
                          <m:r>
                            <a:rPr lang="en-US" i="1">
                              <a:latin typeface="Cambria Math"/>
                            </a:rPr>
                            <m:t>𝑥𝑦</m:t>
                          </m:r>
                        </m:sub>
                      </m:sSub>
                      <m:r>
                        <a:rPr lang="en-US" i="1">
                          <a:latin typeface="Cambria Math"/>
                        </a:rPr>
                        <m:t>=</m:t>
                      </m:r>
                      <m:r>
                        <a:rPr lang="en-US" i="1">
                          <a:latin typeface="Cambria Math"/>
                        </a:rPr>
                        <m:t>𝐸</m:t>
                      </m:r>
                      <m:d>
                        <m:dPr>
                          <m:begChr m:val="["/>
                          <m:endChr m:val="]"/>
                          <m:ctrlPr>
                            <a:rPr lang="en-US" i="1">
                              <a:latin typeface="Cambria Math"/>
                            </a:rPr>
                          </m:ctrlPr>
                        </m:dPr>
                        <m:e>
                          <m:d>
                            <m:dPr>
                              <m:ctrlPr>
                                <a:rPr lang="en-US" i="1" smtClean="0">
                                  <a:latin typeface="Cambria Math"/>
                                </a:rPr>
                              </m:ctrlPr>
                            </m:dPr>
                            <m:e>
                              <m:r>
                                <a:rPr lang="en-US" i="1">
                                  <a:latin typeface="Cambria Math"/>
                                </a:rPr>
                                <m:t>𝑋</m:t>
                              </m:r>
                              <m:r>
                                <a:rPr lang="en-US" b="0" i="1" smtClean="0">
                                  <a:latin typeface="Cambria Math"/>
                                </a:rPr>
                                <m:t>−</m:t>
                              </m:r>
                              <m:sSub>
                                <m:sSubPr>
                                  <m:ctrlPr>
                                    <a:rPr lang="en-US" b="0" i="1" smtClean="0">
                                      <a:latin typeface="Cambria Math"/>
                                    </a:rPr>
                                  </m:ctrlPr>
                                </m:sSubPr>
                                <m:e>
                                  <m:r>
                                    <a:rPr lang="en-US" b="0" i="1" smtClean="0">
                                      <a:latin typeface="Cambria Math"/>
                                      <a:ea typeface="Cambria Math"/>
                                    </a:rPr>
                                    <m:t>𝜇</m:t>
                                  </m:r>
                                </m:e>
                                <m:sub>
                                  <m:r>
                                    <a:rPr lang="en-US" b="0" i="1" smtClean="0">
                                      <a:latin typeface="Cambria Math"/>
                                    </a:rPr>
                                    <m:t>𝑥</m:t>
                                  </m:r>
                                </m:sub>
                              </m:sSub>
                              <m:r>
                                <a:rPr lang="en-US" b="0" i="1" smtClean="0">
                                  <a:latin typeface="Cambria Math"/>
                                </a:rPr>
                                <m:t>),</m:t>
                              </m:r>
                              <m:r>
                                <a:rPr lang="en-US" i="1">
                                  <a:latin typeface="Cambria Math"/>
                                </a:rPr>
                                <m:t> </m:t>
                              </m:r>
                              <m:r>
                                <a:rPr lang="en-US" b="0" i="1" smtClean="0">
                                  <a:latin typeface="Cambria Math"/>
                                </a:rPr>
                                <m:t>(</m:t>
                              </m:r>
                              <m:r>
                                <a:rPr lang="en-US" i="1">
                                  <a:latin typeface="Cambria Math"/>
                                </a:rPr>
                                <m:t>𝑌</m:t>
                              </m:r>
                              <m:r>
                                <a:rPr lang="en-US" b="0" i="1" smtClean="0">
                                  <a:latin typeface="Cambria Math"/>
                                </a:rPr>
                                <m:t>−</m:t>
                              </m:r>
                              <m:sSub>
                                <m:sSubPr>
                                  <m:ctrlPr>
                                    <a:rPr lang="en-US" i="1">
                                      <a:latin typeface="Cambria Math"/>
                                    </a:rPr>
                                  </m:ctrlPr>
                                </m:sSubPr>
                                <m:e>
                                  <m:r>
                                    <a:rPr lang="en-US" i="1">
                                      <a:latin typeface="Cambria Math"/>
                                      <a:ea typeface="Cambria Math"/>
                                    </a:rPr>
                                    <m:t>𝜇</m:t>
                                  </m:r>
                                </m:e>
                                <m:sub>
                                  <m:r>
                                    <a:rPr lang="en-US" b="0" i="1" smtClean="0">
                                      <a:latin typeface="Cambria Math"/>
                                      <a:ea typeface="Cambria Math"/>
                                    </a:rPr>
                                    <m:t>𝑦</m:t>
                                  </m:r>
                                </m:sub>
                              </m:sSub>
                            </m:e>
                          </m:d>
                        </m:e>
                      </m:d>
                      <m:r>
                        <a:rPr lang="en-US" i="1">
                          <a:latin typeface="Cambria Math"/>
                        </a:rPr>
                        <m:t>=</m:t>
                      </m:r>
                      <m:nary>
                        <m:naryPr>
                          <m:chr m:val="∑"/>
                          <m:supHide m:val="on"/>
                          <m:ctrlPr>
                            <a:rPr lang="en-US" i="1">
                              <a:latin typeface="Cambria Math"/>
                            </a:rPr>
                          </m:ctrlPr>
                        </m:naryPr>
                        <m:sub>
                          <m:r>
                            <m:rPr>
                              <m:brk m:alnAt="7"/>
                            </m:rPr>
                            <a:rPr lang="en-US" i="1">
                              <a:latin typeface="Cambria Math"/>
                            </a:rPr>
                            <m:t>𝑥</m:t>
                          </m:r>
                        </m:sub>
                        <m:sup/>
                        <m:e>
                          <m:nary>
                            <m:naryPr>
                              <m:chr m:val="∑"/>
                              <m:supHide m:val="on"/>
                              <m:ctrlPr>
                                <a:rPr lang="en-US" i="1">
                                  <a:latin typeface="Cambria Math"/>
                                </a:rPr>
                              </m:ctrlPr>
                            </m:naryPr>
                            <m:sub>
                              <m:r>
                                <m:rPr>
                                  <m:brk m:alnAt="7"/>
                                </m:rPr>
                                <a:rPr lang="en-US" i="1">
                                  <a:latin typeface="Cambria Math"/>
                                </a:rPr>
                                <m:t>𝑦</m:t>
                              </m:r>
                            </m:sub>
                            <m:sup/>
                            <m:e>
                              <m:r>
                                <a:rPr lang="en-US" b="0" i="1" smtClean="0">
                                  <a:latin typeface="Cambria Math"/>
                                </a:rPr>
                                <m:t>(</m:t>
                              </m:r>
                              <m:r>
                                <a:rPr lang="en-US" b="0" i="1" smtClean="0">
                                  <a:latin typeface="Cambria Math"/>
                                </a:rPr>
                                <m:t>𝑥</m:t>
                              </m:r>
                              <m:r>
                                <a:rPr lang="en-US" i="1">
                                  <a:latin typeface="Cambria Math"/>
                                </a:rPr>
                                <m:t>−</m:t>
                              </m:r>
                              <m:sSub>
                                <m:sSubPr>
                                  <m:ctrlPr>
                                    <a:rPr lang="en-US" i="1">
                                      <a:latin typeface="Cambria Math"/>
                                    </a:rPr>
                                  </m:ctrlPr>
                                </m:sSubPr>
                                <m:e>
                                  <m:r>
                                    <a:rPr lang="en-US" i="1">
                                      <a:latin typeface="Cambria Math"/>
                                      <a:ea typeface="Cambria Math"/>
                                    </a:rPr>
                                    <m:t>𝜇</m:t>
                                  </m:r>
                                </m:e>
                                <m:sub>
                                  <m:r>
                                    <a:rPr lang="en-US" i="1">
                                      <a:latin typeface="Cambria Math"/>
                                    </a:rPr>
                                    <m:t>𝑥</m:t>
                                  </m:r>
                                </m:sub>
                              </m:sSub>
                              <m:r>
                                <a:rPr lang="en-US" i="1">
                                  <a:latin typeface="Cambria Math"/>
                                </a:rPr>
                                <m:t>)(</m:t>
                              </m:r>
                              <m:r>
                                <a:rPr lang="en-US" i="1">
                                  <a:latin typeface="Cambria Math"/>
                                </a:rPr>
                                <m:t>𝑥</m:t>
                              </m:r>
                              <m:r>
                                <a:rPr lang="en-US" i="1">
                                  <a:latin typeface="Cambria Math"/>
                                </a:rPr>
                                <m:t>−</m:t>
                              </m:r>
                              <m:sSub>
                                <m:sSubPr>
                                  <m:ctrlPr>
                                    <a:rPr lang="en-US" i="1">
                                      <a:latin typeface="Cambria Math"/>
                                    </a:rPr>
                                  </m:ctrlPr>
                                </m:sSubPr>
                                <m:e>
                                  <m:r>
                                    <a:rPr lang="en-US" i="1">
                                      <a:latin typeface="Cambria Math"/>
                                      <a:ea typeface="Cambria Math"/>
                                    </a:rPr>
                                    <m:t>𝜇</m:t>
                                  </m:r>
                                </m:e>
                                <m:sub>
                                  <m:r>
                                    <a:rPr lang="en-US" b="0" i="1" smtClean="0">
                                      <a:latin typeface="Cambria Math"/>
                                      <a:ea typeface="Cambria Math"/>
                                    </a:rPr>
                                    <m:t>𝑦</m:t>
                                  </m:r>
                                </m:sub>
                              </m:sSub>
                              <m:r>
                                <a:rPr lang="en-US" i="1">
                                  <a:latin typeface="Cambria Math"/>
                                </a:rPr>
                                <m:t>)</m:t>
                              </m:r>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rPr>
                                    <m:t>𝑦</m:t>
                                  </m:r>
                                </m:e>
                              </m:d>
                            </m:e>
                          </m:nary>
                        </m:e>
                      </m:nary>
                    </m:oMath>
                  </m:oMathPara>
                </a14:m>
                <a:endParaRPr lang="en-US" dirty="0"/>
              </a:p>
              <a:p>
                <a:pPr marL="0" indent="0">
                  <a:buNone/>
                </a:pPr>
                <a:r>
                  <a:rPr lang="en-US" dirty="0" smtClean="0"/>
                  <a:t>if X and Y are discrete and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ea typeface="Cambria Math"/>
                            </a:rPr>
                            <m:t>𝜇</m:t>
                          </m:r>
                        </m:e>
                        <m:sub>
                          <m:r>
                            <a:rPr lang="en-US" i="1">
                              <a:latin typeface="Cambria Math"/>
                            </a:rPr>
                            <m:t>𝑥𝑦</m:t>
                          </m:r>
                        </m:sub>
                      </m:sSub>
                      <m:r>
                        <a:rPr lang="en-US" i="1">
                          <a:latin typeface="Cambria Math"/>
                        </a:rPr>
                        <m:t>=</m:t>
                      </m:r>
                      <m:r>
                        <a:rPr lang="en-US" i="1">
                          <a:latin typeface="Cambria Math"/>
                        </a:rPr>
                        <m:t>𝐸</m:t>
                      </m:r>
                      <m:d>
                        <m:dPr>
                          <m:begChr m:val="["/>
                          <m:endChr m:val="]"/>
                          <m:ctrlPr>
                            <a:rPr lang="en-US" i="1">
                              <a:latin typeface="Cambria Math"/>
                            </a:rPr>
                          </m:ctrlPr>
                        </m:dPr>
                        <m:e>
                          <m:d>
                            <m:dPr>
                              <m:ctrlPr>
                                <a:rPr lang="en-US" i="1">
                                  <a:latin typeface="Cambria Math"/>
                                </a:rPr>
                              </m:ctrlPr>
                            </m:dPr>
                            <m:e>
                              <m:r>
                                <a:rPr lang="en-US" i="1">
                                  <a:latin typeface="Cambria Math"/>
                                </a:rPr>
                                <m:t>𝑋</m:t>
                              </m:r>
                              <m:r>
                                <a:rPr lang="en-US" i="1">
                                  <a:latin typeface="Cambria Math"/>
                                </a:rPr>
                                <m:t>−</m:t>
                              </m:r>
                              <m:sSub>
                                <m:sSubPr>
                                  <m:ctrlPr>
                                    <a:rPr lang="en-US" i="1">
                                      <a:latin typeface="Cambria Math"/>
                                    </a:rPr>
                                  </m:ctrlPr>
                                </m:sSubPr>
                                <m:e>
                                  <m:r>
                                    <a:rPr lang="en-US" i="1">
                                      <a:latin typeface="Cambria Math"/>
                                      <a:ea typeface="Cambria Math"/>
                                    </a:rPr>
                                    <m:t>𝜇</m:t>
                                  </m:r>
                                </m:e>
                                <m:sub>
                                  <m:r>
                                    <a:rPr lang="en-US" i="1">
                                      <a:latin typeface="Cambria Math"/>
                                    </a:rPr>
                                    <m:t>𝑥</m:t>
                                  </m:r>
                                </m:sub>
                              </m:sSub>
                              <m:r>
                                <a:rPr lang="en-US" i="1">
                                  <a:latin typeface="Cambria Math"/>
                                </a:rPr>
                                <m:t>), (</m:t>
                              </m:r>
                              <m:r>
                                <a:rPr lang="en-US" i="1">
                                  <a:latin typeface="Cambria Math"/>
                                </a:rPr>
                                <m:t>𝑌</m:t>
                              </m:r>
                              <m:r>
                                <a:rPr lang="en-US" i="1">
                                  <a:latin typeface="Cambria Math"/>
                                </a:rPr>
                                <m:t>−</m:t>
                              </m:r>
                              <m:sSub>
                                <m:sSubPr>
                                  <m:ctrlPr>
                                    <a:rPr lang="en-US" i="1">
                                      <a:latin typeface="Cambria Math"/>
                                    </a:rPr>
                                  </m:ctrlPr>
                                </m:sSubPr>
                                <m:e>
                                  <m:r>
                                    <a:rPr lang="en-US" i="1">
                                      <a:latin typeface="Cambria Math"/>
                                      <a:ea typeface="Cambria Math"/>
                                    </a:rPr>
                                    <m:t>𝜇</m:t>
                                  </m:r>
                                </m:e>
                                <m:sub>
                                  <m:r>
                                    <a:rPr lang="en-US" i="1">
                                      <a:latin typeface="Cambria Math"/>
                                      <a:ea typeface="Cambria Math"/>
                                    </a:rPr>
                                    <m:t>𝑦</m:t>
                                  </m:r>
                                </m:sub>
                              </m:sSub>
                            </m:e>
                          </m:d>
                        </m:e>
                      </m:d>
                      <m:r>
                        <a:rPr lang="en-US" i="1">
                          <a:latin typeface="Cambria Math"/>
                        </a:rPr>
                        <m:t>=</m:t>
                      </m:r>
                      <m:nary>
                        <m:naryPr>
                          <m:chr m:val="∬"/>
                          <m:limLoc m:val="undOvr"/>
                          <m:ctrlPr>
                            <a:rPr lang="en-US" i="1" smtClean="0">
                              <a:latin typeface="Cambria Math"/>
                            </a:rPr>
                          </m:ctrlPr>
                        </m:naryPr>
                        <m:sub>
                          <m:r>
                            <m:rPr>
                              <m:brk m:alnAt="24"/>
                            </m:rPr>
                            <a:rPr lang="en-US" b="0" i="1" smtClean="0">
                              <a:latin typeface="Cambria Math"/>
                            </a:rPr>
                            <m:t>−</m:t>
                          </m:r>
                          <m:r>
                            <a:rPr lang="en-US" b="0" i="1" smtClean="0">
                              <a:latin typeface="Cambria Math"/>
                              <a:ea typeface="Cambria Math"/>
                            </a:rPr>
                            <m:t>∞</m:t>
                          </m:r>
                        </m:sub>
                        <m:sup>
                          <m:r>
                            <a:rPr lang="en-US" i="1" smtClean="0">
                              <a:latin typeface="Cambria Math"/>
                              <a:ea typeface="Cambria Math"/>
                            </a:rPr>
                            <m:t>∞</m:t>
                          </m:r>
                        </m:sup>
                        <m:e>
                          <m:r>
                            <a:rPr lang="en-US" i="1">
                              <a:latin typeface="Cambria Math"/>
                            </a:rPr>
                            <m:t>(</m:t>
                          </m:r>
                          <m:r>
                            <a:rPr lang="en-US" i="1">
                              <a:latin typeface="Cambria Math"/>
                            </a:rPr>
                            <m:t>𝑥</m:t>
                          </m:r>
                          <m:r>
                            <a:rPr lang="en-US" i="1">
                              <a:latin typeface="Cambria Math"/>
                            </a:rPr>
                            <m:t>−</m:t>
                          </m:r>
                          <m:sSub>
                            <m:sSubPr>
                              <m:ctrlPr>
                                <a:rPr lang="en-US" i="1">
                                  <a:latin typeface="Cambria Math"/>
                                </a:rPr>
                              </m:ctrlPr>
                            </m:sSubPr>
                            <m:e>
                              <m:r>
                                <a:rPr lang="en-US" i="1">
                                  <a:latin typeface="Cambria Math"/>
                                  <a:ea typeface="Cambria Math"/>
                                </a:rPr>
                                <m:t>𝜇</m:t>
                              </m:r>
                            </m:e>
                            <m:sub>
                              <m:r>
                                <a:rPr lang="en-US" i="1">
                                  <a:latin typeface="Cambria Math"/>
                                </a:rPr>
                                <m:t>𝑥</m:t>
                              </m:r>
                            </m:sub>
                          </m:sSub>
                          <m:r>
                            <a:rPr lang="en-US" i="1">
                              <a:latin typeface="Cambria Math"/>
                            </a:rPr>
                            <m:t>)(</m:t>
                          </m:r>
                          <m:r>
                            <a:rPr lang="en-US" i="1">
                              <a:latin typeface="Cambria Math"/>
                            </a:rPr>
                            <m:t>𝑥</m:t>
                          </m:r>
                          <m:r>
                            <a:rPr lang="en-US" i="1">
                              <a:latin typeface="Cambria Math"/>
                            </a:rPr>
                            <m:t>−</m:t>
                          </m:r>
                          <m:sSub>
                            <m:sSubPr>
                              <m:ctrlPr>
                                <a:rPr lang="en-US" i="1">
                                  <a:latin typeface="Cambria Math"/>
                                </a:rPr>
                              </m:ctrlPr>
                            </m:sSubPr>
                            <m:e>
                              <m:r>
                                <a:rPr lang="en-US" i="1">
                                  <a:latin typeface="Cambria Math"/>
                                  <a:ea typeface="Cambria Math"/>
                                </a:rPr>
                                <m:t>𝜇</m:t>
                              </m:r>
                            </m:e>
                            <m:sub>
                              <m:r>
                                <a:rPr lang="en-US" i="1">
                                  <a:latin typeface="Cambria Math"/>
                                  <a:ea typeface="Cambria Math"/>
                                </a:rPr>
                                <m:t>𝑦</m:t>
                              </m:r>
                            </m:sub>
                          </m:sSub>
                          <m:r>
                            <a:rPr lang="en-US" i="1">
                              <a:latin typeface="Cambria Math"/>
                            </a:rPr>
                            <m:t>)</m:t>
                          </m:r>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rPr>
                                <m:t>𝑦</m:t>
                              </m:r>
                            </m:e>
                          </m:d>
                        </m:e>
                      </m:nary>
                      <m:r>
                        <m:rPr>
                          <m:sty m:val="p"/>
                        </m:rPr>
                        <a:rPr lang="en-US" b="0" i="0" smtClean="0">
                          <a:latin typeface="Cambria Math"/>
                        </a:rPr>
                        <m:t>dxdy</m:t>
                      </m:r>
                    </m:oMath>
                  </m:oMathPara>
                </a14:m>
                <a:endParaRPr lang="en-US" dirty="0"/>
              </a:p>
              <a:p>
                <a:pPr marL="0" indent="0">
                  <a:buNone/>
                </a:pPr>
                <a:r>
                  <a:rPr lang="en-US" dirty="0" smtClean="0"/>
                  <a:t>if X and Y are continuous.</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9</a:t>
            </a:fld>
            <a:endParaRPr lang="en-US"/>
          </a:p>
        </p:txBody>
      </p:sp>
    </p:spTree>
    <p:extLst>
      <p:ext uri="{BB962C8B-B14F-4D97-AF65-F5344CB8AC3E}">
        <p14:creationId xmlns="" xmlns:p14="http://schemas.microsoft.com/office/powerpoint/2010/main" val="2566737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a:t>
            </a:r>
            <a:r>
              <a:rPr lang="en-US" dirty="0"/>
              <a:t>n</a:t>
            </a: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Let X and Y be random variables with covariance </a:t>
                </a:r>
                <a:r>
                  <a:rPr lang="el-GR" dirty="0" smtClean="0"/>
                  <a:t>σ</a:t>
                </a:r>
                <a:r>
                  <a:rPr lang="en-US" baseline="-25000" dirty="0" err="1" smtClean="0"/>
                  <a:t>xy</a:t>
                </a:r>
                <a:r>
                  <a:rPr lang="en-US" dirty="0" smtClean="0"/>
                  <a:t> and standard deviations </a:t>
                </a:r>
                <a:r>
                  <a:rPr lang="el-GR" dirty="0" smtClean="0"/>
                  <a:t>σ</a:t>
                </a:r>
                <a:r>
                  <a:rPr lang="en-US" baseline="-25000" dirty="0" smtClean="0"/>
                  <a:t>x </a:t>
                </a:r>
                <a:r>
                  <a:rPr lang="en-US" dirty="0" smtClean="0"/>
                  <a:t>and </a:t>
                </a:r>
                <a:r>
                  <a:rPr lang="el-GR" dirty="0" smtClean="0"/>
                  <a:t>σ</a:t>
                </a:r>
                <a:r>
                  <a:rPr lang="en-US" baseline="-25000" dirty="0" smtClean="0"/>
                  <a:t>y </a:t>
                </a:r>
                <a:r>
                  <a:rPr lang="en-US" dirty="0" smtClean="0"/>
                  <a:t>respectively. The </a:t>
                </a:r>
                <a:r>
                  <a:rPr lang="en-US" dirty="0" smtClean="0">
                    <a:solidFill>
                      <a:srgbClr val="FF0000"/>
                    </a:solidFill>
                  </a:rPr>
                  <a:t>correlation coefficient</a:t>
                </a:r>
                <a:r>
                  <a:rPr lang="en-US" dirty="0" smtClean="0"/>
                  <a:t> of X and Y </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i="1" smtClean="0">
                              <a:latin typeface="Cambria Math"/>
                              <a:ea typeface="Cambria Math"/>
                            </a:rPr>
                            <m:t>𝜌</m:t>
                          </m:r>
                        </m:e>
                        <m:sub>
                          <m:r>
                            <a:rPr lang="en-US" b="0" i="1" smtClean="0">
                              <a:latin typeface="Cambria Math"/>
                            </a:rPr>
                            <m:t>𝑥𝑦</m:t>
                          </m:r>
                        </m:sub>
                      </m:sSub>
                      <m:r>
                        <a:rPr lang="en-US" b="0" i="1" smtClean="0">
                          <a:latin typeface="Cambria Math"/>
                        </a:rPr>
                        <m:t>=</m:t>
                      </m:r>
                      <m:f>
                        <m:fPr>
                          <m:ctrlPr>
                            <a:rPr lang="en-US" b="0" i="1" smtClean="0">
                              <a:latin typeface="Cambria Math"/>
                            </a:rPr>
                          </m:ctrlPr>
                        </m:fPr>
                        <m:num>
                          <m:sSub>
                            <m:sSubPr>
                              <m:ctrlPr>
                                <a:rPr lang="en-US" b="0" i="1" smtClean="0">
                                  <a:latin typeface="Cambria Math"/>
                                </a:rPr>
                              </m:ctrlPr>
                            </m:sSubPr>
                            <m:e>
                              <m:r>
                                <a:rPr lang="en-US" b="0" i="1" smtClean="0">
                                  <a:latin typeface="Cambria Math"/>
                                  <a:ea typeface="Cambria Math"/>
                                </a:rPr>
                                <m:t>𝜎</m:t>
                              </m:r>
                            </m:e>
                            <m:sub>
                              <m:r>
                                <a:rPr lang="en-US" b="0" i="1" smtClean="0">
                                  <a:latin typeface="Cambria Math"/>
                                </a:rPr>
                                <m:t>𝑥𝑦</m:t>
                              </m:r>
                            </m:sub>
                          </m:sSub>
                        </m:num>
                        <m:den>
                          <m:sSub>
                            <m:sSubPr>
                              <m:ctrlPr>
                                <a:rPr lang="en-US" b="0" i="1" smtClean="0">
                                  <a:latin typeface="Cambria Math"/>
                                </a:rPr>
                              </m:ctrlPr>
                            </m:sSubPr>
                            <m:e>
                              <m:r>
                                <a:rPr lang="en-US" b="0" i="1" smtClean="0">
                                  <a:latin typeface="Cambria Math"/>
                                  <a:ea typeface="Cambria Math"/>
                                </a:rPr>
                                <m:t>𝜎</m:t>
                              </m:r>
                            </m:e>
                            <m:sub>
                              <m:r>
                                <a:rPr lang="en-US" b="0" i="1" smtClean="0">
                                  <a:latin typeface="Cambria Math"/>
                                </a:rPr>
                                <m:t>𝑥</m:t>
                              </m:r>
                            </m:sub>
                          </m:sSub>
                          <m:sSub>
                            <m:sSubPr>
                              <m:ctrlPr>
                                <a:rPr lang="en-US" b="0" i="1" smtClean="0">
                                  <a:latin typeface="Cambria Math"/>
                                </a:rPr>
                              </m:ctrlPr>
                            </m:sSubPr>
                            <m:e>
                              <m:r>
                                <a:rPr lang="en-US" b="0" i="1" smtClean="0">
                                  <a:latin typeface="Cambria Math"/>
                                  <a:ea typeface="Cambria Math"/>
                                </a:rPr>
                                <m:t>𝜎</m:t>
                              </m:r>
                            </m:e>
                            <m:sub>
                              <m:r>
                                <a:rPr lang="en-US" b="0" i="1" smtClean="0">
                                  <a:latin typeface="Cambria Math"/>
                                </a:rPr>
                                <m:t>𝑦</m:t>
                              </m:r>
                            </m:sub>
                          </m:sSub>
                        </m:den>
                      </m:f>
                    </m:oMath>
                  </m:oMathPara>
                </a14:m>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92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10</a:t>
            </a:fld>
            <a:endParaRPr lang="en-US"/>
          </a:p>
        </p:txBody>
      </p:sp>
    </p:spTree>
    <p:extLst>
      <p:ext uri="{BB962C8B-B14F-4D97-AF65-F5344CB8AC3E}">
        <p14:creationId xmlns="" xmlns:p14="http://schemas.microsoft.com/office/powerpoint/2010/main" val="372682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Uniform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If the random variable </a:t>
                </a:r>
                <a:r>
                  <a:rPr lang="en-US" i="1" dirty="0"/>
                  <a:t>X </a:t>
                </a:r>
                <a:r>
                  <a:rPr lang="en-US" dirty="0"/>
                  <a:t>assumes the values </a:t>
                </a:r>
                <a:r>
                  <a:rPr lang="en-US" i="1" dirty="0" smtClean="0"/>
                  <a:t>x</a:t>
                </a:r>
                <a:r>
                  <a:rPr lang="en-US" i="1" baseline="-25000" dirty="0" smtClean="0"/>
                  <a:t>1</a:t>
                </a:r>
                <a:r>
                  <a:rPr lang="en-US" i="1" dirty="0" smtClean="0"/>
                  <a:t>,x</a:t>
                </a:r>
                <a:r>
                  <a:rPr lang="en-US" i="1" baseline="-25000" dirty="0" smtClean="0"/>
                  <a:t>2</a:t>
                </a:r>
                <a:r>
                  <a:rPr lang="en-US" i="1" dirty="0" smtClean="0"/>
                  <a:t>, …. </a:t>
                </a:r>
                <a:r>
                  <a:rPr lang="en-US" i="1" dirty="0" err="1" smtClean="0"/>
                  <a:t>x</a:t>
                </a:r>
                <a:r>
                  <a:rPr lang="en-US" i="1" baseline="-25000" dirty="0" err="1" smtClean="0"/>
                  <a:t>k</a:t>
                </a:r>
                <a:r>
                  <a:rPr lang="en-US" dirty="0" smtClean="0"/>
                  <a:t> </a:t>
                </a:r>
                <a:r>
                  <a:rPr lang="en-US" dirty="0"/>
                  <a:t>with equal </a:t>
                </a:r>
                <a:r>
                  <a:rPr lang="en-US" dirty="0" smtClean="0"/>
                  <a:t>probabilities</a:t>
                </a:r>
                <a:r>
                  <a:rPr lang="en-US" dirty="0"/>
                  <a:t>, </a:t>
                </a:r>
                <a:r>
                  <a:rPr lang="en-US" dirty="0" smtClean="0"/>
                  <a:t>then </a:t>
                </a:r>
                <a:r>
                  <a:rPr lang="en-US" dirty="0"/>
                  <a:t>the discrete </a:t>
                </a:r>
                <a:r>
                  <a:rPr lang="en-US" dirty="0" smtClean="0"/>
                  <a:t>uniform </a:t>
                </a:r>
                <a:r>
                  <a:rPr lang="en-US" dirty="0"/>
                  <a:t>distribution is given </a:t>
                </a:r>
                <a:r>
                  <a:rPr lang="en-US" dirty="0" smtClean="0"/>
                  <a:t>by</a:t>
                </a:r>
              </a:p>
              <a:p>
                <a:pPr marL="0" indent="0" algn="ctr">
                  <a:buNone/>
                </a:pPr>
                <a14:m>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𝑘</m:t>
                        </m:r>
                      </m:e>
                    </m:d>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𝑥</m:t>
                        </m:r>
                      </m:den>
                    </m:f>
                    <m:r>
                      <a:rPr lang="en-US" b="0" i="1" smtClean="0">
                        <a:latin typeface="Cambria Math"/>
                      </a:rPr>
                      <m:t> </m:t>
                    </m:r>
                    <m:r>
                      <a:rPr lang="en-US" b="0" i="1" smtClean="0">
                        <a:latin typeface="Cambria Math"/>
                      </a:rPr>
                      <m:t>𝑓𝑜𝑟</m:t>
                    </m:r>
                    <m:r>
                      <a:rPr lang="en-US" b="0" i="1" smtClean="0">
                        <a:latin typeface="Cambria Math"/>
                      </a:rPr>
                      <m:t> </m:t>
                    </m:r>
                    <m:r>
                      <a:rPr lang="en-US" b="0" i="1" smtClean="0">
                        <a:latin typeface="Cambria Math"/>
                      </a:rPr>
                      <m:t>𝑥</m:t>
                    </m:r>
                    <m:r>
                      <a:rPr lang="en-US" b="0" i="1" smtClean="0">
                        <a:latin typeface="Cambria Math"/>
                      </a:rPr>
                      <m:t>= </m:t>
                    </m:r>
                    <m:sSub>
                      <m:sSubPr>
                        <m:ctrlPr>
                          <a:rPr lang="en-US" b="0" i="1" smtClean="0">
                            <a:latin typeface="Cambria Math"/>
                          </a:rPr>
                        </m:ctrlPr>
                      </m:sSubPr>
                      <m:e>
                        <m:r>
                          <a:rPr lang="en-US" b="0" i="1" smtClean="0">
                            <a:latin typeface="Cambria Math"/>
                          </a:rPr>
                          <m:t>𝑥</m:t>
                        </m:r>
                      </m:e>
                      <m:sub>
                        <m:r>
                          <a:rPr lang="en-US" b="0" i="1" smtClean="0">
                            <a:latin typeface="Cambria Math"/>
                          </a:rPr>
                          <m:t>1 </m:t>
                        </m:r>
                      </m:sub>
                    </m:sSub>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𝑘</m:t>
                        </m:r>
                      </m:sub>
                    </m:sSub>
                  </m:oMath>
                </a14:m>
                <a:r>
                  <a:rPr lang="en-US" dirty="0" smtClean="0"/>
                  <a:t>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11</a:t>
            </a:fld>
            <a:endParaRPr lang="en-US"/>
          </a:p>
        </p:txBody>
      </p:sp>
    </p:spTree>
    <p:extLst>
      <p:ext uri="{BB962C8B-B14F-4D97-AF65-F5344CB8AC3E}">
        <p14:creationId xmlns="" xmlns:p14="http://schemas.microsoft.com/office/powerpoint/2010/main" val="2565899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Bournoulli’s</a:t>
            </a:r>
            <a:r>
              <a:rPr lang="en-US" dirty="0" smtClean="0"/>
              <a:t> Process / Trail</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Bournoulli’s</a:t>
            </a:r>
            <a:r>
              <a:rPr lang="en-US" dirty="0" smtClean="0"/>
              <a:t> process possesses following properties</a:t>
            </a:r>
          </a:p>
          <a:p>
            <a:pPr lvl="1"/>
            <a:r>
              <a:rPr lang="en-US" dirty="0" smtClean="0"/>
              <a:t>The experiments consists of repeated trails</a:t>
            </a:r>
          </a:p>
          <a:p>
            <a:pPr lvl="1"/>
            <a:r>
              <a:rPr lang="en-US" dirty="0" smtClean="0"/>
              <a:t>The probability of success is same in each trail</a:t>
            </a:r>
          </a:p>
          <a:p>
            <a:pPr lvl="1"/>
            <a:r>
              <a:rPr lang="en-US" dirty="0" smtClean="0"/>
              <a:t>There are n trails and n is constant</a:t>
            </a:r>
          </a:p>
          <a:p>
            <a:pPr lvl="1"/>
            <a:r>
              <a:rPr lang="en-US" dirty="0" smtClean="0"/>
              <a:t>The n – trails are independent.</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12</a:t>
            </a:fld>
            <a:endParaRPr lang="en-US"/>
          </a:p>
        </p:txBody>
      </p:sp>
    </p:spTree>
    <p:extLst>
      <p:ext uri="{BB962C8B-B14F-4D97-AF65-F5344CB8AC3E}">
        <p14:creationId xmlns="" xmlns:p14="http://schemas.microsoft.com/office/powerpoint/2010/main" val="3031321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pPr marL="0" indent="0">
                  <a:buNone/>
                </a:pPr>
                <a:r>
                  <a:rPr lang="en-US" dirty="0" smtClean="0"/>
                  <a:t>A Bernoulli trial can result in a success with probability </a:t>
                </a:r>
                <a:r>
                  <a:rPr lang="en-US" i="1" dirty="0"/>
                  <a:t>p </a:t>
                </a:r>
                <a:r>
                  <a:rPr lang="en-US" dirty="0"/>
                  <a:t>and a failure </a:t>
                </a:r>
                <a:r>
                  <a:rPr lang="en-US" dirty="0" smtClean="0"/>
                  <a:t>with </a:t>
                </a:r>
                <a:r>
                  <a:rPr lang="en-US" dirty="0"/>
                  <a:t>probability </a:t>
                </a:r>
                <a:r>
                  <a:rPr lang="en-US" i="1" dirty="0"/>
                  <a:t>q </a:t>
                </a:r>
                <a:r>
                  <a:rPr lang="en-US" dirty="0"/>
                  <a:t>= 1 — </a:t>
                </a:r>
                <a:r>
                  <a:rPr lang="en-US" i="1" dirty="0"/>
                  <a:t>p. </a:t>
                </a:r>
                <a:r>
                  <a:rPr lang="en-US" dirty="0"/>
                  <a:t>Then the probability distribution of the binomial </a:t>
                </a:r>
                <a:r>
                  <a:rPr lang="en-US" dirty="0" smtClean="0"/>
                  <a:t>random variable </a:t>
                </a:r>
                <a:r>
                  <a:rPr lang="en-US" dirty="0"/>
                  <a:t>X, the number of successes in n independent trials,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𝑏</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𝑛</m:t>
                          </m:r>
                          <m:r>
                            <a:rPr lang="en-US" b="0" i="1" smtClean="0">
                              <a:latin typeface="Cambria Math"/>
                            </a:rPr>
                            <m:t>,</m:t>
                          </m:r>
                          <m:r>
                            <a:rPr lang="en-US" b="0" i="1" smtClean="0">
                              <a:latin typeface="Cambria Math"/>
                            </a:rPr>
                            <m:t>𝑝</m:t>
                          </m:r>
                        </m:e>
                      </m:d>
                      <m:r>
                        <a:rPr lang="en-US" b="0" i="1" smtClean="0">
                          <a:latin typeface="Cambria Math"/>
                        </a:rPr>
                        <m:t>=</m:t>
                      </m:r>
                      <m:d>
                        <m:dPr>
                          <m:ctrlPr>
                            <a:rPr lang="en-US" b="0" i="1" smtClean="0">
                              <a:latin typeface="Cambria Math"/>
                            </a:rPr>
                          </m:ctrlPr>
                        </m:dPr>
                        <m:e>
                          <m:f>
                            <m:fPr>
                              <m:type m:val="noBar"/>
                              <m:ctrlPr>
                                <a:rPr lang="en-US" b="0" i="1" smtClean="0">
                                  <a:latin typeface="Cambria Math"/>
                                </a:rPr>
                              </m:ctrlPr>
                            </m:fPr>
                            <m:num>
                              <m:r>
                                <a:rPr lang="en-US" b="0" i="1" smtClean="0">
                                  <a:latin typeface="Cambria Math"/>
                                </a:rPr>
                                <m:t>𝑛</m:t>
                              </m:r>
                            </m:num>
                            <m:den>
                              <m:r>
                                <a:rPr lang="en-US" b="0" i="1" smtClean="0">
                                  <a:latin typeface="Cambria Math"/>
                                </a:rPr>
                                <m:t>𝑥</m:t>
                              </m:r>
                            </m:den>
                          </m:f>
                        </m:e>
                      </m:d>
                      <m:sSup>
                        <m:sSupPr>
                          <m:ctrlPr>
                            <a:rPr lang="en-US" b="0" i="1" smtClean="0">
                              <a:latin typeface="Cambria Math"/>
                            </a:rPr>
                          </m:ctrlPr>
                        </m:sSupPr>
                        <m:e>
                          <m:r>
                            <a:rPr lang="en-US" b="0" i="1" smtClean="0">
                              <a:latin typeface="Cambria Math"/>
                            </a:rPr>
                            <m:t>𝑝</m:t>
                          </m:r>
                        </m:e>
                        <m:sup>
                          <m:r>
                            <a:rPr lang="en-US" b="0" i="1" smtClean="0">
                              <a:latin typeface="Cambria Math"/>
                            </a:rPr>
                            <m:t>𝑥</m:t>
                          </m:r>
                        </m:sup>
                      </m:sSup>
                      <m:sSup>
                        <m:sSupPr>
                          <m:ctrlPr>
                            <a:rPr lang="en-US" b="0" i="1" smtClean="0">
                              <a:latin typeface="Cambria Math"/>
                            </a:rPr>
                          </m:ctrlPr>
                        </m:sSupPr>
                        <m:e>
                          <m:r>
                            <a:rPr lang="en-US" b="0" i="1" smtClean="0">
                              <a:latin typeface="Cambria Math"/>
                            </a:rPr>
                            <m:t>𝑞</m:t>
                          </m:r>
                        </m:e>
                        <m:sup>
                          <m:r>
                            <a:rPr lang="en-US" b="0" i="1" smtClean="0">
                              <a:latin typeface="Cambria Math"/>
                            </a:rPr>
                            <m:t>𝑛</m:t>
                          </m:r>
                          <m:r>
                            <a:rPr lang="en-US" b="0" i="1" smtClean="0">
                              <a:latin typeface="Cambria Math"/>
                            </a:rPr>
                            <m:t>−</m:t>
                          </m:r>
                          <m:r>
                            <a:rPr lang="en-US" b="0" i="1" smtClean="0">
                              <a:latin typeface="Cambria Math"/>
                            </a:rPr>
                            <m:t>𝑥</m:t>
                          </m:r>
                        </m:sup>
                      </m:sSup>
                      <m:r>
                        <a:rPr lang="en-US" b="0" i="1" smtClean="0">
                          <a:latin typeface="Cambria Math"/>
                        </a:rPr>
                        <m:t>, </m:t>
                      </m:r>
                      <m:r>
                        <a:rPr lang="en-US" b="0" i="1" smtClean="0">
                          <a:latin typeface="Cambria Math"/>
                        </a:rPr>
                        <m:t>𝑥</m:t>
                      </m:r>
                      <m:r>
                        <a:rPr lang="en-US" b="0" i="1" smtClean="0">
                          <a:latin typeface="Cambria Math"/>
                        </a:rPr>
                        <m:t>=0, 1, 2,…, </m:t>
                      </m:r>
                      <m:r>
                        <a:rPr lang="en-US" b="0" i="1" smtClean="0">
                          <a:latin typeface="Cambria Math"/>
                        </a:rPr>
                        <m:t>𝑛</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59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13</a:t>
            </a:fld>
            <a:endParaRPr lang="en-US"/>
          </a:p>
        </p:txBody>
      </p:sp>
    </p:spTree>
    <p:extLst>
      <p:ext uri="{BB962C8B-B14F-4D97-AF65-F5344CB8AC3E}">
        <p14:creationId xmlns="" xmlns:p14="http://schemas.microsoft.com/office/powerpoint/2010/main" val="235299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Poisson’s Experiment and Process</a:t>
            </a:r>
            <a:endParaRPr lang="en-US" dirty="0"/>
          </a:p>
        </p:txBody>
      </p:sp>
      <p:sp>
        <p:nvSpPr>
          <p:cNvPr id="3" name="Content Placeholder 2"/>
          <p:cNvSpPr>
            <a:spLocks noGrp="1"/>
          </p:cNvSpPr>
          <p:nvPr>
            <p:ph idx="1"/>
          </p:nvPr>
        </p:nvSpPr>
        <p:spPr/>
        <p:txBody>
          <a:bodyPr/>
          <a:lstStyle/>
          <a:p>
            <a:r>
              <a:rPr lang="en-US" dirty="0"/>
              <a:t>Experiments yielding numerical values of a random variable </a:t>
            </a:r>
            <a:r>
              <a:rPr lang="en-US" i="1" dirty="0"/>
              <a:t>X, </a:t>
            </a:r>
            <a:r>
              <a:rPr lang="en-US" dirty="0"/>
              <a:t>the number </a:t>
            </a:r>
            <a:r>
              <a:rPr lang="en-US" dirty="0" smtClean="0"/>
              <a:t>of outcomes </a:t>
            </a:r>
            <a:r>
              <a:rPr lang="en-US" dirty="0"/>
              <a:t>occurring during a given time interval or in a specified region, are </a:t>
            </a:r>
            <a:r>
              <a:rPr lang="en-US" dirty="0" smtClean="0"/>
              <a:t>called </a:t>
            </a:r>
            <a:r>
              <a:rPr lang="en-US" b="1" dirty="0" smtClean="0">
                <a:solidFill>
                  <a:srgbClr val="FF0000"/>
                </a:solidFill>
              </a:rPr>
              <a:t>Poisson </a:t>
            </a:r>
            <a:r>
              <a:rPr lang="en-US" b="1" dirty="0">
                <a:solidFill>
                  <a:srgbClr val="FF0000"/>
                </a:solidFill>
              </a:rPr>
              <a:t>experiments</a:t>
            </a:r>
            <a:r>
              <a:rPr lang="en-US" b="1" dirty="0" smtClean="0"/>
              <a:t>.</a:t>
            </a:r>
          </a:p>
          <a:p>
            <a:r>
              <a:rPr lang="en-US" b="1" dirty="0" smtClean="0"/>
              <a:t>Poisson Experiment is derived from the Poisson’s Process.</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14</a:t>
            </a:fld>
            <a:endParaRPr lang="en-US"/>
          </a:p>
        </p:txBody>
      </p:sp>
    </p:spTree>
    <p:extLst>
      <p:ext uri="{BB962C8B-B14F-4D97-AF65-F5344CB8AC3E}">
        <p14:creationId xmlns="" xmlns:p14="http://schemas.microsoft.com/office/powerpoint/2010/main" val="1861256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Poisson’s </a:t>
            </a:r>
            <a:r>
              <a:rPr lang="en-US" dirty="0"/>
              <a:t>Process</a:t>
            </a:r>
          </a:p>
        </p:txBody>
      </p:sp>
      <p:sp>
        <p:nvSpPr>
          <p:cNvPr id="3" name="Content Placeholder 2"/>
          <p:cNvSpPr>
            <a:spLocks noGrp="1"/>
          </p:cNvSpPr>
          <p:nvPr>
            <p:ph idx="1"/>
          </p:nvPr>
        </p:nvSpPr>
        <p:spPr/>
        <p:txBody>
          <a:bodyPr>
            <a:normAutofit lnSpcReduction="10000"/>
          </a:bodyPr>
          <a:lstStyle/>
          <a:p>
            <a:r>
              <a:rPr lang="en-US" dirty="0" smtClean="0"/>
              <a:t>A process is called a </a:t>
            </a:r>
            <a:r>
              <a:rPr lang="en-US" dirty="0" smtClean="0">
                <a:solidFill>
                  <a:srgbClr val="FF0000"/>
                </a:solidFill>
              </a:rPr>
              <a:t>Poisson Process </a:t>
            </a:r>
            <a:r>
              <a:rPr lang="en-US" dirty="0" smtClean="0"/>
              <a:t>if</a:t>
            </a:r>
          </a:p>
          <a:p>
            <a:pPr lvl="1"/>
            <a:r>
              <a:rPr lang="en-US" dirty="0" smtClean="0"/>
              <a:t>the </a:t>
            </a:r>
            <a:r>
              <a:rPr lang="en-US" dirty="0"/>
              <a:t>process has no </a:t>
            </a:r>
            <a:r>
              <a:rPr lang="en-US" dirty="0" smtClean="0"/>
              <a:t>memory</a:t>
            </a:r>
          </a:p>
          <a:p>
            <a:pPr lvl="1"/>
            <a:r>
              <a:rPr lang="en-US" dirty="0" smtClean="0"/>
              <a:t>The </a:t>
            </a:r>
            <a:r>
              <a:rPr lang="en-US" dirty="0"/>
              <a:t>probability that a single outcome will occur during a very short </a:t>
            </a:r>
            <a:r>
              <a:rPr lang="en-US" dirty="0" smtClean="0"/>
              <a:t>time interval </a:t>
            </a:r>
            <a:r>
              <a:rPr lang="en-US" dirty="0"/>
              <a:t>or in a small region is proportional to the length of the time </a:t>
            </a:r>
            <a:r>
              <a:rPr lang="en-US" dirty="0" smtClean="0"/>
              <a:t>interval or </a:t>
            </a:r>
            <a:r>
              <a:rPr lang="en-US" dirty="0"/>
              <a:t>the size of the region and does not depend on the number of </a:t>
            </a:r>
            <a:r>
              <a:rPr lang="en-US" dirty="0" smtClean="0"/>
              <a:t>outcomes occurring </a:t>
            </a:r>
            <a:r>
              <a:rPr lang="en-US" dirty="0"/>
              <a:t>outside this time interval or </a:t>
            </a:r>
            <a:r>
              <a:rPr lang="en-US" dirty="0" smtClean="0"/>
              <a:t>region.</a:t>
            </a:r>
          </a:p>
          <a:p>
            <a:pPr lvl="1"/>
            <a:r>
              <a:rPr lang="en-US" dirty="0" smtClean="0"/>
              <a:t>The </a:t>
            </a:r>
            <a:r>
              <a:rPr lang="en-US" dirty="0"/>
              <a:t>probability that more than one outcome will occur in such a short </a:t>
            </a:r>
            <a:r>
              <a:rPr lang="en-US" dirty="0" smtClean="0"/>
              <a:t>time interval </a:t>
            </a:r>
            <a:r>
              <a:rPr lang="en-US" dirty="0"/>
              <a:t>or fall in such a small region is negligible.</a:t>
            </a:r>
            <a:endParaRPr lang="en-US" dirty="0" smtClean="0"/>
          </a:p>
          <a:p>
            <a:r>
              <a:rPr lang="en-US" dirty="0"/>
              <a:t>The number X of outcomes occurring during a Poisson experiment is called </a:t>
            </a:r>
            <a:r>
              <a:rPr lang="en-US" dirty="0" smtClean="0"/>
              <a:t>a </a:t>
            </a:r>
            <a:r>
              <a:rPr lang="en-US" b="1" dirty="0" smtClean="0">
                <a:solidFill>
                  <a:srgbClr val="FF0000"/>
                </a:solidFill>
              </a:rPr>
              <a:t>Poisson </a:t>
            </a:r>
            <a:r>
              <a:rPr lang="en-US" b="1" dirty="0">
                <a:solidFill>
                  <a:srgbClr val="FF0000"/>
                </a:solidFill>
              </a:rPr>
              <a:t>random variable</a:t>
            </a:r>
            <a:r>
              <a:rPr lang="en-US" b="1" dirty="0"/>
              <a:t>, </a:t>
            </a:r>
            <a:r>
              <a:rPr lang="en-US" dirty="0"/>
              <a:t>and its probability distribution is called the </a:t>
            </a:r>
            <a:r>
              <a:rPr lang="en-US" b="1" dirty="0" smtClean="0">
                <a:solidFill>
                  <a:srgbClr val="FF0000"/>
                </a:solidFill>
              </a:rPr>
              <a:t>Poisson distribution</a:t>
            </a:r>
            <a:r>
              <a:rPr lang="en-US" b="1" dirty="0"/>
              <a:t>.</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15</a:t>
            </a:fld>
            <a:endParaRPr lang="en-US"/>
          </a:p>
        </p:txBody>
      </p:sp>
    </p:spTree>
    <p:extLst>
      <p:ext uri="{BB962C8B-B14F-4D97-AF65-F5344CB8AC3E}">
        <p14:creationId xmlns="" xmlns:p14="http://schemas.microsoft.com/office/powerpoint/2010/main" val="3101327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probability distribution of the Poisson random variable X, representing the </a:t>
                </a:r>
                <a:r>
                  <a:rPr lang="en-US" dirty="0"/>
                  <a:t>number of outcomes occurring in a given time interval or specified </a:t>
                </a:r>
                <a:r>
                  <a:rPr lang="en-US" dirty="0" smtClean="0"/>
                  <a:t>region denoted </a:t>
                </a:r>
                <a:r>
                  <a:rPr lang="en-US" dirty="0"/>
                  <a:t>by </a:t>
                </a:r>
                <a:r>
                  <a:rPr lang="en-US" i="1" dirty="0"/>
                  <a:t>t,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a:rPr>
                          </m:ctrlPr>
                        </m:dPr>
                        <m:e>
                          <m:r>
                            <a:rPr lang="en-US" b="0" i="1" smtClean="0">
                              <a:latin typeface="Cambria Math"/>
                            </a:rPr>
                            <m:t>𝑥</m:t>
                          </m:r>
                          <m:r>
                            <a:rPr lang="en-US" b="0" i="1" smtClean="0">
                              <a:latin typeface="Cambria Math"/>
                            </a:rPr>
                            <m:t>;</m:t>
                          </m:r>
                          <m:r>
                            <m:rPr>
                              <m:sty m:val="p"/>
                            </m:rPr>
                            <a:rPr lang="el-GR" b="0" i="1" smtClean="0">
                              <a:latin typeface="Cambria Math"/>
                            </a:rPr>
                            <m:t>λ</m:t>
                          </m:r>
                          <m:r>
                            <a:rPr lang="en-US" b="0" i="1" smtClean="0">
                              <a:latin typeface="Cambria Math"/>
                            </a:rPr>
                            <m:t>𝑡</m:t>
                          </m:r>
                        </m:e>
                      </m:d>
                      <m:r>
                        <a:rPr lang="en-US" b="0" i="1" smtClean="0">
                          <a:latin typeface="Cambria Math"/>
                        </a:rPr>
                        <m:t>= </m:t>
                      </m:r>
                      <m:f>
                        <m:fPr>
                          <m:ctrlPr>
                            <a:rPr lang="en-US" b="0" i="1" smtClean="0">
                              <a:latin typeface="Cambria Math"/>
                            </a:rPr>
                          </m:ctrlPr>
                        </m:fPr>
                        <m:num>
                          <m:sSup>
                            <m:sSupPr>
                              <m:ctrlPr>
                                <a:rPr lang="en-US" b="0" i="1" smtClean="0">
                                  <a:latin typeface="Cambria Math"/>
                                </a:rPr>
                              </m:ctrlPr>
                            </m:sSupPr>
                            <m:e>
                              <m:r>
                                <a:rPr lang="en-US" b="0" i="1" smtClean="0">
                                  <a:latin typeface="Cambria Math"/>
                                </a:rPr>
                                <m:t>𝑒</m:t>
                              </m:r>
                            </m:e>
                            <m:sup>
                              <m:r>
                                <a:rPr lang="en-US" b="0" i="1" smtClean="0">
                                  <a:latin typeface="Cambria Math"/>
                                </a:rPr>
                                <m:t>−</m:t>
                              </m:r>
                              <m:r>
                                <m:rPr>
                                  <m:sty m:val="p"/>
                                </m:rPr>
                                <a:rPr lang="el-GR" b="0" i="1" smtClean="0">
                                  <a:latin typeface="Cambria Math"/>
                                </a:rPr>
                                <m:t>λ</m:t>
                              </m:r>
                              <m:r>
                                <a:rPr lang="en-US" b="0" i="1" smtClean="0">
                                  <a:latin typeface="Cambria Math"/>
                                </a:rPr>
                                <m:t>𝑡</m:t>
                              </m:r>
                            </m:sup>
                          </m:sSup>
                          <m:sSup>
                            <m:sSupPr>
                              <m:ctrlPr>
                                <a:rPr lang="en-US" b="0" i="1" smtClean="0">
                                  <a:latin typeface="Cambria Math"/>
                                </a:rPr>
                              </m:ctrlPr>
                            </m:sSupPr>
                            <m:e>
                              <m:r>
                                <a:rPr lang="en-US" b="0" i="1" smtClean="0">
                                  <a:latin typeface="Cambria Math"/>
                                </a:rPr>
                                <m:t>(</m:t>
                              </m:r>
                              <m:r>
                                <m:rPr>
                                  <m:sty m:val="p"/>
                                </m:rPr>
                                <a:rPr lang="el-GR" b="0" i="1" smtClean="0">
                                  <a:latin typeface="Cambria Math"/>
                                </a:rPr>
                                <m:t>λ</m:t>
                              </m:r>
                              <m:r>
                                <a:rPr lang="en-US" b="0" i="1" smtClean="0">
                                  <a:latin typeface="Cambria Math"/>
                                </a:rPr>
                                <m:t>𝑡</m:t>
                              </m:r>
                              <m:r>
                                <a:rPr lang="en-US" b="0" i="1" smtClean="0">
                                  <a:latin typeface="Cambria Math"/>
                                </a:rPr>
                                <m:t>)</m:t>
                              </m:r>
                            </m:e>
                            <m:sup>
                              <m:r>
                                <a:rPr lang="en-US" b="0" i="1" smtClean="0">
                                  <a:latin typeface="Cambria Math"/>
                                </a:rPr>
                                <m:t>𝑥</m:t>
                              </m:r>
                            </m:sup>
                          </m:sSup>
                        </m:num>
                        <m:den>
                          <m:r>
                            <a:rPr lang="en-US" b="0" i="1" smtClean="0">
                              <a:latin typeface="Cambria Math"/>
                            </a:rPr>
                            <m:t>𝑥</m:t>
                          </m:r>
                          <m:r>
                            <a:rPr lang="en-US" b="0" i="1" smtClean="0">
                              <a:latin typeface="Cambria Math"/>
                              <a:ea typeface="Cambria Math"/>
                            </a:rPr>
                            <m:t>!</m:t>
                          </m:r>
                        </m:den>
                      </m:f>
                      <m:r>
                        <a:rPr lang="en-US" b="0" i="1" smtClean="0">
                          <a:latin typeface="Cambria Math"/>
                        </a:rPr>
                        <m:t>  ;</m:t>
                      </m:r>
                      <m:r>
                        <a:rPr lang="en-US" b="0" i="1" smtClean="0">
                          <a:latin typeface="Cambria Math"/>
                        </a:rPr>
                        <m:t>𝑥</m:t>
                      </m:r>
                      <m:r>
                        <a:rPr lang="en-US" b="0" i="1" smtClean="0">
                          <a:latin typeface="Cambria Math"/>
                        </a:rPr>
                        <m:t>=0, 1, 2, ….</m:t>
                      </m:r>
                    </m:oMath>
                  </m:oMathPara>
                </a14:m>
                <a:endParaRPr lang="en-US" dirty="0" smtClean="0"/>
              </a:p>
              <a:p>
                <a:pPr marL="0" indent="0">
                  <a:buNone/>
                </a:pPr>
                <a:r>
                  <a:rPr lang="en-US" dirty="0" smtClean="0"/>
                  <a:t>Table A.2 of the text contains the sums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a:rPr>
                          </m:ctrlPr>
                        </m:dPr>
                        <m:e>
                          <m:r>
                            <a:rPr lang="en-US" b="0" i="1" smtClean="0">
                              <a:latin typeface="Cambria Math"/>
                            </a:rPr>
                            <m:t>𝑟</m:t>
                          </m:r>
                          <m:r>
                            <a:rPr lang="en-US" b="0" i="1" smtClean="0">
                              <a:latin typeface="Cambria Math"/>
                            </a:rPr>
                            <m:t>;</m:t>
                          </m:r>
                          <m:r>
                            <m:rPr>
                              <m:sty m:val="p"/>
                            </m:rPr>
                            <a:rPr lang="el-GR" b="0" i="1" smtClean="0">
                              <a:latin typeface="Cambria Math"/>
                            </a:rPr>
                            <m:t>λ</m:t>
                          </m:r>
                          <m:r>
                            <a:rPr lang="en-US" b="0" i="1" smtClean="0">
                              <a:latin typeface="Cambria Math"/>
                            </a:rPr>
                            <m:t>𝑡</m:t>
                          </m:r>
                        </m:e>
                      </m:d>
                      <m:r>
                        <a:rPr lang="en-US" b="0" i="1" smtClean="0">
                          <a:latin typeface="Cambria Math"/>
                        </a:rPr>
                        <m:t>=</m:t>
                      </m:r>
                      <m:nary>
                        <m:naryPr>
                          <m:chr m:val="∑"/>
                          <m:ctrlPr>
                            <a:rPr lang="en-US" b="0" i="1" smtClean="0">
                              <a:latin typeface="Cambria Math"/>
                            </a:rPr>
                          </m:ctrlPr>
                        </m:naryPr>
                        <m:sub>
                          <m:r>
                            <m:rPr>
                              <m:brk m:alnAt="23"/>
                            </m:rPr>
                            <a:rPr lang="en-US" b="0" i="1" smtClean="0">
                              <a:latin typeface="Cambria Math"/>
                            </a:rPr>
                            <m:t>𝑥</m:t>
                          </m:r>
                          <m:r>
                            <a:rPr lang="en-US" b="0" i="1" smtClean="0">
                              <a:latin typeface="Cambria Math"/>
                            </a:rPr>
                            <m:t>=0</m:t>
                          </m:r>
                        </m:sub>
                        <m:sup>
                          <m:r>
                            <a:rPr lang="en-US" b="0" i="1" smtClean="0">
                              <a:latin typeface="Cambria Math"/>
                            </a:rPr>
                            <m:t>𝑟</m:t>
                          </m:r>
                        </m:sup>
                        <m:e>
                          <m:r>
                            <a:rPr lang="en-US" b="0" i="1" smtClean="0">
                              <a:latin typeface="Cambria Math"/>
                            </a:rPr>
                            <m:t>𝑃</m:t>
                          </m:r>
                          <m:r>
                            <a:rPr lang="en-US" b="0" i="1" smtClean="0">
                              <a:latin typeface="Cambria Math"/>
                            </a:rPr>
                            <m:t>(</m:t>
                          </m:r>
                          <m:r>
                            <a:rPr lang="en-US" b="0" i="1" smtClean="0">
                              <a:latin typeface="Cambria Math"/>
                            </a:rPr>
                            <m:t>𝑥</m:t>
                          </m:r>
                          <m:r>
                            <a:rPr lang="en-US" b="0" i="1" smtClean="0">
                              <a:latin typeface="Cambria Math"/>
                            </a:rPr>
                            <m:t>;</m:t>
                          </m:r>
                          <m:r>
                            <m:rPr>
                              <m:sty m:val="p"/>
                            </m:rPr>
                            <a:rPr lang="el-GR" b="0" i="1" smtClean="0">
                              <a:latin typeface="Cambria Math"/>
                            </a:rPr>
                            <m:t>λ</m:t>
                          </m:r>
                          <m:r>
                            <a:rPr lang="en-US" b="0" i="1" smtClean="0">
                              <a:latin typeface="Cambria Math"/>
                            </a:rPr>
                            <m:t>𝑡</m:t>
                          </m:r>
                          <m:r>
                            <a:rPr lang="en-US" b="0" i="1" smtClean="0">
                              <a:latin typeface="Cambria Math"/>
                            </a:rPr>
                            <m:t>)</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16</a:t>
            </a:fld>
            <a:endParaRPr lang="en-US"/>
          </a:p>
        </p:txBody>
      </p:sp>
      <p:sp>
        <p:nvSpPr>
          <p:cNvPr id="6" name="Rectangle 5"/>
          <p:cNvSpPr/>
          <p:nvPr/>
        </p:nvSpPr>
        <p:spPr>
          <a:xfrm>
            <a:off x="838200" y="5334000"/>
            <a:ext cx="7924800" cy="707886"/>
          </a:xfrm>
          <a:prstGeom prst="rect">
            <a:avLst/>
          </a:prstGeom>
        </p:spPr>
        <p:txBody>
          <a:bodyPr wrap="square">
            <a:spAutoFit/>
          </a:bodyPr>
          <a:lstStyle/>
          <a:p>
            <a:r>
              <a:rPr lang="en-US" sz="2000" dirty="0" smtClean="0">
                <a:solidFill>
                  <a:srgbClr val="FF0000"/>
                </a:solidFill>
                <a:latin typeface="Arial Black" pitchFamily="34" charset="0"/>
              </a:rPr>
              <a:t>where </a:t>
            </a:r>
            <a:r>
              <a:rPr lang="el-GR" sz="2000" dirty="0" smtClean="0">
                <a:solidFill>
                  <a:srgbClr val="FF0000"/>
                </a:solidFill>
                <a:latin typeface="Arial Black" pitchFamily="34" charset="0"/>
              </a:rPr>
              <a:t>λ</a:t>
            </a:r>
            <a:r>
              <a:rPr lang="en-US" sz="2000" dirty="0" smtClean="0">
                <a:solidFill>
                  <a:srgbClr val="FF0000"/>
                </a:solidFill>
                <a:latin typeface="Arial Black" pitchFamily="34" charset="0"/>
              </a:rPr>
              <a:t> is the average number of outcomes per unit time, distance, area, or volume, and e = 2.71828 • • •.</a:t>
            </a:r>
            <a:endParaRPr lang="en-US" sz="2000" dirty="0">
              <a:solidFill>
                <a:srgbClr val="FF0000"/>
              </a:solidFill>
              <a:latin typeface="Arial Black" pitchFamily="34" charset="0"/>
            </a:endParaRPr>
          </a:p>
        </p:txBody>
      </p:sp>
    </p:spTree>
    <p:extLst>
      <p:ext uri="{BB962C8B-B14F-4D97-AF65-F5344CB8AC3E}">
        <p14:creationId xmlns="" xmlns:p14="http://schemas.microsoft.com/office/powerpoint/2010/main" val="1227708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Poisson Dist. as Limiting case of </a:t>
            </a:r>
            <a:r>
              <a:rPr lang="en-US" dirty="0" err="1" smtClean="0"/>
              <a:t>Binom</a:t>
            </a:r>
            <a:r>
              <a:rPr lang="en-US" dirty="0" smtClean="0"/>
              <a:t>. Dist.</a:t>
            </a:r>
            <a:endParaRPr lang="en-US" dirty="0"/>
          </a:p>
        </p:txBody>
      </p:sp>
      <p:sp>
        <p:nvSpPr>
          <p:cNvPr id="3" name="Content Placeholder 2"/>
          <p:cNvSpPr>
            <a:spLocks noGrp="1"/>
          </p:cNvSpPr>
          <p:nvPr>
            <p:ph idx="1"/>
          </p:nvPr>
        </p:nvSpPr>
        <p:spPr/>
        <p:txBody>
          <a:bodyPr>
            <a:noAutofit/>
          </a:bodyPr>
          <a:lstStyle/>
          <a:p>
            <a:r>
              <a:rPr lang="en-US" sz="2000" dirty="0" smtClean="0">
                <a:solidFill>
                  <a:srgbClr val="FF0000"/>
                </a:solidFill>
              </a:rPr>
              <a:t>It should be evident from the three principles of the Poisson process that the Poisson distribution relates to the binomial distribution. </a:t>
            </a:r>
          </a:p>
          <a:p>
            <a:r>
              <a:rPr lang="en-US" sz="2000" dirty="0" smtClean="0"/>
              <a:t>Although the Poisson usually finds applications in space and time problems but it can be viewed as a limiting form of the binomial distribution.</a:t>
            </a:r>
          </a:p>
          <a:p>
            <a:r>
              <a:rPr lang="en-US" sz="2000" dirty="0" smtClean="0"/>
              <a:t>In the case of the binomial, if n is quite large and p is small, the conditions begin to simulate the continuous space or time region implications of the Poisson process. </a:t>
            </a:r>
          </a:p>
          <a:p>
            <a:r>
              <a:rPr lang="en-US" sz="2000" dirty="0" smtClean="0"/>
              <a:t>The independence among Bernoulli trials in the binomial case is consistent with property 2 of the Poisson process. </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17</a:t>
            </a:fld>
            <a:endParaRPr lang="en-US" dirty="0"/>
          </a:p>
        </p:txBody>
      </p:sp>
    </p:spTree>
    <p:extLst>
      <p:ext uri="{BB962C8B-B14F-4D97-AF65-F5344CB8AC3E}">
        <p14:creationId xmlns="" xmlns:p14="http://schemas.microsoft.com/office/powerpoint/2010/main" val="2219050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Poisson Dist. as Limiting case of </a:t>
            </a:r>
            <a:r>
              <a:rPr lang="en-US" dirty="0" err="1"/>
              <a:t>Binom</a:t>
            </a:r>
            <a:r>
              <a:rPr lang="en-US" dirty="0"/>
              <a:t>. Dist.</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18</a:t>
            </a:fld>
            <a:endParaRPr lang="en-US"/>
          </a:p>
        </p:txBody>
      </p:sp>
      <p:pic>
        <p:nvPicPr>
          <p:cNvPr id="3074" name="Picture 2"/>
          <p:cNvPicPr>
            <a:picLocks noChangeAspect="1" noChangeArrowheads="1"/>
          </p:cNvPicPr>
          <p:nvPr/>
        </p:nvPicPr>
        <p:blipFill>
          <a:blip r:embed="rId3" cstate="print"/>
          <a:srcRect l="25625" t="61000" r="7500" b="22000"/>
          <a:stretch>
            <a:fillRect/>
          </a:stretch>
        </p:blipFill>
        <p:spPr bwMode="auto">
          <a:xfrm>
            <a:off x="358588" y="1447800"/>
            <a:ext cx="8633012" cy="1371600"/>
          </a:xfrm>
          <a:prstGeom prst="rect">
            <a:avLst/>
          </a:prstGeom>
          <a:noFill/>
          <a:ln w="9525">
            <a:noFill/>
            <a:miter lim="800000"/>
            <a:headEnd/>
            <a:tailEnd/>
          </a:ln>
          <a:effectLst/>
        </p:spPr>
      </p:pic>
    </p:spTree>
    <p:extLst>
      <p:ext uri="{BB962C8B-B14F-4D97-AF65-F5344CB8AC3E}">
        <p14:creationId xmlns="" xmlns:p14="http://schemas.microsoft.com/office/powerpoint/2010/main" val="12454155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density function of the continuous uniform random variable </a:t>
                </a:r>
                <a:r>
                  <a:rPr lang="en-US" i="1" dirty="0"/>
                  <a:t>X </a:t>
                </a:r>
                <a:r>
                  <a:rPr lang="en-US" dirty="0"/>
                  <a:t>on </a:t>
                </a:r>
                <a:r>
                  <a:rPr lang="en-US" dirty="0" smtClean="0"/>
                  <a:t>the </a:t>
                </a:r>
                <a:r>
                  <a:rPr lang="en-US" dirty="0"/>
                  <a:t>interval </a:t>
                </a:r>
                <a:r>
                  <a:rPr lang="en-US" i="1" dirty="0"/>
                  <a:t>[A, B]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𝐴</m:t>
                          </m:r>
                          <m:r>
                            <a:rPr lang="en-US" b="0" i="1" smtClean="0">
                              <a:latin typeface="Cambria Math"/>
                            </a:rPr>
                            <m:t>,</m:t>
                          </m:r>
                          <m:r>
                            <a:rPr lang="en-US" b="0" i="1" smtClean="0">
                              <a:latin typeface="Cambria Math"/>
                            </a:rPr>
                            <m:t>𝐵</m:t>
                          </m:r>
                        </m:e>
                      </m:d>
                      <m:r>
                        <a:rPr lang="en-US" b="0" i="1" smtClean="0">
                          <a:latin typeface="Cambria Math"/>
                        </a:rPr>
                        <m:t>=</m:t>
                      </m:r>
                      <m:d>
                        <m:dPr>
                          <m:begChr m:val="{"/>
                          <m:endChr m:val=""/>
                          <m:ctrlPr>
                            <a:rPr lang="en-US" b="0" i="1" smtClean="0">
                              <a:latin typeface="Cambria Math"/>
                            </a:rPr>
                          </m:ctrlPr>
                        </m:dPr>
                        <m:e>
                          <m:eqArr>
                            <m:eqArrPr>
                              <m:ctrlPr>
                                <a:rPr lang="en-US" b="0" i="1" smtClean="0">
                                  <a:latin typeface="Cambria Math"/>
                                </a:rPr>
                              </m:ctrlPr>
                            </m:eqArrPr>
                            <m:e>
                              <m:f>
                                <m:fPr>
                                  <m:ctrlPr>
                                    <a:rPr lang="en-US" b="0" i="1" smtClean="0">
                                      <a:latin typeface="Cambria Math"/>
                                    </a:rPr>
                                  </m:ctrlPr>
                                </m:fPr>
                                <m:num>
                                  <m:r>
                                    <a:rPr lang="en-US" b="0" i="1" smtClean="0">
                                      <a:latin typeface="Cambria Math"/>
                                    </a:rPr>
                                    <m:t>1</m:t>
                                  </m:r>
                                </m:num>
                                <m:den>
                                  <m:r>
                                    <a:rPr lang="en-US" b="0" i="1" smtClean="0">
                                      <a:latin typeface="Cambria Math"/>
                                    </a:rPr>
                                    <m:t>𝐵</m:t>
                                  </m:r>
                                  <m:r>
                                    <a:rPr lang="en-US" b="0" i="1" smtClean="0">
                                      <a:latin typeface="Cambria Math"/>
                                    </a:rPr>
                                    <m:t>−</m:t>
                                  </m:r>
                                  <m:r>
                                    <a:rPr lang="en-US" b="0" i="1" smtClean="0">
                                      <a:latin typeface="Cambria Math"/>
                                    </a:rPr>
                                    <m:t>𝐴</m:t>
                                  </m:r>
                                </m:den>
                              </m:f>
                              <m:r>
                                <a:rPr lang="en-US" b="0" i="1" smtClean="0">
                                  <a:latin typeface="Cambria Math"/>
                                </a:rPr>
                                <m:t> </m:t>
                              </m:r>
                              <m:r>
                                <a:rPr lang="en-US" b="0" i="1" smtClean="0">
                                  <a:latin typeface="Cambria Math"/>
                                </a:rPr>
                                <m:t>𝑓𝑜𝑟</m:t>
                              </m:r>
                              <m:r>
                                <a:rPr lang="en-US" b="0" i="1" smtClean="0">
                                  <a:latin typeface="Cambria Math"/>
                                </a:rPr>
                                <m:t> </m:t>
                              </m:r>
                              <m:r>
                                <a:rPr lang="en-US" b="0" i="1" smtClean="0">
                                  <a:latin typeface="Cambria Math"/>
                                </a:rPr>
                                <m:t>𝐴</m:t>
                              </m:r>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𝐵</m:t>
                              </m:r>
                            </m:e>
                            <m:e>
                              <m:r>
                                <a:rPr lang="en-US" b="0" i="1" smtClean="0">
                                  <a:latin typeface="Cambria Math"/>
                                </a:rPr>
                                <m:t>0        </m:t>
                              </m:r>
                              <m:r>
                                <a:rPr lang="en-US" b="0" i="1" smtClean="0">
                                  <a:latin typeface="Cambria Math"/>
                                </a:rPr>
                                <m:t>𝑒𝑙𝑠𝑒𝑤h𝑒𝑟𝑒</m:t>
                              </m:r>
                            </m:e>
                          </m:eqArr>
                        </m:e>
                      </m:d>
                    </m:oMath>
                  </m:oMathPara>
                </a14:m>
                <a:endParaRPr lang="en-US" dirty="0" smtClean="0"/>
              </a:p>
              <a:p>
                <a:r>
                  <a:rPr lang="en-US" dirty="0" smtClean="0"/>
                  <a:t>Uniform distribution is also called </a:t>
                </a:r>
                <a:r>
                  <a:rPr lang="en-US" dirty="0" smtClean="0">
                    <a:solidFill>
                      <a:srgbClr val="FF0000"/>
                    </a:solidFill>
                  </a:rPr>
                  <a:t>rectangular distribution</a:t>
                </a:r>
                <a:endParaRPr lang="en-US"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207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19</a:t>
            </a:fld>
            <a:endParaRPr lang="en-US"/>
          </a:p>
        </p:txBody>
      </p:sp>
    </p:spTree>
    <p:extLst>
      <p:ext uri="{BB962C8B-B14F-4D97-AF65-F5344CB8AC3E}">
        <p14:creationId xmlns="" xmlns:p14="http://schemas.microsoft.com/office/powerpoint/2010/main" val="3054105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p:sp>
        <p:nvSpPr>
          <p:cNvPr id="3" name="Content Placeholder 2"/>
          <p:cNvSpPr>
            <a:spLocks noGrp="1"/>
          </p:cNvSpPr>
          <p:nvPr>
            <p:ph idx="1"/>
          </p:nvPr>
        </p:nvSpPr>
        <p:spPr/>
        <p:txBody>
          <a:bodyPr>
            <a:normAutofit/>
          </a:bodyPr>
          <a:lstStyle/>
          <a:p>
            <a:r>
              <a:rPr lang="en-US" dirty="0" smtClean="0"/>
              <a:t>The most important, continuous probability distribution in the entire field of statistics is the normal distribution. Its graph, called the </a:t>
            </a:r>
            <a:r>
              <a:rPr lang="en-US" b="1" dirty="0" smtClean="0"/>
              <a:t>normal curve, is the bell shaped </a:t>
            </a:r>
            <a:r>
              <a:rPr lang="en-US" dirty="0" smtClean="0"/>
              <a:t>curve.</a:t>
            </a:r>
            <a:endParaRPr lang="en-US" dirty="0"/>
          </a:p>
        </p:txBody>
      </p:sp>
      <p:pic>
        <p:nvPicPr>
          <p:cNvPr id="23554" name="Picture 2" descr="http://cdn.crooksandliars.com/files/vfs/2010/11/bell.jpg"/>
          <p:cNvPicPr>
            <a:picLocks noChangeAspect="1" noChangeArrowheads="1"/>
          </p:cNvPicPr>
          <p:nvPr/>
        </p:nvPicPr>
        <p:blipFill>
          <a:blip r:embed="rId3" cstate="print"/>
          <a:srcRect l="16000" t="18000" r="18000" b="20000"/>
          <a:stretch>
            <a:fillRect/>
          </a:stretch>
        </p:blipFill>
        <p:spPr bwMode="auto">
          <a:xfrm>
            <a:off x="304800" y="3048000"/>
            <a:ext cx="3163529" cy="2971800"/>
          </a:xfrm>
          <a:prstGeom prst="rect">
            <a:avLst/>
          </a:prstGeom>
          <a:noFill/>
        </p:spPr>
      </p:pic>
      <p:pic>
        <p:nvPicPr>
          <p:cNvPr id="23556" name="Picture 4" descr="Plot of the normal density"/>
          <p:cNvPicPr>
            <a:picLocks noChangeAspect="1" noChangeArrowheads="1"/>
          </p:cNvPicPr>
          <p:nvPr/>
        </p:nvPicPr>
        <p:blipFill>
          <a:blip r:embed="rId4" cstate="print"/>
          <a:srcRect l="14000" t="9486" r="11000" b="14625"/>
          <a:stretch>
            <a:fillRect/>
          </a:stretch>
        </p:blipFill>
        <p:spPr bwMode="auto">
          <a:xfrm>
            <a:off x="3810000" y="2895600"/>
            <a:ext cx="4876800" cy="3121152"/>
          </a:xfrm>
          <a:prstGeom prst="rect">
            <a:avLst/>
          </a:prstGeom>
          <a:noFill/>
        </p:spPr>
      </p:pic>
      <p:sp>
        <p:nvSpPr>
          <p:cNvPr id="6" name="Slide Number Placeholder 5"/>
          <p:cNvSpPr>
            <a:spLocks noGrp="1"/>
          </p:cNvSpPr>
          <p:nvPr>
            <p:ph type="sldNum" sz="quarter" idx="12"/>
          </p:nvPr>
        </p:nvSpPr>
        <p:spPr/>
        <p:txBody>
          <a:bodyPr/>
          <a:lstStyle/>
          <a:p>
            <a:fld id="{5CF84B07-E1DF-494F-8188-564F20F01F9F}" type="slidenum">
              <a:rPr lang="en-US" smtClean="0"/>
              <a:pPr/>
              <a:t>20</a:t>
            </a:fld>
            <a:endParaRPr lang="en-US"/>
          </a:p>
        </p:txBody>
      </p:sp>
    </p:spTree>
    <p:extLst>
      <p:ext uri="{BB962C8B-B14F-4D97-AF65-F5344CB8AC3E}">
        <p14:creationId xmlns:p14="http://schemas.microsoft.com/office/powerpoint/2010/main" xmlns="" val="3951015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p:sp>
        <p:nvSpPr>
          <p:cNvPr id="3" name="Content Placeholder 2"/>
          <p:cNvSpPr>
            <a:spLocks noGrp="1"/>
          </p:cNvSpPr>
          <p:nvPr>
            <p:ph idx="1"/>
          </p:nvPr>
        </p:nvSpPr>
        <p:spPr/>
        <p:txBody>
          <a:bodyPr>
            <a:normAutofit lnSpcReduction="10000"/>
          </a:bodyPr>
          <a:lstStyle/>
          <a:p>
            <a:r>
              <a:rPr lang="en-US" dirty="0" smtClean="0"/>
              <a:t>Normal distribution describes approximately many phenomena that occur in </a:t>
            </a:r>
          </a:p>
          <a:p>
            <a:pPr lvl="1"/>
            <a:r>
              <a:rPr lang="en-US" dirty="0" smtClean="0"/>
              <a:t>nature, </a:t>
            </a:r>
          </a:p>
          <a:p>
            <a:pPr lvl="1"/>
            <a:r>
              <a:rPr lang="en-US" dirty="0" smtClean="0"/>
              <a:t>industry, </a:t>
            </a:r>
          </a:p>
          <a:p>
            <a:pPr lvl="1"/>
            <a:r>
              <a:rPr lang="en-US" dirty="0" smtClean="0"/>
              <a:t>and research</a:t>
            </a:r>
          </a:p>
          <a:p>
            <a:pPr lvl="1"/>
            <a:r>
              <a:rPr lang="en-US" dirty="0" smtClean="0"/>
              <a:t> </a:t>
            </a:r>
          </a:p>
          <a:p>
            <a:r>
              <a:rPr lang="en-US" dirty="0" smtClean="0"/>
              <a:t>Physical measurements in areas such as</a:t>
            </a:r>
          </a:p>
          <a:p>
            <a:pPr lvl="1"/>
            <a:r>
              <a:rPr lang="en-US" dirty="0" smtClean="0"/>
              <a:t>meteorological experiments, </a:t>
            </a:r>
          </a:p>
          <a:p>
            <a:pPr lvl="1"/>
            <a:r>
              <a:rPr lang="en-US" dirty="0" smtClean="0"/>
              <a:t>rainfall studies, </a:t>
            </a:r>
          </a:p>
          <a:p>
            <a:pPr lvl="1"/>
            <a:r>
              <a:rPr lang="en-US" dirty="0" smtClean="0"/>
              <a:t>measurements of manufactured parts</a:t>
            </a:r>
          </a:p>
          <a:p>
            <a:pPr lvl="1"/>
            <a:r>
              <a:rPr lang="en-US" dirty="0" smtClean="0"/>
              <a:t>errors in scientific measurements </a:t>
            </a:r>
          </a:p>
          <a:p>
            <a:pPr>
              <a:buNone/>
            </a:pPr>
            <a:r>
              <a:rPr lang="en-US" dirty="0" smtClean="0"/>
              <a:t>	are often more than adequately explained with a normal distribution. </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21</a:t>
            </a:fld>
            <a:endParaRPr lang="en-US"/>
          </a:p>
        </p:txBody>
      </p:sp>
    </p:spTree>
    <p:extLst>
      <p:ext uri="{BB962C8B-B14F-4D97-AF65-F5344CB8AC3E}">
        <p14:creationId xmlns:p14="http://schemas.microsoft.com/office/powerpoint/2010/main" xmlns="" val="3951015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A continuous random variable </a:t>
                </a:r>
                <a:r>
                  <a:rPr lang="en-US" i="1" dirty="0"/>
                  <a:t>X </a:t>
                </a:r>
                <a:r>
                  <a:rPr lang="en-US" dirty="0"/>
                  <a:t>having the bell-shaped distribution </a:t>
                </a:r>
                <a:r>
                  <a:rPr lang="en-US" dirty="0" smtClean="0"/>
                  <a:t>is </a:t>
                </a:r>
                <a:r>
                  <a:rPr lang="en-US" dirty="0"/>
                  <a:t>called a </a:t>
                </a:r>
                <a:r>
                  <a:rPr lang="en-US" b="1" dirty="0">
                    <a:solidFill>
                      <a:srgbClr val="FF0000"/>
                    </a:solidFill>
                  </a:rPr>
                  <a:t>normal random </a:t>
                </a:r>
                <a:r>
                  <a:rPr lang="en-US" b="1" dirty="0" smtClean="0">
                    <a:solidFill>
                      <a:srgbClr val="FF0000"/>
                    </a:solidFill>
                  </a:rPr>
                  <a:t>variable</a:t>
                </a:r>
                <a:r>
                  <a:rPr lang="en-US" b="1" dirty="0" smtClean="0"/>
                  <a:t>. </a:t>
                </a:r>
                <a:r>
                  <a:rPr lang="en-US" dirty="0"/>
                  <a:t>D</a:t>
                </a:r>
                <a:r>
                  <a:rPr lang="en-US" dirty="0" smtClean="0"/>
                  <a:t>ensity of X is denoted by n(x, </a:t>
                </a:r>
                <a:r>
                  <a:rPr lang="el-GR" dirty="0" smtClean="0"/>
                  <a:t>μ</a:t>
                </a:r>
                <a:r>
                  <a:rPr lang="en-US" dirty="0" smtClean="0"/>
                  <a:t>, </a:t>
                </a:r>
                <a:r>
                  <a:rPr lang="el-GR" dirty="0" smtClean="0"/>
                  <a:t>σ</a:t>
                </a:r>
                <a:r>
                  <a:rPr lang="en-US" dirty="0" smtClean="0"/>
                  <a:t>).</a:t>
                </a:r>
              </a:p>
              <a:p>
                <a:r>
                  <a:rPr lang="en-US" dirty="0"/>
                  <a:t>The density of the normal random variable </a:t>
                </a:r>
                <a:r>
                  <a:rPr lang="en-US" i="1" dirty="0"/>
                  <a:t>X, </a:t>
                </a:r>
                <a:r>
                  <a:rPr lang="en-US" dirty="0"/>
                  <a:t>with mean </a:t>
                </a:r>
                <a:r>
                  <a:rPr lang="el-GR" dirty="0"/>
                  <a:t>μ</a:t>
                </a:r>
                <a:r>
                  <a:rPr lang="en-US" i="1" dirty="0" smtClean="0"/>
                  <a:t> </a:t>
                </a:r>
                <a:r>
                  <a:rPr lang="en-US" dirty="0"/>
                  <a:t>and variance </a:t>
                </a:r>
                <a:r>
                  <a:rPr lang="el-GR" dirty="0" smtClean="0"/>
                  <a:t>σ</a:t>
                </a:r>
                <a:r>
                  <a:rPr lang="en-US" baseline="30000" dirty="0" smtClean="0"/>
                  <a:t>2</a:t>
                </a:r>
                <a:r>
                  <a:rPr lang="en-US" i="1" dirty="0" smtClean="0"/>
                  <a:t>,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𝑛</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ea typeface="Cambria Math"/>
                            </a:rPr>
                            <m:t>𝜇</m:t>
                          </m:r>
                          <m:r>
                            <a:rPr lang="en-US" b="0" i="1" smtClean="0">
                              <a:latin typeface="Cambria Math"/>
                              <a:ea typeface="Cambria Math"/>
                            </a:rPr>
                            <m:t>,</m:t>
                          </m:r>
                          <m:r>
                            <a:rPr lang="en-US" b="0" i="1" smtClean="0">
                              <a:latin typeface="Cambria Math"/>
                              <a:ea typeface="Cambria Math"/>
                            </a:rPr>
                            <m:t>𝜎</m:t>
                          </m:r>
                        </m:e>
                      </m:d>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1</m:t>
                          </m:r>
                        </m:num>
                        <m:den>
                          <m:r>
                            <a:rPr lang="en-US" b="0" i="1" smtClean="0">
                              <a:latin typeface="Cambria Math"/>
                              <a:ea typeface="Cambria Math"/>
                            </a:rPr>
                            <m:t>√2</m:t>
                          </m:r>
                          <m:r>
                            <a:rPr lang="en-US" b="0" i="1" smtClean="0">
                              <a:latin typeface="Cambria Math"/>
                              <a:ea typeface="Cambria Math"/>
                            </a:rPr>
                            <m:t>𝜋𝜎</m:t>
                          </m:r>
                        </m:den>
                      </m:f>
                      <m:sSup>
                        <m:sSupPr>
                          <m:ctrlPr>
                            <a:rPr lang="en-US" b="0" i="1" smtClean="0">
                              <a:latin typeface="Cambria Math"/>
                              <a:ea typeface="Cambria Math"/>
                            </a:rPr>
                          </m:ctrlPr>
                        </m:sSupPr>
                        <m:e>
                          <m:r>
                            <a:rPr lang="en-US" b="0" i="1" smtClean="0">
                              <a:latin typeface="Cambria Math"/>
                              <a:ea typeface="Cambria Math"/>
                            </a:rPr>
                            <m:t>𝑒</m:t>
                          </m:r>
                        </m:e>
                        <m:sup>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1</m:t>
                              </m:r>
                            </m:num>
                            <m:den>
                              <m:sSup>
                                <m:sSupPr>
                                  <m:ctrlPr>
                                    <a:rPr lang="en-US" b="0" i="1" smtClean="0">
                                      <a:latin typeface="Cambria Math"/>
                                      <a:ea typeface="Cambria Math"/>
                                    </a:rPr>
                                  </m:ctrlPr>
                                </m:sSupPr>
                                <m:e>
                                  <m:r>
                                    <a:rPr lang="en-US" b="0" i="1" smtClean="0">
                                      <a:latin typeface="Cambria Math"/>
                                      <a:ea typeface="Cambria Math"/>
                                    </a:rPr>
                                    <m:t>2</m:t>
                                  </m:r>
                                  <m:r>
                                    <a:rPr lang="en-US" b="0" i="1" smtClean="0">
                                      <a:latin typeface="Cambria Math"/>
                                      <a:ea typeface="Cambria Math"/>
                                    </a:rPr>
                                    <m:t>𝜎</m:t>
                                  </m:r>
                                </m:e>
                                <m:sup>
                                  <m:r>
                                    <a:rPr lang="en-US" b="0" i="1" smtClean="0">
                                      <a:latin typeface="Cambria Math"/>
                                      <a:ea typeface="Cambria Math"/>
                                    </a:rPr>
                                    <m:t>2</m:t>
                                  </m:r>
                                </m:sup>
                              </m:sSup>
                            </m:den>
                          </m:f>
                          <m:sSup>
                            <m:sSupPr>
                              <m:ctrlPr>
                                <a:rPr lang="en-US" b="0" i="1" smtClean="0">
                                  <a:latin typeface="Cambria Math"/>
                                  <a:ea typeface="Cambria Math"/>
                                </a:rPr>
                              </m:ctrlPr>
                            </m:sSupPr>
                            <m:e>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𝜇</m:t>
                              </m:r>
                              <m:r>
                                <a:rPr lang="en-US" b="0" i="1" smtClean="0">
                                  <a:latin typeface="Cambria Math"/>
                                  <a:ea typeface="Cambria Math"/>
                                </a:rPr>
                                <m:t>)</m:t>
                              </m:r>
                            </m:e>
                            <m:sup>
                              <m:r>
                                <a:rPr lang="en-US" b="0" i="1" smtClean="0">
                                  <a:latin typeface="Cambria Math"/>
                                  <a:ea typeface="Cambria Math"/>
                                </a:rPr>
                                <m:t>2</m:t>
                              </m:r>
                            </m:sup>
                          </m:sSup>
                        </m:sup>
                      </m:sSup>
                      <m:r>
                        <a:rPr lang="en-US" b="0" i="1" smtClean="0">
                          <a:latin typeface="Cambria Math"/>
                          <a:ea typeface="Cambria Math"/>
                        </a:rPr>
                        <m:t>𝑓𝑜𝑟</m:t>
                      </m:r>
                      <m:r>
                        <a:rPr lang="en-US" b="0" i="1" smtClean="0">
                          <a:latin typeface="Cambria Math"/>
                          <a:ea typeface="Cambria Math"/>
                        </a:rPr>
                        <m:t> −∞&lt;</m:t>
                      </m:r>
                      <m:r>
                        <a:rPr lang="en-US" b="0" i="1" smtClean="0">
                          <a:latin typeface="Cambria Math"/>
                          <a:ea typeface="Cambria Math"/>
                        </a:rPr>
                        <m:t>𝑥</m:t>
                      </m:r>
                      <m:r>
                        <a:rPr lang="en-US" b="0" i="1" smtClean="0">
                          <a:latin typeface="Cambria Math"/>
                          <a:ea typeface="Cambria Math"/>
                        </a:rPr>
                        <m:t>&lt;∞</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44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22</a:t>
            </a:fld>
            <a:endParaRPr lang="en-US"/>
          </a:p>
        </p:txBody>
      </p:sp>
    </p:spTree>
    <p:extLst>
      <p:ext uri="{BB962C8B-B14F-4D97-AF65-F5344CB8AC3E}">
        <p14:creationId xmlns="" xmlns:p14="http://schemas.microsoft.com/office/powerpoint/2010/main" val="24522024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Normal Distribution</a:t>
            </a:r>
            <a:endParaRPr lang="en-US" dirty="0"/>
          </a:p>
        </p:txBody>
      </p:sp>
      <p:sp>
        <p:nvSpPr>
          <p:cNvPr id="3" name="Content Placeholder 2"/>
          <p:cNvSpPr>
            <a:spLocks noGrp="1"/>
          </p:cNvSpPr>
          <p:nvPr>
            <p:ph idx="1"/>
          </p:nvPr>
        </p:nvSpPr>
        <p:spPr/>
        <p:txBody>
          <a:bodyPr/>
          <a:lstStyle/>
          <a:p>
            <a:r>
              <a:rPr lang="en-US" dirty="0"/>
              <a:t>The mode, which is the point on </a:t>
            </a:r>
            <a:r>
              <a:rPr lang="en-US" dirty="0" smtClean="0"/>
              <a:t>the horizontal </a:t>
            </a:r>
            <a:r>
              <a:rPr lang="en-US" dirty="0"/>
              <a:t>axis where the curve is </a:t>
            </a:r>
            <a:r>
              <a:rPr lang="en-US" dirty="0" smtClean="0"/>
              <a:t>a maximum</a:t>
            </a:r>
            <a:r>
              <a:rPr lang="en-US" dirty="0"/>
              <a:t>, occurs at </a:t>
            </a:r>
            <a:r>
              <a:rPr lang="en-US" i="1" dirty="0"/>
              <a:t>x = </a:t>
            </a:r>
            <a:r>
              <a:rPr lang="el-GR" i="1" dirty="0" smtClean="0"/>
              <a:t>μ</a:t>
            </a:r>
            <a:endParaRPr lang="en-US" i="1" dirty="0" smtClean="0"/>
          </a:p>
          <a:p>
            <a:r>
              <a:rPr lang="en-US" dirty="0"/>
              <a:t>The curve is symmetric about a vertical axis through the mean </a:t>
            </a:r>
            <a:r>
              <a:rPr lang="el-GR" i="1" dirty="0"/>
              <a:t>μ </a:t>
            </a:r>
            <a:r>
              <a:rPr lang="en-US" i="1" dirty="0" smtClean="0"/>
              <a:t>.</a:t>
            </a:r>
          </a:p>
          <a:p>
            <a:r>
              <a:rPr lang="en-US" dirty="0"/>
              <a:t>The curve has its points of inflection at </a:t>
            </a:r>
            <a:r>
              <a:rPr lang="en-US" i="1" dirty="0"/>
              <a:t>x </a:t>
            </a:r>
            <a:r>
              <a:rPr lang="en-US" dirty="0"/>
              <a:t>= </a:t>
            </a:r>
            <a:r>
              <a:rPr lang="en-US" i="1" dirty="0"/>
              <a:t>p </a:t>
            </a:r>
            <a:r>
              <a:rPr lang="en-US" dirty="0"/>
              <a:t>± </a:t>
            </a:r>
            <a:r>
              <a:rPr lang="en-US" i="1" dirty="0"/>
              <a:t>σ</a:t>
            </a:r>
            <a:r>
              <a:rPr lang="en-US" i="1" dirty="0" smtClean="0"/>
              <a:t>, </a:t>
            </a:r>
            <a:r>
              <a:rPr lang="en-US" dirty="0"/>
              <a:t>is concave downward </a:t>
            </a:r>
            <a:r>
              <a:rPr lang="en-US" dirty="0" smtClean="0"/>
              <a:t>if </a:t>
            </a:r>
            <a:r>
              <a:rPr lang="en-US" i="1" dirty="0" smtClean="0"/>
              <a:t>p </a:t>
            </a:r>
            <a:r>
              <a:rPr lang="en-US" i="1" dirty="0"/>
              <a:t>— σ</a:t>
            </a:r>
            <a:r>
              <a:rPr lang="en-US" i="1" dirty="0" smtClean="0"/>
              <a:t> </a:t>
            </a:r>
            <a:r>
              <a:rPr lang="en-US" i="1" dirty="0"/>
              <a:t>&lt; X &lt; p + σ</a:t>
            </a:r>
            <a:r>
              <a:rPr lang="en-US" i="1" dirty="0" smtClean="0"/>
              <a:t>, </a:t>
            </a:r>
            <a:r>
              <a:rPr lang="en-US" dirty="0"/>
              <a:t>and is concave upward otherwise</a:t>
            </a:r>
            <a:r>
              <a:rPr lang="en-US" dirty="0" smtClean="0"/>
              <a:t>.</a:t>
            </a:r>
            <a:endParaRPr lang="en-US" i="1" dirty="0" smtClean="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33601" y="4381677"/>
            <a:ext cx="4572000" cy="23845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23</a:t>
            </a:fld>
            <a:endParaRPr lang="en-US"/>
          </a:p>
        </p:txBody>
      </p:sp>
    </p:spTree>
    <p:extLst>
      <p:ext uri="{BB962C8B-B14F-4D97-AF65-F5344CB8AC3E}">
        <p14:creationId xmlns="" xmlns:p14="http://schemas.microsoft.com/office/powerpoint/2010/main" val="1283883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Normal Distribution</a:t>
            </a:r>
          </a:p>
        </p:txBody>
      </p:sp>
      <p:sp>
        <p:nvSpPr>
          <p:cNvPr id="3" name="Content Placeholder 2"/>
          <p:cNvSpPr>
            <a:spLocks noGrp="1"/>
          </p:cNvSpPr>
          <p:nvPr>
            <p:ph idx="1"/>
          </p:nvPr>
        </p:nvSpPr>
        <p:spPr>
          <a:xfrm>
            <a:off x="457200" y="1066800"/>
            <a:ext cx="8229600" cy="4983163"/>
          </a:xfrm>
        </p:spPr>
        <p:txBody>
          <a:bodyPr/>
          <a:lstStyle/>
          <a:p>
            <a:r>
              <a:rPr lang="en-US" dirty="0"/>
              <a:t>The normal curve approaches the horizontal axis asymptotically as we proceed in either direction away from the mean</a:t>
            </a:r>
            <a:r>
              <a:rPr lang="en-US" dirty="0" smtClean="0"/>
              <a:t>.</a:t>
            </a:r>
          </a:p>
          <a:p>
            <a:r>
              <a:rPr lang="en-US" dirty="0"/>
              <a:t>The total area under the curve and above the horizontal axis is equal to 1.</a:t>
            </a:r>
          </a:p>
          <a:p>
            <a:endParaRPr lang="en-US" dirty="0"/>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4600" y="3581400"/>
            <a:ext cx="4227891" cy="22050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24</a:t>
            </a:fld>
            <a:endParaRPr lang="en-US"/>
          </a:p>
        </p:txBody>
      </p:sp>
    </p:spTree>
    <p:extLst>
      <p:ext uri="{BB962C8B-B14F-4D97-AF65-F5344CB8AC3E}">
        <p14:creationId xmlns="" xmlns:p14="http://schemas.microsoft.com/office/powerpoint/2010/main" val="9197139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i="1" smtClean="0">
                          <a:latin typeface="Cambria Math"/>
                        </a:rPr>
                        <m:t>𝑛</m:t>
                      </m:r>
                      <m:d>
                        <m:dPr>
                          <m:ctrlPr>
                            <a:rPr lang="en-US" i="1">
                              <a:latin typeface="Cambria Math"/>
                            </a:rPr>
                          </m:ctrlPr>
                        </m:dPr>
                        <m:e>
                          <m:r>
                            <a:rPr lang="en-US" i="1">
                              <a:latin typeface="Cambria Math"/>
                            </a:rPr>
                            <m:t>𝑥</m:t>
                          </m:r>
                          <m:r>
                            <a:rPr lang="en-US" i="1">
                              <a:latin typeface="Cambria Math"/>
                            </a:rPr>
                            <m:t>;</m:t>
                          </m:r>
                          <m:r>
                            <a:rPr lang="en-US" i="1">
                              <a:latin typeface="Cambria Math"/>
                              <a:ea typeface="Cambria Math"/>
                            </a:rPr>
                            <m:t>𝜇</m:t>
                          </m:r>
                          <m:r>
                            <a:rPr lang="en-US" i="1">
                              <a:latin typeface="Cambria Math"/>
                              <a:ea typeface="Cambria Math"/>
                            </a:rPr>
                            <m:t>,</m:t>
                          </m:r>
                          <m:r>
                            <a:rPr lang="en-US" i="1">
                              <a:latin typeface="Cambria Math"/>
                              <a:ea typeface="Cambria Math"/>
                            </a:rPr>
                            <m:t>𝜎</m:t>
                          </m:r>
                        </m:e>
                      </m:d>
                      <m:r>
                        <a:rPr lang="en-US" i="1">
                          <a:latin typeface="Cambria Math"/>
                          <a:ea typeface="Cambria Math"/>
                        </a:rPr>
                        <m:t>=</m:t>
                      </m:r>
                      <m:f>
                        <m:fPr>
                          <m:ctrlPr>
                            <a:rPr lang="en-US" i="1">
                              <a:latin typeface="Cambria Math"/>
                              <a:ea typeface="Cambria Math"/>
                            </a:rPr>
                          </m:ctrlPr>
                        </m:fPr>
                        <m:num>
                          <m:r>
                            <a:rPr lang="en-US" i="1">
                              <a:latin typeface="Cambria Math"/>
                              <a:ea typeface="Cambria Math"/>
                            </a:rPr>
                            <m:t>1</m:t>
                          </m:r>
                        </m:num>
                        <m:den>
                          <m:r>
                            <a:rPr lang="en-US" i="1">
                              <a:latin typeface="Cambria Math"/>
                              <a:ea typeface="Cambria Math"/>
                            </a:rPr>
                            <m:t>√2</m:t>
                          </m:r>
                          <m:r>
                            <a:rPr lang="en-US" i="1">
                              <a:latin typeface="Cambria Math"/>
                              <a:ea typeface="Cambria Math"/>
                            </a:rPr>
                            <m:t>𝜋𝜎</m:t>
                          </m:r>
                        </m:den>
                      </m:f>
                      <m:sSup>
                        <m:sSupPr>
                          <m:ctrlPr>
                            <a:rPr lang="en-US" i="1">
                              <a:latin typeface="Cambria Math"/>
                              <a:ea typeface="Cambria Math"/>
                            </a:rPr>
                          </m:ctrlPr>
                        </m:sSupPr>
                        <m:e>
                          <m:r>
                            <a:rPr lang="en-US" i="1">
                              <a:latin typeface="Cambria Math"/>
                              <a:ea typeface="Cambria Math"/>
                            </a:rPr>
                            <m:t>𝑒</m:t>
                          </m:r>
                        </m:e>
                        <m:sup>
                          <m:r>
                            <a:rPr lang="en-US" i="1">
                              <a:latin typeface="Cambria Math"/>
                              <a:ea typeface="Cambria Math"/>
                            </a:rPr>
                            <m:t>−</m:t>
                          </m:r>
                          <m:f>
                            <m:fPr>
                              <m:ctrlPr>
                                <a:rPr lang="en-US" i="1">
                                  <a:latin typeface="Cambria Math"/>
                                  <a:ea typeface="Cambria Math"/>
                                </a:rPr>
                              </m:ctrlPr>
                            </m:fPr>
                            <m:num>
                              <m:r>
                                <a:rPr lang="en-US" i="1">
                                  <a:latin typeface="Cambria Math"/>
                                  <a:ea typeface="Cambria Math"/>
                                </a:rPr>
                                <m:t>1</m:t>
                              </m:r>
                            </m:num>
                            <m:den>
                              <m:sSup>
                                <m:sSupPr>
                                  <m:ctrlPr>
                                    <a:rPr lang="en-US" i="1">
                                      <a:latin typeface="Cambria Math"/>
                                      <a:ea typeface="Cambria Math"/>
                                    </a:rPr>
                                  </m:ctrlPr>
                                </m:sSupPr>
                                <m:e>
                                  <m:r>
                                    <a:rPr lang="en-US" i="1">
                                      <a:latin typeface="Cambria Math"/>
                                      <a:ea typeface="Cambria Math"/>
                                    </a:rPr>
                                    <m:t>2</m:t>
                                  </m:r>
                                  <m:r>
                                    <a:rPr lang="en-US" i="1">
                                      <a:latin typeface="Cambria Math"/>
                                      <a:ea typeface="Cambria Math"/>
                                    </a:rPr>
                                    <m:t>𝜎</m:t>
                                  </m:r>
                                </m:e>
                                <m:sup>
                                  <m:r>
                                    <a:rPr lang="en-US" i="1">
                                      <a:latin typeface="Cambria Math"/>
                                      <a:ea typeface="Cambria Math"/>
                                    </a:rPr>
                                    <m:t>2</m:t>
                                  </m:r>
                                </m:sup>
                              </m:sSup>
                            </m:den>
                          </m:f>
                          <m:sSup>
                            <m:sSupPr>
                              <m:ctrlPr>
                                <a:rPr lang="en-US" i="1">
                                  <a:latin typeface="Cambria Math"/>
                                  <a:ea typeface="Cambria Math"/>
                                </a:rPr>
                              </m:ctrlPr>
                            </m:sSupPr>
                            <m:e>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i="1">
                                  <a:latin typeface="Cambria Math"/>
                                  <a:ea typeface="Cambria Math"/>
                                </a:rPr>
                                <m:t>𝜇</m:t>
                              </m:r>
                              <m:r>
                                <a:rPr lang="en-US" i="1">
                                  <a:latin typeface="Cambria Math"/>
                                  <a:ea typeface="Cambria Math"/>
                                </a:rPr>
                                <m:t>)</m:t>
                              </m:r>
                            </m:e>
                            <m:sup>
                              <m:r>
                                <a:rPr lang="en-US" i="1">
                                  <a:latin typeface="Cambria Math"/>
                                  <a:ea typeface="Cambria Math"/>
                                </a:rPr>
                                <m:t>2</m:t>
                              </m:r>
                            </m:sup>
                          </m:sSup>
                        </m:sup>
                      </m:sSup>
                      <m:r>
                        <a:rPr lang="en-US" i="1">
                          <a:latin typeface="Cambria Math"/>
                          <a:ea typeface="Cambria Math"/>
                        </a:rPr>
                        <m:t>𝑓𝑜𝑟</m:t>
                      </m:r>
                      <m:r>
                        <a:rPr lang="en-US" i="1">
                          <a:latin typeface="Cambria Math"/>
                          <a:ea typeface="Cambria Math"/>
                        </a:rPr>
                        <m:t> −∞&lt;</m:t>
                      </m:r>
                      <m:r>
                        <a:rPr lang="en-US" i="1">
                          <a:latin typeface="Cambria Math"/>
                          <a:ea typeface="Cambria Math"/>
                        </a:rPr>
                        <m:t>𝑥</m:t>
                      </m:r>
                      <m:r>
                        <a:rPr lang="en-US" i="1">
                          <a:latin typeface="Cambria Math"/>
                          <a:ea typeface="Cambria Math"/>
                        </a:rPr>
                        <m:t>&lt;∞</m:t>
                      </m:r>
                    </m:oMath>
                  </m:oMathPara>
                </a14:m>
                <a:endParaRPr lang="en-US" dirty="0"/>
              </a:p>
              <a:p>
                <a:r>
                  <a:rPr lang="en-US" dirty="0" smtClean="0"/>
                  <a:t>Mean of the distribution is </a:t>
                </a:r>
                <a:r>
                  <a:rPr lang="el-GR" dirty="0" smtClean="0"/>
                  <a:t>μ</a:t>
                </a:r>
                <a:r>
                  <a:rPr lang="en-US" dirty="0" smtClean="0"/>
                  <a:t> while its variance is </a:t>
                </a:r>
                <a:r>
                  <a:rPr lang="el-GR" dirty="0" smtClean="0"/>
                  <a:t>σ</a:t>
                </a:r>
                <a:endParaRPr lang="en-US" dirty="0" smtClean="0"/>
              </a:p>
              <a:p>
                <a:r>
                  <a:rPr lang="en-US" dirty="0" smtClean="0"/>
                  <a:t>Constant factor </a:t>
                </a:r>
                <a14:m>
                  <m:oMath xmlns:m="http://schemas.openxmlformats.org/officeDocument/2006/math">
                    <m:f>
                      <m:fPr>
                        <m:ctrlPr>
                          <a:rPr lang="en-US" i="1" smtClean="0">
                            <a:latin typeface="Cambria Math"/>
                          </a:rPr>
                        </m:ctrlPr>
                      </m:fPr>
                      <m:num>
                        <m:r>
                          <a:rPr lang="en-US" b="0" i="1" smtClean="0">
                            <a:latin typeface="Cambria Math"/>
                          </a:rPr>
                          <m:t>1</m:t>
                        </m:r>
                      </m:num>
                      <m:den>
                        <m:r>
                          <a:rPr lang="en-US" i="1" smtClean="0">
                            <a:latin typeface="Cambria Math"/>
                            <a:ea typeface="Cambria Math"/>
                          </a:rPr>
                          <m:t>𝜎</m:t>
                        </m:r>
                        <m:r>
                          <a:rPr lang="en-US" i="1" smtClean="0">
                            <a:latin typeface="Cambria Math"/>
                            <a:ea typeface="Cambria Math"/>
                          </a:rPr>
                          <m:t>√2</m:t>
                        </m:r>
                        <m:r>
                          <a:rPr lang="en-US" b="0" i="1" smtClean="0">
                            <a:latin typeface="Cambria Math"/>
                            <a:ea typeface="Cambria Math"/>
                          </a:rPr>
                          <m:t>𝜋</m:t>
                        </m:r>
                      </m:den>
                    </m:f>
                    <m:r>
                      <a:rPr lang="en-US" b="0" i="1" smtClean="0">
                        <a:latin typeface="Cambria Math"/>
                      </a:rPr>
                      <m:t> </m:t>
                    </m:r>
                  </m:oMath>
                </a14:m>
                <a:r>
                  <a:rPr lang="en-US" b="0" dirty="0" smtClean="0"/>
                  <a:t> makes the area under the </a:t>
                </a:r>
                <a:r>
                  <a:rPr lang="en-US" b="0" dirty="0" err="1" smtClean="0"/>
                  <a:t>gaussian</a:t>
                </a:r>
                <a:r>
                  <a:rPr lang="en-US" dirty="0" smtClean="0"/>
                  <a:t>/normal curve equal to 1.</a:t>
                </a:r>
              </a:p>
              <a:p>
                <a:r>
                  <a:rPr lang="en-US" b="0" dirty="0" smtClean="0"/>
                  <a:t>The curve is symmetric w. </a:t>
                </a:r>
                <a:r>
                  <a:rPr lang="en-US" dirty="0" smtClean="0"/>
                  <a:t>r. t. the axis defined by x = </a:t>
                </a:r>
                <a:r>
                  <a:rPr lang="el-GR" dirty="0" smtClean="0"/>
                  <a:t>μ</a:t>
                </a:r>
                <a:endParaRPr lang="en-US" dirty="0" smtClean="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96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25</a:t>
            </a:fld>
            <a:endParaRPr lang="en-US"/>
          </a:p>
        </p:txBody>
      </p:sp>
    </p:spTree>
    <p:extLst>
      <p:ext uri="{BB962C8B-B14F-4D97-AF65-F5344CB8AC3E}">
        <p14:creationId xmlns:p14="http://schemas.microsoft.com/office/powerpoint/2010/main" xmlns="" val="42282240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dirty="0"/>
                  <a:t>Smaller the </a:t>
                </a:r>
                <a:r>
                  <a:rPr lang="el-GR" dirty="0"/>
                  <a:t>σ</a:t>
                </a:r>
                <a:r>
                  <a:rPr lang="en-US" dirty="0"/>
                  <a:t> narrower is the curve i.e. the function goes to zero very fast</a:t>
                </a:r>
                <a:r>
                  <a:rPr lang="en-US" dirty="0" smtClean="0"/>
                  <a:t>.</a:t>
                </a:r>
              </a:p>
              <a:p>
                <a:r>
                  <a:rPr lang="en-US" dirty="0" smtClean="0"/>
                  <a:t>The curve has its point of inflection at </a:t>
                </a:r>
                <a14:m>
                  <m:oMath xmlns:m="http://schemas.openxmlformats.org/officeDocument/2006/math">
                    <m:r>
                      <a:rPr lang="en-US" b="0" i="1" smtClean="0">
                        <a:latin typeface="Cambria Math"/>
                      </a:rPr>
                      <m:t>𝑥</m:t>
                    </m:r>
                    <m:r>
                      <a:rPr lang="en-US" b="0" i="1" smtClean="0">
                        <a:latin typeface="Cambria Math"/>
                      </a:rPr>
                      <m:t>= </m:t>
                    </m:r>
                    <m:r>
                      <a:rPr lang="en-US" b="0" i="1" smtClean="0">
                        <a:latin typeface="Cambria Math"/>
                        <a:ea typeface="Cambria Math"/>
                      </a:rPr>
                      <m:t>𝜇</m:t>
                    </m:r>
                    <m:r>
                      <a:rPr lang="en-US" b="0" i="1" smtClean="0">
                        <a:latin typeface="Cambria Math"/>
                        <a:ea typeface="Cambria Math"/>
                      </a:rPr>
                      <m:t>±</m:t>
                    </m:r>
                    <m:r>
                      <a:rPr lang="en-US" b="0" i="1" smtClean="0">
                        <a:latin typeface="Cambria Math"/>
                        <a:ea typeface="Cambria Math"/>
                      </a:rPr>
                      <m:t>𝜎</m:t>
                    </m:r>
                  </m:oMath>
                </a14:m>
                <a:endParaRPr lang="en-US"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r>
                        <a:rPr lang="en-US" b="0" i="1" smtClean="0">
                          <a:latin typeface="Cambria Math"/>
                          <a:ea typeface="Cambria Math"/>
                        </a:rPr>
                        <m:t>𝜇</m:t>
                      </m:r>
                      <m:r>
                        <a:rPr lang="en-US" b="0" i="1" smtClean="0">
                          <a:latin typeface="Cambria Math"/>
                          <a:ea typeface="Cambria Math"/>
                        </a:rPr>
                        <m:t>−</m:t>
                      </m:r>
                      <m:r>
                        <a:rPr lang="en-US" b="0" i="1" smtClean="0">
                          <a:latin typeface="Cambria Math"/>
                          <a:ea typeface="Cambria Math"/>
                        </a:rPr>
                        <m:t>𝜎</m:t>
                      </m:r>
                      <m:r>
                        <a:rPr lang="en-US" b="0" i="1" smtClean="0">
                          <a:latin typeface="Cambria Math"/>
                          <a:ea typeface="Cambria Math"/>
                        </a:rPr>
                        <m:t>)&lt;</m:t>
                      </m:r>
                      <m:r>
                        <a:rPr lang="en-US" b="0" i="1" smtClean="0">
                          <a:latin typeface="Cambria Math"/>
                          <a:ea typeface="Cambria Math"/>
                        </a:rPr>
                        <m:t>𝑋</m:t>
                      </m:r>
                      <m:r>
                        <a:rPr lang="en-US" b="0" i="1" smtClean="0">
                          <a:latin typeface="Cambria Math"/>
                          <a:ea typeface="Cambria Math"/>
                        </a:rPr>
                        <m:t>&lt;(</m:t>
                      </m:r>
                      <m:r>
                        <a:rPr lang="en-US" i="1">
                          <a:latin typeface="Cambria Math"/>
                          <a:ea typeface="Cambria Math"/>
                        </a:rPr>
                        <m:t>𝜇</m:t>
                      </m:r>
                      <m:r>
                        <a:rPr lang="en-US" b="0" i="1" smtClean="0">
                          <a:latin typeface="Cambria Math"/>
                          <a:ea typeface="Cambria Math"/>
                        </a:rPr>
                        <m:t>+</m:t>
                      </m:r>
                      <m:r>
                        <a:rPr lang="en-US" i="1">
                          <a:latin typeface="Cambria Math"/>
                          <a:ea typeface="Cambria Math"/>
                        </a:rPr>
                        <m:t>𝜎</m:t>
                      </m:r>
                      <m:r>
                        <a:rPr lang="en-US" i="1">
                          <a:latin typeface="Cambria Math"/>
                          <a:ea typeface="Cambria Math"/>
                        </a:rPr>
                        <m:t>)≈68%</m:t>
                      </m:r>
                    </m:oMath>
                  </m:oMathPara>
                </a14:m>
                <a:endParaRPr lang="en-US" b="0" dirty="0" smtClean="0">
                  <a:ea typeface="Cambria Math"/>
                </a:endParaRP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𝑃</m:t>
                      </m:r>
                      <m:r>
                        <a:rPr lang="en-US" i="1">
                          <a:latin typeface="Cambria Math"/>
                        </a:rPr>
                        <m:t>((</m:t>
                      </m:r>
                      <m:r>
                        <a:rPr lang="en-US" i="1">
                          <a:latin typeface="Cambria Math"/>
                          <a:ea typeface="Cambria Math"/>
                        </a:rPr>
                        <m:t>𝜇</m:t>
                      </m:r>
                      <m:r>
                        <a:rPr lang="en-US" i="1">
                          <a:latin typeface="Cambria Math"/>
                          <a:ea typeface="Cambria Math"/>
                        </a:rPr>
                        <m:t>−2</m:t>
                      </m:r>
                      <m:r>
                        <a:rPr lang="en-US" i="1">
                          <a:latin typeface="Cambria Math"/>
                          <a:ea typeface="Cambria Math"/>
                        </a:rPr>
                        <m:t>𝜎</m:t>
                      </m:r>
                      <m:r>
                        <a:rPr lang="en-US" i="1">
                          <a:latin typeface="Cambria Math"/>
                          <a:ea typeface="Cambria Math"/>
                        </a:rPr>
                        <m:t>)&lt;</m:t>
                      </m:r>
                      <m:r>
                        <a:rPr lang="en-US" i="1">
                          <a:latin typeface="Cambria Math"/>
                          <a:ea typeface="Cambria Math"/>
                        </a:rPr>
                        <m:t>𝑋</m:t>
                      </m:r>
                      <m:r>
                        <a:rPr lang="en-US" i="1">
                          <a:latin typeface="Cambria Math"/>
                          <a:ea typeface="Cambria Math"/>
                        </a:rPr>
                        <m:t>&lt;(</m:t>
                      </m:r>
                      <m:r>
                        <a:rPr lang="en-US" i="1">
                          <a:latin typeface="Cambria Math"/>
                          <a:ea typeface="Cambria Math"/>
                        </a:rPr>
                        <m:t>𝜇</m:t>
                      </m:r>
                      <m:r>
                        <a:rPr lang="en-US" b="0" i="1" smtClean="0">
                          <a:latin typeface="Cambria Math"/>
                          <a:ea typeface="Cambria Math"/>
                        </a:rPr>
                        <m:t>+2</m:t>
                      </m:r>
                      <m:r>
                        <a:rPr lang="en-US" i="1">
                          <a:latin typeface="Cambria Math"/>
                          <a:ea typeface="Cambria Math"/>
                        </a:rPr>
                        <m:t>𝜎</m:t>
                      </m:r>
                      <m:r>
                        <a:rPr lang="en-US" i="1">
                          <a:latin typeface="Cambria Math"/>
                          <a:ea typeface="Cambria Math"/>
                        </a:rPr>
                        <m:t>)≈95.5</m:t>
                      </m:r>
                      <m:r>
                        <a:rPr lang="en-US" i="1">
                          <a:latin typeface="Cambria Math"/>
                          <a:ea typeface="Cambria Math"/>
                        </a:rPr>
                        <m:t>%</m:t>
                      </m:r>
                    </m:oMath>
                  </m:oMathPara>
                </a14:m>
                <a:endParaRPr lang="en-US" dirty="0" smtClean="0">
                  <a:ea typeface="Cambria Math"/>
                </a:endParaRP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𝑃</m:t>
                      </m:r>
                      <m:r>
                        <a:rPr lang="en-US" i="1">
                          <a:latin typeface="Cambria Math"/>
                        </a:rPr>
                        <m:t>((</m:t>
                      </m:r>
                      <m:r>
                        <a:rPr lang="en-US" i="1">
                          <a:latin typeface="Cambria Math"/>
                          <a:ea typeface="Cambria Math"/>
                        </a:rPr>
                        <m:t>𝜇</m:t>
                      </m:r>
                      <m:r>
                        <a:rPr lang="en-US" i="1">
                          <a:latin typeface="Cambria Math"/>
                          <a:ea typeface="Cambria Math"/>
                        </a:rPr>
                        <m:t>−3</m:t>
                      </m:r>
                      <m:r>
                        <a:rPr lang="en-US" i="1">
                          <a:latin typeface="Cambria Math"/>
                          <a:ea typeface="Cambria Math"/>
                        </a:rPr>
                        <m:t>𝜎</m:t>
                      </m:r>
                      <m:r>
                        <a:rPr lang="en-US" i="1">
                          <a:latin typeface="Cambria Math"/>
                          <a:ea typeface="Cambria Math"/>
                        </a:rPr>
                        <m:t>)&lt;</m:t>
                      </m:r>
                      <m:r>
                        <a:rPr lang="en-US" i="1">
                          <a:latin typeface="Cambria Math"/>
                          <a:ea typeface="Cambria Math"/>
                        </a:rPr>
                        <m:t>𝑋</m:t>
                      </m:r>
                      <m:r>
                        <a:rPr lang="en-US" i="1">
                          <a:latin typeface="Cambria Math"/>
                          <a:ea typeface="Cambria Math"/>
                        </a:rPr>
                        <m:t>&lt;(</m:t>
                      </m:r>
                      <m:r>
                        <a:rPr lang="en-US" i="1">
                          <a:latin typeface="Cambria Math"/>
                          <a:ea typeface="Cambria Math"/>
                        </a:rPr>
                        <m:t>𝜇</m:t>
                      </m:r>
                      <m:r>
                        <a:rPr lang="en-US" i="1">
                          <a:latin typeface="Cambria Math"/>
                          <a:ea typeface="Cambria Math"/>
                        </a:rPr>
                        <m:t>+</m:t>
                      </m:r>
                      <m:r>
                        <a:rPr lang="en-US" b="0" i="1" smtClean="0">
                          <a:latin typeface="Cambria Math"/>
                          <a:ea typeface="Cambria Math"/>
                        </a:rPr>
                        <m:t>3</m:t>
                      </m:r>
                      <m:r>
                        <a:rPr lang="en-US" i="1">
                          <a:latin typeface="Cambria Math"/>
                          <a:ea typeface="Cambria Math"/>
                        </a:rPr>
                        <m:t>𝜎</m:t>
                      </m:r>
                      <m:r>
                        <a:rPr lang="en-US" i="1">
                          <a:latin typeface="Cambria Math"/>
                          <a:ea typeface="Cambria Math"/>
                        </a:rPr>
                        <m:t>)≈99.7%</m:t>
                      </m:r>
                    </m:oMath>
                  </m:oMathPara>
                </a14:m>
                <a:endParaRPr lang="en-US" dirty="0" smtClean="0">
                  <a:ea typeface="Cambria Math"/>
                </a:endParaRPr>
              </a:p>
              <a:p>
                <a:pPr marL="0" indent="0">
                  <a:buNone/>
                </a:pPr>
                <a:endParaRPr lang="en-US" dirty="0" smtClean="0">
                  <a:ea typeface="Cambria Math"/>
                </a:endParaRPr>
              </a:p>
              <a:p>
                <a:pPr marL="0" indent="0">
                  <a:buNone/>
                </a:pPr>
                <a:endParaRPr lang="en-US" dirty="0">
                  <a:ea typeface="Cambria Math"/>
                </a:endParaRPr>
              </a:p>
              <a:p>
                <a:pPr marL="0" indent="0">
                  <a:buNone/>
                </a:pPr>
                <a:endParaRPr lang="en-US" dirty="0">
                  <a:ea typeface="Cambria Math"/>
                </a:endParaRPr>
              </a:p>
              <a:p>
                <a:pPr marL="0" indent="0">
                  <a:buNone/>
                </a:pPr>
                <a:endParaRPr lang="en-US" dirty="0">
                  <a:ea typeface="Cambria Math"/>
                </a:endParaRPr>
              </a:p>
              <a:p>
                <a:pPr marL="0" indent="0">
                  <a:buNone/>
                </a:pPr>
                <a:endParaRPr lang="en-US" b="0" dirty="0" smtClean="0">
                  <a:ea typeface="Cambria Math"/>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a:stretch>
              </a:blipFill>
            </p:spPr>
            <p:txBody>
              <a:bodyPr/>
              <a:lstStyle/>
              <a:p>
                <a:r>
                  <a:rPr lang="en-US">
                    <a:noFill/>
                  </a:rPr>
                  <a:t> </a:t>
                </a:r>
              </a:p>
            </p:txBody>
          </p:sp>
        </mc:Fallback>
      </mc:AlternateContent>
      <p:pic>
        <p:nvPicPr>
          <p:cNvPr id="49154" name="Picture 2" descr="http://www.comfsm.fm/%7Edleeling/statistics/standard_normal_curve.png"/>
          <p:cNvPicPr>
            <a:picLocks noChangeAspect="1" noChangeArrowheads="1"/>
          </p:cNvPicPr>
          <p:nvPr/>
        </p:nvPicPr>
        <p:blipFill>
          <a:blip r:embed="rId4" cstate="print"/>
          <a:srcRect/>
          <a:stretch>
            <a:fillRect/>
          </a:stretch>
        </p:blipFill>
        <p:spPr bwMode="auto">
          <a:xfrm>
            <a:off x="2362200" y="3899919"/>
            <a:ext cx="3733800" cy="2958081"/>
          </a:xfrm>
          <a:prstGeom prst="rect">
            <a:avLst/>
          </a:prstGeom>
          <a:noFill/>
        </p:spPr>
      </p:pic>
      <p:sp>
        <p:nvSpPr>
          <p:cNvPr id="6" name="Slide Number Placeholder 5"/>
          <p:cNvSpPr>
            <a:spLocks noGrp="1"/>
          </p:cNvSpPr>
          <p:nvPr>
            <p:ph type="sldNum" sz="quarter" idx="12"/>
          </p:nvPr>
        </p:nvSpPr>
        <p:spPr/>
        <p:txBody>
          <a:bodyPr/>
          <a:lstStyle/>
          <a:p>
            <a:fld id="{5CF84B07-E1DF-494F-8188-564F20F01F9F}" type="slidenum">
              <a:rPr lang="en-US" smtClean="0"/>
              <a:pPr/>
              <a:t>26</a:t>
            </a:fld>
            <a:endParaRPr lang="en-US"/>
          </a:p>
        </p:txBody>
      </p:sp>
    </p:spTree>
    <p:extLst>
      <p:ext uri="{BB962C8B-B14F-4D97-AF65-F5344CB8AC3E}">
        <p14:creationId xmlns:p14="http://schemas.microsoft.com/office/powerpoint/2010/main" xmlns="" val="2173936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Beauty of Normal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27</a:t>
            </a:fld>
            <a:endParaRPr lang="en-US"/>
          </a:p>
        </p:txBody>
      </p:sp>
      <p:sp>
        <p:nvSpPr>
          <p:cNvPr id="6" name="Rectangle 13"/>
          <p:cNvSpPr>
            <a:spLocks noGrp="1" noChangeArrowheads="1"/>
          </p:cNvSpPr>
          <p:nvPr>
            <p:ph idx="1"/>
          </p:nvPr>
        </p:nvSpPr>
        <p:spPr bwMode="auto">
          <a:prstGeom prst="rect">
            <a:avLst/>
          </a:prstGeom>
          <a:noFill/>
          <a:ln w="9525">
            <a:noFill/>
            <a:miter lim="800000"/>
            <a:headEnd/>
            <a:tailEnd/>
          </a:ln>
          <a:effectLst/>
        </p:spPr>
        <p:txBody>
          <a:bodyPr bIns="0">
            <a:spAutoFit/>
          </a:bodyPr>
          <a:lstStyle/>
          <a:p>
            <a:pPr eaLnBrk="1" hangingPunct="1"/>
            <a:r>
              <a:rPr lang="en-US" sz="2800" dirty="0">
                <a:latin typeface="Times New Roman" pitchFamily="18" charset="0"/>
                <a:cs typeface="Times New Roman" pitchFamily="18" charset="0"/>
              </a:rPr>
              <a:t>No matter what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and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are, the area between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and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is about 68%; the area between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-2</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and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+2</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is about 95%; and the area between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-3</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and </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+3</a:t>
            </a:r>
            <a:r>
              <a:rPr lang="en-US" sz="2800" dirty="0">
                <a:latin typeface="Times New Roman" pitchFamily="18" charset="0"/>
                <a:cs typeface="Times New Roman" pitchFamily="18" charset="0"/>
                <a:sym typeface="Symbol" pitchFamily="18" charset="2"/>
              </a:rPr>
              <a:t></a:t>
            </a:r>
            <a:r>
              <a:rPr lang="en-US" sz="2800" dirty="0">
                <a:latin typeface="Times New Roman" pitchFamily="18" charset="0"/>
                <a:cs typeface="Times New Roman" pitchFamily="18" charset="0"/>
              </a:rPr>
              <a:t> is about 99.7%.  Almost all values fall within 3 standard deviations. </a:t>
            </a:r>
          </a:p>
        </p:txBody>
      </p:sp>
    </p:spTree>
    <p:extLst>
      <p:ext uri="{BB962C8B-B14F-4D97-AF65-F5344CB8AC3E}">
        <p14:creationId xmlns:p14="http://schemas.microsoft.com/office/powerpoint/2010/main" xmlns="" val="32336368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a:ea typeface="Cambria Math"/>
                  </a:rPr>
                  <a:t>Normal Probability for interval </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𝑃</m:t>
                      </m:r>
                      <m:r>
                        <a:rPr lang="en-US" i="1">
                          <a:latin typeface="Cambria Math"/>
                        </a:rPr>
                        <m:t>((</m:t>
                      </m:r>
                      <m:r>
                        <a:rPr lang="en-US" i="1">
                          <a:latin typeface="Cambria Math"/>
                        </a:rPr>
                        <m:t>𝑎</m:t>
                      </m:r>
                      <m:r>
                        <a:rPr lang="en-US" i="1">
                          <a:latin typeface="Cambria Math"/>
                          <a:ea typeface="Cambria Math"/>
                        </a:rPr>
                        <m:t>&lt;</m:t>
                      </m:r>
                      <m:r>
                        <a:rPr lang="en-US" i="1">
                          <a:latin typeface="Cambria Math"/>
                          <a:ea typeface="Cambria Math"/>
                        </a:rPr>
                        <m:t>𝑋</m:t>
                      </m:r>
                      <m:r>
                        <a:rPr lang="en-US" i="1">
                          <a:latin typeface="Cambria Math"/>
                          <a:ea typeface="Cambria Math"/>
                        </a:rPr>
                        <m:t>&lt;</m:t>
                      </m:r>
                      <m:r>
                        <a:rPr lang="en-US" i="1">
                          <a:latin typeface="Cambria Math"/>
                          <a:ea typeface="Cambria Math"/>
                        </a:rPr>
                        <m:t>𝑏</m:t>
                      </m:r>
                      <m:r>
                        <a:rPr lang="en-US" i="1">
                          <a:latin typeface="Cambria Math"/>
                          <a:ea typeface="Cambria Math"/>
                        </a:rPr>
                        <m:t>)=</m:t>
                      </m:r>
                      <m:r>
                        <a:rPr lang="en-US" i="1">
                          <a:latin typeface="Cambria Math"/>
                          <a:ea typeface="Cambria Math"/>
                        </a:rPr>
                        <m:t>𝐹</m:t>
                      </m:r>
                      <m:d>
                        <m:dPr>
                          <m:ctrlPr>
                            <a:rPr lang="en-US" i="1">
                              <a:latin typeface="Cambria Math"/>
                              <a:ea typeface="Cambria Math"/>
                            </a:rPr>
                          </m:ctrlPr>
                        </m:dPr>
                        <m:e>
                          <m:r>
                            <a:rPr lang="en-US" i="1">
                              <a:latin typeface="Cambria Math"/>
                              <a:ea typeface="Cambria Math"/>
                            </a:rPr>
                            <m:t>𝑏</m:t>
                          </m:r>
                        </m:e>
                      </m:d>
                      <m:r>
                        <a:rPr lang="en-US" i="1">
                          <a:latin typeface="Cambria Math"/>
                          <a:ea typeface="Cambria Math"/>
                        </a:rPr>
                        <m:t>−</m:t>
                      </m:r>
                      <m:r>
                        <a:rPr lang="en-US" i="1">
                          <a:latin typeface="Cambria Math"/>
                          <a:ea typeface="Cambria Math"/>
                        </a:rPr>
                        <m:t>𝐹</m:t>
                      </m:r>
                      <m:r>
                        <a:rPr lang="en-US" i="1">
                          <a:latin typeface="Cambria Math"/>
                          <a:ea typeface="Cambria Math"/>
                        </a:rPr>
                        <m:t>(</m:t>
                      </m:r>
                      <m:r>
                        <a:rPr lang="en-US" i="1">
                          <a:latin typeface="Cambria Math"/>
                          <a:ea typeface="Cambria Math"/>
                        </a:rPr>
                        <m:t>𝑎</m:t>
                      </m:r>
                      <m:r>
                        <a:rPr lang="en-US" i="1">
                          <a:latin typeface="Cambria Math"/>
                          <a:ea typeface="Cambria Math"/>
                        </a:rPr>
                        <m:t>)</m:t>
                      </m:r>
                    </m:oMath>
                  </m:oMathPara>
                </a14:m>
                <a:endParaRPr lang="en-US" dirty="0">
                  <a:ea typeface="Cambria Math"/>
                </a:endParaRPr>
              </a:p>
              <a:p>
                <a:pPr marL="0" indent="0">
                  <a:buNone/>
                </a:pPr>
                <a:r>
                  <a:rPr lang="en-US" dirty="0" smtClean="0">
                    <a:ea typeface="Cambria Math"/>
                  </a:rPr>
                  <a:t>	These </a:t>
                </a:r>
                <a:r>
                  <a:rPr lang="en-US" dirty="0">
                    <a:ea typeface="Cambria Math"/>
                  </a:rPr>
                  <a:t>values are available in tables</a:t>
                </a:r>
                <a:endParaRPr lang="en-US" dirty="0">
                  <a:ea typeface="Cambria Math"/>
                </a:endParaRP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28</a:t>
            </a:fld>
            <a:endParaRPr lang="en-US"/>
          </a:p>
        </p:txBody>
      </p:sp>
    </p:spTree>
    <p:extLst>
      <p:ext uri="{BB962C8B-B14F-4D97-AF65-F5344CB8AC3E}">
        <p14:creationId xmlns:p14="http://schemas.microsoft.com/office/powerpoint/2010/main" xmlns="" val="484562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Normal Distribution</a:t>
            </a:r>
            <a:endParaRPr lang="en-US" dirty="0"/>
          </a:p>
        </p:txBody>
      </p:sp>
      <p:sp>
        <p:nvSpPr>
          <p:cNvPr id="3" name="Content Placeholder 2"/>
          <p:cNvSpPr>
            <a:spLocks noGrp="1"/>
          </p:cNvSpPr>
          <p:nvPr>
            <p:ph idx="1"/>
          </p:nvPr>
        </p:nvSpPr>
        <p:spPr/>
        <p:txBody>
          <a:bodyPr/>
          <a:lstStyle/>
          <a:p>
            <a:r>
              <a:rPr lang="en-US" dirty="0"/>
              <a:t>The distribution of a normal random variable with mean 0 and variance 1 is </a:t>
            </a:r>
            <a:r>
              <a:rPr lang="en-US" dirty="0" smtClean="0"/>
              <a:t>called a </a:t>
            </a:r>
            <a:r>
              <a:rPr lang="en-US" b="1" dirty="0">
                <a:solidFill>
                  <a:srgbClr val="FF0000"/>
                </a:solidFill>
              </a:rPr>
              <a:t>standard normal distribution.</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CF84B07-E1DF-494F-8188-564F20F01F9F}" type="slidenum">
              <a:rPr lang="en-US" smtClean="0"/>
              <a:pPr/>
              <a:t>29</a:t>
            </a:fld>
            <a:endParaRPr lang="en-US"/>
          </a:p>
        </p:txBody>
      </p:sp>
      <p:graphicFrame>
        <p:nvGraphicFramePr>
          <p:cNvPr id="10241" name="Object 1"/>
          <p:cNvGraphicFramePr>
            <a:graphicFrameLocks noChangeAspect="1"/>
          </p:cNvGraphicFramePr>
          <p:nvPr/>
        </p:nvGraphicFramePr>
        <p:xfrm>
          <a:off x="609600" y="2895600"/>
          <a:ext cx="8389937" cy="1617663"/>
        </p:xfrm>
        <a:graphic>
          <a:graphicData uri="http://schemas.openxmlformats.org/presentationml/2006/ole">
            <p:oleObj spid="_x0000_s81922" name="Equation" r:id="rId3" imgW="2425680" imgH="457200" progId="Equation.3">
              <p:embed/>
            </p:oleObj>
          </a:graphicData>
        </a:graphic>
      </p:graphicFrame>
    </p:spTree>
    <p:extLst>
      <p:ext uri="{BB962C8B-B14F-4D97-AF65-F5344CB8AC3E}">
        <p14:creationId xmlns:p14="http://schemas.microsoft.com/office/powerpoint/2010/main" xmlns="" val="18327263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 under the Normal Curve</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8125" y="1252538"/>
            <a:ext cx="8667750" cy="4352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30</a:t>
            </a:fld>
            <a:endParaRPr lang="en-US"/>
          </a:p>
        </p:txBody>
      </p:sp>
    </p:spTree>
    <p:extLst>
      <p:ext uri="{BB962C8B-B14F-4D97-AF65-F5344CB8AC3E}">
        <p14:creationId xmlns:p14="http://schemas.microsoft.com/office/powerpoint/2010/main" xmlns="" val="1780485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 the 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31</a:t>
            </a:fld>
            <a:endParaRPr lang="en-US"/>
          </a:p>
        </p:txBody>
      </p:sp>
      <p:pic>
        <p:nvPicPr>
          <p:cNvPr id="19458" name="Picture 2"/>
          <p:cNvPicPr>
            <a:picLocks noGrp="1" noChangeAspect="1" noChangeArrowheads="1"/>
          </p:cNvPicPr>
          <p:nvPr>
            <p:ph idx="1"/>
          </p:nvPr>
        </p:nvPicPr>
        <p:blipFill>
          <a:blip r:embed="rId3" cstate="print"/>
          <a:srcRect t="19174" b="47381"/>
          <a:stretch>
            <a:fillRect/>
          </a:stretch>
        </p:blipFill>
        <p:spPr bwMode="auto">
          <a:xfrm>
            <a:off x="990600" y="1524000"/>
            <a:ext cx="6579400" cy="1828800"/>
          </a:xfrm>
          <a:prstGeom prst="rect">
            <a:avLst/>
          </a:prstGeom>
          <a:noFill/>
          <a:ln w="9525">
            <a:noFill/>
            <a:miter lim="800000"/>
            <a:headEnd/>
            <a:tailEnd/>
          </a:ln>
          <a:effectLst/>
        </p:spPr>
      </p:pic>
      <p:sp>
        <p:nvSpPr>
          <p:cNvPr id="8" name="Content Placeholder 4"/>
          <p:cNvSpPr txBox="1">
            <a:spLocks/>
          </p:cNvSpPr>
          <p:nvPr/>
        </p:nvSpPr>
        <p:spPr>
          <a:xfrm>
            <a:off x="457200" y="990601"/>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noProof="0" dirty="0" smtClean="0">
                <a:ln>
                  <a:noFill/>
                </a:ln>
                <a:solidFill>
                  <a:schemeClr val="tx1"/>
                </a:solidFill>
                <a:effectLst/>
                <a:uLnTx/>
                <a:uFillTx/>
                <a:latin typeface="Arial Black" pitchFamily="34" charset="0"/>
                <a:ea typeface="+mn-ea"/>
                <a:cs typeface="+mn-cs"/>
              </a:rPr>
              <a:t>Probability for a Binomial Random variable X</a:t>
            </a:r>
            <a:endParaRPr kumimoji="0" lang="en-US" sz="20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pic>
        <p:nvPicPr>
          <p:cNvPr id="9" name="Picture 2"/>
          <p:cNvPicPr>
            <a:picLocks noChangeAspect="1" noChangeArrowheads="1"/>
          </p:cNvPicPr>
          <p:nvPr/>
        </p:nvPicPr>
        <p:blipFill>
          <a:blip r:embed="rId3" cstate="print"/>
          <a:srcRect t="76646"/>
          <a:stretch>
            <a:fillRect/>
          </a:stretch>
        </p:blipFill>
        <p:spPr bwMode="auto">
          <a:xfrm>
            <a:off x="1143000" y="4038600"/>
            <a:ext cx="6579400" cy="1277015"/>
          </a:xfrm>
          <a:prstGeom prst="rect">
            <a:avLst/>
          </a:prstGeom>
          <a:noFill/>
          <a:ln w="9525">
            <a:noFill/>
            <a:miter lim="800000"/>
            <a:headEnd/>
            <a:tailEnd/>
          </a:ln>
          <a:effectLst/>
        </p:spPr>
      </p:pic>
      <p:sp>
        <p:nvSpPr>
          <p:cNvPr id="10" name="Content Placeholder 4"/>
          <p:cNvSpPr txBox="1">
            <a:spLocks/>
          </p:cNvSpPr>
          <p:nvPr/>
        </p:nvSpPr>
        <p:spPr>
          <a:xfrm>
            <a:off x="533400" y="3276600"/>
            <a:ext cx="8229600" cy="838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noProof="0" dirty="0" smtClean="0">
                <a:ln>
                  <a:noFill/>
                </a:ln>
                <a:solidFill>
                  <a:schemeClr val="tx1"/>
                </a:solidFill>
                <a:effectLst/>
                <a:uLnTx/>
                <a:uFillTx/>
                <a:latin typeface="Arial Black" pitchFamily="34" charset="0"/>
                <a:ea typeface="+mn-ea"/>
                <a:cs typeface="+mn-cs"/>
              </a:rPr>
              <a:t>For a compound event such as P(X ≤ k) the probability is given by</a:t>
            </a:r>
            <a:endParaRPr kumimoji="0" lang="en-US" sz="20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Tree>
    <p:extLst>
      <p:ext uri="{BB962C8B-B14F-4D97-AF65-F5344CB8AC3E}">
        <p14:creationId xmlns="" xmlns:p14="http://schemas.microsoft.com/office/powerpoint/2010/main" val="5894371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32</a:t>
            </a:fld>
            <a:endParaRPr lang="en-US"/>
          </a:p>
        </p:txBody>
      </p:sp>
      <p:pic>
        <p:nvPicPr>
          <p:cNvPr id="21506" name="Picture 2"/>
          <p:cNvPicPr>
            <a:picLocks noChangeAspect="1" noChangeArrowheads="1"/>
          </p:cNvPicPr>
          <p:nvPr/>
        </p:nvPicPr>
        <p:blipFill>
          <a:blip r:embed="rId3" cstate="print"/>
          <a:srcRect l="5904" t="1056" r="12915" b="70490"/>
          <a:stretch>
            <a:fillRect/>
          </a:stretch>
        </p:blipFill>
        <p:spPr bwMode="auto">
          <a:xfrm>
            <a:off x="1143000" y="838200"/>
            <a:ext cx="6931269" cy="2971800"/>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l="5904" t="35501" r="14391" b="33635"/>
          <a:stretch>
            <a:fillRect/>
          </a:stretch>
        </p:blipFill>
        <p:spPr bwMode="auto">
          <a:xfrm>
            <a:off x="1371600" y="3810000"/>
            <a:ext cx="6273800" cy="2971800"/>
          </a:xfrm>
          <a:prstGeom prst="rect">
            <a:avLst/>
          </a:prstGeom>
          <a:noFill/>
          <a:ln w="9525">
            <a:noFill/>
            <a:miter lim="800000"/>
            <a:headEnd/>
            <a:tailEnd/>
          </a:ln>
          <a:effectLst/>
        </p:spPr>
      </p:pic>
    </p:spTree>
    <p:extLst>
      <p:ext uri="{BB962C8B-B14F-4D97-AF65-F5344CB8AC3E}">
        <p14:creationId xmlns="" xmlns:p14="http://schemas.microsoft.com/office/powerpoint/2010/main" val="5894371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Parameters of the Approximating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33</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dirty="0" smtClean="0"/>
              <a:t>The approximating Normal distribution has the same mean and standard deviation as the underlying Binomial distribution.</a:t>
            </a:r>
          </a:p>
          <a:p>
            <a:r>
              <a:rPr lang="en-US" dirty="0" smtClean="0"/>
              <a:t>Thus, if X ~ B(n; p), having mean E[X] = </a:t>
            </a:r>
            <a:r>
              <a:rPr lang="en-US" dirty="0" err="1" smtClean="0"/>
              <a:t>np</a:t>
            </a:r>
            <a:r>
              <a:rPr lang="en-US" dirty="0" smtClean="0"/>
              <a:t> and standard deviation SD(X) = √</a:t>
            </a:r>
            <a:r>
              <a:rPr lang="en-US" dirty="0" err="1" smtClean="0"/>
              <a:t>np</a:t>
            </a:r>
            <a:r>
              <a:rPr lang="en-US" dirty="0" smtClean="0"/>
              <a:t>(1 - p) = </a:t>
            </a:r>
            <a:r>
              <a:rPr lang="en-US" dirty="0" err="1" smtClean="0"/>
              <a:t>sqrt</a:t>
            </a:r>
            <a:r>
              <a:rPr lang="en-US" dirty="0" smtClean="0"/>
              <a:t>(</a:t>
            </a:r>
            <a:r>
              <a:rPr lang="en-US" dirty="0" err="1" smtClean="0"/>
              <a:t>npq</a:t>
            </a:r>
            <a:r>
              <a:rPr lang="en-US" dirty="0" smtClean="0"/>
              <a:t>), </a:t>
            </a:r>
          </a:p>
          <a:p>
            <a:r>
              <a:rPr lang="en-US" dirty="0" smtClean="0"/>
              <a:t>It can be approximated by Normal distribution with </a:t>
            </a:r>
          </a:p>
        </p:txBody>
      </p:sp>
      <p:pic>
        <p:nvPicPr>
          <p:cNvPr id="22530" name="Picture 2"/>
          <p:cNvPicPr>
            <a:picLocks noChangeAspect="1" noChangeArrowheads="1"/>
          </p:cNvPicPr>
          <p:nvPr/>
        </p:nvPicPr>
        <p:blipFill>
          <a:blip r:embed="rId3" cstate="print"/>
          <a:srcRect/>
          <a:stretch>
            <a:fillRect/>
          </a:stretch>
        </p:blipFill>
        <p:spPr bwMode="auto">
          <a:xfrm>
            <a:off x="2667000" y="4343400"/>
            <a:ext cx="4094285" cy="1676400"/>
          </a:xfrm>
          <a:prstGeom prst="rect">
            <a:avLst/>
          </a:prstGeom>
          <a:noFill/>
          <a:ln w="9525">
            <a:noFill/>
            <a:miter lim="800000"/>
            <a:headEnd/>
            <a:tailEnd/>
          </a:ln>
          <a:effectLst/>
        </p:spPr>
      </p:pic>
    </p:spTree>
    <p:extLst>
      <p:ext uri="{BB962C8B-B14F-4D97-AF65-F5344CB8AC3E}">
        <p14:creationId xmlns="" xmlns:p14="http://schemas.microsoft.com/office/powerpoint/2010/main" val="5894371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a:bodyPr>
          <a:lstStyle/>
          <a:p>
            <a:r>
              <a:rPr lang="en-US" dirty="0" smtClean="0"/>
              <a:t>When is the approximation appropriate?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34</a:t>
            </a:fld>
            <a:endParaRPr lang="en-US"/>
          </a:p>
        </p:txBody>
      </p:sp>
      <p:sp>
        <p:nvSpPr>
          <p:cNvPr id="5" name="Content Placeholder 4"/>
          <p:cNvSpPr>
            <a:spLocks noGrp="1"/>
          </p:cNvSpPr>
          <p:nvPr>
            <p:ph idx="1"/>
          </p:nvPr>
        </p:nvSpPr>
        <p:spPr>
          <a:xfrm>
            <a:off x="457200" y="1189037"/>
            <a:ext cx="8229600" cy="4983163"/>
          </a:xfrm>
        </p:spPr>
        <p:txBody>
          <a:bodyPr>
            <a:normAutofit/>
          </a:bodyPr>
          <a:lstStyle/>
          <a:p>
            <a:r>
              <a:rPr lang="en-US" dirty="0" smtClean="0"/>
              <a:t>The farther p is from 0.5 , the larger n needs to be for the approximation to work.</a:t>
            </a:r>
          </a:p>
          <a:p>
            <a:r>
              <a:rPr lang="en-US" dirty="0" smtClean="0"/>
              <a:t>Thus, as a rule of thumb, only use the approximation if</a:t>
            </a:r>
          </a:p>
        </p:txBody>
      </p:sp>
      <p:pic>
        <p:nvPicPr>
          <p:cNvPr id="23554" name="Picture 2"/>
          <p:cNvPicPr>
            <a:picLocks noChangeAspect="1" noChangeArrowheads="1"/>
          </p:cNvPicPr>
          <p:nvPr/>
        </p:nvPicPr>
        <p:blipFill>
          <a:blip r:embed="rId2" cstate="print"/>
          <a:srcRect/>
          <a:stretch>
            <a:fillRect/>
          </a:stretch>
        </p:blipFill>
        <p:spPr bwMode="auto">
          <a:xfrm>
            <a:off x="2362200" y="2971800"/>
            <a:ext cx="4178174" cy="2028825"/>
          </a:xfrm>
          <a:prstGeom prst="rect">
            <a:avLst/>
          </a:prstGeom>
          <a:noFill/>
          <a:ln w="9525">
            <a:noFill/>
            <a:miter lim="800000"/>
            <a:headEnd/>
            <a:tailEnd/>
          </a:ln>
          <a:effectLst/>
        </p:spPr>
      </p:pic>
    </p:spTree>
    <p:extLst>
      <p:ext uri="{BB962C8B-B14F-4D97-AF65-F5344CB8AC3E}">
        <p14:creationId xmlns="" xmlns:p14="http://schemas.microsoft.com/office/powerpoint/2010/main" val="589437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fontScale="90000"/>
          </a:bodyPr>
          <a:lstStyle/>
          <a:p>
            <a:r>
              <a:rPr lang="en-US" dirty="0" smtClean="0"/>
              <a:t>Calculations with the Normal Approximation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35</a:t>
            </a:fld>
            <a:endParaRPr lang="en-US"/>
          </a:p>
        </p:txBody>
      </p:sp>
      <p:sp>
        <p:nvSpPr>
          <p:cNvPr id="7" name="Content Placeholder 4"/>
          <p:cNvSpPr>
            <a:spLocks noGrp="1"/>
          </p:cNvSpPr>
          <p:nvPr>
            <p:ph idx="1"/>
          </p:nvPr>
        </p:nvSpPr>
        <p:spPr>
          <a:xfrm>
            <a:off x="457200" y="1189037"/>
            <a:ext cx="8229600" cy="4983163"/>
          </a:xfrm>
        </p:spPr>
        <p:txBody>
          <a:bodyPr>
            <a:normAutofit/>
          </a:bodyPr>
          <a:lstStyle/>
          <a:p>
            <a:r>
              <a:rPr lang="en-US" sz="2000" dirty="0" smtClean="0"/>
              <a:t>The addition of 0.5 in the previous slide is an example of the continuity correction which is intended to refine the approximation by accounting for the fact that the Binomial distribution is discrete while the Normal distribution is continuous.</a:t>
            </a:r>
          </a:p>
          <a:p>
            <a:r>
              <a:rPr lang="en-US" sz="2000" dirty="0" smtClean="0">
                <a:solidFill>
                  <a:srgbClr val="FF0000"/>
                </a:solidFill>
              </a:rPr>
              <a:t>In general, we make the following adjustments:</a:t>
            </a:r>
          </a:p>
        </p:txBody>
      </p:sp>
      <p:pic>
        <p:nvPicPr>
          <p:cNvPr id="26626" name="Picture 2"/>
          <p:cNvPicPr>
            <a:picLocks noChangeAspect="1" noChangeArrowheads="1"/>
          </p:cNvPicPr>
          <p:nvPr/>
        </p:nvPicPr>
        <p:blipFill>
          <a:blip r:embed="rId3" cstate="print"/>
          <a:srcRect/>
          <a:stretch>
            <a:fillRect/>
          </a:stretch>
        </p:blipFill>
        <p:spPr bwMode="auto">
          <a:xfrm>
            <a:off x="2438400" y="3429000"/>
            <a:ext cx="3838575" cy="2705100"/>
          </a:xfrm>
          <a:prstGeom prst="rect">
            <a:avLst/>
          </a:prstGeom>
          <a:noFill/>
          <a:ln w="9525">
            <a:noFill/>
            <a:miter lim="800000"/>
            <a:headEnd/>
            <a:tailEnd/>
          </a:ln>
          <a:effectLst/>
        </p:spPr>
      </p:pic>
    </p:spTree>
    <p:extLst>
      <p:ext uri="{BB962C8B-B14F-4D97-AF65-F5344CB8AC3E}">
        <p14:creationId xmlns="" xmlns:p14="http://schemas.microsoft.com/office/powerpoint/2010/main" val="5894371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Approximation to the Binomial</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If </a:t>
                </a:r>
                <a:r>
                  <a:rPr lang="en-US" dirty="0"/>
                  <a:t>X</a:t>
                </a:r>
                <a:r>
                  <a:rPr lang="en-US" dirty="0" smtClean="0"/>
                  <a:t> </a:t>
                </a:r>
                <a:r>
                  <a:rPr lang="en-US" dirty="0"/>
                  <a:t>is a binomial random variable with mean </a:t>
                </a:r>
                <a:r>
                  <a:rPr lang="en-US" i="1" dirty="0" smtClean="0"/>
                  <a:t>μ = </a:t>
                </a:r>
                <a:r>
                  <a:rPr lang="en-US" i="1" dirty="0" err="1" smtClean="0"/>
                  <a:t>np</a:t>
                </a:r>
                <a:r>
                  <a:rPr lang="en-US" i="1" dirty="0" smtClean="0"/>
                  <a:t> </a:t>
                </a:r>
                <a:r>
                  <a:rPr lang="en-US" dirty="0"/>
                  <a:t>and variance </a:t>
                </a:r>
                <a:r>
                  <a:rPr lang="en-US" i="1" dirty="0" smtClean="0"/>
                  <a:t>σ</a:t>
                </a:r>
                <a:r>
                  <a:rPr lang="en-US" i="1" baseline="30000" dirty="0" smtClean="0"/>
                  <a:t>2</a:t>
                </a:r>
                <a:r>
                  <a:rPr lang="en-US" i="1" dirty="0" smtClean="0"/>
                  <a:t> </a:t>
                </a:r>
                <a:r>
                  <a:rPr lang="en-US" i="1" dirty="0"/>
                  <a:t>= </a:t>
                </a:r>
                <a:r>
                  <a:rPr lang="en-US" i="1" dirty="0" err="1" smtClean="0"/>
                  <a:t>npq</a:t>
                </a:r>
                <a:r>
                  <a:rPr lang="en-US" i="1" dirty="0"/>
                  <a:t> </a:t>
                </a:r>
                <a:r>
                  <a:rPr lang="en-US" dirty="0" smtClean="0"/>
                  <a:t>then </a:t>
                </a:r>
                <a:r>
                  <a:rPr lang="en-US" dirty="0"/>
                  <a:t>the limiting form of the distribution </a:t>
                </a:r>
                <a:r>
                  <a:rPr lang="en-US" dirty="0" smtClean="0"/>
                  <a:t>of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𝑍</m:t>
                      </m:r>
                      <m:r>
                        <a:rPr lang="en-US" b="0" i="1" smtClean="0">
                          <a:latin typeface="Cambria Math"/>
                        </a:rPr>
                        <m:t>= </m:t>
                      </m:r>
                      <m:f>
                        <m:fPr>
                          <m:ctrlPr>
                            <a:rPr lang="en-US" b="0" i="1" smtClean="0">
                              <a:latin typeface="Cambria Math"/>
                            </a:rPr>
                          </m:ctrlPr>
                        </m:fPr>
                        <m:num>
                          <m:r>
                            <a:rPr lang="en-US" b="0" i="1" smtClean="0">
                              <a:latin typeface="Cambria Math"/>
                            </a:rPr>
                            <m:t>𝑋</m:t>
                          </m:r>
                          <m:r>
                            <a:rPr lang="en-US" b="0" i="1" smtClean="0">
                              <a:latin typeface="Cambria Math"/>
                            </a:rPr>
                            <m:t>−</m:t>
                          </m:r>
                          <m:r>
                            <a:rPr lang="en-US" b="0" i="1" smtClean="0">
                              <a:latin typeface="Cambria Math"/>
                            </a:rPr>
                            <m:t>𝑛𝑝</m:t>
                          </m:r>
                        </m:num>
                        <m:den>
                          <m:r>
                            <a:rPr lang="en-US" b="0" i="1" smtClean="0">
                              <a:latin typeface="Cambria Math"/>
                              <a:ea typeface="Cambria Math"/>
                            </a:rPr>
                            <m:t>√</m:t>
                          </m:r>
                          <m:r>
                            <a:rPr lang="en-US" b="0" i="1" smtClean="0">
                              <a:latin typeface="Cambria Math"/>
                              <a:ea typeface="Cambria Math"/>
                            </a:rPr>
                            <m:t>𝑛𝑝𝑞</m:t>
                          </m:r>
                        </m:den>
                      </m:f>
                      <m:r>
                        <a:rPr lang="en-US" b="0" i="0" smtClean="0">
                          <a:latin typeface="Cambria Math"/>
                        </a:rPr>
                        <m:t> </m:t>
                      </m:r>
                    </m:oMath>
                  </m:oMathPara>
                </a14:m>
                <a:endParaRPr lang="en-US" b="0" i="0"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as</m:t>
                      </m:r>
                      <m:r>
                        <a:rPr lang="en-US" b="0" i="0" smtClean="0">
                          <a:latin typeface="Cambria Math"/>
                        </a:rPr>
                        <m:t> </m:t>
                      </m:r>
                      <m:r>
                        <m:rPr>
                          <m:sty m:val="p"/>
                        </m:rPr>
                        <a:rPr lang="en-US" b="0" i="0" smtClean="0">
                          <a:latin typeface="Cambria Math"/>
                        </a:rPr>
                        <m:t>n</m:t>
                      </m:r>
                      <m:r>
                        <a:rPr lang="en-US" b="0" i="1" smtClean="0">
                          <a:latin typeface="Cambria Math"/>
                          <a:ea typeface="Cambria Math"/>
                        </a:rPr>
                        <m:t>→∞ </m:t>
                      </m:r>
                      <m:r>
                        <a:rPr lang="en-US" b="0" i="1" smtClean="0">
                          <a:latin typeface="Cambria Math"/>
                          <a:ea typeface="Cambria Math"/>
                        </a:rPr>
                        <m:t>𝑖𝑠</m:t>
                      </m:r>
                      <m:r>
                        <a:rPr lang="en-US" b="0" i="1" smtClean="0">
                          <a:latin typeface="Cambria Math"/>
                          <a:ea typeface="Cambria Math"/>
                        </a:rPr>
                        <m:t> </m:t>
                      </m:r>
                      <m:r>
                        <a:rPr lang="en-US" b="0" i="1" smtClean="0">
                          <a:latin typeface="Cambria Math"/>
                          <a:ea typeface="Cambria Math"/>
                        </a:rPr>
                        <m:t>𝑡h𝑒</m:t>
                      </m:r>
                      <m:r>
                        <a:rPr lang="en-US" b="0" i="1" smtClean="0">
                          <a:latin typeface="Cambria Math"/>
                          <a:ea typeface="Cambria Math"/>
                        </a:rPr>
                        <m:t> </m:t>
                      </m:r>
                      <m:r>
                        <a:rPr lang="en-US" b="0" i="1" smtClean="0">
                          <a:latin typeface="Cambria Math"/>
                          <a:ea typeface="Cambria Math"/>
                        </a:rPr>
                        <m:t>𝑠𝑡𝑎𝑛𝑑𝑎𝑟𝑑</m:t>
                      </m:r>
                      <m:r>
                        <a:rPr lang="en-US" b="0" i="1" smtClean="0">
                          <a:latin typeface="Cambria Math"/>
                          <a:ea typeface="Cambria Math"/>
                        </a:rPr>
                        <m:t> </m:t>
                      </m:r>
                      <m:r>
                        <a:rPr lang="en-US" b="0" i="1" smtClean="0">
                          <a:latin typeface="Cambria Math"/>
                          <a:ea typeface="Cambria Math"/>
                        </a:rPr>
                        <m:t>𝑛𝑜𝑟𝑚𝑎𝑙</m:t>
                      </m:r>
                      <m:r>
                        <a:rPr lang="en-US" b="0" i="1" smtClean="0">
                          <a:latin typeface="Cambria Math"/>
                          <a:ea typeface="Cambria Math"/>
                        </a:rPr>
                        <m:t> </m:t>
                      </m:r>
                      <m:r>
                        <a:rPr lang="en-US" b="0" i="1" smtClean="0">
                          <a:latin typeface="Cambria Math"/>
                          <a:ea typeface="Cambria Math"/>
                        </a:rPr>
                        <m:t>𝑑𝑖𝑠𝑡𝑟𝑖𝑏𝑢𝑡𝑖𝑜𝑛</m:t>
                      </m:r>
                      <m:r>
                        <a:rPr lang="en-US" b="0" i="1" smtClean="0">
                          <a:latin typeface="Cambria Math"/>
                          <a:ea typeface="Cambria Math"/>
                        </a:rPr>
                        <m:t> </m:t>
                      </m:r>
                      <m:r>
                        <a:rPr lang="en-US" b="0" i="1" smtClean="0">
                          <a:latin typeface="Cambria Math"/>
                          <a:ea typeface="Cambria Math"/>
                        </a:rPr>
                        <m:t>𝑛</m:t>
                      </m:r>
                      <m:r>
                        <a:rPr lang="en-US" b="0" i="1" smtClean="0">
                          <a:latin typeface="Cambria Math"/>
                          <a:ea typeface="Cambria Math"/>
                        </a:rPr>
                        <m:t>(</m:t>
                      </m:r>
                      <m:r>
                        <a:rPr lang="en-US" b="0" i="1" smtClean="0">
                          <a:latin typeface="Cambria Math"/>
                          <a:ea typeface="Cambria Math"/>
                        </a:rPr>
                        <m:t>𝑧</m:t>
                      </m:r>
                      <m:r>
                        <a:rPr lang="en-US" b="0" i="1" smtClean="0">
                          <a:latin typeface="Cambria Math"/>
                          <a:ea typeface="Cambria Math"/>
                        </a:rPr>
                        <m:t>;0,1)</m:t>
                      </m:r>
                    </m:oMath>
                  </m:oMathPara>
                </a14:m>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963" t="-979" r="-8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36</a:t>
            </a:fld>
            <a:endParaRPr lang="en-US"/>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Gamma Function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A </a:t>
                </a:r>
                <a:r>
                  <a:rPr lang="en-US" dirty="0" smtClean="0">
                    <a:solidFill>
                      <a:srgbClr val="FF0000"/>
                    </a:solidFill>
                  </a:rPr>
                  <a:t>Gamma Function </a:t>
                </a:r>
                <a:r>
                  <a:rPr lang="en-US" dirty="0" smtClean="0"/>
                  <a:t>is defined by </a:t>
                </a:r>
              </a:p>
              <a:p>
                <a:pPr marL="0"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Γ</m:t>
                      </m:r>
                      <m:d>
                        <m:dPr>
                          <m:ctrlPr>
                            <a:rPr lang="en-US" b="0" i="1" smtClean="0">
                              <a:latin typeface="Cambria Math"/>
                              <a:ea typeface="Cambria Math"/>
                            </a:rPr>
                          </m:ctrlPr>
                        </m:dPr>
                        <m:e>
                          <m:r>
                            <a:rPr lang="en-US" b="0" i="1" smtClean="0">
                              <a:latin typeface="Cambria Math"/>
                              <a:ea typeface="Cambria Math"/>
                            </a:rPr>
                            <m:t>𝛼</m:t>
                          </m:r>
                        </m:e>
                      </m:d>
                      <m:r>
                        <a:rPr lang="en-US" b="0" i="1" smtClean="0">
                          <a:latin typeface="Cambria Math"/>
                          <a:ea typeface="Cambria Math"/>
                        </a:rPr>
                        <m:t>=</m:t>
                      </m:r>
                      <m:nary>
                        <m:naryPr>
                          <m:limLoc m:val="undOvr"/>
                          <m:ctrlPr>
                            <a:rPr lang="en-US" b="0" i="1" smtClean="0">
                              <a:latin typeface="Cambria Math"/>
                              <a:ea typeface="Cambria Math"/>
                            </a:rPr>
                          </m:ctrlPr>
                        </m:naryPr>
                        <m:sub>
                          <m:r>
                            <m:rPr>
                              <m:brk m:alnAt="24"/>
                            </m:rPr>
                            <a:rPr lang="en-US" b="0" i="1" smtClean="0">
                              <a:latin typeface="Cambria Math"/>
                              <a:ea typeface="Cambria Math"/>
                            </a:rPr>
                            <m:t>0</m:t>
                          </m:r>
                        </m:sub>
                        <m:sup>
                          <m:r>
                            <a:rPr lang="en-US" b="0" i="1" smtClean="0">
                              <a:latin typeface="Cambria Math"/>
                              <a:ea typeface="Cambria Math"/>
                            </a:rPr>
                            <m:t>∞</m:t>
                          </m:r>
                        </m:sup>
                        <m:e>
                          <m:sSup>
                            <m:sSupPr>
                              <m:ctrlPr>
                                <a:rPr lang="en-US" b="0" i="1" smtClean="0">
                                  <a:latin typeface="Cambria Math"/>
                                  <a:ea typeface="Cambria Math"/>
                                </a:rPr>
                              </m:ctrlPr>
                            </m:sSupPr>
                            <m:e>
                              <m:r>
                                <a:rPr lang="en-US" b="0" i="1" smtClean="0">
                                  <a:latin typeface="Cambria Math"/>
                                  <a:ea typeface="Cambria Math"/>
                                </a:rPr>
                                <m:t>𝑥</m:t>
                              </m:r>
                            </m:e>
                            <m:sup>
                              <m:r>
                                <a:rPr lang="en-US" b="0" i="1" smtClean="0">
                                  <a:latin typeface="Cambria Math"/>
                                  <a:ea typeface="Cambria Math"/>
                                </a:rPr>
                                <m:t>𝛼</m:t>
                              </m:r>
                              <m:r>
                                <a:rPr lang="en-US" b="0" i="1" smtClean="0">
                                  <a:latin typeface="Cambria Math"/>
                                  <a:ea typeface="Cambria Math"/>
                                </a:rPr>
                                <m:t>−1</m:t>
                              </m:r>
                            </m:sup>
                          </m:sSup>
                          <m:sSup>
                            <m:sSupPr>
                              <m:ctrlPr>
                                <a:rPr lang="en-US" b="0" i="1" smtClean="0">
                                  <a:latin typeface="Cambria Math"/>
                                  <a:ea typeface="Cambria Math"/>
                                </a:rPr>
                              </m:ctrlPr>
                            </m:sSupPr>
                            <m:e>
                              <m:r>
                                <a:rPr lang="en-US" b="0" i="1" smtClean="0">
                                  <a:latin typeface="Cambria Math"/>
                                  <a:ea typeface="Cambria Math"/>
                                </a:rPr>
                                <m:t>𝑒</m:t>
                              </m:r>
                            </m:e>
                            <m:sup>
                              <m:r>
                                <a:rPr lang="en-US" b="0" i="1" smtClean="0">
                                  <a:latin typeface="Cambria Math"/>
                                  <a:ea typeface="Cambria Math"/>
                                </a:rPr>
                                <m:t>−</m:t>
                              </m:r>
                              <m:r>
                                <a:rPr lang="en-US" b="0" i="1" smtClean="0">
                                  <a:latin typeface="Cambria Math"/>
                                  <a:ea typeface="Cambria Math"/>
                                </a:rPr>
                                <m:t>𝑥</m:t>
                              </m:r>
                            </m:sup>
                          </m:sSup>
                          <m:r>
                            <a:rPr lang="en-US" b="0" i="1" smtClean="0">
                              <a:latin typeface="Cambria Math"/>
                              <a:ea typeface="Cambria Math"/>
                            </a:rPr>
                            <m:t>𝑑𝑥</m:t>
                          </m:r>
                          <m:r>
                            <a:rPr lang="en-US" b="0" i="1" smtClean="0">
                              <a:latin typeface="Cambria Math"/>
                              <a:ea typeface="Cambria Math"/>
                            </a:rPr>
                            <m:t>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𝛼</m:t>
                          </m:r>
                          <m:r>
                            <a:rPr lang="en-US" b="0" i="1" smtClean="0">
                              <a:latin typeface="Cambria Math"/>
                              <a:ea typeface="Cambria Math"/>
                            </a:rPr>
                            <m:t>&gt;0</m:t>
                          </m:r>
                        </m:e>
                      </m:nary>
                    </m:oMath>
                  </m:oMathPara>
                </a14:m>
                <a:endParaRPr lang="en-US" dirty="0" smtClean="0"/>
              </a:p>
              <a:p>
                <a:pPr marL="0" indent="0">
                  <a:buNone/>
                </a:pPr>
                <a:r>
                  <a:rPr lang="en-US" dirty="0" smtClean="0"/>
                  <a:t>integrating by parts and manipulating results we get</a:t>
                </a:r>
              </a:p>
              <a:p>
                <a:pPr marL="0"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Γ</m:t>
                      </m:r>
                      <m:d>
                        <m:dPr>
                          <m:ctrlPr>
                            <a:rPr lang="en-US" b="0" i="1" smtClean="0">
                              <a:latin typeface="Cambria Math"/>
                              <a:ea typeface="Cambria Math"/>
                            </a:rPr>
                          </m:ctrlPr>
                        </m:dPr>
                        <m:e>
                          <m:r>
                            <a:rPr lang="en-US" b="0" i="1" smtClean="0">
                              <a:latin typeface="Cambria Math"/>
                              <a:ea typeface="Cambria Math"/>
                            </a:rPr>
                            <m:t>𝛼</m:t>
                          </m:r>
                        </m:e>
                      </m:d>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−1)</m:t>
                      </m:r>
                      <m:r>
                        <m:rPr>
                          <m:sty m:val="p"/>
                        </m:rPr>
                        <a:rPr lang="el-GR" b="0" i="1" smtClean="0">
                          <a:latin typeface="Cambria Math"/>
                          <a:ea typeface="Cambria Math"/>
                        </a:rPr>
                        <m:t>Γ</m:t>
                      </m:r>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−1)</m:t>
                      </m:r>
                    </m:oMath>
                  </m:oMathPara>
                </a14:m>
                <a:endParaRPr lang="en-US" dirty="0" smtClean="0"/>
              </a:p>
              <a:p>
                <a:pPr marL="0" indent="0">
                  <a:buNone/>
                </a:pPr>
                <a:r>
                  <a:rPr lang="en-US" dirty="0" smtClean="0"/>
                  <a:t>and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dirty="0">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37</a:t>
            </a:fld>
            <a:endParaRPr lang="en-US"/>
          </a:p>
        </p:txBody>
      </p:sp>
    </p:spTree>
    <p:extLst>
      <p:ext uri="{BB962C8B-B14F-4D97-AF65-F5344CB8AC3E}">
        <p14:creationId xmlns:p14="http://schemas.microsoft.com/office/powerpoint/2010/main" xmlns="" val="18909657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Gamma Function</a:t>
            </a:r>
            <a:endParaRPr lang="en-US" dirty="0"/>
          </a:p>
        </p:txBody>
      </p:sp>
      <p:graphicFrame>
        <p:nvGraphicFramePr>
          <p:cNvPr id="5" name="Content Placeholder 4"/>
          <p:cNvGraphicFramePr>
            <a:graphicFrameLocks noChangeAspect="1"/>
          </p:cNvGraphicFramePr>
          <p:nvPr>
            <p:ph idx="1"/>
          </p:nvPr>
        </p:nvGraphicFramePr>
        <p:xfrm>
          <a:off x="2438400" y="1752600"/>
          <a:ext cx="3768725" cy="3003550"/>
        </p:xfrm>
        <a:graphic>
          <a:graphicData uri="http://schemas.openxmlformats.org/presentationml/2006/ole">
            <p:oleObj spid="_x0000_s82946" name="Equation" r:id="rId3" imgW="876240" imgH="698400" progId="Equation.3">
              <p:embed/>
            </p:oleObj>
          </a:graphicData>
        </a:graphic>
      </p:graphicFrame>
      <p:sp>
        <p:nvSpPr>
          <p:cNvPr id="6" name="Slide Number Placeholder 5"/>
          <p:cNvSpPr>
            <a:spLocks noGrp="1"/>
          </p:cNvSpPr>
          <p:nvPr>
            <p:ph type="sldNum" sz="quarter" idx="12"/>
          </p:nvPr>
        </p:nvSpPr>
        <p:spPr/>
        <p:txBody>
          <a:bodyPr/>
          <a:lstStyle/>
          <a:p>
            <a:fld id="{5CF84B07-E1DF-494F-8188-564F20F01F9F}" type="slidenum">
              <a:rPr lang="en-US" smtClean="0"/>
              <a:pPr/>
              <a:t>38</a:t>
            </a:fld>
            <a:endParaRPr lang="en-US"/>
          </a:p>
        </p:txBody>
      </p:sp>
    </p:spTree>
    <p:extLst>
      <p:ext uri="{BB962C8B-B14F-4D97-AF65-F5344CB8AC3E}">
        <p14:creationId xmlns:p14="http://schemas.microsoft.com/office/powerpoint/2010/main" xmlns="" val="35398749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Gamma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The continuous random variable </a:t>
                </a:r>
                <a:r>
                  <a:rPr lang="en-US" i="1" dirty="0"/>
                  <a:t>X </a:t>
                </a:r>
                <a:r>
                  <a:rPr lang="en-US" dirty="0"/>
                  <a:t>has a </a:t>
                </a:r>
                <a:r>
                  <a:rPr lang="en-US" dirty="0">
                    <a:solidFill>
                      <a:srgbClr val="FF0000"/>
                    </a:solidFill>
                  </a:rPr>
                  <a:t>gamma </a:t>
                </a:r>
                <a:r>
                  <a:rPr lang="en-US" b="1" dirty="0">
                    <a:solidFill>
                      <a:srgbClr val="FF0000"/>
                    </a:solidFill>
                  </a:rPr>
                  <a:t>distribution</a:t>
                </a:r>
                <a:r>
                  <a:rPr lang="en-US" b="1" dirty="0"/>
                  <a:t>, </a:t>
                </a:r>
                <a:r>
                  <a:rPr lang="en-US" dirty="0"/>
                  <a:t>with </a:t>
                </a:r>
                <a:r>
                  <a:rPr lang="en-US" dirty="0" smtClean="0"/>
                  <a:t>parameters </a:t>
                </a:r>
                <a14:m>
                  <m:oMath xmlns:m="http://schemas.openxmlformats.org/officeDocument/2006/math">
                    <m:r>
                      <a:rPr lang="en-US" i="1">
                        <a:latin typeface="Cambria Math"/>
                        <a:ea typeface="Cambria Math"/>
                      </a:rPr>
                      <m:t>𝛼</m:t>
                    </m:r>
                  </m:oMath>
                </a14:m>
                <a:r>
                  <a:rPr lang="en-US" i="1" dirty="0" smtClean="0"/>
                  <a:t> </a:t>
                </a:r>
                <a:r>
                  <a:rPr lang="en-US" dirty="0"/>
                  <a:t>and </a:t>
                </a:r>
                <a14:m>
                  <m:oMath xmlns:m="http://schemas.openxmlformats.org/officeDocument/2006/math">
                    <m:r>
                      <a:rPr lang="en-US" i="1">
                        <a:latin typeface="Cambria Math"/>
                        <a:ea typeface="Cambria Math"/>
                      </a:rPr>
                      <m:t>𝛽</m:t>
                    </m:r>
                  </m:oMath>
                </a14:m>
                <a:r>
                  <a:rPr lang="en-US" dirty="0" smtClean="0"/>
                  <a:t>, </a:t>
                </a:r>
                <a:r>
                  <a:rPr lang="en-US" dirty="0"/>
                  <a:t>if its density function is given </a:t>
                </a:r>
                <a:r>
                  <a:rPr lang="en-US" dirty="0" smtClean="0"/>
                  <a:t>by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ea typeface="Cambria Math"/>
                            </a:rPr>
                            <m:t>𝛼</m:t>
                          </m:r>
                          <m:r>
                            <a:rPr lang="en-US" b="0" i="1" smtClean="0">
                              <a:latin typeface="Cambria Math"/>
                              <a:ea typeface="Cambria Math"/>
                            </a:rPr>
                            <m:t>,</m:t>
                          </m:r>
                          <m:r>
                            <a:rPr lang="en-US" b="0" i="1" smtClean="0">
                              <a:latin typeface="Cambria Math"/>
                              <a:ea typeface="Cambria Math"/>
                            </a:rPr>
                            <m:t>𝛽</m:t>
                          </m:r>
                        </m:e>
                      </m:d>
                      <m:r>
                        <a:rPr lang="en-US" b="0" i="1" smtClean="0">
                          <a:latin typeface="Cambria Math"/>
                          <a:ea typeface="Cambria Math"/>
                        </a:rPr>
                        <m:t>=</m:t>
                      </m:r>
                      <m:d>
                        <m:dPr>
                          <m:begChr m:val="{"/>
                          <m:endChr m:val=""/>
                          <m:ctrlPr>
                            <a:rPr lang="en-US" b="0" i="1" smtClean="0">
                              <a:latin typeface="Cambria Math"/>
                              <a:ea typeface="Cambria Math"/>
                            </a:rPr>
                          </m:ctrlPr>
                        </m:dPr>
                        <m:e>
                          <m:eqArr>
                            <m:eqArrPr>
                              <m:ctrlPr>
                                <a:rPr lang="en-US" b="0" i="1" smtClean="0">
                                  <a:latin typeface="Cambria Math"/>
                                  <a:ea typeface="Cambria Math"/>
                                </a:rPr>
                              </m:ctrlPr>
                            </m:eqArrPr>
                            <m:e>
                              <m:f>
                                <m:fPr>
                                  <m:ctrlPr>
                                    <a:rPr lang="en-US" b="0" i="1" smtClean="0">
                                      <a:latin typeface="Cambria Math"/>
                                      <a:ea typeface="Cambria Math"/>
                                    </a:rPr>
                                  </m:ctrlPr>
                                </m:fPr>
                                <m:num>
                                  <m:r>
                                    <a:rPr lang="en-US" b="0" i="1" smtClean="0">
                                      <a:latin typeface="Cambria Math"/>
                                      <a:ea typeface="Cambria Math"/>
                                    </a:rPr>
                                    <m:t>1</m:t>
                                  </m:r>
                                </m:num>
                                <m:den>
                                  <m:sSup>
                                    <m:sSupPr>
                                      <m:ctrlPr>
                                        <a:rPr lang="en-US" b="0" i="1" smtClean="0">
                                          <a:latin typeface="Cambria Math"/>
                                          <a:ea typeface="Cambria Math"/>
                                        </a:rPr>
                                      </m:ctrlPr>
                                    </m:sSupPr>
                                    <m:e>
                                      <m:r>
                                        <a:rPr lang="en-US" b="0" i="1" smtClean="0">
                                          <a:latin typeface="Cambria Math"/>
                                          <a:ea typeface="Cambria Math"/>
                                        </a:rPr>
                                        <m:t>𝛽</m:t>
                                      </m:r>
                                    </m:e>
                                    <m:sup>
                                      <m:r>
                                        <a:rPr lang="en-US" b="0" i="1" smtClean="0">
                                          <a:latin typeface="Cambria Math"/>
                                          <a:ea typeface="Cambria Math"/>
                                        </a:rPr>
                                        <m:t>𝛼</m:t>
                                      </m:r>
                                    </m:sup>
                                  </m:sSup>
                                  <m:r>
                                    <m:rPr>
                                      <m:sty m:val="p"/>
                                    </m:rPr>
                                    <a:rPr lang="el-GR" b="0" i="1" smtClean="0">
                                      <a:latin typeface="Cambria Math"/>
                                      <a:ea typeface="Cambria Math"/>
                                    </a:rPr>
                                    <m:t>Γ</m:t>
                                  </m:r>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m:t>
                                  </m:r>
                                </m:den>
                              </m:f>
                              <m:sSup>
                                <m:sSupPr>
                                  <m:ctrlPr>
                                    <a:rPr lang="en-US" b="0" i="1" smtClean="0">
                                      <a:latin typeface="Cambria Math"/>
                                      <a:ea typeface="Cambria Math"/>
                                    </a:rPr>
                                  </m:ctrlPr>
                                </m:sSupPr>
                                <m:e>
                                  <m:r>
                                    <a:rPr lang="en-US" b="0" i="1" smtClean="0">
                                      <a:latin typeface="Cambria Math"/>
                                      <a:ea typeface="Cambria Math"/>
                                    </a:rPr>
                                    <m:t>𝑥</m:t>
                                  </m:r>
                                </m:e>
                                <m:sup>
                                  <m:r>
                                    <a:rPr lang="en-US" b="0" i="1" smtClean="0">
                                      <a:latin typeface="Cambria Math"/>
                                      <a:ea typeface="Cambria Math"/>
                                    </a:rPr>
                                    <m:t>𝛼</m:t>
                                  </m:r>
                                  <m:r>
                                    <a:rPr lang="en-US" b="0" i="1" smtClean="0">
                                      <a:latin typeface="Cambria Math"/>
                                      <a:ea typeface="Cambria Math"/>
                                    </a:rPr>
                                    <m:t>−1</m:t>
                                  </m:r>
                                </m:sup>
                              </m:sSup>
                              <m:sSup>
                                <m:sSupPr>
                                  <m:ctrlPr>
                                    <a:rPr lang="en-US" b="0" i="1" smtClean="0">
                                      <a:latin typeface="Cambria Math"/>
                                      <a:ea typeface="Cambria Math"/>
                                    </a:rPr>
                                  </m:ctrlPr>
                                </m:sSupPr>
                                <m:e>
                                  <m:r>
                                    <a:rPr lang="en-US" b="0" i="1" smtClean="0">
                                      <a:latin typeface="Cambria Math"/>
                                      <a:ea typeface="Cambria Math"/>
                                    </a:rPr>
                                    <m:t>𝑒</m:t>
                                  </m:r>
                                </m:e>
                                <m:sup>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𝛽</m:t>
                                  </m:r>
                                </m:sup>
                              </m:sSup>
                              <m:r>
                                <a:rPr lang="en-US" b="0" i="1" smtClean="0">
                                  <a:latin typeface="Cambria Math"/>
                                  <a:ea typeface="Cambria Math"/>
                                </a:rPr>
                                <m:t>. </m:t>
                              </m:r>
                              <m:r>
                                <a:rPr lang="en-US" b="0" i="1" smtClean="0">
                                  <a:latin typeface="Cambria Math"/>
                                  <a:ea typeface="Cambria Math"/>
                                </a:rPr>
                                <m:t>𝑥</m:t>
                              </m:r>
                              <m:r>
                                <a:rPr lang="en-US" b="0" i="1" smtClean="0">
                                  <a:latin typeface="Cambria Math"/>
                                  <a:ea typeface="Cambria Math"/>
                                </a:rPr>
                                <m:t>&gt;0</m:t>
                              </m:r>
                            </m:e>
                            <m:e>
                              <m:r>
                                <a:rPr lang="en-US" b="0" i="1" smtClean="0">
                                  <a:latin typeface="Cambria Math"/>
                                  <a:ea typeface="Cambria Math"/>
                                </a:rPr>
                                <m:t>0. </m:t>
                              </m:r>
                              <m:r>
                                <a:rPr lang="en-US" b="0" i="1" smtClean="0">
                                  <a:latin typeface="Cambria Math"/>
                                  <a:ea typeface="Cambria Math"/>
                                </a:rPr>
                                <m:t>𝑒𝑙𝑠𝑒𝑤h𝑒𝑟𝑒</m:t>
                              </m:r>
                            </m:e>
                          </m:eqArr>
                        </m:e>
                      </m:d>
                    </m:oMath>
                  </m:oMathPara>
                </a14:m>
                <a:endParaRPr lang="en-US" dirty="0" smtClean="0"/>
              </a:p>
              <a:p>
                <a:pPr marL="0" indent="0">
                  <a:buNone/>
                </a:pPr>
                <a:r>
                  <a:rPr lang="en-US" dirty="0" smtClean="0"/>
                  <a:t>where </a:t>
                </a:r>
                <a14:m>
                  <m:oMath xmlns:m="http://schemas.openxmlformats.org/officeDocument/2006/math">
                    <m:r>
                      <a:rPr lang="en-US" i="1">
                        <a:latin typeface="Cambria Math"/>
                        <a:ea typeface="Cambria Math"/>
                      </a:rPr>
                      <m:t>𝛼</m:t>
                    </m:r>
                    <m:r>
                      <a:rPr lang="en-US" b="0" i="1" smtClean="0">
                        <a:latin typeface="Cambria Math"/>
                        <a:ea typeface="Cambria Math"/>
                      </a:rPr>
                      <m:t>&gt;0</m:t>
                    </m:r>
                  </m:oMath>
                </a14:m>
                <a:r>
                  <a:rPr lang="en-US" i="1" dirty="0"/>
                  <a:t> </a:t>
                </a:r>
                <a:r>
                  <a:rPr lang="en-US" dirty="0"/>
                  <a:t>and </a:t>
                </a:r>
                <a14:m>
                  <m:oMath xmlns:m="http://schemas.openxmlformats.org/officeDocument/2006/math">
                    <m:r>
                      <a:rPr lang="en-US" i="1">
                        <a:latin typeface="Cambria Math"/>
                        <a:ea typeface="Cambria Math"/>
                      </a:rPr>
                      <m:t>𝛽</m:t>
                    </m:r>
                    <m:r>
                      <a:rPr lang="en-US" b="0" i="1" smtClean="0">
                        <a:latin typeface="Cambria Math"/>
                        <a:ea typeface="Cambria Math"/>
                      </a:rPr>
                      <m:t>&gt;0</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8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39</a:t>
            </a:fld>
            <a:endParaRPr lang="en-US"/>
          </a:p>
        </p:txBody>
      </p:sp>
      <p:sp>
        <p:nvSpPr>
          <p:cNvPr id="5" name="Content Placeholder 4"/>
          <p:cNvSpPr txBox="1">
            <a:spLocks/>
          </p:cNvSpPr>
          <p:nvPr/>
        </p:nvSpPr>
        <p:spPr>
          <a:xfrm>
            <a:off x="533400" y="4343400"/>
            <a:ext cx="822960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The mean and variance of Gamma distribution are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 </a:t>
            </a: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graphicFrame>
        <p:nvGraphicFramePr>
          <p:cNvPr id="6" name="Object 5"/>
          <p:cNvGraphicFramePr>
            <a:graphicFrameLocks noChangeAspect="1"/>
          </p:cNvGraphicFramePr>
          <p:nvPr/>
        </p:nvGraphicFramePr>
        <p:xfrm>
          <a:off x="1905000" y="5181599"/>
          <a:ext cx="4641850" cy="647700"/>
        </p:xfrm>
        <a:graphic>
          <a:graphicData uri="http://schemas.openxmlformats.org/presentationml/2006/ole">
            <p:oleObj spid="_x0000_s87042" name="Equation" r:id="rId4" imgW="1638000" imgH="228600" progId="Equation.3">
              <p:embed/>
            </p:oleObj>
          </a:graphicData>
        </a:graphic>
      </p:graphicFrame>
    </p:spTree>
    <p:extLst>
      <p:ext uri="{BB962C8B-B14F-4D97-AF65-F5344CB8AC3E}">
        <p14:creationId xmlns:p14="http://schemas.microsoft.com/office/powerpoint/2010/main" xmlns="" val="2156963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Gamma Distribution</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435" y="1066800"/>
            <a:ext cx="7394196" cy="48767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40</a:t>
            </a:fld>
            <a:endParaRPr lang="en-US"/>
          </a:p>
        </p:txBody>
      </p:sp>
    </p:spTree>
    <p:extLst>
      <p:ext uri="{BB962C8B-B14F-4D97-AF65-F5344CB8AC3E}">
        <p14:creationId xmlns:p14="http://schemas.microsoft.com/office/powerpoint/2010/main" xmlns="" val="4095817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Exponential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Special case of Gamma function with </a:t>
                </a:r>
                <a:r>
                  <a:rPr lang="el-GR" dirty="0" smtClean="0"/>
                  <a:t>α</a:t>
                </a:r>
                <a:r>
                  <a:rPr lang="en-US" dirty="0"/>
                  <a:t> </a:t>
                </a:r>
                <a:r>
                  <a:rPr lang="en-US" dirty="0" smtClean="0"/>
                  <a:t>= 1</a:t>
                </a:r>
              </a:p>
              <a:p>
                <a:r>
                  <a:rPr lang="en-US" dirty="0"/>
                  <a:t>The continuous random variable </a:t>
                </a:r>
                <a:r>
                  <a:rPr lang="en-US" i="1" dirty="0"/>
                  <a:t>X </a:t>
                </a:r>
                <a:r>
                  <a:rPr lang="en-US" dirty="0"/>
                  <a:t>has </a:t>
                </a:r>
                <a:r>
                  <a:rPr lang="en-US" dirty="0" smtClean="0"/>
                  <a:t>an </a:t>
                </a:r>
                <a:r>
                  <a:rPr lang="en-US" dirty="0" smtClean="0">
                    <a:solidFill>
                      <a:srgbClr val="FF0000"/>
                    </a:solidFill>
                  </a:rPr>
                  <a:t>exponential </a:t>
                </a:r>
                <a:r>
                  <a:rPr lang="en-US" b="1" dirty="0">
                    <a:solidFill>
                      <a:srgbClr val="FF0000"/>
                    </a:solidFill>
                  </a:rPr>
                  <a:t>distribution</a:t>
                </a:r>
                <a:r>
                  <a:rPr lang="en-US" b="1" dirty="0"/>
                  <a:t>, </a:t>
                </a:r>
                <a:r>
                  <a:rPr lang="en-US" dirty="0"/>
                  <a:t>with </a:t>
                </a:r>
                <a:r>
                  <a:rPr lang="en-US" dirty="0" smtClean="0"/>
                  <a:t>parameter </a:t>
                </a:r>
                <a14:m>
                  <m:oMath xmlns:m="http://schemas.openxmlformats.org/officeDocument/2006/math">
                    <m:r>
                      <a:rPr lang="en-US" i="1">
                        <a:latin typeface="Cambria Math"/>
                        <a:ea typeface="Cambria Math"/>
                      </a:rPr>
                      <m:t>𝛽</m:t>
                    </m:r>
                  </m:oMath>
                </a14:m>
                <a:r>
                  <a:rPr lang="en-US" dirty="0"/>
                  <a:t>, </a:t>
                </a:r>
                <a:r>
                  <a:rPr lang="en-US" dirty="0"/>
                  <a:t>if its density function is given </a:t>
                </a:r>
                <a:r>
                  <a:rPr lang="en-US" dirty="0"/>
                  <a:t>by</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ea typeface="Cambria Math"/>
                            </a:rPr>
                            <m:t>𝛽</m:t>
                          </m:r>
                        </m:e>
                      </m:d>
                      <m:r>
                        <a:rPr lang="en-US" i="1">
                          <a:latin typeface="Cambria Math"/>
                          <a:ea typeface="Cambria Math"/>
                        </a:rPr>
                        <m:t>=</m:t>
                      </m:r>
                      <m:d>
                        <m:dPr>
                          <m:begChr m:val="{"/>
                          <m:endChr m:val=""/>
                          <m:ctrlPr>
                            <a:rPr lang="en-US" i="1">
                              <a:latin typeface="Cambria Math"/>
                              <a:ea typeface="Cambria Math"/>
                            </a:rPr>
                          </m:ctrlPr>
                        </m:dPr>
                        <m:e>
                          <m:eqArr>
                            <m:eqArrPr>
                              <m:ctrlPr>
                                <a:rPr lang="en-US" i="1">
                                  <a:latin typeface="Cambria Math"/>
                                  <a:ea typeface="Cambria Math"/>
                                </a:rPr>
                              </m:ctrlPr>
                            </m:eqArrPr>
                            <m:e>
                              <m:f>
                                <m:fPr>
                                  <m:ctrlPr>
                                    <a:rPr lang="en-US" i="1">
                                      <a:latin typeface="Cambria Math"/>
                                      <a:ea typeface="Cambria Math"/>
                                    </a:rPr>
                                  </m:ctrlPr>
                                </m:fPr>
                                <m:num>
                                  <m:r>
                                    <a:rPr lang="en-US" i="1">
                                      <a:latin typeface="Cambria Math"/>
                                      <a:ea typeface="Cambria Math"/>
                                    </a:rPr>
                                    <m:t>1</m:t>
                                  </m:r>
                                </m:num>
                                <m:den>
                                  <m:r>
                                    <a:rPr lang="en-US" i="1" smtClean="0">
                                      <a:latin typeface="Cambria Math"/>
                                      <a:ea typeface="Cambria Math"/>
                                    </a:rPr>
                                    <m:t>𝛽</m:t>
                                  </m:r>
                                </m:den>
                              </m:f>
                              <m:sSup>
                                <m:sSupPr>
                                  <m:ctrlPr>
                                    <a:rPr lang="en-US" i="1">
                                      <a:latin typeface="Cambria Math"/>
                                      <a:ea typeface="Cambria Math"/>
                                    </a:rPr>
                                  </m:ctrlPr>
                                </m:sSupPr>
                                <m:e>
                                  <m:r>
                                    <a:rPr lang="en-US" i="1">
                                      <a:latin typeface="Cambria Math"/>
                                      <a:ea typeface="Cambria Math"/>
                                    </a:rPr>
                                    <m:t>𝑒</m:t>
                                  </m:r>
                                </m:e>
                                <m:sup>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i="1">
                                      <a:latin typeface="Cambria Math"/>
                                      <a:ea typeface="Cambria Math"/>
                                    </a:rPr>
                                    <m:t>𝛽</m:t>
                                  </m:r>
                                </m:sup>
                              </m:sSup>
                              <m:r>
                                <a:rPr lang="en-US" i="1">
                                  <a:latin typeface="Cambria Math"/>
                                  <a:ea typeface="Cambria Math"/>
                                </a:rPr>
                                <m:t>. </m:t>
                              </m:r>
                              <m:r>
                                <a:rPr lang="en-US" i="1">
                                  <a:latin typeface="Cambria Math"/>
                                  <a:ea typeface="Cambria Math"/>
                                </a:rPr>
                                <m:t>𝑥</m:t>
                              </m:r>
                              <m:r>
                                <a:rPr lang="en-US" i="1">
                                  <a:latin typeface="Cambria Math"/>
                                  <a:ea typeface="Cambria Math"/>
                                </a:rPr>
                                <m:t>&gt;0</m:t>
                              </m:r>
                            </m:e>
                            <m:e>
                              <m:r>
                                <a:rPr lang="en-US" i="1">
                                  <a:latin typeface="Cambria Math"/>
                                  <a:ea typeface="Cambria Math"/>
                                </a:rPr>
                                <m:t>0. </m:t>
                              </m:r>
                              <m:r>
                                <a:rPr lang="en-US" i="1">
                                  <a:latin typeface="Cambria Math"/>
                                  <a:ea typeface="Cambria Math"/>
                                </a:rPr>
                                <m:t>𝑒𝑙𝑠𝑒𝑤h𝑒𝑟𝑒</m:t>
                              </m:r>
                            </m:e>
                          </m:eqArr>
                        </m:e>
                      </m:d>
                    </m:oMath>
                  </m:oMathPara>
                </a14:m>
                <a:endParaRPr lang="en-US" dirty="0"/>
              </a:p>
              <a:p>
                <a:pPr marL="0" indent="0">
                  <a:buNone/>
                </a:pPr>
                <a:r>
                  <a:rPr lang="en-US" dirty="0"/>
                  <a:t>where </a:t>
                </a:r>
                <a14:m>
                  <m:oMath xmlns:m="http://schemas.openxmlformats.org/officeDocument/2006/math">
                    <m:r>
                      <a:rPr lang="en-US" i="1">
                        <a:latin typeface="Cambria Math"/>
                        <a:ea typeface="Cambria Math"/>
                      </a:rPr>
                      <m:t>𝛽</m:t>
                    </m:r>
                    <m:r>
                      <a:rPr lang="en-US" i="1">
                        <a:latin typeface="Cambria Math"/>
                        <a:ea typeface="Cambria Math"/>
                      </a:rPr>
                      <m:t>&gt;0</m:t>
                    </m:r>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41</a:t>
            </a:fld>
            <a:endParaRPr lang="en-US"/>
          </a:p>
        </p:txBody>
      </p:sp>
      <p:sp>
        <p:nvSpPr>
          <p:cNvPr id="5" name="Content Placeholder 4"/>
          <p:cNvSpPr txBox="1">
            <a:spLocks/>
          </p:cNvSpPr>
          <p:nvPr/>
        </p:nvSpPr>
        <p:spPr>
          <a:xfrm>
            <a:off x="457200" y="4648200"/>
            <a:ext cx="8229600" cy="1600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The mean and variance of Exponential  distribution are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smtClean="0">
                <a:ln>
                  <a:noFill/>
                </a:ln>
                <a:solidFill>
                  <a:schemeClr val="tx1"/>
                </a:solidFill>
                <a:effectLst/>
                <a:uLnTx/>
                <a:uFillTx/>
                <a:latin typeface="Arial Black" pitchFamily="34" charset="0"/>
                <a:ea typeface="+mn-ea"/>
                <a:cs typeface="+mn-cs"/>
              </a:rPr>
              <a:t> </a:t>
            </a: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graphicFrame>
        <p:nvGraphicFramePr>
          <p:cNvPr id="86018" name="Object 3"/>
          <p:cNvGraphicFramePr>
            <a:graphicFrameLocks noChangeAspect="1"/>
          </p:cNvGraphicFramePr>
          <p:nvPr/>
        </p:nvGraphicFramePr>
        <p:xfrm>
          <a:off x="2286000" y="5562600"/>
          <a:ext cx="4173537" cy="647700"/>
        </p:xfrm>
        <a:graphic>
          <a:graphicData uri="http://schemas.openxmlformats.org/presentationml/2006/ole">
            <p:oleObj spid="_x0000_s86018" name="Equation" r:id="rId4" imgW="1473120" imgH="228600" progId="Equation.3">
              <p:embed/>
            </p:oleObj>
          </a:graphicData>
        </a:graphic>
      </p:graphicFrame>
    </p:spTree>
    <p:extLst>
      <p:ext uri="{BB962C8B-B14F-4D97-AF65-F5344CB8AC3E}">
        <p14:creationId xmlns:p14="http://schemas.microsoft.com/office/powerpoint/2010/main" xmlns="" val="33755599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42</a:t>
            </a:fld>
            <a:endParaRPr lang="en-US"/>
          </a:p>
        </p:txBody>
      </p:sp>
      <p:sp>
        <p:nvSpPr>
          <p:cNvPr id="5" name="Content Placeholder 4"/>
          <p:cNvSpPr>
            <a:spLocks noGrp="1"/>
          </p:cNvSpPr>
          <p:nvPr>
            <p:ph idx="1"/>
          </p:nvPr>
        </p:nvSpPr>
        <p:spPr/>
        <p:txBody>
          <a:bodyPr>
            <a:normAutofit lnSpcReduction="10000"/>
          </a:bodyPr>
          <a:lstStyle/>
          <a:p>
            <a:r>
              <a:rPr lang="en-US" dirty="0" smtClean="0"/>
              <a:t>The relationship between the exponential distribution (often called the negative exponential) and the Poisson process is quite simple.  </a:t>
            </a:r>
          </a:p>
          <a:p>
            <a:r>
              <a:rPr lang="en-US" dirty="0" smtClean="0"/>
              <a:t>Poisson distribution was developed as a single-parameter distribution with parameter </a:t>
            </a:r>
            <a:r>
              <a:rPr lang="el-GR" dirty="0" smtClean="0"/>
              <a:t>λ</a:t>
            </a:r>
            <a:r>
              <a:rPr lang="en-US" dirty="0" smtClean="0"/>
              <a:t>, where </a:t>
            </a:r>
            <a:r>
              <a:rPr lang="el-GR" dirty="0" smtClean="0"/>
              <a:t>λ </a:t>
            </a:r>
            <a:r>
              <a:rPr lang="en-US" dirty="0" smtClean="0"/>
              <a:t>may be interpreted as the mean number of events per unit "time." </a:t>
            </a:r>
          </a:p>
          <a:p>
            <a:r>
              <a:rPr lang="en-US" dirty="0" smtClean="0"/>
              <a:t>Consider now  the random variable described by the time required for the first event to occur. Using the Poisson distribution, we find that the probability of no events occurring in the span up to time t is given by</a:t>
            </a:r>
            <a:endParaRPr lang="en-US" dirty="0"/>
          </a:p>
        </p:txBody>
      </p:sp>
      <p:sp>
        <p:nvSpPr>
          <p:cNvPr id="7" name="Title 1"/>
          <p:cNvSpPr>
            <a:spLocks noGrp="1"/>
          </p:cNvSpPr>
          <p:nvPr>
            <p:ph type="title"/>
          </p:nvPr>
        </p:nvSpPr>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p14="http://schemas.microsoft.com/office/powerpoint/2010/main" xmlns="" val="3077687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43</a:t>
            </a:fld>
            <a:endParaRPr lang="en-US"/>
          </a:p>
        </p:txBody>
      </p:sp>
      <p:sp>
        <p:nvSpPr>
          <p:cNvPr id="5" name="Content Placeholder 4"/>
          <p:cNvSpPr>
            <a:spLocks noGrp="1"/>
          </p:cNvSpPr>
          <p:nvPr>
            <p:ph idx="1"/>
          </p:nvPr>
        </p:nvSpPr>
        <p:spPr/>
        <p:txBody>
          <a:bodyPr>
            <a:normAutofit/>
          </a:bodyPr>
          <a:lstStyle/>
          <a:p>
            <a:r>
              <a:rPr lang="en-US" sz="2000" dirty="0" smtClean="0"/>
              <a:t>Consider now  the random variable described by the time required for the first event to occur. Using the Poisson distribution, we find that the probability of no events occurring in the span up to time t is given by</a:t>
            </a:r>
          </a:p>
          <a:p>
            <a:endParaRPr lang="en-US" sz="2000" dirty="0" smtClean="0"/>
          </a:p>
          <a:p>
            <a:endParaRPr lang="en-US" sz="2000" dirty="0" smtClean="0"/>
          </a:p>
          <a:p>
            <a:endParaRPr lang="en-US" sz="2000" dirty="0" smtClean="0"/>
          </a:p>
          <a:p>
            <a:pPr>
              <a:buNone/>
            </a:pPr>
            <a:r>
              <a:rPr lang="en-US" sz="2000" dirty="0" smtClean="0"/>
              <a:t>	</a:t>
            </a:r>
          </a:p>
          <a:p>
            <a:r>
              <a:rPr lang="en-US" sz="2000" dirty="0" smtClean="0"/>
              <a:t>We can now make use of the above and let X be the time to the first Poisson event. The probability that the length of time until the first event will exceed x is the same as the probability that no Poisson events will occur in x.</a:t>
            </a:r>
            <a:endParaRPr lang="en-US" sz="2000" dirty="0"/>
          </a:p>
        </p:txBody>
      </p:sp>
      <p:pic>
        <p:nvPicPr>
          <p:cNvPr id="6" name="Picture 3"/>
          <p:cNvPicPr>
            <a:picLocks noChangeAspect="1" noChangeArrowheads="1"/>
          </p:cNvPicPr>
          <p:nvPr/>
        </p:nvPicPr>
        <p:blipFill>
          <a:blip r:embed="rId3" cstate="print"/>
          <a:srcRect l="34375" t="23000" r="30000" b="63000"/>
          <a:stretch>
            <a:fillRect/>
          </a:stretch>
        </p:blipFill>
        <p:spPr bwMode="auto">
          <a:xfrm>
            <a:off x="2362200" y="2438400"/>
            <a:ext cx="4343400" cy="1066800"/>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l="34375" t="57000" r="30000" b="34000"/>
          <a:stretch>
            <a:fillRect/>
          </a:stretch>
        </p:blipFill>
        <p:spPr bwMode="auto">
          <a:xfrm>
            <a:off x="2438400" y="5410200"/>
            <a:ext cx="4343400" cy="685800"/>
          </a:xfrm>
          <a:prstGeom prst="rect">
            <a:avLst/>
          </a:prstGeom>
          <a:noFill/>
          <a:ln w="9525">
            <a:noFill/>
            <a:miter lim="800000"/>
            <a:headEnd/>
            <a:tailEnd/>
          </a:ln>
          <a:effectLst/>
        </p:spPr>
      </p:pic>
      <p:sp>
        <p:nvSpPr>
          <p:cNvPr id="9" name="Title 1"/>
          <p:cNvSpPr>
            <a:spLocks noGrp="1"/>
          </p:cNvSpPr>
          <p:nvPr>
            <p:ph type="title"/>
          </p:nvPr>
        </p:nvSpPr>
        <p:spPr>
          <a:xfrm>
            <a:off x="457200" y="152400"/>
            <a:ext cx="8229600" cy="762000"/>
          </a:xfrm>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p14="http://schemas.microsoft.com/office/powerpoint/2010/main" xmlns="" val="3077687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44</a:t>
            </a:fld>
            <a:endParaRPr lang="en-US"/>
          </a:p>
        </p:txBody>
      </p:sp>
      <p:sp>
        <p:nvSpPr>
          <p:cNvPr id="5" name="Content Placeholder 4"/>
          <p:cNvSpPr>
            <a:spLocks noGrp="1"/>
          </p:cNvSpPr>
          <p:nvPr>
            <p:ph idx="1"/>
          </p:nvPr>
        </p:nvSpPr>
        <p:spPr/>
        <p:txBody>
          <a:bodyPr>
            <a:normAutofit/>
          </a:bodyPr>
          <a:lstStyle/>
          <a:p>
            <a:r>
              <a:rPr lang="en-US" sz="2000" dirty="0" smtClean="0"/>
              <a:t>Thus the cumulative distribution function for X is given by</a:t>
            </a:r>
          </a:p>
          <a:p>
            <a:endParaRPr lang="en-US" sz="2000" dirty="0" smtClean="0"/>
          </a:p>
          <a:p>
            <a:endParaRPr lang="en-US" sz="2000" dirty="0" smtClean="0"/>
          </a:p>
          <a:p>
            <a:pPr>
              <a:buNone/>
            </a:pPr>
            <a:r>
              <a:rPr lang="en-US" sz="2000" dirty="0" smtClean="0"/>
              <a:t>	</a:t>
            </a:r>
          </a:p>
          <a:p>
            <a:r>
              <a:rPr lang="en-US" sz="2000" dirty="0" smtClean="0"/>
              <a:t>Now, in order that we recognize the presence of the exponential distribution, we may differentiate the cumulative distribution function above to obtain the density function</a:t>
            </a:r>
          </a:p>
          <a:p>
            <a:endParaRPr lang="en-US" sz="2000" dirty="0" smtClean="0"/>
          </a:p>
          <a:p>
            <a:endParaRPr lang="en-US" sz="2000" dirty="0" smtClean="0"/>
          </a:p>
          <a:p>
            <a:endParaRPr lang="en-US" sz="2000" dirty="0" smtClean="0"/>
          </a:p>
          <a:p>
            <a:r>
              <a:rPr lang="en-US" sz="2000" dirty="0" smtClean="0"/>
              <a:t>which is the density function of the exponential distribution with </a:t>
            </a:r>
            <a:r>
              <a:rPr lang="el-GR" sz="2000" dirty="0" smtClean="0"/>
              <a:t>λ</a:t>
            </a:r>
            <a:r>
              <a:rPr lang="en-US" sz="2000" dirty="0" smtClean="0"/>
              <a:t> = 1/</a:t>
            </a:r>
            <a:r>
              <a:rPr lang="el-GR" sz="2000" dirty="0" smtClean="0"/>
              <a:t>β</a:t>
            </a:r>
            <a:r>
              <a:rPr lang="en-US" sz="2000" dirty="0" smtClean="0"/>
              <a:t>.</a:t>
            </a:r>
            <a:endParaRPr lang="en-US" sz="2000" dirty="0"/>
          </a:p>
        </p:txBody>
      </p:sp>
      <p:pic>
        <p:nvPicPr>
          <p:cNvPr id="8" name="Picture 3"/>
          <p:cNvPicPr>
            <a:picLocks noChangeAspect="1" noChangeArrowheads="1"/>
          </p:cNvPicPr>
          <p:nvPr/>
        </p:nvPicPr>
        <p:blipFill>
          <a:blip r:embed="rId3" cstate="print"/>
          <a:srcRect l="34375" t="73000" r="30000" b="17000"/>
          <a:stretch>
            <a:fillRect/>
          </a:stretch>
        </p:blipFill>
        <p:spPr bwMode="auto">
          <a:xfrm>
            <a:off x="2286000" y="1828800"/>
            <a:ext cx="4343400" cy="762000"/>
          </a:xfrm>
          <a:prstGeom prst="rect">
            <a:avLst/>
          </a:prstGeom>
          <a:noFill/>
          <a:ln w="9525">
            <a:noFill/>
            <a:miter lim="800000"/>
            <a:headEnd/>
            <a:tailEnd/>
          </a:ln>
          <a:effectLst/>
        </p:spPr>
      </p:pic>
      <p:pic>
        <p:nvPicPr>
          <p:cNvPr id="33794" name="Picture 2"/>
          <p:cNvPicPr>
            <a:picLocks noChangeAspect="1" noChangeArrowheads="1"/>
          </p:cNvPicPr>
          <p:nvPr/>
        </p:nvPicPr>
        <p:blipFill>
          <a:blip r:embed="rId4" cstate="print"/>
          <a:srcRect l="63125" t="32000" r="15000" b="58000"/>
          <a:stretch>
            <a:fillRect/>
          </a:stretch>
        </p:blipFill>
        <p:spPr bwMode="auto">
          <a:xfrm>
            <a:off x="3048000" y="4267200"/>
            <a:ext cx="2667000" cy="762000"/>
          </a:xfrm>
          <a:prstGeom prst="rect">
            <a:avLst/>
          </a:prstGeom>
          <a:noFill/>
          <a:ln w="9525">
            <a:noFill/>
            <a:miter lim="800000"/>
            <a:headEnd/>
            <a:tailEnd/>
          </a:ln>
          <a:effectLst/>
        </p:spPr>
      </p:pic>
      <p:sp>
        <p:nvSpPr>
          <p:cNvPr id="10" name="Title 1"/>
          <p:cNvSpPr>
            <a:spLocks noGrp="1"/>
          </p:cNvSpPr>
          <p:nvPr>
            <p:ph type="title"/>
          </p:nvPr>
        </p:nvSpPr>
        <p:spPr>
          <a:xfrm>
            <a:off x="457200" y="152400"/>
            <a:ext cx="8229600" cy="762000"/>
          </a:xfrm>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p14="http://schemas.microsoft.com/office/powerpoint/2010/main" xmlns="" val="3077687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 of Parameters</a:t>
            </a:r>
            <a:endParaRPr lang="en-US" dirty="0"/>
          </a:p>
        </p:txBody>
      </p:sp>
      <p:sp>
        <p:nvSpPr>
          <p:cNvPr id="3" name="Content Placeholder 2"/>
          <p:cNvSpPr>
            <a:spLocks noGrp="1"/>
          </p:cNvSpPr>
          <p:nvPr>
            <p:ph idx="1"/>
          </p:nvPr>
        </p:nvSpPr>
        <p:spPr/>
        <p:txBody>
          <a:bodyPr/>
          <a:lstStyle/>
          <a:p>
            <a:r>
              <a:rPr lang="en-US" dirty="0" smtClean="0"/>
              <a:t>Population and Sample</a:t>
            </a:r>
          </a:p>
          <a:p>
            <a:r>
              <a:rPr lang="en-US" dirty="0" smtClean="0"/>
              <a:t>A </a:t>
            </a:r>
            <a:r>
              <a:rPr lang="en-US" b="1" dirty="0">
                <a:solidFill>
                  <a:srgbClr val="FF0000"/>
                </a:solidFill>
              </a:rPr>
              <a:t>point estimate </a:t>
            </a:r>
            <a:r>
              <a:rPr lang="en-US" dirty="0"/>
              <a:t>of a parameter is a number (point on the real line), which is </a:t>
            </a:r>
            <a:r>
              <a:rPr lang="en-US" dirty="0" smtClean="0"/>
              <a:t>computed from </a:t>
            </a:r>
            <a:r>
              <a:rPr lang="en-US" dirty="0"/>
              <a:t>a given sample and serves as an approximation of the unknown exact value of </a:t>
            </a:r>
            <a:r>
              <a:rPr lang="en-US" dirty="0" smtClean="0"/>
              <a:t>the parameter </a:t>
            </a:r>
            <a:r>
              <a:rPr lang="en-US" dirty="0"/>
              <a:t>of the population</a:t>
            </a:r>
            <a:r>
              <a:rPr lang="en-US" dirty="0" smtClean="0"/>
              <a:t>.</a:t>
            </a:r>
          </a:p>
          <a:p>
            <a:r>
              <a:rPr lang="en-US" dirty="0"/>
              <a:t>An </a:t>
            </a:r>
            <a:r>
              <a:rPr lang="en-US" b="1" dirty="0">
                <a:solidFill>
                  <a:srgbClr val="FF0000"/>
                </a:solidFill>
              </a:rPr>
              <a:t>interval estimate </a:t>
            </a:r>
            <a:r>
              <a:rPr lang="en-US" dirty="0"/>
              <a:t>is an </a:t>
            </a:r>
            <a:r>
              <a:rPr lang="en-US" dirty="0" smtClean="0"/>
              <a:t>interval (</a:t>
            </a:r>
            <a:r>
              <a:rPr lang="en-US" i="1" dirty="0" smtClean="0"/>
              <a:t>“</a:t>
            </a:r>
            <a:r>
              <a:rPr lang="en-US" i="1" dirty="0"/>
              <a:t>confidence interval</a:t>
            </a:r>
            <a:r>
              <a:rPr lang="en-US" i="1" dirty="0" smtClean="0"/>
              <a:t>”</a:t>
            </a:r>
            <a:r>
              <a:rPr lang="en-US" dirty="0" smtClean="0"/>
              <a:t>) obtained </a:t>
            </a:r>
            <a:r>
              <a:rPr lang="en-US" dirty="0"/>
              <a:t>from a </a:t>
            </a:r>
            <a:r>
              <a:rPr lang="en-US" dirty="0" smtClean="0"/>
              <a:t>sample.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45</a:t>
            </a:fld>
            <a:endParaRPr lang="en-US"/>
          </a:p>
        </p:txBody>
      </p:sp>
    </p:spTree>
    <p:extLst>
      <p:ext uri="{BB962C8B-B14F-4D97-AF65-F5344CB8AC3E}">
        <p14:creationId xmlns="" xmlns:p14="http://schemas.microsoft.com/office/powerpoint/2010/main" val="1455967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Method</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Let us </a:t>
                </a:r>
                <a:r>
                  <a:rPr lang="en-US" dirty="0"/>
                  <a:t>consider a </a:t>
                </a:r>
                <a:r>
                  <a:rPr lang="en-US" dirty="0" smtClean="0"/>
                  <a:t>discrete (or </a:t>
                </a:r>
                <a:r>
                  <a:rPr lang="en-US" dirty="0"/>
                  <a:t>continuous) random variable </a:t>
                </a:r>
                <a:r>
                  <a:rPr lang="en-US" i="1" dirty="0"/>
                  <a:t>X </a:t>
                </a:r>
                <a:r>
                  <a:rPr lang="en-US" dirty="0"/>
                  <a:t>whose probability function (or density) </a:t>
                </a:r>
                <a:r>
                  <a:rPr lang="en-US" dirty="0" smtClean="0"/>
                  <a:t>depends on </a:t>
                </a:r>
                <a:r>
                  <a:rPr lang="en-US" dirty="0"/>
                  <a:t>a single </a:t>
                </a:r>
                <a:r>
                  <a:rPr lang="en-US" dirty="0" smtClean="0"/>
                  <a:t>parameter </a:t>
                </a:r>
                <a:r>
                  <a:rPr lang="el-GR" dirty="0" smtClean="0"/>
                  <a:t>θ</a:t>
                </a:r>
                <a:endParaRPr lang="en-US" dirty="0" smtClean="0"/>
              </a:p>
              <a:p>
                <a:r>
                  <a:rPr lang="en-US" dirty="0"/>
                  <a:t>We take a corresponding sample of </a:t>
                </a:r>
                <a:r>
                  <a:rPr lang="en-US" i="1" dirty="0"/>
                  <a:t>n </a:t>
                </a:r>
                <a:r>
                  <a:rPr lang="en-US" b="1" i="1" dirty="0"/>
                  <a:t>independent </a:t>
                </a:r>
                <a:r>
                  <a:rPr lang="en-US" b="1" i="1" dirty="0" smtClean="0"/>
                  <a:t> </a:t>
                </a:r>
                <a:r>
                  <a:rPr lang="en-US" dirty="0" smtClean="0"/>
                  <a:t>values </a:t>
                </a:r>
                <a14:m>
                  <m:oMath xmlns:m="http://schemas.openxmlformats.org/officeDocument/2006/math">
                    <m:sSub>
                      <m:sSubPr>
                        <m:ctrlPr>
                          <a:rPr lang="en-US"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 </m:t>
                    </m:r>
                    <m:sSub>
                      <m:sSubPr>
                        <m:ctrlPr>
                          <a:rPr lang="en-US" b="0" i="1" smtClean="0">
                            <a:latin typeface="Cambria Math"/>
                          </a:rPr>
                        </m:ctrlPr>
                      </m:sSubPr>
                      <m:e>
                        <m:r>
                          <a:rPr lang="en-US" b="0" i="1" smtClean="0">
                            <a:latin typeface="Cambria Math"/>
                          </a:rPr>
                          <m:t>𝑥</m:t>
                        </m:r>
                      </m:e>
                      <m:sub>
                        <m:r>
                          <a:rPr lang="en-US" b="0" i="1" smtClean="0">
                            <a:latin typeface="Cambria Math"/>
                          </a:rPr>
                          <m:t>𝑛</m:t>
                        </m:r>
                      </m:sub>
                    </m:sSub>
                    <m:r>
                      <a:rPr lang="en-US" b="0" i="1" smtClean="0">
                        <a:latin typeface="Cambria Math"/>
                      </a:rPr>
                      <m:t>. </m:t>
                    </m:r>
                  </m:oMath>
                </a14:m>
                <a:r>
                  <a:rPr lang="en-US" dirty="0"/>
                  <a:t>Then in the discrete case the probability that a sample of size </a:t>
                </a:r>
                <a:r>
                  <a:rPr lang="en-US" i="1" dirty="0"/>
                  <a:t>n </a:t>
                </a:r>
                <a:r>
                  <a:rPr lang="en-US" dirty="0" smtClean="0"/>
                  <a:t>consists precisely </a:t>
                </a:r>
                <a:r>
                  <a:rPr lang="en-US" dirty="0"/>
                  <a:t>of those </a:t>
                </a:r>
                <a:r>
                  <a:rPr lang="en-US" i="1" dirty="0"/>
                  <a:t>n </a:t>
                </a:r>
                <a:r>
                  <a:rPr lang="en-US" dirty="0"/>
                  <a:t>values </a:t>
                </a:r>
                <a:r>
                  <a:rPr lang="en-US" dirty="0" smtClean="0"/>
                  <a:t>is</a:t>
                </a:r>
              </a:p>
              <a:p>
                <a:pPr marL="0" indent="0">
                  <a:buNone/>
                </a:pPr>
                <a:endParaRPr lang="en-US" dirty="0" smtClean="0"/>
              </a:p>
              <a:p>
                <a:pPr marL="0" indent="0">
                  <a:buNone/>
                </a:pPr>
                <a:endParaRPr lang="en-US" dirty="0"/>
              </a:p>
              <a:p>
                <a:r>
                  <a:rPr lang="en-US" dirty="0" smtClean="0"/>
                  <a:t>In continuous case,</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963" t="-979" r="-1333"/>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3" cstate="print">
            <a:biLevel thresh="75000"/>
            <a:extLst>
              <a:ext uri="{28A0092B-C50C-407E-A947-70E740481C1C}">
                <a14:useLocalDpi xmlns:a14="http://schemas.microsoft.com/office/drawing/2010/main" xmlns="" val="0"/>
              </a:ext>
            </a:extLst>
          </a:blip>
          <a:srcRect/>
          <a:stretch>
            <a:fillRect/>
          </a:stretch>
        </p:blipFill>
        <p:spPr bwMode="auto">
          <a:xfrm>
            <a:off x="2382204" y="3962400"/>
            <a:ext cx="4095200" cy="6857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40514" y="5257800"/>
            <a:ext cx="5557673" cy="533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5CF84B07-E1DF-494F-8188-564F20F01F9F}" type="slidenum">
              <a:rPr lang="en-US" smtClean="0"/>
              <a:pPr/>
              <a:t>46</a:t>
            </a:fld>
            <a:endParaRPr lang="en-US"/>
          </a:p>
        </p:txBody>
      </p:sp>
    </p:spTree>
    <p:extLst>
      <p:ext uri="{BB962C8B-B14F-4D97-AF65-F5344CB8AC3E}">
        <p14:creationId xmlns:p14="http://schemas.microsoft.com/office/powerpoint/2010/main" xmlns="" val="7903674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Likelihood Method</a:t>
            </a: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Since f(</a:t>
                </a:r>
                <a:r>
                  <a:rPr lang="en-US" dirty="0" err="1" smtClean="0"/>
                  <a:t>x</a:t>
                </a:r>
                <a:r>
                  <a:rPr lang="en-US" baseline="-25000" dirty="0" err="1" smtClean="0"/>
                  <a:t>j</a:t>
                </a:r>
                <a:r>
                  <a:rPr lang="en-US" dirty="0" smtClean="0"/>
                  <a:t>) depends </a:t>
                </a:r>
                <a:r>
                  <a:rPr lang="en-US" dirty="0"/>
                  <a:t>on </a:t>
                </a:r>
                <a:r>
                  <a:rPr lang="el-GR" dirty="0" smtClean="0"/>
                  <a:t>θ</a:t>
                </a:r>
                <a:r>
                  <a:rPr lang="en-US" dirty="0" smtClean="0"/>
                  <a:t>,</a:t>
                </a:r>
                <a:r>
                  <a:rPr lang="el-GR" dirty="0" smtClean="0"/>
                  <a:t> </a:t>
                </a:r>
                <a:r>
                  <a:rPr lang="en-US" dirty="0" smtClean="0"/>
                  <a:t>the </a:t>
                </a:r>
                <a:r>
                  <a:rPr lang="en-US" dirty="0"/>
                  <a:t>function </a:t>
                </a:r>
                <a:r>
                  <a:rPr lang="en-US" i="1" dirty="0"/>
                  <a:t>l </a:t>
                </a:r>
                <a:r>
                  <a:rPr lang="en-US" dirty="0" smtClean="0"/>
                  <a:t>depends </a:t>
                </a:r>
                <a:r>
                  <a:rPr lang="en-US" dirty="0"/>
                  <a:t>on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r>
                      <a:rPr lang="en-US" b="0" i="1" smtClean="0">
                        <a:latin typeface="Cambria Math"/>
                      </a:rPr>
                      <m:t> </m:t>
                    </m:r>
                  </m:oMath>
                </a14:m>
                <a:r>
                  <a:rPr lang="en-US" dirty="0" smtClean="0"/>
                  <a:t>and</a:t>
                </a:r>
                <a:r>
                  <a:rPr lang="el-GR" dirty="0" smtClean="0"/>
                  <a:t> θ</a:t>
                </a:r>
                <a:r>
                  <a:rPr lang="en-US" dirty="0" smtClean="0"/>
                  <a:t>.</a:t>
                </a:r>
              </a:p>
              <a:p>
                <a:r>
                  <a:rPr lang="en-US" dirty="0" smtClean="0"/>
                  <a:t>Let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oMath>
                </a14:m>
                <a:r>
                  <a:rPr lang="en-US" dirty="0" smtClean="0"/>
                  <a:t> be fixed </a:t>
                </a:r>
                <a:r>
                  <a:rPr lang="en-US" dirty="0"/>
                  <a:t>Then </a:t>
                </a:r>
                <a:r>
                  <a:rPr lang="en-US" i="1" dirty="0"/>
                  <a:t>l </a:t>
                </a:r>
                <a:r>
                  <a:rPr lang="en-US" dirty="0"/>
                  <a:t>is a function of </a:t>
                </a:r>
                <a:r>
                  <a:rPr lang="el-GR" dirty="0" smtClean="0"/>
                  <a:t>θ</a:t>
                </a:r>
                <a:r>
                  <a:rPr lang="en-US" dirty="0" smtClean="0"/>
                  <a:t> which </a:t>
                </a:r>
                <a:r>
                  <a:rPr lang="en-US" dirty="0"/>
                  <a:t>is </a:t>
                </a:r>
                <a:r>
                  <a:rPr lang="en-US" dirty="0" smtClean="0"/>
                  <a:t>called the </a:t>
                </a:r>
                <a:r>
                  <a:rPr lang="en-US" b="1" dirty="0">
                    <a:solidFill>
                      <a:srgbClr val="FF0000"/>
                    </a:solidFill>
                  </a:rPr>
                  <a:t>likelihood function</a:t>
                </a:r>
                <a:r>
                  <a:rPr lang="en-US" dirty="0"/>
                  <a:t>. </a:t>
                </a:r>
                <a:endParaRPr lang="en-US" dirty="0" smtClean="0"/>
              </a:p>
              <a:p>
                <a:r>
                  <a:rPr lang="en-US" dirty="0"/>
                  <a:t>We choose </a:t>
                </a:r>
                <a:r>
                  <a:rPr lang="en-US" i="1" dirty="0"/>
                  <a:t>that </a:t>
                </a:r>
                <a:r>
                  <a:rPr lang="en-US" dirty="0"/>
                  <a:t>approximation for the unknown value </a:t>
                </a:r>
                <a:r>
                  <a:rPr lang="en-US" dirty="0" smtClean="0"/>
                  <a:t>of </a:t>
                </a:r>
                <a:r>
                  <a:rPr lang="el-GR" dirty="0"/>
                  <a:t>θ</a:t>
                </a:r>
                <a:r>
                  <a:rPr lang="en-US" dirty="0" smtClean="0"/>
                  <a:t> </a:t>
                </a:r>
                <a:r>
                  <a:rPr lang="en-US" dirty="0"/>
                  <a:t>for which </a:t>
                </a:r>
                <a:r>
                  <a:rPr lang="en-US" i="1" dirty="0"/>
                  <a:t>l </a:t>
                </a:r>
                <a:r>
                  <a:rPr lang="en-US" dirty="0"/>
                  <a:t>is </a:t>
                </a:r>
                <a:r>
                  <a:rPr lang="en-US" dirty="0" smtClean="0"/>
                  <a:t>as large </a:t>
                </a:r>
                <a:r>
                  <a:rPr lang="en-US" dirty="0"/>
                  <a:t>as possible</a:t>
                </a:r>
                <a:r>
                  <a:rPr lang="en-US" dirty="0" smtClean="0"/>
                  <a:t>.</a:t>
                </a:r>
              </a:p>
              <a:p>
                <a:r>
                  <a:rPr lang="en-US" dirty="0" smtClean="0"/>
                  <a:t>If l is differentiable function of </a:t>
                </a:r>
                <a:r>
                  <a:rPr lang="el-GR" dirty="0" smtClean="0"/>
                  <a:t>θ</a:t>
                </a:r>
                <a:r>
                  <a:rPr lang="en-US" dirty="0" smtClean="0"/>
                  <a:t>, </a:t>
                </a:r>
                <a:r>
                  <a:rPr lang="en-US" dirty="0"/>
                  <a:t>a necessary condition for </a:t>
                </a:r>
                <a:r>
                  <a:rPr lang="en-US" i="1" dirty="0"/>
                  <a:t>l </a:t>
                </a:r>
                <a:r>
                  <a:rPr lang="en-US" dirty="0"/>
                  <a:t>to </a:t>
                </a:r>
                <a:r>
                  <a:rPr lang="en-US" dirty="0" smtClean="0"/>
                  <a:t>have a </a:t>
                </a:r>
                <a:r>
                  <a:rPr lang="en-US" dirty="0"/>
                  <a:t>maximum in an interval (not at the boundary) </a:t>
                </a:r>
                <a:r>
                  <a:rPr lang="en-US" dirty="0" smtClean="0"/>
                  <a:t>is</a:t>
                </a:r>
              </a:p>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i="1" smtClean="0">
                              <a:latin typeface="Cambria Math"/>
                            </a:rPr>
                            <m:t>𝜕</m:t>
                          </m:r>
                          <m:r>
                            <a:rPr lang="en-US" b="0" i="1" smtClean="0">
                              <a:latin typeface="Cambria Math"/>
                            </a:rPr>
                            <m:t>𝑙</m:t>
                          </m:r>
                        </m:num>
                        <m:den>
                          <m:r>
                            <a:rPr lang="en-US" i="1" smtClean="0">
                              <a:latin typeface="Cambria Math"/>
                            </a:rPr>
                            <m:t>𝜕</m:t>
                          </m:r>
                          <m:r>
                            <a:rPr lang="en-US" i="1" smtClean="0">
                              <a:latin typeface="Cambria Math"/>
                              <a:ea typeface="Cambria Math"/>
                            </a:rPr>
                            <m:t>𝜃</m:t>
                          </m:r>
                        </m:den>
                      </m:f>
                      <m:r>
                        <a:rPr lang="en-US" b="0" i="1" smtClean="0">
                          <a:latin typeface="Cambria Math"/>
                        </a:rPr>
                        <m:t>=0</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63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47</a:t>
            </a:fld>
            <a:endParaRPr lang="en-US"/>
          </a:p>
        </p:txBody>
      </p:sp>
    </p:spTree>
    <p:extLst>
      <p:ext uri="{BB962C8B-B14F-4D97-AF65-F5344CB8AC3E}">
        <p14:creationId xmlns:p14="http://schemas.microsoft.com/office/powerpoint/2010/main" xmlns="" val="17605249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Likelihood Method</a:t>
            </a: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The solution of the above equation depending on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oMath>
                </a14:m>
                <a:r>
                  <a:rPr lang="en-US" dirty="0" smtClean="0"/>
                  <a:t> is </a:t>
                </a:r>
                <a:r>
                  <a:rPr lang="en-US" dirty="0"/>
                  <a:t>called a </a:t>
                </a:r>
                <a:r>
                  <a:rPr lang="en-US" b="1" dirty="0"/>
                  <a:t>maximum likelihood estimate </a:t>
                </a:r>
                <a:r>
                  <a:rPr lang="en-US" dirty="0" smtClean="0"/>
                  <a:t>for </a:t>
                </a:r>
                <a:r>
                  <a:rPr lang="el-GR" dirty="0" smtClean="0"/>
                  <a:t>θ</a:t>
                </a:r>
                <a:r>
                  <a:rPr lang="en-US" dirty="0" smtClean="0"/>
                  <a:t>.</a:t>
                </a:r>
              </a:p>
              <a:p>
                <a:r>
                  <a:rPr lang="en-US" dirty="0" smtClean="0"/>
                  <a:t>The above equation can be written as</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a:rPr>
                          </m:ctrlPr>
                        </m:fPr>
                        <m:num>
                          <m:r>
                            <a:rPr lang="en-US" i="1">
                              <a:latin typeface="Cambria Math"/>
                            </a:rPr>
                            <m:t>𝜕</m:t>
                          </m:r>
                          <m:func>
                            <m:funcPr>
                              <m:ctrlPr>
                                <a:rPr lang="en-US" i="1" smtClean="0">
                                  <a:latin typeface="Cambria Math"/>
                                </a:rPr>
                              </m:ctrlPr>
                            </m:funcPr>
                            <m:fName>
                              <m:r>
                                <m:rPr>
                                  <m:sty m:val="p"/>
                                </m:rPr>
                                <a:rPr lang="en-US" i="0" smtClean="0">
                                  <a:latin typeface="Cambria Math"/>
                                </a:rPr>
                                <m:t>ln</m:t>
                              </m:r>
                            </m:fName>
                            <m:e>
                              <m:r>
                                <a:rPr lang="en-US" b="0" i="1" smtClean="0">
                                  <a:latin typeface="Cambria Math"/>
                                </a:rPr>
                                <m:t>𝑙</m:t>
                              </m:r>
                            </m:e>
                          </m:func>
                        </m:num>
                        <m:den>
                          <m:r>
                            <a:rPr lang="en-US" i="1">
                              <a:latin typeface="Cambria Math"/>
                            </a:rPr>
                            <m:t>𝜕</m:t>
                          </m:r>
                          <m:r>
                            <a:rPr lang="en-US" i="1">
                              <a:latin typeface="Cambria Math"/>
                              <a:ea typeface="Cambria Math"/>
                            </a:rPr>
                            <m:t>𝜃</m:t>
                          </m:r>
                        </m:den>
                      </m:f>
                      <m:r>
                        <a:rPr lang="en-US" i="1">
                          <a:latin typeface="Cambria Math"/>
                        </a:rPr>
                        <m:t>=0</m:t>
                      </m:r>
                    </m:oMath>
                  </m:oMathPara>
                </a14:m>
                <a:endParaRPr lang="en-US" dirty="0"/>
              </a:p>
              <a:p>
                <a:r>
                  <a:rPr lang="en-US" dirty="0" smtClean="0"/>
                  <a:t>as </a:t>
                </a:r>
                <a:r>
                  <a:rPr lang="en-US" dirty="0"/>
                  <a:t>f(</a:t>
                </a:r>
                <a:r>
                  <a:rPr lang="en-US" dirty="0" err="1"/>
                  <a:t>x</a:t>
                </a:r>
                <a:r>
                  <a:rPr lang="en-US" baseline="-25000" dirty="0" err="1"/>
                  <a:t>j</a:t>
                </a:r>
                <a:r>
                  <a:rPr lang="en-US" dirty="0"/>
                  <a:t>) </a:t>
                </a:r>
                <a:r>
                  <a:rPr lang="en-US" dirty="0" smtClean="0"/>
                  <a:t>&gt; 0, a </a:t>
                </a:r>
                <a:r>
                  <a:rPr lang="en-US" dirty="0"/>
                  <a:t>maximum of </a:t>
                </a:r>
                <a:r>
                  <a:rPr lang="en-US" i="1" dirty="0"/>
                  <a:t>l </a:t>
                </a:r>
                <a:r>
                  <a:rPr lang="en-US" dirty="0"/>
                  <a:t>is in general positive, and </a:t>
                </a:r>
                <a:r>
                  <a:rPr lang="en-US" dirty="0" err="1"/>
                  <a:t>ln</a:t>
                </a:r>
                <a:r>
                  <a:rPr lang="en-US" dirty="0"/>
                  <a:t> </a:t>
                </a:r>
                <a:r>
                  <a:rPr lang="en-US" i="1" dirty="0"/>
                  <a:t>l </a:t>
                </a:r>
                <a:r>
                  <a:rPr lang="en-US" dirty="0"/>
                  <a:t>is a monotone </a:t>
                </a:r>
                <a:r>
                  <a:rPr lang="en-US" dirty="0" smtClean="0"/>
                  <a:t>increasing function </a:t>
                </a:r>
                <a:r>
                  <a:rPr lang="en-US" dirty="0"/>
                  <a:t>of </a:t>
                </a:r>
                <a:r>
                  <a:rPr lang="en-US" i="1" dirty="0"/>
                  <a:t>l</a:t>
                </a:r>
                <a:r>
                  <a:rPr lang="en-US" dirty="0"/>
                  <a:t>. This often simplifies calculations.</a:t>
                </a:r>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3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48</a:t>
            </a:fld>
            <a:endParaRPr lang="en-US"/>
          </a:p>
        </p:txBody>
      </p:sp>
    </p:spTree>
    <p:extLst>
      <p:ext uri="{BB962C8B-B14F-4D97-AF65-F5344CB8AC3E}">
        <p14:creationId xmlns:p14="http://schemas.microsoft.com/office/powerpoint/2010/main" xmlns="" val="28880214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 for Mean of ND</a:t>
            </a:r>
            <a:endParaRPr lang="en-US" dirty="0"/>
          </a:p>
        </p:txBody>
      </p:sp>
      <p:sp>
        <p:nvSpPr>
          <p:cNvPr id="3" name="Content Placeholder 2"/>
          <p:cNvSpPr>
            <a:spLocks noGrp="1"/>
          </p:cNvSpPr>
          <p:nvPr>
            <p:ph idx="1"/>
          </p:nvPr>
        </p:nvSpPr>
        <p:spPr/>
        <p:txBody>
          <a:bodyPr/>
          <a:lstStyle/>
          <a:p>
            <a:r>
              <a:rPr lang="en-US" dirty="0" smtClean="0"/>
              <a:t>It’s assumed that variance is known</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66800" y="1647351"/>
            <a:ext cx="7552911" cy="38390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49</a:t>
            </a:fld>
            <a:endParaRPr lang="en-US"/>
          </a:p>
        </p:txBody>
      </p:sp>
    </p:spTree>
    <p:extLst>
      <p:ext uri="{BB962C8B-B14F-4D97-AF65-F5344CB8AC3E}">
        <p14:creationId xmlns="" xmlns:p14="http://schemas.microsoft.com/office/powerpoint/2010/main" val="7789350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p:txBody>
          <a:bodyPr/>
          <a:lstStyle/>
          <a:p>
            <a:r>
              <a:rPr lang="en-US" dirty="0"/>
              <a:t>In </a:t>
            </a:r>
            <a:r>
              <a:rPr lang="en-US" b="1" dirty="0"/>
              <a:t>regression analysis </a:t>
            </a:r>
            <a:r>
              <a:rPr lang="en-US" dirty="0"/>
              <a:t>one of the two variables, call it </a:t>
            </a:r>
            <a:r>
              <a:rPr lang="en-US" i="1" dirty="0"/>
              <a:t>x</a:t>
            </a:r>
            <a:r>
              <a:rPr lang="en-US" dirty="0"/>
              <a:t>, can be regarded as </a:t>
            </a:r>
            <a:r>
              <a:rPr lang="en-US" dirty="0" smtClean="0"/>
              <a:t>an ordinary </a:t>
            </a:r>
            <a:r>
              <a:rPr lang="en-US" dirty="0"/>
              <a:t>variable because we can measure it without substantial error or we </a:t>
            </a:r>
            <a:r>
              <a:rPr lang="en-US" dirty="0" smtClean="0"/>
              <a:t>can even </a:t>
            </a:r>
            <a:r>
              <a:rPr lang="en-US" dirty="0"/>
              <a:t>give it values we want. </a:t>
            </a:r>
            <a:r>
              <a:rPr lang="en-US" i="1" dirty="0"/>
              <a:t>x </a:t>
            </a:r>
            <a:r>
              <a:rPr lang="en-US" dirty="0"/>
              <a:t>is called the </a:t>
            </a:r>
            <a:r>
              <a:rPr lang="en-US" b="1" dirty="0">
                <a:solidFill>
                  <a:srgbClr val="FF0000"/>
                </a:solidFill>
              </a:rPr>
              <a:t>independent variable</a:t>
            </a:r>
            <a:r>
              <a:rPr lang="en-US" dirty="0"/>
              <a:t>, or </a:t>
            </a:r>
            <a:r>
              <a:rPr lang="en-US" dirty="0" smtClean="0"/>
              <a:t>sometimes the </a:t>
            </a:r>
            <a:r>
              <a:rPr lang="en-US" b="1" dirty="0">
                <a:solidFill>
                  <a:srgbClr val="FF0000"/>
                </a:solidFill>
              </a:rPr>
              <a:t>controlled variable </a:t>
            </a:r>
            <a:r>
              <a:rPr lang="en-US" dirty="0"/>
              <a:t>because we can control </a:t>
            </a:r>
            <a:r>
              <a:rPr lang="en-US" dirty="0" smtClean="0"/>
              <a:t>it.</a:t>
            </a:r>
          </a:p>
          <a:p>
            <a:r>
              <a:rPr lang="en-US" dirty="0" smtClean="0"/>
              <a:t>The other </a:t>
            </a:r>
            <a:r>
              <a:rPr lang="en-US" dirty="0"/>
              <a:t>variable, </a:t>
            </a:r>
            <a:r>
              <a:rPr lang="en-US" i="1" dirty="0"/>
              <a:t>Y</a:t>
            </a:r>
            <a:r>
              <a:rPr lang="en-US" dirty="0"/>
              <a:t>, is a random variable, and we are interested in the dependence </a:t>
            </a:r>
            <a:r>
              <a:rPr lang="en-US" dirty="0" err="1" smtClean="0"/>
              <a:t>of</a:t>
            </a:r>
            <a:r>
              <a:rPr lang="en-US" i="1" dirty="0" err="1" smtClean="0"/>
              <a:t>Y</a:t>
            </a:r>
            <a:r>
              <a:rPr lang="en-US" i="1" dirty="0" smtClean="0"/>
              <a:t> </a:t>
            </a:r>
            <a:r>
              <a:rPr lang="en-US" dirty="0"/>
              <a:t>on </a:t>
            </a:r>
            <a:r>
              <a:rPr lang="en-US" i="1" dirty="0"/>
              <a:t>x</a:t>
            </a:r>
            <a:r>
              <a:rPr lang="en-US" dirty="0"/>
              <a:t>.</a:t>
            </a:r>
          </a:p>
        </p:txBody>
      </p:sp>
      <p:sp>
        <p:nvSpPr>
          <p:cNvPr id="4" name="Slide Number Placeholder 3"/>
          <p:cNvSpPr>
            <a:spLocks noGrp="1"/>
          </p:cNvSpPr>
          <p:nvPr>
            <p:ph type="sldNum" sz="quarter" idx="12"/>
          </p:nvPr>
        </p:nvSpPr>
        <p:spPr/>
        <p:txBody>
          <a:bodyPr/>
          <a:lstStyle/>
          <a:p>
            <a:fld id="{5CF84B07-E1DF-494F-8188-564F20F01F9F}" type="slidenum">
              <a:rPr lang="en-US" smtClean="0"/>
              <a:pPr/>
              <a:t>50</a:t>
            </a:fld>
            <a:endParaRPr lang="en-US"/>
          </a:p>
        </p:txBody>
      </p:sp>
    </p:spTree>
    <p:extLst>
      <p:ext uri="{BB962C8B-B14F-4D97-AF65-F5344CB8AC3E}">
        <p14:creationId xmlns="" xmlns:p14="http://schemas.microsoft.com/office/powerpoint/2010/main" val="29322208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Squares Principle</a:t>
            </a:r>
            <a:endParaRPr lang="en-US" dirty="0"/>
          </a:p>
        </p:txBody>
      </p:sp>
      <p:sp>
        <p:nvSpPr>
          <p:cNvPr id="3" name="Content Placeholder 2"/>
          <p:cNvSpPr>
            <a:spLocks noGrp="1"/>
          </p:cNvSpPr>
          <p:nvPr>
            <p:ph idx="1"/>
          </p:nvPr>
        </p:nvSpPr>
        <p:spPr/>
        <p:txBody>
          <a:bodyPr/>
          <a:lstStyle/>
          <a:p>
            <a:r>
              <a:rPr lang="en-US" dirty="0"/>
              <a:t>The straight line should be fitted through the given points so that the sum of </a:t>
            </a:r>
            <a:r>
              <a:rPr lang="en-US" dirty="0" smtClean="0"/>
              <a:t>the squares </a:t>
            </a:r>
            <a:r>
              <a:rPr lang="en-US" dirty="0"/>
              <a:t>of the distances of those points from the straight line is minimum, </a:t>
            </a:r>
            <a:r>
              <a:rPr lang="en-US" dirty="0" smtClean="0"/>
              <a:t>where the </a:t>
            </a:r>
            <a:r>
              <a:rPr lang="en-US" dirty="0"/>
              <a:t>distance is measured in the vertical </a:t>
            </a:r>
            <a:r>
              <a:rPr lang="en-US" dirty="0" smtClean="0"/>
              <a:t>direction.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51</a:t>
            </a:fld>
            <a:endParaRPr lang="en-US"/>
          </a:p>
        </p:txBody>
      </p:sp>
    </p:spTree>
    <p:extLst>
      <p:ext uri="{BB962C8B-B14F-4D97-AF65-F5344CB8AC3E}">
        <p14:creationId xmlns="" xmlns:p14="http://schemas.microsoft.com/office/powerpoint/2010/main" val="32866625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Correlation Coefficient for a Discrete Data set is defined as</a:t>
            </a:r>
          </a:p>
          <a:p>
            <a:pPr algn="ctr">
              <a:buNone/>
            </a:pPr>
            <a:r>
              <a:rPr lang="en-US" dirty="0" smtClean="0"/>
              <a:t>r = </a:t>
            </a:r>
            <a:r>
              <a:rPr lang="en-US" dirty="0" err="1" smtClean="0"/>
              <a:t>S</a:t>
            </a:r>
            <a:r>
              <a:rPr lang="en-US" baseline="-25000" dirty="0" err="1" smtClean="0"/>
              <a:t>xy</a:t>
            </a:r>
            <a:r>
              <a:rPr lang="en-US" dirty="0" smtClean="0"/>
              <a:t>/(</a:t>
            </a:r>
            <a:r>
              <a:rPr lang="en-US" dirty="0" err="1" smtClean="0"/>
              <a:t>S</a:t>
            </a:r>
            <a:r>
              <a:rPr lang="en-US" baseline="-25000" dirty="0" err="1" smtClean="0"/>
              <a:t>xx</a:t>
            </a:r>
            <a:r>
              <a:rPr lang="en-US" dirty="0" err="1" smtClean="0"/>
              <a:t>S</a:t>
            </a:r>
            <a:r>
              <a:rPr lang="en-US" baseline="-25000" dirty="0" err="1" smtClean="0"/>
              <a:t>yy</a:t>
            </a:r>
            <a:r>
              <a:rPr lang="en-US" dirty="0" smtClean="0"/>
              <a:t>)</a:t>
            </a:r>
            <a:r>
              <a:rPr lang="en-US" baseline="30000" dirty="0" smtClean="0"/>
              <a:t>1/2</a:t>
            </a:r>
          </a:p>
          <a:p>
            <a:r>
              <a:rPr lang="en-US" dirty="0" smtClean="0"/>
              <a:t>The Correlation Coefficient r describes strength of linear relation and sign its direction</a:t>
            </a:r>
          </a:p>
          <a:p>
            <a:r>
              <a:rPr lang="en-US" dirty="0" smtClean="0"/>
              <a:t>If r = 1 all (</a:t>
            </a:r>
            <a:r>
              <a:rPr lang="en-US" dirty="0" err="1" smtClean="0"/>
              <a:t>x,y</a:t>
            </a:r>
            <a:r>
              <a:rPr lang="en-US" dirty="0" smtClean="0"/>
              <a:t>) lie on </a:t>
            </a:r>
            <a:r>
              <a:rPr lang="en-US" dirty="0" err="1" smtClean="0"/>
              <a:t>st</a:t>
            </a:r>
            <a:r>
              <a:rPr lang="en-US" dirty="0" smtClean="0"/>
              <a:t> line with +</a:t>
            </a:r>
            <a:r>
              <a:rPr lang="en-US" dirty="0" err="1" smtClean="0"/>
              <a:t>ve</a:t>
            </a:r>
            <a:r>
              <a:rPr lang="en-US" dirty="0" smtClean="0"/>
              <a:t> slope and vice versa</a:t>
            </a:r>
          </a:p>
          <a:p>
            <a:r>
              <a:rPr lang="en-US" dirty="0" smtClean="0"/>
              <a:t>If r &gt; 0, the pattern in scatter diagram runs from bottom left to top right and vice versa</a:t>
            </a:r>
          </a:p>
          <a:p>
            <a:r>
              <a:rPr lang="en-US" dirty="0" smtClean="0"/>
              <a:t>Magnitude of r is closer to 1 means strong linear relation and closer to 0 signifies weak relation.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52</a:t>
            </a:fld>
            <a:endParaRPr lang="en-US"/>
          </a:p>
        </p:txBody>
      </p:sp>
    </p:spTree>
    <p:extLst>
      <p:ext uri="{BB962C8B-B14F-4D97-AF65-F5344CB8AC3E}">
        <p14:creationId xmlns="" xmlns:p14="http://schemas.microsoft.com/office/powerpoint/2010/main" val="22948721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Revision of 2</a:t>
            </a:r>
            <a:r>
              <a:rPr lang="en-US" baseline="30000" dirty="0" smtClean="0"/>
              <a:t>nd</a:t>
            </a:r>
            <a:r>
              <a:rPr lang="en-US" dirty="0" smtClean="0"/>
              <a:t> half of the course</a:t>
            </a:r>
            <a:endParaRPr lang="en-US" dirty="0"/>
          </a:p>
          <a:p>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53</a:t>
            </a:fld>
            <a:endParaRPr lang="en-US"/>
          </a:p>
        </p:txBody>
      </p:sp>
    </p:spTree>
    <p:extLst>
      <p:ext uri="{BB962C8B-B14F-4D97-AF65-F5344CB8AC3E}">
        <p14:creationId xmlns="" xmlns:p14="http://schemas.microsoft.com/office/powerpoint/2010/main" val="22032712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Probability and Statistics for Engineers and Scientists by Walpole</a:t>
            </a:r>
          </a:p>
          <a:p>
            <a:r>
              <a:rPr lang="en-US" dirty="0" err="1" smtClean="0"/>
              <a:t>Schaum</a:t>
            </a:r>
            <a:r>
              <a:rPr lang="en-US" dirty="0" smtClean="0"/>
              <a:t> Outline Series on Probability and Statistics.</a:t>
            </a:r>
          </a:p>
          <a:p>
            <a:r>
              <a:rPr lang="en-US" dirty="0" smtClean="0"/>
              <a:t>Advanced Engineering Mathematics by E </a:t>
            </a:r>
            <a:r>
              <a:rPr lang="en-US" dirty="0" err="1" smtClean="0"/>
              <a:t>Kreyszig</a:t>
            </a:r>
            <a:r>
              <a:rPr lang="en-US" dirty="0" smtClean="0"/>
              <a:t>.</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54</a:t>
            </a:fld>
            <a:endParaRPr lang="en-US"/>
          </a:p>
        </p:txBody>
      </p:sp>
    </p:spTree>
    <p:extLst>
      <p:ext uri="{BB962C8B-B14F-4D97-AF65-F5344CB8AC3E}">
        <p14:creationId xmlns="" xmlns:p14="http://schemas.microsoft.com/office/powerpoint/2010/main"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4334</TotalTime>
  <Words>1500</Words>
  <Application>Microsoft Office PowerPoint</Application>
  <PresentationFormat>On-screen Show (4:3)</PresentationFormat>
  <Paragraphs>233</Paragraphs>
  <Slides>54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Office Theme</vt:lpstr>
      <vt:lpstr>Equation</vt:lpstr>
      <vt:lpstr>Slide 1</vt:lpstr>
      <vt:lpstr>Last Class</vt:lpstr>
      <vt:lpstr>Today’s Agenda (Revision)</vt:lpstr>
      <vt:lpstr>Joint Probability Distribution</vt:lpstr>
      <vt:lpstr>Continuous Joint PDF</vt:lpstr>
      <vt:lpstr>Marginal Distribution</vt:lpstr>
      <vt:lpstr>Conditional Distribution</vt:lpstr>
      <vt:lpstr>Statistical Independence</vt:lpstr>
      <vt:lpstr>Covariance</vt:lpstr>
      <vt:lpstr>Correlation</vt:lpstr>
      <vt:lpstr>Discrete Uniform Distribution</vt:lpstr>
      <vt:lpstr>Bournoulli’s Process / Trail</vt:lpstr>
      <vt:lpstr>Binomial Distribution</vt:lpstr>
      <vt:lpstr>Poisson’s Experiment and Process</vt:lpstr>
      <vt:lpstr>Poisson’s Process</vt:lpstr>
      <vt:lpstr>Poisson Distribution</vt:lpstr>
      <vt:lpstr>Poisson Dist. as Limiting case of Binom. Dist.</vt:lpstr>
      <vt:lpstr>Poisson Dist. as Limiting case of Binom. Dist.</vt:lpstr>
      <vt:lpstr>Uniform Distribution</vt:lpstr>
      <vt:lpstr>Normal Distribution</vt:lpstr>
      <vt:lpstr>Normal Distribution</vt:lpstr>
      <vt:lpstr>Normal Distribution</vt:lpstr>
      <vt:lpstr>Properties of Normal Distribution</vt:lpstr>
      <vt:lpstr>Properties of Normal Distribution</vt:lpstr>
      <vt:lpstr>Normal Distribution</vt:lpstr>
      <vt:lpstr>Normal Distribution</vt:lpstr>
      <vt:lpstr>Beauty of Normal Distribution</vt:lpstr>
      <vt:lpstr>Normal Distribution</vt:lpstr>
      <vt:lpstr>Standard Normal Distribution</vt:lpstr>
      <vt:lpstr>Area under the Normal Curve</vt:lpstr>
      <vt:lpstr>Recall the Binomial Distribution</vt:lpstr>
      <vt:lpstr>Binomial Distribution</vt:lpstr>
      <vt:lpstr>Parameters of the Approximating Distribution</vt:lpstr>
      <vt:lpstr>When is the approximation appropriate?</vt:lpstr>
      <vt:lpstr>Calculations with the Normal Approximation</vt:lpstr>
      <vt:lpstr>Normal Approximation to the Binomial</vt:lpstr>
      <vt:lpstr>Gamma Function</vt:lpstr>
      <vt:lpstr>Properties of Gamma Function</vt:lpstr>
      <vt:lpstr>Gamma Distribution</vt:lpstr>
      <vt:lpstr>Gamma Distribution</vt:lpstr>
      <vt:lpstr>Exponential Distribution</vt:lpstr>
      <vt:lpstr>Relationship of Exponential Distribution to the Poisson Process</vt:lpstr>
      <vt:lpstr>Relationship of Exponential Distribution to the Poisson Process</vt:lpstr>
      <vt:lpstr>Relationship of Exponential Distribution to the Poisson Process</vt:lpstr>
      <vt:lpstr>Estimation of Parameters</vt:lpstr>
      <vt:lpstr>Maximum Likelihood Method</vt:lpstr>
      <vt:lpstr>Maximum Likelihood Method</vt:lpstr>
      <vt:lpstr>Maximum Likelihood Method</vt:lpstr>
      <vt:lpstr>Confidence Interval for Mean of ND</vt:lpstr>
      <vt:lpstr>Regression Analysis</vt:lpstr>
      <vt:lpstr>Least Squares Principle</vt:lpstr>
      <vt:lpstr>Correlation Analysis</vt:lpstr>
      <vt:lpstr>Summary</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Administrator</cp:lastModifiedBy>
  <cp:revision>354</cp:revision>
  <dcterms:created xsi:type="dcterms:W3CDTF">2013-05-04T10:14:09Z</dcterms:created>
  <dcterms:modified xsi:type="dcterms:W3CDTF">2013-12-30T16:55:58Z</dcterms:modified>
</cp:coreProperties>
</file>