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342" r:id="rId2"/>
    <p:sldId id="258" r:id="rId3"/>
    <p:sldId id="286" r:id="rId4"/>
    <p:sldId id="343" r:id="rId5"/>
    <p:sldId id="344" r:id="rId6"/>
    <p:sldId id="345" r:id="rId7"/>
    <p:sldId id="346" r:id="rId8"/>
    <p:sldId id="347" r:id="rId9"/>
    <p:sldId id="348" r:id="rId10"/>
    <p:sldId id="349" r:id="rId11"/>
    <p:sldId id="312" r:id="rId12"/>
    <p:sldId id="313" r:id="rId13"/>
    <p:sldId id="314" r:id="rId14"/>
    <p:sldId id="316" r:id="rId15"/>
    <p:sldId id="350" r:id="rId16"/>
    <p:sldId id="352" r:id="rId17"/>
    <p:sldId id="353" r:id="rId18"/>
    <p:sldId id="321" r:id="rId19"/>
    <p:sldId id="322" r:id="rId20"/>
    <p:sldId id="356" r:id="rId21"/>
    <p:sldId id="357" r:id="rId22"/>
    <p:sldId id="358" r:id="rId23"/>
    <p:sldId id="361" r:id="rId24"/>
    <p:sldId id="362" r:id="rId25"/>
    <p:sldId id="368" r:id="rId26"/>
    <p:sldId id="369" r:id="rId27"/>
    <p:sldId id="325" r:id="rId28"/>
    <p:sldId id="326" r:id="rId29"/>
    <p:sldId id="327" r:id="rId30"/>
    <p:sldId id="370" r:id="rId31"/>
    <p:sldId id="371" r:id="rId32"/>
    <p:sldId id="372" r:id="rId33"/>
    <p:sldId id="373" r:id="rId34"/>
    <p:sldId id="375" r:id="rId35"/>
    <p:sldId id="376" r:id="rId36"/>
    <p:sldId id="378" r:id="rId37"/>
    <p:sldId id="380" r:id="rId38"/>
    <p:sldId id="381" r:id="rId39"/>
    <p:sldId id="382" r:id="rId40"/>
    <p:sldId id="333" r:id="rId41"/>
    <p:sldId id="334" r:id="rId42"/>
    <p:sldId id="335" r:id="rId43"/>
    <p:sldId id="336" r:id="rId44"/>
    <p:sldId id="383" r:id="rId45"/>
    <p:sldId id="338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AA2FEA-2A1A-432E-91C7-BC4408FEB152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B2795-B79A-46DE-9FB8-418B415E87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B2795-B79A-46DE-9FB8-418B415E8782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Raw_data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hyperlink" Target="http://en.wikipedia.org/wiki/Frequency_distribution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Data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Circle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gif"/><Relationship Id="rId5" Type="http://schemas.openxmlformats.org/officeDocument/2006/relationships/hyperlink" Target="http://en.wikipedia.org/wiki/Circular_sector" TargetMode="External"/><Relationship Id="rId4" Type="http://schemas.openxmlformats.org/officeDocument/2006/relationships/hyperlink" Target="http://en.wikipedia.org/wiki/Char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Chart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gif"/><Relationship Id="rId5" Type="http://schemas.openxmlformats.org/officeDocument/2006/relationships/hyperlink" Target="http://en.wikipedia.org/wiki/Length" TargetMode="External"/><Relationship Id="rId4" Type="http://schemas.openxmlformats.org/officeDocument/2006/relationships/hyperlink" Target="http://en.wikipedia.org/wiki/Rectangle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31</a:t>
            </a:r>
          </a:p>
          <a:p>
            <a:r>
              <a:rPr lang="en-US" dirty="0" smtClean="0"/>
              <a:t>Prof. Dr. M. </a:t>
            </a:r>
            <a:r>
              <a:rPr lang="en-US" dirty="0" err="1" smtClean="0"/>
              <a:t>Junaid</a:t>
            </a:r>
            <a:r>
              <a:rPr lang="en-US" dirty="0" smtClean="0"/>
              <a:t> </a:t>
            </a:r>
            <a:r>
              <a:rPr lang="en-US" dirty="0" err="1" smtClean="0"/>
              <a:t>Mughal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Mathematical Statistics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 (Revision)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Data Representation</a:t>
            </a:r>
            <a:endParaRPr lang="en-US" dirty="0"/>
          </a:p>
          <a:p>
            <a:r>
              <a:rPr lang="en-US" dirty="0" smtClean="0"/>
              <a:t>Stem and Leaf Plot</a:t>
            </a:r>
          </a:p>
          <a:p>
            <a:r>
              <a:rPr lang="en-US" dirty="0" smtClean="0"/>
              <a:t>Bar Chart and Histogram</a:t>
            </a:r>
          </a:p>
          <a:p>
            <a:r>
              <a:rPr lang="en-US" dirty="0" smtClean="0"/>
              <a:t>Center and Spread of Data</a:t>
            </a:r>
          </a:p>
          <a:p>
            <a:r>
              <a:rPr lang="en-US" dirty="0" smtClean="0"/>
              <a:t>Quartiles</a:t>
            </a:r>
          </a:p>
          <a:p>
            <a:r>
              <a:rPr lang="en-US" dirty="0"/>
              <a:t>Median of Grouped Data</a:t>
            </a:r>
          </a:p>
          <a:p>
            <a:r>
              <a:rPr lang="en-US" dirty="0" smtClean="0"/>
              <a:t>Box and Whisker Plot (Outliers)</a:t>
            </a:r>
          </a:p>
          <a:p>
            <a:r>
              <a:rPr lang="en-US" dirty="0" smtClean="0"/>
              <a:t>Mode</a:t>
            </a:r>
          </a:p>
          <a:p>
            <a:r>
              <a:rPr lang="en-US" dirty="0" smtClean="0"/>
              <a:t>Mean and Weighted Mean</a:t>
            </a:r>
          </a:p>
          <a:p>
            <a:r>
              <a:rPr lang="en-US" dirty="0" smtClean="0"/>
              <a:t>Variance and Standard Deviation</a:t>
            </a:r>
          </a:p>
          <a:p>
            <a:r>
              <a:rPr lang="en-US" dirty="0"/>
              <a:t>Experiments, Outcomes and </a:t>
            </a:r>
            <a:r>
              <a:rPr lang="en-US" dirty="0" smtClean="0"/>
              <a:t>Events</a:t>
            </a:r>
          </a:p>
          <a:p>
            <a:r>
              <a:rPr lang="en-US" dirty="0"/>
              <a:t>Union, Intersection, Complement of </a:t>
            </a:r>
            <a:r>
              <a:rPr lang="en-US" dirty="0" smtClean="0"/>
              <a:t>Events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Agenda (Revision)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Probability</a:t>
            </a:r>
          </a:p>
          <a:p>
            <a:r>
              <a:rPr lang="en-US" dirty="0" smtClean="0"/>
              <a:t>Counting Problems</a:t>
            </a:r>
          </a:p>
          <a:p>
            <a:pPr lvl="1"/>
            <a:r>
              <a:rPr lang="en-US" dirty="0" smtClean="0"/>
              <a:t>Tree Diagrams</a:t>
            </a:r>
          </a:p>
          <a:p>
            <a:pPr lvl="1"/>
            <a:r>
              <a:rPr lang="en-US" dirty="0" smtClean="0"/>
              <a:t>Permutations and Combinations</a:t>
            </a:r>
          </a:p>
          <a:p>
            <a:r>
              <a:rPr lang="en-US" dirty="0" smtClean="0"/>
              <a:t>Axioms of Probability</a:t>
            </a:r>
          </a:p>
          <a:p>
            <a:r>
              <a:rPr lang="en-US" dirty="0" smtClean="0"/>
              <a:t>Additive and Multiplicative Rules</a:t>
            </a:r>
          </a:p>
          <a:p>
            <a:r>
              <a:rPr lang="en-US" dirty="0" smtClean="0"/>
              <a:t>Conditional Probability</a:t>
            </a:r>
          </a:p>
          <a:p>
            <a:r>
              <a:rPr lang="en-US" dirty="0"/>
              <a:t>Independent Events</a:t>
            </a:r>
          </a:p>
          <a:p>
            <a:r>
              <a:rPr lang="en-US" dirty="0" smtClean="0"/>
              <a:t>Theorem of total Probability</a:t>
            </a:r>
          </a:p>
          <a:p>
            <a:r>
              <a:rPr lang="en-US" dirty="0" smtClean="0"/>
              <a:t>Bayes Rule</a:t>
            </a:r>
          </a:p>
          <a:p>
            <a:r>
              <a:rPr lang="en-US" dirty="0" smtClean="0"/>
              <a:t>Random Variables</a:t>
            </a:r>
          </a:p>
          <a:p>
            <a:r>
              <a:rPr lang="en-US" dirty="0" smtClean="0"/>
              <a:t>Probability Distributions</a:t>
            </a:r>
          </a:p>
          <a:p>
            <a:r>
              <a:rPr lang="en-US" dirty="0" smtClean="0"/>
              <a:t>Cumulative and Marginal Distribution</a:t>
            </a:r>
          </a:p>
          <a:p>
            <a:r>
              <a:rPr lang="en-US" dirty="0" smtClean="0"/>
              <a:t>Mean and Variance of Distributions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4672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Representation (Summary)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can be represented</a:t>
            </a:r>
            <a:endParaRPr lang="en-US" dirty="0"/>
          </a:p>
          <a:p>
            <a:pPr lvl="1"/>
            <a:r>
              <a:rPr lang="en-US" dirty="0" smtClean="0"/>
              <a:t>Numerically</a:t>
            </a:r>
          </a:p>
          <a:p>
            <a:pPr lvl="2"/>
            <a:r>
              <a:rPr lang="en-US" dirty="0" smtClean="0"/>
              <a:t>Numbers</a:t>
            </a:r>
          </a:p>
          <a:p>
            <a:pPr lvl="2"/>
            <a:r>
              <a:rPr lang="en-US" dirty="0" smtClean="0"/>
              <a:t>Grouped Data</a:t>
            </a:r>
          </a:p>
          <a:p>
            <a:pPr lvl="2"/>
            <a:r>
              <a:rPr lang="en-US" dirty="0" smtClean="0"/>
              <a:t>Tables </a:t>
            </a:r>
          </a:p>
          <a:p>
            <a:pPr lvl="1"/>
            <a:r>
              <a:rPr lang="en-US" dirty="0" smtClean="0"/>
              <a:t>Graphically</a:t>
            </a:r>
          </a:p>
          <a:p>
            <a:pPr lvl="2"/>
            <a:r>
              <a:rPr lang="en-US" dirty="0" smtClean="0"/>
              <a:t>Curves</a:t>
            </a:r>
          </a:p>
          <a:p>
            <a:pPr lvl="2"/>
            <a:r>
              <a:rPr lang="en-US" dirty="0" smtClean="0"/>
              <a:t>Pie Chart</a:t>
            </a:r>
          </a:p>
          <a:p>
            <a:pPr lvl="2"/>
            <a:r>
              <a:rPr lang="en-US" dirty="0" smtClean="0"/>
              <a:t>Stem and Leaf plot</a:t>
            </a:r>
          </a:p>
          <a:p>
            <a:pPr lvl="2"/>
            <a:r>
              <a:rPr lang="en-US" dirty="0" smtClean="0"/>
              <a:t>Bar Chart / Histogram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635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2590799"/>
          </a:xfrm>
        </p:spPr>
        <p:txBody>
          <a:bodyPr>
            <a:normAutofit/>
          </a:bodyPr>
          <a:lstStyle/>
          <a:p>
            <a:r>
              <a:rPr lang="en-US" dirty="0" smtClean="0"/>
              <a:t>Data can be represented</a:t>
            </a:r>
            <a:endParaRPr lang="en-US" dirty="0"/>
          </a:p>
          <a:p>
            <a:pPr lvl="1"/>
            <a:r>
              <a:rPr lang="en-US" dirty="0" smtClean="0"/>
              <a:t>Numerically</a:t>
            </a:r>
          </a:p>
          <a:p>
            <a:pPr lvl="2"/>
            <a:r>
              <a:rPr lang="en-US" dirty="0" smtClean="0"/>
              <a:t>Grouped Data</a:t>
            </a:r>
          </a:p>
          <a:p>
            <a:pPr lvl="3"/>
            <a:r>
              <a:rPr lang="en-US" dirty="0" smtClean="0"/>
              <a:t>A </a:t>
            </a:r>
            <a:r>
              <a:rPr lang="en-US" dirty="0" smtClean="0">
                <a:hlinkClick r:id="rId3" tooltip="Raw data"/>
              </a:rPr>
              <a:t>raw dataset</a:t>
            </a:r>
            <a:r>
              <a:rPr lang="en-US" dirty="0" smtClean="0"/>
              <a:t> can be organized by constructing a table showing the </a:t>
            </a:r>
            <a:r>
              <a:rPr lang="en-US" dirty="0" smtClean="0">
                <a:hlinkClick r:id="rId4" tooltip="Frequency distribution"/>
              </a:rPr>
              <a:t>frequency distribution</a:t>
            </a:r>
            <a:r>
              <a:rPr lang="en-US" dirty="0" smtClean="0"/>
              <a:t> of the variable</a:t>
            </a:r>
          </a:p>
          <a:p>
            <a:pPr lvl="3"/>
            <a:r>
              <a:rPr lang="en-US" dirty="0" smtClean="0"/>
              <a:t>As in the above example we can represent the data</a:t>
            </a:r>
          </a:p>
          <a:p>
            <a:pPr lvl="3"/>
            <a:r>
              <a:rPr lang="en-US" dirty="0" smtClean="0"/>
              <a:t>{20, 21, 20, 22, 23, 19, 23, 19, 20, 22}</a:t>
            </a:r>
          </a:p>
          <a:p>
            <a:pPr lvl="3"/>
            <a:endParaRPr lang="en-US" dirty="0" smtClean="0"/>
          </a:p>
          <a:p>
            <a:pPr lvl="2">
              <a:buNone/>
            </a:pPr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52600" y="3810000"/>
          <a:ext cx="5334000" cy="2567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67000"/>
                <a:gridCol w="2667000"/>
              </a:tblGrid>
              <a:tr h="427990">
                <a:tc>
                  <a:txBody>
                    <a:bodyPr/>
                    <a:lstStyle/>
                    <a:p>
                      <a:r>
                        <a:rPr lang="en-US" dirty="0" smtClean="0"/>
                        <a:t>Age years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students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990"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990"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990"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990"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990"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5635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1981199"/>
          </a:xfrm>
        </p:spPr>
        <p:txBody>
          <a:bodyPr>
            <a:normAutofit/>
          </a:bodyPr>
          <a:lstStyle/>
          <a:p>
            <a:r>
              <a:rPr lang="en-US" dirty="0" smtClean="0"/>
              <a:t>Data can be represented</a:t>
            </a:r>
            <a:endParaRPr lang="en-US" dirty="0"/>
          </a:p>
          <a:p>
            <a:pPr lvl="1"/>
            <a:r>
              <a:rPr lang="en-US" dirty="0" smtClean="0"/>
              <a:t>Numerically</a:t>
            </a:r>
          </a:p>
          <a:p>
            <a:pPr lvl="2"/>
            <a:r>
              <a:rPr lang="en-US" dirty="0" smtClean="0"/>
              <a:t>Tables</a:t>
            </a:r>
          </a:p>
          <a:p>
            <a:pPr lvl="3"/>
            <a:r>
              <a:rPr lang="en-US" dirty="0" smtClean="0"/>
              <a:t>A </a:t>
            </a:r>
            <a:r>
              <a:rPr lang="en-US" b="1" dirty="0" smtClean="0"/>
              <a:t>table</a:t>
            </a:r>
            <a:r>
              <a:rPr lang="en-US" dirty="0" smtClean="0"/>
              <a:t> is a means of arranging </a:t>
            </a:r>
            <a:r>
              <a:rPr lang="en-US" dirty="0" smtClean="0">
                <a:hlinkClick r:id="rId2" tooltip="Data"/>
              </a:rPr>
              <a:t>data</a:t>
            </a:r>
            <a:r>
              <a:rPr lang="en-US" dirty="0" smtClean="0"/>
              <a:t> in rows and columns</a:t>
            </a:r>
          </a:p>
          <a:p>
            <a:pPr lvl="3"/>
            <a:r>
              <a:rPr lang="en-US" dirty="0" smtClean="0"/>
              <a:t>e.g. age of people</a:t>
            </a:r>
          </a:p>
          <a:p>
            <a:pPr lvl="2">
              <a:buNone/>
            </a:pPr>
            <a:endParaRPr lang="en-US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00200" y="3200400"/>
          <a:ext cx="5334000" cy="2567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67000"/>
                <a:gridCol w="2667000"/>
              </a:tblGrid>
              <a:tr h="427990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Age (years)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990">
                <a:tc>
                  <a:txBody>
                    <a:bodyPr/>
                    <a:lstStyle/>
                    <a:p>
                      <a:r>
                        <a:rPr lang="en-US" dirty="0" smtClean="0"/>
                        <a:t>Faisal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990">
                <a:tc>
                  <a:txBody>
                    <a:bodyPr/>
                    <a:lstStyle/>
                    <a:p>
                      <a:r>
                        <a:rPr lang="en-US" dirty="0" smtClean="0"/>
                        <a:t>Amir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29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99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Waqar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99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Waseem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99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Kamran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5635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1524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Graphically</a:t>
            </a:r>
          </a:p>
          <a:p>
            <a:pPr lvl="2"/>
            <a:r>
              <a:rPr lang="en-US" dirty="0" smtClean="0"/>
              <a:t>Curves</a:t>
            </a:r>
          </a:p>
          <a:p>
            <a:pPr lvl="2">
              <a:buNone/>
            </a:pPr>
            <a:endParaRPr lang="en-US" dirty="0" smtClean="0"/>
          </a:p>
        </p:txBody>
      </p:sp>
      <p:pic>
        <p:nvPicPr>
          <p:cNvPr id="5" name="Picture 4" descr="LineGraph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2286000"/>
            <a:ext cx="65405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635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Graphically</a:t>
            </a:r>
          </a:p>
          <a:p>
            <a:pPr lvl="2"/>
            <a:r>
              <a:rPr lang="en-US" dirty="0" smtClean="0"/>
              <a:t>Pie Chart</a:t>
            </a:r>
          </a:p>
          <a:p>
            <a:pPr lvl="3"/>
            <a:r>
              <a:rPr lang="en-US" sz="1800" dirty="0" smtClean="0">
                <a:latin typeface="Arial" pitchFamily="34" charset="0"/>
                <a:cs typeface="Arial" pitchFamily="34" charset="0"/>
              </a:rPr>
              <a:t>A pie chart (or a circle graph) is a </a:t>
            </a:r>
            <a:r>
              <a:rPr lang="en-US" sz="1800" dirty="0" smtClean="0">
                <a:latin typeface="Arial" pitchFamily="34" charset="0"/>
                <a:cs typeface="Arial" pitchFamily="34" charset="0"/>
                <a:hlinkClick r:id="rId3" tooltip="Circle"/>
              </a:rPr>
              <a:t>circular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smtClean="0">
                <a:latin typeface="Arial" pitchFamily="34" charset="0"/>
                <a:cs typeface="Arial" pitchFamily="34" charset="0"/>
                <a:hlinkClick r:id="rId4" tooltip="Chart"/>
              </a:rPr>
              <a:t>chart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divided into </a:t>
            </a:r>
            <a:r>
              <a:rPr lang="en-US" sz="1800" dirty="0" smtClean="0">
                <a:latin typeface="Arial" pitchFamily="34" charset="0"/>
                <a:cs typeface="Arial" pitchFamily="34" charset="0"/>
                <a:hlinkClick r:id="rId5" tooltip="Circular sector"/>
              </a:rPr>
              <a:t>sectors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, illustrating numerical proportion.</a:t>
            </a:r>
          </a:p>
          <a:p>
            <a:pPr lvl="3"/>
            <a:r>
              <a:rPr lang="en-US" sz="1800" dirty="0" smtClean="0">
                <a:latin typeface="Arial" pitchFamily="34" charset="0"/>
                <a:cs typeface="Arial" pitchFamily="34" charset="0"/>
              </a:rPr>
              <a:t>E.g., a survey of all the sportsmen in a certain country show </a:t>
            </a:r>
          </a:p>
          <a:p>
            <a:pPr lvl="3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  <p:pic>
        <p:nvPicPr>
          <p:cNvPr id="4" name="Picture 3" descr="pie-chart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3276600"/>
            <a:ext cx="3990975" cy="306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635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266700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 smtClean="0"/>
              <a:t>Graphically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Stem and Leaf plot</a:t>
            </a:r>
          </a:p>
          <a:p>
            <a:pPr lvl="2"/>
            <a:r>
              <a:rPr lang="en-US" dirty="0" smtClean="0"/>
              <a:t>	Stem-and-leaf plots are a method for showing the frequency with which certain classes of values occur. </a:t>
            </a:r>
          </a:p>
          <a:p>
            <a:pPr lvl="2"/>
            <a:r>
              <a:rPr lang="en-US" dirty="0" smtClean="0"/>
              <a:t>For instance, suppose you have the following list of values: </a:t>
            </a:r>
          </a:p>
          <a:p>
            <a:pPr lvl="3"/>
            <a:r>
              <a:rPr lang="en-US" dirty="0" smtClean="0"/>
              <a:t>12, 13, 21, 27, 33, 34, 35, 37, 40, 40, 41. </a:t>
            </a:r>
          </a:p>
          <a:p>
            <a:pPr lvl="3"/>
            <a:r>
              <a:rPr lang="en-US" dirty="0" smtClean="0"/>
              <a:t>We can represent it as</a:t>
            </a:r>
          </a:p>
        </p:txBody>
      </p:sp>
      <p:pic>
        <p:nvPicPr>
          <p:cNvPr id="5122" name="Picture 2" descr="stem-and-leaf plo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3657600"/>
            <a:ext cx="2362200" cy="2749113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648200" y="3886200"/>
            <a:ext cx="4114800" cy="2667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0" y="3886200"/>
            <a:ext cx="3733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The "stem" is the left-hand column which contains the tens digits. The "leaves" are the lists in the right-hand column, showing all the ones digits for each of the tens, twenties, thirties, and forties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65635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2133599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Graphically</a:t>
            </a:r>
          </a:p>
          <a:p>
            <a:pPr lvl="2"/>
            <a:r>
              <a:rPr lang="en-US" dirty="0" smtClean="0"/>
              <a:t>Bar Chart / Histogram</a:t>
            </a:r>
          </a:p>
          <a:p>
            <a:pPr lvl="3"/>
            <a:r>
              <a:rPr lang="en-US" dirty="0" smtClean="0"/>
              <a:t>A </a:t>
            </a:r>
            <a:r>
              <a:rPr lang="en-US" b="1" dirty="0" smtClean="0"/>
              <a:t>bar chart</a:t>
            </a:r>
            <a:r>
              <a:rPr lang="en-US" dirty="0" smtClean="0"/>
              <a:t> or </a:t>
            </a:r>
            <a:r>
              <a:rPr lang="en-US" b="1" dirty="0" smtClean="0"/>
              <a:t>bar graph</a:t>
            </a:r>
            <a:r>
              <a:rPr lang="en-US" dirty="0" smtClean="0"/>
              <a:t> is a </a:t>
            </a:r>
            <a:r>
              <a:rPr lang="en-US" dirty="0" smtClean="0">
                <a:hlinkClick r:id="rId3" tooltip="Chart"/>
              </a:rPr>
              <a:t>chart</a:t>
            </a:r>
            <a:r>
              <a:rPr lang="en-US" dirty="0" smtClean="0"/>
              <a:t> with </a:t>
            </a:r>
            <a:r>
              <a:rPr lang="en-US" dirty="0" smtClean="0">
                <a:hlinkClick r:id="rId4" tooltip="Rectangle"/>
              </a:rPr>
              <a:t>rectangular</a:t>
            </a:r>
            <a:r>
              <a:rPr lang="en-US" dirty="0" smtClean="0"/>
              <a:t> bars with </a:t>
            </a:r>
            <a:r>
              <a:rPr lang="en-US" dirty="0" smtClean="0">
                <a:hlinkClick r:id="rId5" tooltip="Length"/>
              </a:rPr>
              <a:t>lengths</a:t>
            </a:r>
            <a:r>
              <a:rPr lang="en-US" dirty="0" smtClean="0"/>
              <a:t> proportional to the values that they represent. The bars can be plotted vertically or horizontally. A vertical bar chart is sometimes called a column bar chart.</a:t>
            </a:r>
          </a:p>
          <a:p>
            <a:pPr lvl="2"/>
            <a:endParaRPr lang="en-US" dirty="0" smtClean="0"/>
          </a:p>
        </p:txBody>
      </p:sp>
      <p:pic>
        <p:nvPicPr>
          <p:cNvPr id="5" name="Picture 4" descr="ts_5_6a_wi-4.gif"/>
          <p:cNvPicPr>
            <a:picLocks noChangeAspect="1"/>
          </p:cNvPicPr>
          <p:nvPr/>
        </p:nvPicPr>
        <p:blipFill>
          <a:blip r:embed="rId6" cstate="print"/>
          <a:srcRect t="8696"/>
          <a:stretch>
            <a:fillRect/>
          </a:stretch>
        </p:blipFill>
        <p:spPr>
          <a:xfrm>
            <a:off x="1600200" y="3276600"/>
            <a:ext cx="6103735" cy="329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635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Center and Spread of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a center of location the location of data values we can take a </a:t>
            </a:r>
            <a:r>
              <a:rPr lang="en-US" i="1" dirty="0" smtClean="0">
                <a:solidFill>
                  <a:srgbClr val="C00000"/>
                </a:solidFill>
              </a:rPr>
              <a:t>median</a:t>
            </a:r>
            <a:r>
              <a:rPr lang="en-US" dirty="0" smtClean="0"/>
              <a:t>.</a:t>
            </a:r>
          </a:p>
          <a:p>
            <a:r>
              <a:rPr lang="en-US" dirty="0"/>
              <a:t>78 81 83  84 86 87 87 89 89 89 89 90 91 99</a:t>
            </a:r>
          </a:p>
          <a:p>
            <a:r>
              <a:rPr lang="en-US" dirty="0" smtClean="0"/>
              <a:t>87 and 89 are middle values (7</a:t>
            </a:r>
            <a:r>
              <a:rPr lang="en-US" baseline="30000" dirty="0" smtClean="0"/>
              <a:t>th</a:t>
            </a:r>
            <a:r>
              <a:rPr lang="en-US" dirty="0" smtClean="0"/>
              <a:t> and 8</a:t>
            </a:r>
            <a:r>
              <a:rPr lang="en-US" baseline="30000" dirty="0" smtClean="0"/>
              <a:t>th</a:t>
            </a:r>
            <a:r>
              <a:rPr lang="en-US" dirty="0" smtClean="0"/>
              <a:t>) so median will be 88.</a:t>
            </a:r>
          </a:p>
          <a:p>
            <a:r>
              <a:rPr lang="en-US" dirty="0" smtClean="0"/>
              <a:t>Median may not be present in the data.</a:t>
            </a:r>
          </a:p>
          <a:p>
            <a:r>
              <a:rPr lang="en-US" i="1" dirty="0" smtClean="0">
                <a:solidFill>
                  <a:srgbClr val="C00000"/>
                </a:solidFill>
              </a:rPr>
              <a:t>Spread</a:t>
            </a:r>
            <a:r>
              <a:rPr lang="en-US" dirty="0" smtClean="0"/>
              <a:t> of data can be measured by the range</a:t>
            </a:r>
          </a:p>
          <a:p>
            <a:r>
              <a:rPr lang="en-US" dirty="0" smtClean="0"/>
              <a:t>Spread is also called </a:t>
            </a:r>
            <a:r>
              <a:rPr lang="en-US" dirty="0" smtClean="0">
                <a:solidFill>
                  <a:srgbClr val="C00000"/>
                </a:solidFill>
              </a:rPr>
              <a:t>variability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In this case spread is 99 – 78 = </a:t>
            </a:r>
            <a:r>
              <a:rPr lang="en-US" dirty="0" smtClean="0">
                <a:solidFill>
                  <a:srgbClr val="C00000"/>
                </a:solidFill>
              </a:rPr>
              <a:t>21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652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Quartiles data is divided in 4 groups in the same manner as we do for median.</a:t>
            </a:r>
          </a:p>
          <a:p>
            <a:r>
              <a:rPr lang="en-US" dirty="0" smtClean="0"/>
              <a:t>There are three quartiles in data called</a:t>
            </a:r>
          </a:p>
          <a:p>
            <a:pPr lvl="1"/>
            <a:r>
              <a:rPr lang="en-US" i="1" dirty="0" smtClean="0">
                <a:solidFill>
                  <a:srgbClr val="C00000"/>
                </a:solidFill>
              </a:rPr>
              <a:t>Lower Quartile</a:t>
            </a:r>
            <a:r>
              <a:rPr lang="en-US" dirty="0" smtClean="0"/>
              <a:t> </a:t>
            </a:r>
            <a:r>
              <a:rPr lang="en-US" dirty="0" err="1" smtClean="0"/>
              <a:t>q</a:t>
            </a:r>
            <a:r>
              <a:rPr lang="en-US" baseline="-25000" dirty="0" err="1" smtClean="0"/>
              <a:t>l</a:t>
            </a:r>
            <a:r>
              <a:rPr lang="en-US" dirty="0" smtClean="0"/>
              <a:t> (median of the lower half of the data)</a:t>
            </a:r>
          </a:p>
          <a:p>
            <a:pPr lvl="1"/>
            <a:r>
              <a:rPr lang="en-US" i="1" dirty="0" smtClean="0">
                <a:solidFill>
                  <a:srgbClr val="C00000"/>
                </a:solidFill>
              </a:rPr>
              <a:t>Middle Quartile</a:t>
            </a:r>
            <a:r>
              <a:rPr lang="en-US" dirty="0" smtClean="0"/>
              <a:t> </a:t>
            </a:r>
            <a:r>
              <a:rPr lang="en-US" dirty="0" err="1" smtClean="0"/>
              <a:t>q</a:t>
            </a:r>
            <a:r>
              <a:rPr lang="en-US" baseline="-25000" dirty="0" err="1" smtClean="0"/>
              <a:t>m</a:t>
            </a:r>
            <a:r>
              <a:rPr lang="en-US" dirty="0" smtClean="0"/>
              <a:t>(median of the data)</a:t>
            </a:r>
          </a:p>
          <a:p>
            <a:pPr lvl="1"/>
            <a:r>
              <a:rPr lang="en-US" i="1" dirty="0" smtClean="0">
                <a:solidFill>
                  <a:srgbClr val="C00000"/>
                </a:solidFill>
              </a:rPr>
              <a:t>Upper </a:t>
            </a:r>
            <a:r>
              <a:rPr lang="en-US" i="1" dirty="0">
                <a:solidFill>
                  <a:srgbClr val="C00000"/>
                </a:solidFill>
              </a:rPr>
              <a:t>Quartile</a:t>
            </a:r>
            <a:r>
              <a:rPr lang="en-US" dirty="0"/>
              <a:t> </a:t>
            </a:r>
            <a:r>
              <a:rPr lang="en-US" dirty="0" err="1" smtClean="0"/>
              <a:t>q</a:t>
            </a:r>
            <a:r>
              <a:rPr lang="en-US" baseline="-25000" dirty="0" err="1" smtClean="0"/>
              <a:t>u</a:t>
            </a:r>
            <a:r>
              <a:rPr lang="en-US" dirty="0" smtClean="0"/>
              <a:t> (median </a:t>
            </a:r>
            <a:r>
              <a:rPr lang="en-US" dirty="0"/>
              <a:t>of the </a:t>
            </a:r>
            <a:r>
              <a:rPr lang="en-US" dirty="0" smtClean="0"/>
              <a:t>upper </a:t>
            </a:r>
            <a:r>
              <a:rPr lang="en-US" dirty="0"/>
              <a:t>half of the </a:t>
            </a:r>
            <a:r>
              <a:rPr lang="en-US" dirty="0" smtClean="0"/>
              <a:t>data)</a:t>
            </a:r>
          </a:p>
          <a:p>
            <a:r>
              <a:rPr lang="en-US" i="1" dirty="0" smtClean="0">
                <a:solidFill>
                  <a:srgbClr val="C00000"/>
                </a:solidFill>
              </a:rPr>
              <a:t>Interquartile Range IQR</a:t>
            </a:r>
            <a:r>
              <a:rPr lang="en-US" dirty="0" smtClean="0"/>
              <a:t> can be found by </a:t>
            </a:r>
          </a:p>
          <a:p>
            <a:pPr marL="0" indent="0" algn="ctr">
              <a:buNone/>
            </a:pPr>
            <a:r>
              <a:rPr lang="en-US" dirty="0" smtClean="0"/>
              <a:t>IQR = </a:t>
            </a:r>
            <a:r>
              <a:rPr lang="en-US" dirty="0" err="1" smtClean="0"/>
              <a:t>q</a:t>
            </a:r>
            <a:r>
              <a:rPr lang="en-US" baseline="-25000" dirty="0" err="1" smtClean="0"/>
              <a:t>u</a:t>
            </a:r>
            <a:r>
              <a:rPr lang="en-US" dirty="0" smtClean="0"/>
              <a:t> - </a:t>
            </a:r>
            <a:r>
              <a:rPr lang="en-US" dirty="0" err="1" smtClean="0"/>
              <a:t>q</a:t>
            </a:r>
            <a:r>
              <a:rPr lang="en-US" baseline="-25000" dirty="0" err="1" smtClean="0"/>
              <a:t>l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8282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Box and Whisker Plot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Also called Box Plot</a:t>
            </a:r>
          </a:p>
          <a:p>
            <a:r>
              <a:rPr lang="en-US" dirty="0" smtClean="0"/>
              <a:t>Box plot is obtained by 5 values of data.</a:t>
            </a:r>
          </a:p>
          <a:p>
            <a:pPr lvl="1"/>
            <a:r>
              <a:rPr lang="en-US" dirty="0" smtClean="0"/>
              <a:t>Minimum value of the data</a:t>
            </a:r>
          </a:p>
          <a:p>
            <a:pPr lvl="1"/>
            <a:r>
              <a:rPr lang="en-US" dirty="0" smtClean="0"/>
              <a:t>Three quartiles</a:t>
            </a:r>
          </a:p>
          <a:p>
            <a:pPr lvl="1"/>
            <a:r>
              <a:rPr lang="en-US" dirty="0" smtClean="0"/>
              <a:t>Maximum value of the data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9850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dirty="0" smtClean="0">
                <a:solidFill>
                  <a:srgbClr val="FF0000"/>
                </a:solidFill>
              </a:rPr>
              <a:t>Outlier</a:t>
            </a:r>
            <a:r>
              <a:rPr lang="en-US" dirty="0" smtClean="0"/>
              <a:t> is a value that appears to be uniquely different from rest of the data set.</a:t>
            </a:r>
          </a:p>
          <a:p>
            <a:pPr lvl="1"/>
            <a:r>
              <a:rPr lang="en-US" dirty="0" smtClean="0"/>
              <a:t>This might indicate that something has gone wrong with data collection process</a:t>
            </a:r>
          </a:p>
          <a:p>
            <a:pPr lvl="1"/>
            <a:r>
              <a:rPr lang="en-US" dirty="0" smtClean="0"/>
              <a:t>One way of finding outlier is using IQR</a:t>
            </a:r>
          </a:p>
          <a:p>
            <a:pPr lvl="1"/>
            <a:r>
              <a:rPr lang="en-US" dirty="0" smtClean="0"/>
              <a:t>Outlier is conventionally defined as a value more than a distance of 1.5 * IQR from either end of box </a:t>
            </a:r>
          </a:p>
          <a:p>
            <a:r>
              <a:rPr lang="en-US" dirty="0" smtClean="0"/>
              <a:t>In the example of last class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4963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Mean, Average or Expected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Mean = (</a:t>
            </a:r>
            <a:r>
              <a:rPr lang="en-US" dirty="0" smtClean="0">
                <a:sym typeface="Symbol"/>
              </a:rPr>
              <a:t></a:t>
            </a:r>
            <a:r>
              <a:rPr lang="en-US" dirty="0" smtClean="0"/>
              <a:t>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j</a:t>
            </a:r>
            <a:r>
              <a:rPr lang="en-US" dirty="0" smtClean="0"/>
              <a:t>)/n</a:t>
            </a:r>
          </a:p>
          <a:p>
            <a:r>
              <a:rPr lang="en-US" dirty="0" smtClean="0"/>
              <a:t>example</a:t>
            </a:r>
          </a:p>
          <a:p>
            <a:r>
              <a:rPr lang="en-US" dirty="0" smtClean="0"/>
              <a:t>89 84 87 81 89 86 91 90 78 89  87 99 83 89 </a:t>
            </a:r>
          </a:p>
          <a:p>
            <a:r>
              <a:rPr lang="en-US" dirty="0" smtClean="0">
                <a:sym typeface="Symbol"/>
              </a:rPr>
              <a:t></a:t>
            </a:r>
            <a:r>
              <a:rPr lang="en-US" dirty="0" smtClean="0"/>
              <a:t>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j</a:t>
            </a:r>
            <a:r>
              <a:rPr lang="en-US" baseline="-25000" dirty="0" smtClean="0"/>
              <a:t> </a:t>
            </a:r>
            <a:r>
              <a:rPr lang="en-US" dirty="0" smtClean="0"/>
              <a:t>= 1222</a:t>
            </a:r>
          </a:p>
          <a:p>
            <a:r>
              <a:rPr lang="en-US" dirty="0" smtClean="0"/>
              <a:t>Mean = 1222/14 = 87.3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81550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Spread and variability of the data values can be measure in a more refined way by standard deviation and variance.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Variance</a:t>
            </a:r>
            <a:r>
              <a:rPr lang="en-US" dirty="0" smtClean="0"/>
              <a:t> is defined as mean of the squared deviations from the mean.</a:t>
            </a: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 cstate="print"/>
          <a:srcRect l="23856" t="25641" r="24693" b="25641"/>
          <a:stretch>
            <a:fillRect/>
          </a:stretch>
        </p:blipFill>
        <p:spPr bwMode="auto">
          <a:xfrm>
            <a:off x="1752600" y="3657600"/>
            <a:ext cx="5791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86919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Deviation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Standard Deviation</a:t>
            </a:r>
            <a:r>
              <a:rPr lang="en-US" dirty="0" smtClean="0"/>
              <a:t> measures variation of the scores about the mean. Mathematically, it is calculated by taking square root of the variance.</a:t>
            </a:r>
          </a:p>
          <a:p>
            <a:pPr lvl="1"/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895600"/>
            <a:ext cx="836961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419158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Experiments, Outcomes and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Experiment</a:t>
            </a:r>
            <a:r>
              <a:rPr lang="en-US" dirty="0" smtClean="0"/>
              <a:t> is a process of measurement or observation in a lab, factory, on the street, in nature or wherever.</a:t>
            </a:r>
          </a:p>
          <a:p>
            <a:pPr lvl="1"/>
            <a:r>
              <a:rPr lang="en-US" dirty="0" smtClean="0"/>
              <a:t>Experiment is used in a rather general strength</a:t>
            </a:r>
          </a:p>
          <a:p>
            <a:pPr lvl="1"/>
            <a:r>
              <a:rPr lang="en-US" dirty="0" smtClean="0"/>
              <a:t>An experiment to be random must yield at least two possible outcomes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trial</a:t>
            </a:r>
            <a:r>
              <a:rPr lang="en-US" dirty="0" smtClean="0"/>
              <a:t> is a single performance of the experiment. </a:t>
            </a:r>
          </a:p>
          <a:p>
            <a:r>
              <a:rPr lang="en-US" dirty="0" smtClean="0"/>
              <a:t>Result of a trail is called </a:t>
            </a:r>
            <a:r>
              <a:rPr lang="en-US" dirty="0" smtClean="0">
                <a:solidFill>
                  <a:srgbClr val="FF0000"/>
                </a:solidFill>
              </a:rPr>
              <a:t>outcome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FF0000"/>
                </a:solidFill>
              </a:rPr>
              <a:t>sample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point</a:t>
            </a:r>
          </a:p>
          <a:p>
            <a:pPr lvl="1"/>
            <a:r>
              <a:rPr lang="en-US" dirty="0" smtClean="0"/>
              <a:t>n trials then give a sample of size n consisting n – samples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sample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space</a:t>
            </a:r>
            <a:r>
              <a:rPr lang="en-US" dirty="0" smtClean="0"/>
              <a:t> S of an experiment is the set of all possible outcomes.</a:t>
            </a:r>
          </a:p>
          <a:p>
            <a:r>
              <a:rPr lang="en-US" dirty="0" smtClean="0"/>
              <a:t>Subsets of S are called events and outcomes Simple events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2286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Union, Intersection, Complement of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Union</a:t>
            </a:r>
            <a:r>
              <a:rPr lang="en-US" dirty="0" smtClean="0"/>
              <a:t> AUB consists of all points in A or B or both.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intersection</a:t>
            </a:r>
            <a:r>
              <a:rPr lang="en-US" dirty="0" smtClean="0"/>
              <a:t> A </a:t>
            </a:r>
            <a:r>
              <a:rPr lang="en-US" dirty="0" smtClean="0">
                <a:sym typeface="Symbol"/>
              </a:rPr>
              <a:t> B consists of all points that are in both A and B.</a:t>
            </a:r>
          </a:p>
          <a:p>
            <a:pPr lvl="1"/>
            <a:r>
              <a:rPr lang="en-US" dirty="0" smtClean="0">
                <a:sym typeface="Symbol"/>
              </a:rPr>
              <a:t>If A and B have nothing in common then </a:t>
            </a:r>
            <a:r>
              <a:rPr lang="en-US" dirty="0"/>
              <a:t>A </a:t>
            </a:r>
            <a:r>
              <a:rPr lang="en-US" dirty="0">
                <a:sym typeface="Symbol"/>
              </a:rPr>
              <a:t> </a:t>
            </a:r>
            <a:r>
              <a:rPr lang="en-US" dirty="0" smtClean="0">
                <a:sym typeface="Symbol"/>
              </a:rPr>
              <a:t>B = </a:t>
            </a:r>
            <a:r>
              <a:rPr lang="el-GR" dirty="0" smtClean="0">
                <a:sym typeface="Symbol"/>
              </a:rPr>
              <a:t>Φ</a:t>
            </a:r>
            <a:r>
              <a:rPr lang="en-US" dirty="0" smtClean="0">
                <a:sym typeface="Symbol"/>
              </a:rPr>
              <a:t> where </a:t>
            </a:r>
            <a:r>
              <a:rPr lang="el-GR" dirty="0">
                <a:sym typeface="Symbol"/>
              </a:rPr>
              <a:t>Φ</a:t>
            </a: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is called empty set.</a:t>
            </a:r>
          </a:p>
          <a:p>
            <a:r>
              <a:rPr lang="en-US" dirty="0" smtClean="0">
                <a:sym typeface="Symbol"/>
              </a:rPr>
              <a:t>If </a:t>
            </a:r>
            <a:r>
              <a:rPr lang="en-US" dirty="0"/>
              <a:t>A </a:t>
            </a:r>
            <a:r>
              <a:rPr lang="en-US" dirty="0">
                <a:sym typeface="Symbol"/>
              </a:rPr>
              <a:t> B = </a:t>
            </a:r>
            <a:r>
              <a:rPr lang="el-GR" dirty="0" smtClean="0">
                <a:sym typeface="Symbol"/>
              </a:rPr>
              <a:t>Φ</a:t>
            </a:r>
            <a:r>
              <a:rPr lang="en-US" dirty="0" smtClean="0">
                <a:sym typeface="Symbol"/>
              </a:rPr>
              <a:t> then the events A and B are called Mutually Excusive or Disjoint</a:t>
            </a:r>
          </a:p>
          <a:p>
            <a:r>
              <a:rPr lang="en-US" dirty="0" smtClean="0">
                <a:sym typeface="Symbol"/>
              </a:rPr>
              <a:t>A 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Complement</a:t>
            </a:r>
            <a:r>
              <a:rPr lang="en-US" dirty="0" smtClean="0">
                <a:sym typeface="Symbol"/>
              </a:rPr>
              <a:t> of set A denoted by A</a:t>
            </a:r>
            <a:r>
              <a:rPr lang="en-US" baseline="30000" dirty="0" smtClean="0">
                <a:sym typeface="Symbol"/>
              </a:rPr>
              <a:t>c</a:t>
            </a:r>
            <a:r>
              <a:rPr lang="en-US" dirty="0" smtClean="0">
                <a:sym typeface="Symbol"/>
              </a:rPr>
              <a:t> or A’ consists of all points of S not in A. Thus </a:t>
            </a:r>
            <a:r>
              <a:rPr lang="en-US" dirty="0"/>
              <a:t>A </a:t>
            </a:r>
            <a:r>
              <a:rPr lang="en-US" dirty="0">
                <a:sym typeface="Symbol"/>
              </a:rPr>
              <a:t> </a:t>
            </a:r>
            <a:r>
              <a:rPr lang="en-US" dirty="0" smtClean="0">
                <a:sym typeface="Symbol"/>
              </a:rPr>
              <a:t>A’ </a:t>
            </a:r>
            <a:r>
              <a:rPr lang="en-US" dirty="0">
                <a:sym typeface="Symbol"/>
              </a:rPr>
              <a:t>= </a:t>
            </a:r>
            <a:r>
              <a:rPr lang="el-GR" dirty="0" smtClean="0">
                <a:sym typeface="Symbol"/>
              </a:rPr>
              <a:t>Φ</a:t>
            </a:r>
            <a:r>
              <a:rPr lang="en-US" dirty="0" smtClean="0">
                <a:sym typeface="Symbol"/>
              </a:rPr>
              <a:t> and </a:t>
            </a:r>
            <a:r>
              <a:rPr lang="en-US" dirty="0"/>
              <a:t>A </a:t>
            </a:r>
            <a:r>
              <a:rPr lang="en-US" dirty="0" smtClean="0">
                <a:sym typeface="Symbol"/>
              </a:rPr>
              <a:t>U A’ </a:t>
            </a:r>
            <a:r>
              <a:rPr lang="en-US" dirty="0">
                <a:sym typeface="Symbol"/>
              </a:rPr>
              <a:t>= </a:t>
            </a:r>
            <a:r>
              <a:rPr lang="en-US" dirty="0" smtClean="0">
                <a:sym typeface="Symbol"/>
              </a:rPr>
              <a:t>S</a:t>
            </a:r>
          </a:p>
        </p:txBody>
      </p:sp>
    </p:spTree>
    <p:extLst>
      <p:ext uri="{BB962C8B-B14F-4D97-AF65-F5344CB8AC3E}">
        <p14:creationId xmlns="" xmlns:p14="http://schemas.microsoft.com/office/powerpoint/2010/main" val="188442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Suppose that three items are selected at random from a manufacturing process. Each item is inspected and classified defective, </a:t>
            </a:r>
            <a:r>
              <a:rPr lang="en-US" sz="1800" i="1" dirty="0" smtClean="0">
                <a:solidFill>
                  <a:srgbClr val="FF0000"/>
                </a:solidFill>
              </a:rPr>
              <a:t>D</a:t>
            </a:r>
            <a:r>
              <a:rPr lang="en-US" sz="1800" i="1" dirty="0" smtClean="0"/>
              <a:t>, or non-defective,</a:t>
            </a:r>
            <a:r>
              <a:rPr lang="en-US" sz="1800" i="1" dirty="0" smtClean="0">
                <a:solidFill>
                  <a:srgbClr val="FF0000"/>
                </a:solidFill>
              </a:rPr>
              <a:t> N</a:t>
            </a:r>
            <a:r>
              <a:rPr lang="en-US" sz="1800" i="1" dirty="0" smtClean="0"/>
              <a:t>. To list the </a:t>
            </a:r>
            <a:r>
              <a:rPr lang="en-US" sz="1800" dirty="0" smtClean="0"/>
              <a:t>elements of the sample space providing the most information, we construct the tree diagram</a:t>
            </a:r>
            <a:endParaRPr lang="en-US" sz="1800" dirty="0" smtClean="0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362200"/>
            <a:ext cx="5507305" cy="4204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dirty="0" smtClean="0"/>
              <a:t>Sample Space- </a:t>
            </a:r>
            <a:r>
              <a:rPr lang="en-US" dirty="0" smtClean="0">
                <a:solidFill>
                  <a:srgbClr val="FF0000"/>
                </a:solidFill>
              </a:rPr>
              <a:t>Tree Diagram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Counting Problem (Multiplication Theorem)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Theorem:</a:t>
            </a:r>
          </a:p>
          <a:p>
            <a:r>
              <a:rPr lang="en-US" dirty="0" smtClean="0"/>
              <a:t>	 If an operation can be performed in n</a:t>
            </a:r>
            <a:r>
              <a:rPr lang="en-US" baseline="-25000" dirty="0" smtClean="0"/>
              <a:t>1</a:t>
            </a:r>
            <a:r>
              <a:rPr lang="en-US" dirty="0" smtClean="0"/>
              <a:t> ways, and if for each of these a second operation can be performed in n</a:t>
            </a:r>
            <a:r>
              <a:rPr lang="en-US" baseline="-25000" dirty="0" smtClean="0"/>
              <a:t>2</a:t>
            </a:r>
            <a:r>
              <a:rPr lang="en-US" dirty="0" smtClean="0"/>
              <a:t> ways, and for each of the first two a third operation can be performed in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k</a:t>
            </a:r>
            <a:r>
              <a:rPr lang="en-US" dirty="0" smtClean="0"/>
              <a:t> ways, and so forth, then the sequence of k operations can be performed in 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r>
              <a:rPr lang="en-US" dirty="0" smtClean="0">
                <a:solidFill>
                  <a:srgbClr val="FF0000"/>
                </a:solidFill>
              </a:rPr>
              <a:t>…</a:t>
            </a:r>
            <a:r>
              <a:rPr lang="en-US" dirty="0" err="1" smtClean="0">
                <a:solidFill>
                  <a:srgbClr val="FF0000"/>
                </a:solidFill>
              </a:rPr>
              <a:t>n</a:t>
            </a:r>
            <a:r>
              <a:rPr lang="en-US" baseline="-25000" dirty="0" err="1" smtClean="0">
                <a:solidFill>
                  <a:srgbClr val="FF0000"/>
                </a:solidFill>
              </a:rPr>
              <a:t>k</a:t>
            </a:r>
            <a:r>
              <a:rPr lang="en-US" baseline="-25000" dirty="0" smtClean="0"/>
              <a:t>    </a:t>
            </a:r>
            <a:r>
              <a:rPr lang="en-US" dirty="0" smtClean="0"/>
              <a:t>ways.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857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Permutation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Definition:</a:t>
            </a:r>
          </a:p>
          <a:p>
            <a:pPr>
              <a:buNone/>
            </a:pPr>
            <a:r>
              <a:rPr lang="en-US" dirty="0" smtClean="0"/>
              <a:t>	 A permutation is an arrangement of all or part of a set of objects.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0857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Permutation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general, n distinct objects can be arranged in</a:t>
            </a:r>
          </a:p>
          <a:p>
            <a:pPr lvl="1">
              <a:buNone/>
            </a:pPr>
            <a:r>
              <a:rPr lang="pt-BR" dirty="0" smtClean="0"/>
              <a:t>			</a:t>
            </a:r>
            <a:r>
              <a:rPr lang="pt-BR" dirty="0" smtClean="0">
                <a:solidFill>
                  <a:srgbClr val="FF0000"/>
                </a:solidFill>
              </a:rPr>
              <a:t>n(n - l)(n - 2) • • • (3)(2)(1) </a:t>
            </a:r>
            <a:r>
              <a:rPr lang="pt-BR" dirty="0" smtClean="0"/>
              <a:t>ways.</a:t>
            </a:r>
          </a:p>
          <a:p>
            <a:pPr lvl="1">
              <a:buNone/>
            </a:pPr>
            <a:endParaRPr lang="pt-BR" dirty="0" smtClean="0"/>
          </a:p>
          <a:p>
            <a:r>
              <a:rPr lang="en-US" dirty="0" smtClean="0"/>
              <a:t>We represent this product by the symbol n! which is read as "n factorial." </a:t>
            </a:r>
          </a:p>
          <a:p>
            <a:endParaRPr lang="en-US" dirty="0" smtClean="0"/>
          </a:p>
          <a:p>
            <a:r>
              <a:rPr lang="en-US" dirty="0" smtClean="0"/>
              <a:t>Three objects can be arranged in </a:t>
            </a:r>
          </a:p>
          <a:p>
            <a:pPr>
              <a:buNone/>
            </a:pPr>
            <a:r>
              <a:rPr lang="en-US" dirty="0" smtClean="0"/>
              <a:t>		3! = (3)(2)(1) = 6 ways.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By definition, </a:t>
            </a:r>
          </a:p>
          <a:p>
            <a:pPr lvl="3"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  <a:t>1! = 1</a:t>
            </a:r>
          </a:p>
          <a:p>
            <a:pPr lvl="3"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 Black" pitchFamily="34" charset="0"/>
              </a:rPr>
              <a:t>0! = 1</a:t>
            </a:r>
            <a:endParaRPr lang="en-US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57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dirty="0">
                <a:solidFill>
                  <a:srgbClr val="FF0000"/>
                </a:solidFill>
              </a:rPr>
              <a:t>permutation</a:t>
            </a:r>
            <a:r>
              <a:rPr lang="en-US" dirty="0"/>
              <a:t> is an arrangement of all or part of a set of </a:t>
            </a:r>
            <a:r>
              <a:rPr lang="en-US" dirty="0" smtClean="0"/>
              <a:t>objects.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Theorem:</a:t>
            </a:r>
          </a:p>
          <a:p>
            <a:pPr>
              <a:buNone/>
            </a:pPr>
            <a:r>
              <a:rPr lang="en-US" dirty="0" smtClean="0"/>
              <a:t>The number of permutations of n objects is n!.</a:t>
            </a:r>
            <a:endParaRPr lang="en-US" dirty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6724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Permutations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general, n distinct objects taken r at a time can be arranged in</a:t>
            </a:r>
          </a:p>
          <a:p>
            <a:pPr>
              <a:buNone/>
            </a:pPr>
            <a:r>
              <a:rPr lang="pt-BR" dirty="0" smtClean="0">
                <a:solidFill>
                  <a:srgbClr val="FF0000"/>
                </a:solidFill>
              </a:rPr>
              <a:t>		n(n- l ) ( n - 2 ) - - - ( n - r + 1)</a:t>
            </a:r>
          </a:p>
          <a:p>
            <a:pPr>
              <a:buNone/>
            </a:pPr>
            <a:r>
              <a:rPr lang="en-US" dirty="0" smtClean="0"/>
              <a:t>	ways. </a:t>
            </a:r>
          </a:p>
          <a:p>
            <a:pPr>
              <a:buNone/>
            </a:pPr>
            <a:r>
              <a:rPr lang="en-US" dirty="0" smtClean="0"/>
              <a:t>	We represent this product by the symbol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895600" y="3429000"/>
          <a:ext cx="3056008" cy="1504950"/>
        </p:xfrm>
        <a:graphic>
          <a:graphicData uri="http://schemas.openxmlformats.org/presentationml/2006/ole">
            <p:oleObj spid="_x0000_s29698" name="Equation" r:id="rId3" imgW="850680" imgH="419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24627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C00000"/>
                </a:solidFill>
              </a:rPr>
              <a:t>Definition:</a:t>
            </a:r>
            <a:r>
              <a:rPr lang="en-US" dirty="0" smtClean="0"/>
              <a:t> When we have n </a:t>
            </a:r>
            <a:r>
              <a:rPr lang="en-US" b="1" dirty="0" smtClean="0"/>
              <a:t>different objects, and we want to have combinations containing r </a:t>
            </a:r>
            <a:r>
              <a:rPr lang="en-US" dirty="0" smtClean="0"/>
              <a:t>objects, then we will have </a:t>
            </a:r>
            <a:r>
              <a:rPr lang="en-US" baseline="-25000" dirty="0" err="1" smtClean="0"/>
              <a:t>n</a:t>
            </a:r>
            <a:r>
              <a:rPr lang="en-US" dirty="0" err="1" smtClean="0"/>
              <a:t>C</a:t>
            </a:r>
            <a:r>
              <a:rPr lang="en-US" baseline="-25000" dirty="0" err="1" smtClean="0"/>
              <a:t>r</a:t>
            </a:r>
            <a:r>
              <a:rPr lang="en-US" dirty="0" smtClean="0"/>
              <a:t> such combinations</a:t>
            </a:r>
            <a:r>
              <a:rPr lang="en-US" i="1" dirty="0" smtClean="0"/>
              <a:t>. </a:t>
            </a:r>
            <a:r>
              <a:rPr lang="en-US" i="1" dirty="0" smtClean="0">
                <a:solidFill>
                  <a:srgbClr val="0070C0"/>
                </a:solidFill>
              </a:rPr>
              <a:t>(where, r is less than n).</a:t>
            </a:r>
            <a:endParaRPr lang="en-US" dirty="0">
              <a:solidFill>
                <a:srgbClr val="0070C0"/>
              </a:solidFill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362200" y="3505200"/>
          <a:ext cx="3648075" cy="1504950"/>
        </p:xfrm>
        <a:graphic>
          <a:graphicData uri="http://schemas.openxmlformats.org/presentationml/2006/ole">
            <p:oleObj spid="_x0000_s30722" name="Equation" r:id="rId3" imgW="1015920" imgH="41904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97868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Combinations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number of combinations of </a:t>
                </a:r>
                <a:r>
                  <a:rPr lang="en-US" i="1" dirty="0"/>
                  <a:t>n </a:t>
                </a:r>
                <a:r>
                  <a:rPr lang="en-US" dirty="0"/>
                  <a:t>distinct objects taken r at a time </a:t>
                </a:r>
                <a:r>
                  <a:rPr lang="en-US" dirty="0" smtClean="0"/>
                  <a:t>is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𝑟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 smtClean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𝑛</m:t>
                        </m:r>
                        <m:r>
                          <a:rPr lang="en-US" b="0" i="1" dirty="0" smtClean="0">
                            <a:latin typeface="Cambria Math"/>
                          </a:rPr>
                          <m:t>!</m:t>
                        </m:r>
                      </m:num>
                      <m:den>
                        <m:d>
                          <m:dPr>
                            <m:ctrlPr>
                              <a:rPr lang="en-US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US" b="0" i="1" dirty="0" smtClean="0">
                                <a:latin typeface="Cambria Math"/>
                              </a:rPr>
                              <m:t> −</m:t>
                            </m:r>
                            <m:r>
                              <a:rPr lang="en-US" b="0" i="1" dirty="0" smtClean="0">
                                <a:latin typeface="Cambria Math"/>
                              </a:rPr>
                              <m:t>𝑟</m:t>
                            </m:r>
                          </m:e>
                        </m:d>
                        <m:r>
                          <a:rPr lang="en-US" b="0" i="1" dirty="0" smtClean="0">
                            <a:latin typeface="Cambria Math"/>
                          </a:rPr>
                          <m:t>!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𝑟</m:t>
                        </m:r>
                        <m:r>
                          <a:rPr lang="en-US" b="0" i="1" dirty="0" smtClean="0">
                            <a:latin typeface="Cambria Math"/>
                          </a:rPr>
                          <m:t>!</m:t>
                        </m:r>
                      </m:den>
                    </m:f>
                  </m:oMath>
                </a14:m>
                <a:endParaRPr lang="en-US" dirty="0" smtClean="0"/>
              </a:p>
              <a:p>
                <a:r>
                  <a:rPr lang="en-US" dirty="0" smtClean="0"/>
                  <a:t>How to differentiate between cases of permutations and combinations</a:t>
                </a:r>
              </a:p>
              <a:p>
                <a:pPr lvl="1"/>
                <a:r>
                  <a:rPr lang="en-US" dirty="0" smtClean="0"/>
                  <a:t>in permutations repetitions are allowed </a:t>
                </a:r>
                <a:r>
                  <a:rPr lang="en-US" dirty="0" err="1" smtClean="0"/>
                  <a:t>i.e</a:t>
                </a:r>
                <a:r>
                  <a:rPr lang="en-US" dirty="0" smtClean="0"/>
                  <a:t> order of the trials does matter</a:t>
                </a:r>
              </a:p>
              <a:p>
                <a:pPr lvl="1"/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963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17713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there are n equally likely possibilities of which one must occur and s are regarded as favorable or success, then the probability of success is given by s/n</a:t>
            </a:r>
          </a:p>
          <a:p>
            <a:pPr lvl="1"/>
            <a:r>
              <a:rPr lang="en-US" dirty="0" smtClean="0"/>
              <a:t>If an event can occur in h different possible ways, all of which are equally likely, the probability of the event is h/n: </a:t>
            </a:r>
            <a:r>
              <a:rPr lang="en-US" dirty="0" smtClean="0">
                <a:solidFill>
                  <a:srgbClr val="FF0000"/>
                </a:solidFill>
              </a:rPr>
              <a:t>Classical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Approach</a:t>
            </a:r>
          </a:p>
          <a:p>
            <a:pPr lvl="1"/>
            <a:r>
              <a:rPr lang="en-US" dirty="0" smtClean="0"/>
              <a:t>If n repetitions of an experiment, n is very large, an event is observed to occur in h of these, the probability of the event is h/n: </a:t>
            </a:r>
            <a:r>
              <a:rPr lang="en-US" dirty="0" smtClean="0">
                <a:solidFill>
                  <a:srgbClr val="FF0000"/>
                </a:solidFill>
              </a:rPr>
              <a:t>Frequency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Approach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FF0000"/>
                </a:solidFill>
              </a:rPr>
              <a:t>Empirical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Probability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5598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Axioms of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each event A in the class C of events, we associate a real number P(A). The P is called the probability function, and P(A) the probability of event A if the following axioms are satisfied</a:t>
            </a:r>
          </a:p>
          <a:p>
            <a:pPr lvl="1"/>
            <a:r>
              <a:rPr lang="en-US" dirty="0" smtClean="0"/>
              <a:t>For every event A in the class C: P(A) ≥ 0</a:t>
            </a:r>
          </a:p>
          <a:p>
            <a:pPr lvl="1"/>
            <a:r>
              <a:rPr lang="en-US" dirty="0" smtClean="0"/>
              <a:t>For the certain event S in the class C: P(S) = 1</a:t>
            </a:r>
          </a:p>
          <a:p>
            <a:pPr lvl="1"/>
            <a:r>
              <a:rPr lang="en-US" dirty="0" smtClean="0"/>
              <a:t>For any number of mutually exclusive events A</a:t>
            </a:r>
            <a:r>
              <a:rPr lang="en-US" baseline="-25000" dirty="0" smtClean="0"/>
              <a:t>1</a:t>
            </a:r>
            <a:r>
              <a:rPr lang="en-US" dirty="0" smtClean="0"/>
              <a:t>, A</a:t>
            </a:r>
            <a:r>
              <a:rPr lang="en-US" baseline="-25000" dirty="0" smtClean="0"/>
              <a:t>2</a:t>
            </a:r>
            <a:r>
              <a:rPr lang="en-US" dirty="0" smtClean="0"/>
              <a:t> …. A</a:t>
            </a:r>
            <a:r>
              <a:rPr lang="en-US" baseline="-25000" dirty="0" smtClean="0"/>
              <a:t>n</a:t>
            </a:r>
            <a:r>
              <a:rPr lang="en-US" dirty="0" smtClean="0"/>
              <a:t> in the class C: </a:t>
            </a:r>
          </a:p>
          <a:p>
            <a:pPr marL="457200" lvl="1" indent="0" algn="ctr">
              <a:buNone/>
            </a:pPr>
            <a:r>
              <a:rPr lang="en-US" dirty="0" smtClean="0"/>
              <a:t>P(A</a:t>
            </a:r>
            <a:r>
              <a:rPr lang="en-US" baseline="-25000" dirty="0" smtClean="0"/>
              <a:t>1</a:t>
            </a:r>
            <a:r>
              <a:rPr lang="en-US" dirty="0" smtClean="0"/>
              <a:t>UA</a:t>
            </a:r>
            <a:r>
              <a:rPr lang="en-US" baseline="-25000" dirty="0" smtClean="0"/>
              <a:t>2</a:t>
            </a:r>
            <a:r>
              <a:rPr lang="en-US" dirty="0" smtClean="0"/>
              <a:t>U…..</a:t>
            </a:r>
            <a:r>
              <a:rPr lang="en-US" dirty="0" err="1" smtClean="0"/>
              <a:t>UA</a:t>
            </a:r>
            <a:r>
              <a:rPr lang="en-US" baseline="-25000" dirty="0" err="1" smtClean="0"/>
              <a:t>n</a:t>
            </a:r>
            <a:r>
              <a:rPr lang="en-US" dirty="0" smtClean="0"/>
              <a:t>) = P(A</a:t>
            </a:r>
            <a:r>
              <a:rPr lang="en-US" baseline="-25000" dirty="0" smtClean="0"/>
              <a:t>1</a:t>
            </a:r>
            <a:r>
              <a:rPr lang="en-US" dirty="0" smtClean="0"/>
              <a:t>) U P(A</a:t>
            </a:r>
            <a:r>
              <a:rPr lang="en-US" baseline="-25000" dirty="0" smtClean="0"/>
              <a:t>2</a:t>
            </a:r>
            <a:r>
              <a:rPr lang="en-US" dirty="0" smtClean="0"/>
              <a:t>) U …..U P(A</a:t>
            </a:r>
            <a:r>
              <a:rPr lang="en-US" baseline="-25000" dirty="0" smtClean="0"/>
              <a:t>n</a:t>
            </a:r>
            <a:r>
              <a:rPr lang="en-US" dirty="0" smtClean="0"/>
              <a:t>)</a:t>
            </a:r>
          </a:p>
          <a:p>
            <a:r>
              <a:rPr lang="en-US" dirty="0" smtClean="0"/>
              <a:t>Two events A and B are mutually exclusive or disjoint if A </a:t>
            </a:r>
            <a:r>
              <a:rPr lang="en-US" dirty="0" smtClean="0">
                <a:sym typeface="Symbol"/>
              </a:rPr>
              <a:t> B = </a:t>
            </a:r>
            <a:r>
              <a:rPr lang="el-GR" dirty="0" smtClean="0">
                <a:sym typeface="Symbol"/>
              </a:rPr>
              <a:t>Φ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23558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Theorems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A or B two events, </a:t>
            </a:r>
          </a:p>
          <a:p>
            <a:pPr marL="457200" lvl="1" indent="0" algn="ctr">
              <a:buNone/>
            </a:pPr>
            <a:r>
              <a:rPr lang="en-US" dirty="0" smtClean="0"/>
              <a:t>P(A U B) = P(A) + P(B) – P(A </a:t>
            </a:r>
            <a:r>
              <a:rPr lang="en-US" dirty="0" smtClean="0">
                <a:sym typeface="Symbol"/>
              </a:rPr>
              <a:t> B)</a:t>
            </a:r>
          </a:p>
          <a:p>
            <a:r>
              <a:rPr lang="en-US" dirty="0" smtClean="0">
                <a:sym typeface="Symbol"/>
              </a:rPr>
              <a:t>For mutually exclusive events</a:t>
            </a:r>
          </a:p>
          <a:p>
            <a:pPr marL="0" lvl="1" indent="0" algn="ctr">
              <a:buNone/>
            </a:pPr>
            <a:r>
              <a:rPr lang="en-US" dirty="0"/>
              <a:t>P(A U B) = P(A) + P(B</a:t>
            </a:r>
            <a:r>
              <a:rPr lang="en-US" dirty="0" smtClean="0"/>
              <a:t>)</a:t>
            </a:r>
          </a:p>
          <a:p>
            <a:pPr marL="0" indent="-400050"/>
            <a:r>
              <a:rPr lang="en-US" dirty="0" smtClean="0">
                <a:sym typeface="Symbol"/>
              </a:rPr>
              <a:t>True for any number of events</a:t>
            </a:r>
            <a:endParaRPr lang="en-US" dirty="0">
              <a:sym typeface="Symbol"/>
            </a:endParaRPr>
          </a:p>
          <a:p>
            <a:pPr marL="0" indent="0">
              <a:buNone/>
            </a:pPr>
            <a:endParaRPr lang="en-US" dirty="0" smtClean="0"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470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A1, A2, …., An are partitions of a sample space then </a:t>
            </a:r>
          </a:p>
          <a:p>
            <a:pPr marL="0" indent="0">
              <a:buNone/>
            </a:pPr>
            <a:r>
              <a:rPr lang="en-US" dirty="0" smtClean="0"/>
              <a:t>P(A1 U A2 U …. U An) = P(A1) + P(A2) + … + P(An) = P(S) =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672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267200"/>
          </a:xfrm>
        </p:spPr>
        <p:txBody>
          <a:bodyPr/>
          <a:lstStyle/>
          <a:p>
            <a:r>
              <a:rPr lang="en-US" dirty="0" smtClean="0"/>
              <a:t>Let A and B be two events such that </a:t>
            </a:r>
          </a:p>
          <a:p>
            <a:pPr>
              <a:buNone/>
            </a:pPr>
            <a:r>
              <a:rPr lang="en-US" dirty="0" smtClean="0"/>
              <a:t>				P(B) &gt; 0.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Denoted by P(A|B) </a:t>
            </a:r>
            <a:r>
              <a:rPr lang="en-US" dirty="0" smtClean="0">
                <a:solidFill>
                  <a:srgbClr val="FF0000"/>
                </a:solidFill>
              </a:rPr>
              <a:t>the probability of A given that B has occurred </a:t>
            </a:r>
            <a:r>
              <a:rPr lang="en-US" dirty="0" smtClean="0"/>
              <a:t>is given by</a:t>
            </a:r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P(A|B) = P(B</a:t>
            </a:r>
            <a:r>
              <a:rPr lang="en-US" dirty="0" smtClean="0">
                <a:sym typeface="Symbol"/>
              </a:rPr>
              <a:t>A)/P(B)</a:t>
            </a:r>
          </a:p>
          <a:p>
            <a:pPr marL="0" indent="0" algn="ctr">
              <a:buNone/>
            </a:pPr>
            <a:endParaRPr lang="en-US" dirty="0" smtClean="0">
              <a:sym typeface="Symbol"/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rgbClr val="0070C0"/>
                </a:solidFill>
                <a:sym typeface="Symbol"/>
              </a:rPr>
              <a:t>P(A|B) is called the conditional probability of A given B has occurred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1746" name="Equation" r:id="rId3" imgW="114120" imgH="215640" progId="Equation.3">
              <p:embed/>
            </p:oleObj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15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dirty="0" smtClean="0"/>
              <a:t>For any two events A and B: </a:t>
            </a:r>
          </a:p>
          <a:p>
            <a:pPr>
              <a:buNone/>
            </a:pPr>
            <a:r>
              <a:rPr lang="en-GB" dirty="0" smtClean="0"/>
              <a:t>			</a:t>
            </a:r>
          </a:p>
          <a:p>
            <a:pPr>
              <a:buNone/>
            </a:pPr>
            <a:r>
              <a:rPr lang="en-GB" dirty="0" smtClean="0"/>
              <a:t>	</a:t>
            </a:r>
            <a:r>
              <a:rPr lang="en-GB" dirty="0" smtClean="0">
                <a:solidFill>
                  <a:srgbClr val="FF0000"/>
                </a:solidFill>
              </a:rPr>
              <a:t>	P(A∩B) = P(A)P(B | A)</a:t>
            </a:r>
          </a:p>
          <a:p>
            <a:pPr>
              <a:buNone/>
            </a:pPr>
            <a:r>
              <a:rPr lang="en-GB" dirty="0" smtClean="0"/>
              <a:t>And</a:t>
            </a:r>
          </a:p>
          <a:p>
            <a:pPr>
              <a:buNone/>
            </a:pPr>
            <a:r>
              <a:rPr lang="en-GB" dirty="0" smtClean="0"/>
              <a:t>		</a:t>
            </a:r>
            <a:r>
              <a:rPr lang="en-GB" dirty="0" smtClean="0">
                <a:solidFill>
                  <a:srgbClr val="FF0000"/>
                </a:solidFill>
              </a:rPr>
              <a:t>P(B∩A) = P(B)P(A | B)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15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Theorems on Conditional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any events </a:t>
            </a:r>
            <a:r>
              <a:rPr lang="en-US" dirty="0"/>
              <a:t>A</a:t>
            </a:r>
            <a:r>
              <a:rPr lang="en-US" baseline="-25000" dirty="0"/>
              <a:t>1</a:t>
            </a:r>
            <a:r>
              <a:rPr lang="en-US" dirty="0"/>
              <a:t>, </a:t>
            </a:r>
            <a:r>
              <a:rPr lang="en-US" dirty="0" smtClean="0"/>
              <a:t>A</a:t>
            </a:r>
            <a:r>
              <a:rPr lang="en-US" baseline="-25000" dirty="0" smtClean="0"/>
              <a:t>2</a:t>
            </a:r>
            <a:r>
              <a:rPr lang="en-US" dirty="0" smtClean="0"/>
              <a:t>, …, </a:t>
            </a:r>
            <a:r>
              <a:rPr lang="en-US" dirty="0" err="1" smtClean="0"/>
              <a:t>A</a:t>
            </a:r>
            <a:r>
              <a:rPr lang="en-US" baseline="-25000" dirty="0" err="1" smtClean="0"/>
              <a:t>k</a:t>
            </a:r>
            <a:r>
              <a:rPr lang="en-US" dirty="0" smtClean="0"/>
              <a:t>, we have 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B050"/>
                </a:solidFill>
              </a:rPr>
              <a:t>P(A</a:t>
            </a:r>
            <a:r>
              <a:rPr lang="en-US" baseline="-25000" dirty="0" smtClean="0">
                <a:solidFill>
                  <a:srgbClr val="00B050"/>
                </a:solidFill>
              </a:rPr>
              <a:t>1</a:t>
            </a:r>
            <a:r>
              <a:rPr lang="en-US" dirty="0" smtClean="0">
                <a:solidFill>
                  <a:srgbClr val="00B050"/>
                </a:solidFill>
                <a:sym typeface="Symbol"/>
              </a:rPr>
              <a:t>∩</a:t>
            </a:r>
            <a:r>
              <a:rPr lang="en-US" dirty="0" smtClean="0">
                <a:solidFill>
                  <a:srgbClr val="00B050"/>
                </a:solidFill>
              </a:rPr>
              <a:t>A</a:t>
            </a:r>
            <a:r>
              <a:rPr lang="en-US" baseline="-25000" dirty="0" smtClean="0">
                <a:solidFill>
                  <a:srgbClr val="00B050"/>
                </a:solidFill>
              </a:rPr>
              <a:t>2</a:t>
            </a:r>
            <a:r>
              <a:rPr lang="en-US" dirty="0" smtClean="0">
                <a:solidFill>
                  <a:srgbClr val="00B050"/>
                </a:solidFill>
                <a:sym typeface="Symbol"/>
              </a:rPr>
              <a:t>∩ … ∩</a:t>
            </a:r>
            <a:r>
              <a:rPr lang="en-US" dirty="0" err="1" smtClean="0">
                <a:solidFill>
                  <a:srgbClr val="00B050"/>
                </a:solidFill>
              </a:rPr>
              <a:t>A</a:t>
            </a:r>
            <a:r>
              <a:rPr lang="en-US" baseline="-25000" dirty="0" err="1" smtClean="0">
                <a:solidFill>
                  <a:srgbClr val="00B050"/>
                </a:solidFill>
              </a:rPr>
              <a:t>k</a:t>
            </a:r>
            <a:r>
              <a:rPr lang="en-US" dirty="0" smtClean="0">
                <a:solidFill>
                  <a:srgbClr val="00B050"/>
                </a:solidFill>
              </a:rPr>
              <a:t>)</a:t>
            </a:r>
          </a:p>
          <a:p>
            <a:pPr>
              <a:buNone/>
            </a:pPr>
            <a:r>
              <a:rPr lang="en-US" dirty="0" smtClean="0">
                <a:solidFill>
                  <a:srgbClr val="00B050"/>
                </a:solidFill>
              </a:rPr>
              <a:t>			= P(A</a:t>
            </a:r>
            <a:r>
              <a:rPr lang="en-US" baseline="-25000" dirty="0" smtClean="0">
                <a:solidFill>
                  <a:srgbClr val="00B050"/>
                </a:solidFill>
              </a:rPr>
              <a:t>1</a:t>
            </a:r>
            <a:r>
              <a:rPr lang="en-US" dirty="0" smtClean="0">
                <a:solidFill>
                  <a:srgbClr val="00B050"/>
                </a:solidFill>
              </a:rPr>
              <a:t>)P(A</a:t>
            </a:r>
            <a:r>
              <a:rPr lang="en-US" baseline="-25000" dirty="0" smtClean="0">
                <a:solidFill>
                  <a:srgbClr val="00B050"/>
                </a:solidFill>
              </a:rPr>
              <a:t>2</a:t>
            </a:r>
            <a:r>
              <a:rPr lang="en-US" dirty="0" smtClean="0">
                <a:solidFill>
                  <a:srgbClr val="00B050"/>
                </a:solidFill>
              </a:rPr>
              <a:t>|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A</a:t>
            </a:r>
            <a:r>
              <a:rPr lang="en-US" baseline="-25000" dirty="0" smtClean="0">
                <a:solidFill>
                  <a:srgbClr val="00B050"/>
                </a:solidFill>
              </a:rPr>
              <a:t>1</a:t>
            </a:r>
            <a:r>
              <a:rPr lang="en-US" dirty="0" smtClean="0">
                <a:solidFill>
                  <a:srgbClr val="00B050"/>
                </a:solidFill>
              </a:rPr>
              <a:t>)</a:t>
            </a:r>
            <a:r>
              <a:rPr lang="en-US" dirty="0" smtClean="0">
                <a:solidFill>
                  <a:srgbClr val="00B050"/>
                </a:solidFill>
                <a:sym typeface="Symbol"/>
              </a:rPr>
              <a:t>P(</a:t>
            </a:r>
            <a:r>
              <a:rPr lang="en-US" dirty="0" smtClean="0">
                <a:solidFill>
                  <a:srgbClr val="00B050"/>
                </a:solidFill>
              </a:rPr>
              <a:t>A</a:t>
            </a:r>
            <a:r>
              <a:rPr lang="en-US" baseline="-25000" dirty="0" smtClean="0">
                <a:solidFill>
                  <a:srgbClr val="00B050"/>
                </a:solidFill>
              </a:rPr>
              <a:t>3</a:t>
            </a:r>
            <a:r>
              <a:rPr lang="en-US" dirty="0" smtClean="0">
                <a:solidFill>
                  <a:srgbClr val="00B050"/>
                </a:solidFill>
              </a:rPr>
              <a:t>|A</a:t>
            </a:r>
            <a:r>
              <a:rPr lang="en-US" baseline="-25000" dirty="0" smtClean="0">
                <a:solidFill>
                  <a:srgbClr val="00B050"/>
                </a:solidFill>
              </a:rPr>
              <a:t>1</a:t>
            </a:r>
            <a:r>
              <a:rPr lang="en-US" dirty="0" smtClean="0">
                <a:solidFill>
                  <a:srgbClr val="00B050"/>
                </a:solidFill>
                <a:sym typeface="Symbol"/>
              </a:rPr>
              <a:t>∩</a:t>
            </a:r>
            <a:r>
              <a:rPr lang="en-US" dirty="0" smtClean="0">
                <a:solidFill>
                  <a:srgbClr val="00B050"/>
                </a:solidFill>
              </a:rPr>
              <a:t>A</a:t>
            </a:r>
            <a:r>
              <a:rPr lang="en-US" baseline="-25000" dirty="0" smtClean="0">
                <a:solidFill>
                  <a:srgbClr val="00B050"/>
                </a:solidFill>
              </a:rPr>
              <a:t>2</a:t>
            </a:r>
            <a:r>
              <a:rPr lang="en-US" dirty="0" smtClean="0">
                <a:solidFill>
                  <a:srgbClr val="00B050"/>
                </a:solidFill>
              </a:rPr>
              <a:t>)…</a:t>
            </a:r>
          </a:p>
          <a:p>
            <a:pPr>
              <a:buNone/>
            </a:pPr>
            <a:r>
              <a:rPr lang="en-US" dirty="0" smtClean="0">
                <a:solidFill>
                  <a:srgbClr val="00B050"/>
                </a:solidFill>
                <a:sym typeface="Symbol"/>
              </a:rPr>
              <a:t>					P(</a:t>
            </a:r>
            <a:r>
              <a:rPr lang="en-US" dirty="0" smtClean="0">
                <a:solidFill>
                  <a:srgbClr val="00B050"/>
                </a:solidFill>
              </a:rPr>
              <a:t>A</a:t>
            </a:r>
            <a:r>
              <a:rPr lang="en-US" baseline="-25000" dirty="0" smtClean="0">
                <a:solidFill>
                  <a:srgbClr val="00B050"/>
                </a:solidFill>
              </a:rPr>
              <a:t>k</a:t>
            </a:r>
            <a:r>
              <a:rPr lang="en-US" dirty="0" smtClean="0">
                <a:solidFill>
                  <a:srgbClr val="00B050"/>
                </a:solidFill>
              </a:rPr>
              <a:t>|A</a:t>
            </a:r>
            <a:r>
              <a:rPr lang="en-US" baseline="-25000" dirty="0" smtClean="0">
                <a:solidFill>
                  <a:srgbClr val="00B050"/>
                </a:solidFill>
              </a:rPr>
              <a:t>1</a:t>
            </a:r>
            <a:r>
              <a:rPr lang="en-US" dirty="0" smtClean="0">
                <a:solidFill>
                  <a:srgbClr val="00B050"/>
                </a:solidFill>
                <a:sym typeface="Symbol"/>
              </a:rPr>
              <a:t>∩</a:t>
            </a:r>
            <a:r>
              <a:rPr lang="en-US" dirty="0" smtClean="0">
                <a:solidFill>
                  <a:srgbClr val="00B050"/>
                </a:solidFill>
              </a:rPr>
              <a:t>A</a:t>
            </a:r>
            <a:r>
              <a:rPr lang="en-US" baseline="-25000" dirty="0" smtClean="0">
                <a:solidFill>
                  <a:srgbClr val="00B050"/>
                </a:solidFill>
              </a:rPr>
              <a:t>2</a:t>
            </a:r>
            <a:r>
              <a:rPr lang="en-US" dirty="0" smtClean="0">
                <a:solidFill>
                  <a:srgbClr val="00B050"/>
                </a:solidFill>
                <a:sym typeface="Symbol"/>
              </a:rPr>
              <a:t>∩</a:t>
            </a:r>
            <a:r>
              <a:rPr lang="en-US" dirty="0" smtClean="0">
                <a:solidFill>
                  <a:srgbClr val="00B050"/>
                </a:solidFill>
              </a:rPr>
              <a:t>A</a:t>
            </a:r>
            <a:r>
              <a:rPr lang="en-US" baseline="-25000" dirty="0" smtClean="0">
                <a:solidFill>
                  <a:srgbClr val="00B050"/>
                </a:solidFill>
              </a:rPr>
              <a:t>3</a:t>
            </a:r>
            <a:r>
              <a:rPr lang="en-US" dirty="0" smtClean="0">
                <a:solidFill>
                  <a:srgbClr val="00B050"/>
                </a:solidFill>
              </a:rPr>
              <a:t>…</a:t>
            </a:r>
            <a:r>
              <a:rPr lang="en-US" dirty="0" smtClean="0">
                <a:solidFill>
                  <a:srgbClr val="00B050"/>
                </a:solidFill>
                <a:sym typeface="Symbol"/>
              </a:rPr>
              <a:t>∩</a:t>
            </a:r>
            <a:r>
              <a:rPr lang="en-US" dirty="0" smtClean="0">
                <a:solidFill>
                  <a:srgbClr val="00B050"/>
                </a:solidFill>
              </a:rPr>
              <a:t>A</a:t>
            </a:r>
            <a:r>
              <a:rPr lang="en-US" baseline="-25000" dirty="0" smtClean="0">
                <a:solidFill>
                  <a:srgbClr val="00B050"/>
                </a:solidFill>
              </a:rPr>
              <a:t>k-1</a:t>
            </a:r>
            <a:r>
              <a:rPr lang="en-US" dirty="0" smtClean="0">
                <a:solidFill>
                  <a:srgbClr val="00B050"/>
                </a:solidFill>
              </a:rPr>
              <a:t> 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If the </a:t>
            </a:r>
            <a:r>
              <a:rPr lang="en-US" dirty="0"/>
              <a:t>events </a:t>
            </a:r>
            <a:r>
              <a:rPr lang="en-US" dirty="0" smtClean="0"/>
              <a:t>A</a:t>
            </a:r>
            <a:r>
              <a:rPr lang="en-US" baseline="-25000" dirty="0" smtClean="0"/>
              <a:t>1</a:t>
            </a:r>
            <a:r>
              <a:rPr lang="en-US" dirty="0" smtClean="0"/>
              <a:t>, A</a:t>
            </a:r>
            <a:r>
              <a:rPr lang="en-US" baseline="-25000" dirty="0" smtClean="0"/>
              <a:t>2</a:t>
            </a:r>
            <a:r>
              <a:rPr lang="en-US" dirty="0" smtClean="0"/>
              <a:t>, </a:t>
            </a:r>
            <a:r>
              <a:rPr lang="en-US" dirty="0"/>
              <a:t>. . . , </a:t>
            </a:r>
            <a:r>
              <a:rPr lang="en-US" dirty="0" smtClean="0"/>
              <a:t>A</a:t>
            </a:r>
            <a:r>
              <a:rPr lang="en-US" baseline="-25000" dirty="0" smtClean="0"/>
              <a:t>n</a:t>
            </a:r>
            <a:r>
              <a:rPr lang="en-US" dirty="0" smtClean="0"/>
              <a:t>, </a:t>
            </a:r>
            <a:r>
              <a:rPr lang="en-US" dirty="0"/>
              <a:t>are </a:t>
            </a:r>
            <a:r>
              <a:rPr lang="en-US" dirty="0" smtClean="0">
                <a:solidFill>
                  <a:srgbClr val="FF0000"/>
                </a:solidFill>
              </a:rPr>
              <a:t>independent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B050"/>
                </a:solidFill>
              </a:rPr>
              <a:t>P(A</a:t>
            </a:r>
            <a:r>
              <a:rPr lang="en-US" baseline="-25000" dirty="0" smtClean="0">
                <a:solidFill>
                  <a:srgbClr val="00B050"/>
                </a:solidFill>
              </a:rPr>
              <a:t>1</a:t>
            </a:r>
            <a:r>
              <a:rPr lang="en-US" dirty="0" smtClean="0">
                <a:solidFill>
                  <a:srgbClr val="00B050"/>
                </a:solidFill>
                <a:sym typeface="Symbol"/>
              </a:rPr>
              <a:t>∩</a:t>
            </a:r>
            <a:r>
              <a:rPr lang="en-US" dirty="0" smtClean="0">
                <a:solidFill>
                  <a:srgbClr val="00B050"/>
                </a:solidFill>
              </a:rPr>
              <a:t> A</a:t>
            </a:r>
            <a:r>
              <a:rPr lang="en-US" baseline="-25000" dirty="0" smtClean="0">
                <a:solidFill>
                  <a:srgbClr val="00B050"/>
                </a:solidFill>
              </a:rPr>
              <a:t>2</a:t>
            </a:r>
            <a:r>
              <a:rPr lang="en-US" dirty="0" smtClean="0">
                <a:solidFill>
                  <a:srgbClr val="00B050"/>
                </a:solidFill>
                <a:sym typeface="Symbol"/>
              </a:rPr>
              <a:t>∩ … ∩</a:t>
            </a:r>
            <a:r>
              <a:rPr lang="en-US" dirty="0" err="1" smtClean="0">
                <a:solidFill>
                  <a:srgbClr val="00B050"/>
                </a:solidFill>
              </a:rPr>
              <a:t>A</a:t>
            </a:r>
            <a:r>
              <a:rPr lang="en-US" baseline="-25000" dirty="0" err="1" smtClean="0">
                <a:solidFill>
                  <a:srgbClr val="00B050"/>
                </a:solidFill>
              </a:rPr>
              <a:t>k</a:t>
            </a:r>
            <a:r>
              <a:rPr lang="en-US" dirty="0" smtClean="0">
                <a:solidFill>
                  <a:srgbClr val="00B050"/>
                </a:solidFill>
              </a:rPr>
              <a:t>)= P(A</a:t>
            </a:r>
            <a:r>
              <a:rPr lang="en-US" baseline="-25000" dirty="0" smtClean="0">
                <a:solidFill>
                  <a:srgbClr val="00B050"/>
                </a:solidFill>
              </a:rPr>
              <a:t>1</a:t>
            </a:r>
            <a:r>
              <a:rPr lang="en-US" dirty="0" smtClean="0">
                <a:solidFill>
                  <a:srgbClr val="00B050"/>
                </a:solidFill>
              </a:rPr>
              <a:t>)P(A</a:t>
            </a:r>
            <a:r>
              <a:rPr lang="en-US" baseline="-25000" dirty="0" smtClean="0">
                <a:solidFill>
                  <a:srgbClr val="00B050"/>
                </a:solidFill>
              </a:rPr>
              <a:t>2</a:t>
            </a:r>
            <a:r>
              <a:rPr lang="en-US" dirty="0" smtClean="0">
                <a:solidFill>
                  <a:srgbClr val="00B050"/>
                </a:solidFill>
              </a:rPr>
              <a:t>)</a:t>
            </a:r>
            <a:r>
              <a:rPr lang="en-US" dirty="0" smtClean="0">
                <a:solidFill>
                  <a:srgbClr val="00B050"/>
                </a:solidFill>
                <a:sym typeface="Symbol"/>
              </a:rPr>
              <a:t>P(</a:t>
            </a:r>
            <a:r>
              <a:rPr lang="en-US" dirty="0" smtClean="0">
                <a:solidFill>
                  <a:srgbClr val="00B050"/>
                </a:solidFill>
              </a:rPr>
              <a:t>A</a:t>
            </a:r>
            <a:r>
              <a:rPr lang="en-US" baseline="-25000" dirty="0" smtClean="0">
                <a:solidFill>
                  <a:srgbClr val="00B050"/>
                </a:solidFill>
              </a:rPr>
              <a:t>3</a:t>
            </a:r>
            <a:r>
              <a:rPr lang="en-US" dirty="0" smtClean="0">
                <a:solidFill>
                  <a:srgbClr val="00B050"/>
                </a:solidFill>
              </a:rPr>
              <a:t>)…</a:t>
            </a:r>
            <a:r>
              <a:rPr lang="en-US" dirty="0" smtClean="0">
                <a:solidFill>
                  <a:srgbClr val="00B050"/>
                </a:solidFill>
                <a:sym typeface="Symbol"/>
              </a:rPr>
              <a:t>P(</a:t>
            </a:r>
            <a:r>
              <a:rPr lang="en-US" dirty="0" err="1" smtClean="0">
                <a:solidFill>
                  <a:srgbClr val="00B050"/>
                </a:solidFill>
              </a:rPr>
              <a:t>A</a:t>
            </a:r>
            <a:r>
              <a:rPr lang="en-US" baseline="-25000" dirty="0" err="1" smtClean="0">
                <a:solidFill>
                  <a:srgbClr val="00B050"/>
                </a:solidFill>
              </a:rPr>
              <a:t>k</a:t>
            </a:r>
            <a:r>
              <a:rPr lang="en-US" dirty="0" smtClean="0">
                <a:solidFill>
                  <a:srgbClr val="00B050"/>
                </a:solidFill>
              </a:rPr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160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 of Total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1676400"/>
          </a:xfrm>
        </p:spPr>
        <p:txBody>
          <a:bodyPr/>
          <a:lstStyle/>
          <a:p>
            <a:r>
              <a:rPr lang="en-US" dirty="0"/>
              <a:t>If the events </a:t>
            </a:r>
            <a:r>
              <a:rPr lang="en-US" dirty="0" smtClean="0"/>
              <a:t>B</a:t>
            </a:r>
            <a:r>
              <a:rPr lang="en-US" baseline="-25000" dirty="0" smtClean="0"/>
              <a:t>1</a:t>
            </a:r>
            <a:r>
              <a:rPr lang="en-US" dirty="0" smtClean="0"/>
              <a:t>, B</a:t>
            </a:r>
            <a:r>
              <a:rPr lang="en-US" baseline="-25000" dirty="0" smtClean="0"/>
              <a:t>2</a:t>
            </a:r>
            <a:r>
              <a:rPr lang="en-US" dirty="0"/>
              <a:t>,.. </a:t>
            </a:r>
            <a:r>
              <a:rPr lang="en-US" dirty="0" smtClean="0"/>
              <a:t> </a:t>
            </a:r>
            <a:r>
              <a:rPr lang="en-US" dirty="0"/>
              <a:t>,</a:t>
            </a:r>
            <a:r>
              <a:rPr lang="en-US" dirty="0" err="1"/>
              <a:t>B</a:t>
            </a:r>
            <a:r>
              <a:rPr lang="en-US" baseline="-25000" dirty="0" err="1"/>
              <a:t>k</a:t>
            </a:r>
            <a:r>
              <a:rPr lang="en-US" dirty="0"/>
              <a:t> constitute a partition of the sample space S such </a:t>
            </a:r>
            <a:r>
              <a:rPr lang="en-US" dirty="0" smtClean="0"/>
              <a:t>that P(B</a:t>
            </a:r>
            <a:r>
              <a:rPr lang="en-US" baseline="-25000" dirty="0" smtClean="0"/>
              <a:t>i</a:t>
            </a:r>
            <a:r>
              <a:rPr lang="en-US" dirty="0"/>
              <a:t>) ≠</a:t>
            </a:r>
            <a:r>
              <a:rPr lang="en-US" dirty="0" smtClean="0"/>
              <a:t> </a:t>
            </a:r>
            <a:r>
              <a:rPr lang="en-US" dirty="0"/>
              <a:t>0 </a:t>
            </a:r>
            <a:r>
              <a:rPr lang="en-US" dirty="0" smtClean="0"/>
              <a:t>for </a:t>
            </a:r>
            <a:r>
              <a:rPr lang="en-US" dirty="0" err="1" smtClean="0"/>
              <a:t>i</a:t>
            </a:r>
            <a:r>
              <a:rPr lang="en-US" dirty="0" smtClean="0"/>
              <a:t> = </a:t>
            </a:r>
            <a:r>
              <a:rPr lang="en-US" dirty="0"/>
              <a:t>1,2</a:t>
            </a:r>
            <a:r>
              <a:rPr lang="en-US" dirty="0" smtClean="0"/>
              <a:t>,...,k</a:t>
            </a:r>
            <a:r>
              <a:rPr lang="en-US" dirty="0"/>
              <a:t>, then for any event A of </a:t>
            </a:r>
            <a:r>
              <a:rPr lang="en-US" dirty="0" smtClean="0"/>
              <a:t>S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762000" y="3276600"/>
          <a:ext cx="3847919" cy="2120900"/>
        </p:xfrm>
        <a:graphic>
          <a:graphicData uri="http://schemas.openxmlformats.org/presentationml/2006/ole">
            <p:oleObj spid="_x0000_s32770" name="Equation" r:id="rId3" imgW="1612800" imgH="888840" progId="Equation.3">
              <p:embed/>
            </p:oleObj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4953000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grpSp>
        <p:nvGrpSpPr>
          <p:cNvPr id="4" name="Group 6"/>
          <p:cNvGrpSpPr/>
          <p:nvPr/>
        </p:nvGrpSpPr>
        <p:grpSpPr>
          <a:xfrm>
            <a:off x="4953000" y="2895600"/>
            <a:ext cx="3867540" cy="2610730"/>
            <a:chOff x="2704011" y="1295400"/>
            <a:chExt cx="3867540" cy="2610730"/>
          </a:xfrm>
        </p:grpSpPr>
        <p:grpSp>
          <p:nvGrpSpPr>
            <p:cNvPr id="7" name="Group 25"/>
            <p:cNvGrpSpPr/>
            <p:nvPr/>
          </p:nvGrpSpPr>
          <p:grpSpPr>
            <a:xfrm>
              <a:off x="2704011" y="1295400"/>
              <a:ext cx="3867540" cy="2610730"/>
              <a:chOff x="2704011" y="1295400"/>
              <a:chExt cx="3867540" cy="2610730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3429000" y="1524000"/>
                <a:ext cx="2133600" cy="1981200"/>
              </a:xfrm>
              <a:prstGeom prst="ellipse">
                <a:avLst/>
              </a:prstGeom>
              <a:solidFill>
                <a:srgbClr val="66FF33">
                  <a:alpha val="27059"/>
                </a:srgbClr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743200" y="1295400"/>
                <a:ext cx="3810000" cy="25908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 Black" pitchFamily="34" charset="0"/>
                </a:endParaRPr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2704011" y="1296651"/>
                <a:ext cx="927463" cy="1472675"/>
              </a:xfrm>
              <a:custGeom>
                <a:avLst/>
                <a:gdLst>
                  <a:gd name="connsiteX0" fmla="*/ 927463 w 927463"/>
                  <a:gd name="connsiteY0" fmla="*/ 9635 h 1472675"/>
                  <a:gd name="connsiteX1" fmla="*/ 875212 w 927463"/>
                  <a:gd name="connsiteY1" fmla="*/ 114138 h 1472675"/>
                  <a:gd name="connsiteX2" fmla="*/ 849086 w 927463"/>
                  <a:gd name="connsiteY2" fmla="*/ 153326 h 1472675"/>
                  <a:gd name="connsiteX3" fmla="*/ 809898 w 927463"/>
                  <a:gd name="connsiteY3" fmla="*/ 244766 h 1472675"/>
                  <a:gd name="connsiteX4" fmla="*/ 796835 w 927463"/>
                  <a:gd name="connsiteY4" fmla="*/ 283955 h 1472675"/>
                  <a:gd name="connsiteX5" fmla="*/ 770709 w 927463"/>
                  <a:gd name="connsiteY5" fmla="*/ 323143 h 1472675"/>
                  <a:gd name="connsiteX6" fmla="*/ 757646 w 927463"/>
                  <a:gd name="connsiteY6" fmla="*/ 362332 h 1472675"/>
                  <a:gd name="connsiteX7" fmla="*/ 653143 w 927463"/>
                  <a:gd name="connsiteY7" fmla="*/ 479898 h 1472675"/>
                  <a:gd name="connsiteX8" fmla="*/ 574766 w 927463"/>
                  <a:gd name="connsiteY8" fmla="*/ 545212 h 1472675"/>
                  <a:gd name="connsiteX9" fmla="*/ 548640 w 927463"/>
                  <a:gd name="connsiteY9" fmla="*/ 584400 h 1472675"/>
                  <a:gd name="connsiteX10" fmla="*/ 470263 w 927463"/>
                  <a:gd name="connsiteY10" fmla="*/ 662778 h 1472675"/>
                  <a:gd name="connsiteX11" fmla="*/ 431075 w 927463"/>
                  <a:gd name="connsiteY11" fmla="*/ 754218 h 1472675"/>
                  <a:gd name="connsiteX12" fmla="*/ 404949 w 927463"/>
                  <a:gd name="connsiteY12" fmla="*/ 806469 h 1472675"/>
                  <a:gd name="connsiteX13" fmla="*/ 352698 w 927463"/>
                  <a:gd name="connsiteY13" fmla="*/ 937098 h 1472675"/>
                  <a:gd name="connsiteX14" fmla="*/ 339635 w 927463"/>
                  <a:gd name="connsiteY14" fmla="*/ 1015475 h 1472675"/>
                  <a:gd name="connsiteX15" fmla="*/ 313509 w 927463"/>
                  <a:gd name="connsiteY15" fmla="*/ 1093852 h 1472675"/>
                  <a:gd name="connsiteX16" fmla="*/ 300446 w 927463"/>
                  <a:gd name="connsiteY16" fmla="*/ 1146103 h 1472675"/>
                  <a:gd name="connsiteX17" fmla="*/ 274320 w 927463"/>
                  <a:gd name="connsiteY17" fmla="*/ 1224480 h 1472675"/>
                  <a:gd name="connsiteX18" fmla="*/ 261258 w 927463"/>
                  <a:gd name="connsiteY18" fmla="*/ 1276732 h 1472675"/>
                  <a:gd name="connsiteX19" fmla="*/ 222069 w 927463"/>
                  <a:gd name="connsiteY19" fmla="*/ 1315920 h 1472675"/>
                  <a:gd name="connsiteX20" fmla="*/ 195943 w 927463"/>
                  <a:gd name="connsiteY20" fmla="*/ 1355109 h 1472675"/>
                  <a:gd name="connsiteX21" fmla="*/ 78378 w 927463"/>
                  <a:gd name="connsiteY21" fmla="*/ 1446549 h 1472675"/>
                  <a:gd name="connsiteX22" fmla="*/ 0 w 927463"/>
                  <a:gd name="connsiteY22" fmla="*/ 1472675 h 147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27463" h="1472675">
                    <a:moveTo>
                      <a:pt x="927463" y="9635"/>
                    </a:moveTo>
                    <a:cubicBezTo>
                      <a:pt x="840428" y="125683"/>
                      <a:pt x="924129" y="0"/>
                      <a:pt x="875212" y="114138"/>
                    </a:cubicBezTo>
                    <a:cubicBezTo>
                      <a:pt x="869028" y="128568"/>
                      <a:pt x="856107" y="139284"/>
                      <a:pt x="849086" y="153326"/>
                    </a:cubicBezTo>
                    <a:cubicBezTo>
                      <a:pt x="834256" y="182986"/>
                      <a:pt x="822214" y="213977"/>
                      <a:pt x="809898" y="244766"/>
                    </a:cubicBezTo>
                    <a:cubicBezTo>
                      <a:pt x="804784" y="257551"/>
                      <a:pt x="802993" y="271639"/>
                      <a:pt x="796835" y="283955"/>
                    </a:cubicBezTo>
                    <a:cubicBezTo>
                      <a:pt x="789814" y="297997"/>
                      <a:pt x="779418" y="310080"/>
                      <a:pt x="770709" y="323143"/>
                    </a:cubicBezTo>
                    <a:cubicBezTo>
                      <a:pt x="766355" y="336206"/>
                      <a:pt x="763804" y="350016"/>
                      <a:pt x="757646" y="362332"/>
                    </a:cubicBezTo>
                    <a:cubicBezTo>
                      <a:pt x="734337" y="408949"/>
                      <a:pt x="687758" y="445283"/>
                      <a:pt x="653143" y="479898"/>
                    </a:cubicBezTo>
                    <a:cubicBezTo>
                      <a:pt x="602855" y="530187"/>
                      <a:pt x="629325" y="508840"/>
                      <a:pt x="574766" y="545212"/>
                    </a:cubicBezTo>
                    <a:cubicBezTo>
                      <a:pt x="566057" y="558275"/>
                      <a:pt x="559070" y="572666"/>
                      <a:pt x="548640" y="584400"/>
                    </a:cubicBezTo>
                    <a:cubicBezTo>
                      <a:pt x="524093" y="612015"/>
                      <a:pt x="470263" y="662778"/>
                      <a:pt x="470263" y="662778"/>
                    </a:cubicBezTo>
                    <a:cubicBezTo>
                      <a:pt x="383604" y="836099"/>
                      <a:pt x="488746" y="619653"/>
                      <a:pt x="431075" y="754218"/>
                    </a:cubicBezTo>
                    <a:cubicBezTo>
                      <a:pt x="423404" y="772116"/>
                      <a:pt x="412181" y="788389"/>
                      <a:pt x="404949" y="806469"/>
                    </a:cubicBezTo>
                    <a:cubicBezTo>
                      <a:pt x="340374" y="967905"/>
                      <a:pt x="413972" y="814545"/>
                      <a:pt x="352698" y="937098"/>
                    </a:cubicBezTo>
                    <a:cubicBezTo>
                      <a:pt x="348344" y="963224"/>
                      <a:pt x="346059" y="989780"/>
                      <a:pt x="339635" y="1015475"/>
                    </a:cubicBezTo>
                    <a:cubicBezTo>
                      <a:pt x="332956" y="1042192"/>
                      <a:pt x="320188" y="1067135"/>
                      <a:pt x="313509" y="1093852"/>
                    </a:cubicBezTo>
                    <a:cubicBezTo>
                      <a:pt x="309155" y="1111269"/>
                      <a:pt x="305605" y="1128907"/>
                      <a:pt x="300446" y="1146103"/>
                    </a:cubicBezTo>
                    <a:cubicBezTo>
                      <a:pt x="292533" y="1172480"/>
                      <a:pt x="280999" y="1197763"/>
                      <a:pt x="274320" y="1224480"/>
                    </a:cubicBezTo>
                    <a:cubicBezTo>
                      <a:pt x="269966" y="1241897"/>
                      <a:pt x="270165" y="1261144"/>
                      <a:pt x="261258" y="1276732"/>
                    </a:cubicBezTo>
                    <a:cubicBezTo>
                      <a:pt x="252093" y="1292772"/>
                      <a:pt x="233896" y="1301728"/>
                      <a:pt x="222069" y="1315920"/>
                    </a:cubicBezTo>
                    <a:cubicBezTo>
                      <a:pt x="212018" y="1327981"/>
                      <a:pt x="205994" y="1343048"/>
                      <a:pt x="195943" y="1355109"/>
                    </a:cubicBezTo>
                    <a:cubicBezTo>
                      <a:pt x="169932" y="1386322"/>
                      <a:pt x="111993" y="1435344"/>
                      <a:pt x="78378" y="1446549"/>
                    </a:cubicBezTo>
                    <a:lnTo>
                      <a:pt x="0" y="1472675"/>
                    </a:ln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 Black" pitchFamily="34" charset="0"/>
                </a:endParaRPr>
              </a:p>
            </p:txBody>
          </p:sp>
          <p:sp>
            <p:nvSpPr>
              <p:cNvPr id="12" name="Freeform 11"/>
              <p:cNvSpPr/>
              <p:nvPr/>
            </p:nvSpPr>
            <p:spPr>
              <a:xfrm>
                <a:off x="3265714" y="1776549"/>
                <a:ext cx="1123406" cy="183432"/>
              </a:xfrm>
              <a:custGeom>
                <a:avLst/>
                <a:gdLst>
                  <a:gd name="connsiteX0" fmla="*/ 0 w 1123406"/>
                  <a:gd name="connsiteY0" fmla="*/ 104502 h 183432"/>
                  <a:gd name="connsiteX1" fmla="*/ 222069 w 1123406"/>
                  <a:gd name="connsiteY1" fmla="*/ 143691 h 183432"/>
                  <a:gd name="connsiteX2" fmla="*/ 404949 w 1123406"/>
                  <a:gd name="connsiteY2" fmla="*/ 104502 h 183432"/>
                  <a:gd name="connsiteX3" fmla="*/ 509452 w 1123406"/>
                  <a:gd name="connsiteY3" fmla="*/ 78377 h 183432"/>
                  <a:gd name="connsiteX4" fmla="*/ 587829 w 1123406"/>
                  <a:gd name="connsiteY4" fmla="*/ 52251 h 183432"/>
                  <a:gd name="connsiteX5" fmla="*/ 653143 w 1123406"/>
                  <a:gd name="connsiteY5" fmla="*/ 39188 h 183432"/>
                  <a:gd name="connsiteX6" fmla="*/ 744583 w 1123406"/>
                  <a:gd name="connsiteY6" fmla="*/ 0 h 183432"/>
                  <a:gd name="connsiteX7" fmla="*/ 953589 w 1123406"/>
                  <a:gd name="connsiteY7" fmla="*/ 26125 h 183432"/>
                  <a:gd name="connsiteX8" fmla="*/ 1084217 w 1123406"/>
                  <a:gd name="connsiteY8" fmla="*/ 78377 h 183432"/>
                  <a:gd name="connsiteX9" fmla="*/ 1123406 w 1123406"/>
                  <a:gd name="connsiteY9" fmla="*/ 91440 h 183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23406" h="183432">
                    <a:moveTo>
                      <a:pt x="0" y="104502"/>
                    </a:moveTo>
                    <a:cubicBezTo>
                      <a:pt x="118394" y="183432"/>
                      <a:pt x="47107" y="159597"/>
                      <a:pt x="222069" y="143691"/>
                    </a:cubicBezTo>
                    <a:cubicBezTo>
                      <a:pt x="348486" y="93124"/>
                      <a:pt x="222892" y="136629"/>
                      <a:pt x="404949" y="104502"/>
                    </a:cubicBezTo>
                    <a:cubicBezTo>
                      <a:pt x="440309" y="98262"/>
                      <a:pt x="475388" y="89732"/>
                      <a:pt x="509452" y="78377"/>
                    </a:cubicBezTo>
                    <a:cubicBezTo>
                      <a:pt x="535578" y="69668"/>
                      <a:pt x="560825" y="57652"/>
                      <a:pt x="587829" y="52251"/>
                    </a:cubicBezTo>
                    <a:lnTo>
                      <a:pt x="653143" y="39188"/>
                    </a:lnTo>
                    <a:cubicBezTo>
                      <a:pt x="663347" y="34086"/>
                      <a:pt x="725360" y="0"/>
                      <a:pt x="744583" y="0"/>
                    </a:cubicBezTo>
                    <a:cubicBezTo>
                      <a:pt x="777518" y="0"/>
                      <a:pt x="913096" y="20340"/>
                      <a:pt x="953589" y="26125"/>
                    </a:cubicBezTo>
                    <a:cubicBezTo>
                      <a:pt x="1030471" y="64567"/>
                      <a:pt x="987367" y="46093"/>
                      <a:pt x="1084217" y="78377"/>
                    </a:cubicBezTo>
                    <a:lnTo>
                      <a:pt x="1123406" y="91440"/>
                    </a:ln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 Black" pitchFamily="34" charset="0"/>
                </a:endParaRPr>
              </a:p>
            </p:txBody>
          </p:sp>
          <p:sp>
            <p:nvSpPr>
              <p:cNvPr id="13" name="Freeform 12"/>
              <p:cNvSpPr/>
              <p:nvPr/>
            </p:nvSpPr>
            <p:spPr>
              <a:xfrm>
                <a:off x="4349931" y="1306286"/>
                <a:ext cx="471319" cy="2599844"/>
              </a:xfrm>
              <a:custGeom>
                <a:avLst/>
                <a:gdLst>
                  <a:gd name="connsiteX0" fmla="*/ 0 w 471319"/>
                  <a:gd name="connsiteY0" fmla="*/ 0 h 2599844"/>
                  <a:gd name="connsiteX1" fmla="*/ 26126 w 471319"/>
                  <a:gd name="connsiteY1" fmla="*/ 91440 h 2599844"/>
                  <a:gd name="connsiteX2" fmla="*/ 39189 w 471319"/>
                  <a:gd name="connsiteY2" fmla="*/ 352697 h 2599844"/>
                  <a:gd name="connsiteX3" fmla="*/ 52252 w 471319"/>
                  <a:gd name="connsiteY3" fmla="*/ 444137 h 2599844"/>
                  <a:gd name="connsiteX4" fmla="*/ 39189 w 471319"/>
                  <a:gd name="connsiteY4" fmla="*/ 822960 h 2599844"/>
                  <a:gd name="connsiteX5" fmla="*/ 26126 w 471319"/>
                  <a:gd name="connsiteY5" fmla="*/ 875211 h 2599844"/>
                  <a:gd name="connsiteX6" fmla="*/ 0 w 471319"/>
                  <a:gd name="connsiteY6" fmla="*/ 953588 h 2599844"/>
                  <a:gd name="connsiteX7" fmla="*/ 13063 w 471319"/>
                  <a:gd name="connsiteY7" fmla="*/ 1188720 h 2599844"/>
                  <a:gd name="connsiteX8" fmla="*/ 26126 w 471319"/>
                  <a:gd name="connsiteY8" fmla="*/ 1227908 h 2599844"/>
                  <a:gd name="connsiteX9" fmla="*/ 52252 w 471319"/>
                  <a:gd name="connsiteY9" fmla="*/ 1332411 h 2599844"/>
                  <a:gd name="connsiteX10" fmla="*/ 65315 w 471319"/>
                  <a:gd name="connsiteY10" fmla="*/ 1371600 h 2599844"/>
                  <a:gd name="connsiteX11" fmla="*/ 91440 w 471319"/>
                  <a:gd name="connsiteY11" fmla="*/ 1489165 h 2599844"/>
                  <a:gd name="connsiteX12" fmla="*/ 117566 w 471319"/>
                  <a:gd name="connsiteY12" fmla="*/ 1541417 h 2599844"/>
                  <a:gd name="connsiteX13" fmla="*/ 156755 w 471319"/>
                  <a:gd name="connsiteY13" fmla="*/ 1567543 h 2599844"/>
                  <a:gd name="connsiteX14" fmla="*/ 169818 w 471319"/>
                  <a:gd name="connsiteY14" fmla="*/ 1606731 h 2599844"/>
                  <a:gd name="connsiteX15" fmla="*/ 182880 w 471319"/>
                  <a:gd name="connsiteY15" fmla="*/ 1658983 h 2599844"/>
                  <a:gd name="connsiteX16" fmla="*/ 222069 w 471319"/>
                  <a:gd name="connsiteY16" fmla="*/ 1711234 h 2599844"/>
                  <a:gd name="connsiteX17" fmla="*/ 261258 w 471319"/>
                  <a:gd name="connsiteY17" fmla="*/ 1828800 h 2599844"/>
                  <a:gd name="connsiteX18" fmla="*/ 274320 w 471319"/>
                  <a:gd name="connsiteY18" fmla="*/ 1881051 h 2599844"/>
                  <a:gd name="connsiteX19" fmla="*/ 300446 w 471319"/>
                  <a:gd name="connsiteY19" fmla="*/ 1998617 h 2599844"/>
                  <a:gd name="connsiteX20" fmla="*/ 339635 w 471319"/>
                  <a:gd name="connsiteY20" fmla="*/ 2090057 h 2599844"/>
                  <a:gd name="connsiteX21" fmla="*/ 352698 w 471319"/>
                  <a:gd name="connsiteY21" fmla="*/ 2129245 h 2599844"/>
                  <a:gd name="connsiteX22" fmla="*/ 378823 w 471319"/>
                  <a:gd name="connsiteY22" fmla="*/ 2194560 h 2599844"/>
                  <a:gd name="connsiteX23" fmla="*/ 404949 w 471319"/>
                  <a:gd name="connsiteY23" fmla="*/ 2272937 h 2599844"/>
                  <a:gd name="connsiteX24" fmla="*/ 418012 w 471319"/>
                  <a:gd name="connsiteY24" fmla="*/ 2312125 h 2599844"/>
                  <a:gd name="connsiteX25" fmla="*/ 431075 w 471319"/>
                  <a:gd name="connsiteY25" fmla="*/ 2351314 h 2599844"/>
                  <a:gd name="connsiteX26" fmla="*/ 444138 w 471319"/>
                  <a:gd name="connsiteY26" fmla="*/ 2390503 h 2599844"/>
                  <a:gd name="connsiteX27" fmla="*/ 457200 w 471319"/>
                  <a:gd name="connsiteY27" fmla="*/ 2508068 h 2599844"/>
                  <a:gd name="connsiteX28" fmla="*/ 470263 w 471319"/>
                  <a:gd name="connsiteY28" fmla="*/ 2573383 h 2599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71319" h="2599844">
                    <a:moveTo>
                      <a:pt x="0" y="0"/>
                    </a:moveTo>
                    <a:cubicBezTo>
                      <a:pt x="7558" y="22675"/>
                      <a:pt x="24303" y="69568"/>
                      <a:pt x="26126" y="91440"/>
                    </a:cubicBezTo>
                    <a:cubicBezTo>
                      <a:pt x="33367" y="178333"/>
                      <a:pt x="32748" y="265741"/>
                      <a:pt x="39189" y="352697"/>
                    </a:cubicBezTo>
                    <a:cubicBezTo>
                      <a:pt x="41463" y="383402"/>
                      <a:pt x="47898" y="413657"/>
                      <a:pt x="52252" y="444137"/>
                    </a:cubicBezTo>
                    <a:cubicBezTo>
                      <a:pt x="47898" y="570411"/>
                      <a:pt x="46833" y="696842"/>
                      <a:pt x="39189" y="822960"/>
                    </a:cubicBezTo>
                    <a:cubicBezTo>
                      <a:pt x="38103" y="840880"/>
                      <a:pt x="31285" y="858015"/>
                      <a:pt x="26126" y="875211"/>
                    </a:cubicBezTo>
                    <a:cubicBezTo>
                      <a:pt x="18213" y="901588"/>
                      <a:pt x="0" y="953588"/>
                      <a:pt x="0" y="953588"/>
                    </a:cubicBezTo>
                    <a:cubicBezTo>
                      <a:pt x="4354" y="1031965"/>
                      <a:pt x="5621" y="1110575"/>
                      <a:pt x="13063" y="1188720"/>
                    </a:cubicBezTo>
                    <a:cubicBezTo>
                      <a:pt x="14368" y="1202427"/>
                      <a:pt x="22503" y="1214624"/>
                      <a:pt x="26126" y="1227908"/>
                    </a:cubicBezTo>
                    <a:cubicBezTo>
                      <a:pt x="35574" y="1262549"/>
                      <a:pt x="40897" y="1298347"/>
                      <a:pt x="52252" y="1332411"/>
                    </a:cubicBezTo>
                    <a:cubicBezTo>
                      <a:pt x="56606" y="1345474"/>
                      <a:pt x="61975" y="1358242"/>
                      <a:pt x="65315" y="1371600"/>
                    </a:cubicBezTo>
                    <a:cubicBezTo>
                      <a:pt x="71520" y="1396418"/>
                      <a:pt x="81386" y="1462354"/>
                      <a:pt x="91440" y="1489165"/>
                    </a:cubicBezTo>
                    <a:cubicBezTo>
                      <a:pt x="98277" y="1507398"/>
                      <a:pt x="105100" y="1526457"/>
                      <a:pt x="117566" y="1541417"/>
                    </a:cubicBezTo>
                    <a:cubicBezTo>
                      <a:pt x="127617" y="1553478"/>
                      <a:pt x="143692" y="1558834"/>
                      <a:pt x="156755" y="1567543"/>
                    </a:cubicBezTo>
                    <a:cubicBezTo>
                      <a:pt x="161109" y="1580606"/>
                      <a:pt x="166035" y="1593491"/>
                      <a:pt x="169818" y="1606731"/>
                    </a:cubicBezTo>
                    <a:cubicBezTo>
                      <a:pt x="174750" y="1623994"/>
                      <a:pt x="174851" y="1642925"/>
                      <a:pt x="182880" y="1658983"/>
                    </a:cubicBezTo>
                    <a:cubicBezTo>
                      <a:pt x="192616" y="1678456"/>
                      <a:pt x="209006" y="1693817"/>
                      <a:pt x="222069" y="1711234"/>
                    </a:cubicBezTo>
                    <a:cubicBezTo>
                      <a:pt x="235132" y="1750423"/>
                      <a:pt x="251240" y="1788725"/>
                      <a:pt x="261258" y="1828800"/>
                    </a:cubicBezTo>
                    <a:cubicBezTo>
                      <a:pt x="265612" y="1846217"/>
                      <a:pt x="270426" y="1863526"/>
                      <a:pt x="274320" y="1881051"/>
                    </a:cubicBezTo>
                    <a:cubicBezTo>
                      <a:pt x="287786" y="1941648"/>
                      <a:pt x="284520" y="1942875"/>
                      <a:pt x="300446" y="1998617"/>
                    </a:cubicBezTo>
                    <a:cubicBezTo>
                      <a:pt x="317951" y="2059882"/>
                      <a:pt x="309779" y="2020393"/>
                      <a:pt x="339635" y="2090057"/>
                    </a:cubicBezTo>
                    <a:cubicBezTo>
                      <a:pt x="345059" y="2102713"/>
                      <a:pt x="347863" y="2116352"/>
                      <a:pt x="352698" y="2129245"/>
                    </a:cubicBezTo>
                    <a:cubicBezTo>
                      <a:pt x="360931" y="2151201"/>
                      <a:pt x="370810" y="2172523"/>
                      <a:pt x="378823" y="2194560"/>
                    </a:cubicBezTo>
                    <a:cubicBezTo>
                      <a:pt x="388234" y="2220441"/>
                      <a:pt x="396240" y="2246811"/>
                      <a:pt x="404949" y="2272937"/>
                    </a:cubicBezTo>
                    <a:lnTo>
                      <a:pt x="418012" y="2312125"/>
                    </a:lnTo>
                    <a:lnTo>
                      <a:pt x="431075" y="2351314"/>
                    </a:lnTo>
                    <a:lnTo>
                      <a:pt x="444138" y="2390503"/>
                    </a:lnTo>
                    <a:cubicBezTo>
                      <a:pt x="448492" y="2429691"/>
                      <a:pt x="451205" y="2469097"/>
                      <a:pt x="457200" y="2508068"/>
                    </a:cubicBezTo>
                    <a:cubicBezTo>
                      <a:pt x="471319" y="2599844"/>
                      <a:pt x="470263" y="2533805"/>
                      <a:pt x="470263" y="2573383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 Black" pitchFamily="34" charset="0"/>
                </a:endParaRPr>
              </a:p>
            </p:txBody>
          </p:sp>
          <p:sp>
            <p:nvSpPr>
              <p:cNvPr id="14" name="Freeform 13"/>
              <p:cNvSpPr/>
              <p:nvPr/>
            </p:nvSpPr>
            <p:spPr>
              <a:xfrm>
                <a:off x="2743200" y="3140249"/>
                <a:ext cx="1946366" cy="282220"/>
              </a:xfrm>
              <a:custGeom>
                <a:avLst/>
                <a:gdLst>
                  <a:gd name="connsiteX0" fmla="*/ 0 w 1946366"/>
                  <a:gd name="connsiteY0" fmla="*/ 20962 h 282220"/>
                  <a:gd name="connsiteX1" fmla="*/ 391886 w 1946366"/>
                  <a:gd name="connsiteY1" fmla="*/ 34025 h 282220"/>
                  <a:gd name="connsiteX2" fmla="*/ 457200 w 1946366"/>
                  <a:gd name="connsiteY2" fmla="*/ 60151 h 282220"/>
                  <a:gd name="connsiteX3" fmla="*/ 496389 w 1946366"/>
                  <a:gd name="connsiteY3" fmla="*/ 73214 h 282220"/>
                  <a:gd name="connsiteX4" fmla="*/ 535577 w 1946366"/>
                  <a:gd name="connsiteY4" fmla="*/ 99340 h 282220"/>
                  <a:gd name="connsiteX5" fmla="*/ 979714 w 1946366"/>
                  <a:gd name="connsiteY5" fmla="*/ 60151 h 282220"/>
                  <a:gd name="connsiteX6" fmla="*/ 1031966 w 1946366"/>
                  <a:gd name="connsiteY6" fmla="*/ 7900 h 282220"/>
                  <a:gd name="connsiteX7" fmla="*/ 1227909 w 1946366"/>
                  <a:gd name="connsiteY7" fmla="*/ 34025 h 282220"/>
                  <a:gd name="connsiteX8" fmla="*/ 1371600 w 1946366"/>
                  <a:gd name="connsiteY8" fmla="*/ 86277 h 282220"/>
                  <a:gd name="connsiteX9" fmla="*/ 1436914 w 1946366"/>
                  <a:gd name="connsiteY9" fmla="*/ 99340 h 282220"/>
                  <a:gd name="connsiteX10" fmla="*/ 1502229 w 1946366"/>
                  <a:gd name="connsiteY10" fmla="*/ 125465 h 282220"/>
                  <a:gd name="connsiteX11" fmla="*/ 1580606 w 1946366"/>
                  <a:gd name="connsiteY11" fmla="*/ 177717 h 282220"/>
                  <a:gd name="connsiteX12" fmla="*/ 1724297 w 1946366"/>
                  <a:gd name="connsiteY12" fmla="*/ 216905 h 282220"/>
                  <a:gd name="connsiteX13" fmla="*/ 1763486 w 1946366"/>
                  <a:gd name="connsiteY13" fmla="*/ 229968 h 282220"/>
                  <a:gd name="connsiteX14" fmla="*/ 1802674 w 1946366"/>
                  <a:gd name="connsiteY14" fmla="*/ 243031 h 282220"/>
                  <a:gd name="connsiteX15" fmla="*/ 1867989 w 1946366"/>
                  <a:gd name="connsiteY15" fmla="*/ 256094 h 282220"/>
                  <a:gd name="connsiteX16" fmla="*/ 1946366 w 1946366"/>
                  <a:gd name="connsiteY16" fmla="*/ 282220 h 282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46366" h="282220">
                    <a:moveTo>
                      <a:pt x="0" y="20962"/>
                    </a:moveTo>
                    <a:cubicBezTo>
                      <a:pt x="130629" y="25316"/>
                      <a:pt x="261662" y="22863"/>
                      <a:pt x="391886" y="34025"/>
                    </a:cubicBezTo>
                    <a:cubicBezTo>
                      <a:pt x="415249" y="36028"/>
                      <a:pt x="435245" y="51918"/>
                      <a:pt x="457200" y="60151"/>
                    </a:cubicBezTo>
                    <a:cubicBezTo>
                      <a:pt x="470093" y="64986"/>
                      <a:pt x="483326" y="68860"/>
                      <a:pt x="496389" y="73214"/>
                    </a:cubicBezTo>
                    <a:cubicBezTo>
                      <a:pt x="509452" y="81923"/>
                      <a:pt x="519885" y="98850"/>
                      <a:pt x="535577" y="99340"/>
                    </a:cubicBezTo>
                    <a:cubicBezTo>
                      <a:pt x="876521" y="109995"/>
                      <a:pt x="808467" y="128651"/>
                      <a:pt x="979714" y="60151"/>
                    </a:cubicBezTo>
                    <a:cubicBezTo>
                      <a:pt x="997131" y="42734"/>
                      <a:pt x="1007881" y="13061"/>
                      <a:pt x="1031966" y="7900"/>
                    </a:cubicBezTo>
                    <a:cubicBezTo>
                      <a:pt x="1068832" y="0"/>
                      <a:pt x="1178466" y="24136"/>
                      <a:pt x="1227909" y="34025"/>
                    </a:cubicBezTo>
                    <a:cubicBezTo>
                      <a:pt x="1277994" y="54059"/>
                      <a:pt x="1318893" y="71902"/>
                      <a:pt x="1371600" y="86277"/>
                    </a:cubicBezTo>
                    <a:cubicBezTo>
                      <a:pt x="1393020" y="92119"/>
                      <a:pt x="1415648" y="92960"/>
                      <a:pt x="1436914" y="99340"/>
                    </a:cubicBezTo>
                    <a:cubicBezTo>
                      <a:pt x="1459374" y="106078"/>
                      <a:pt x="1481643" y="114237"/>
                      <a:pt x="1502229" y="125465"/>
                    </a:cubicBezTo>
                    <a:cubicBezTo>
                      <a:pt x="1529794" y="140501"/>
                      <a:pt x="1549817" y="171559"/>
                      <a:pt x="1580606" y="177717"/>
                    </a:cubicBezTo>
                    <a:cubicBezTo>
                      <a:pt x="1672922" y="196181"/>
                      <a:pt x="1624859" y="183760"/>
                      <a:pt x="1724297" y="216905"/>
                    </a:cubicBezTo>
                    <a:lnTo>
                      <a:pt x="1763486" y="229968"/>
                    </a:lnTo>
                    <a:cubicBezTo>
                      <a:pt x="1776549" y="234322"/>
                      <a:pt x="1789172" y="240331"/>
                      <a:pt x="1802674" y="243031"/>
                    </a:cubicBezTo>
                    <a:cubicBezTo>
                      <a:pt x="1824446" y="247385"/>
                      <a:pt x="1846569" y="250252"/>
                      <a:pt x="1867989" y="256094"/>
                    </a:cubicBezTo>
                    <a:cubicBezTo>
                      <a:pt x="1894558" y="263340"/>
                      <a:pt x="1946366" y="282220"/>
                      <a:pt x="1946366" y="282220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 Black" pitchFamily="34" charset="0"/>
                </a:endParaRPr>
              </a:p>
            </p:txBody>
          </p:sp>
          <p:sp>
            <p:nvSpPr>
              <p:cNvPr id="15" name="Freeform 14"/>
              <p:cNvSpPr/>
              <p:nvPr/>
            </p:nvSpPr>
            <p:spPr>
              <a:xfrm>
                <a:off x="4389120" y="1306286"/>
                <a:ext cx="1476103" cy="1214845"/>
              </a:xfrm>
              <a:custGeom>
                <a:avLst/>
                <a:gdLst>
                  <a:gd name="connsiteX0" fmla="*/ 0 w 1476103"/>
                  <a:gd name="connsiteY0" fmla="*/ 1214845 h 1214845"/>
                  <a:gd name="connsiteX1" fmla="*/ 248194 w 1476103"/>
                  <a:gd name="connsiteY1" fmla="*/ 1175657 h 1214845"/>
                  <a:gd name="connsiteX2" fmla="*/ 352697 w 1476103"/>
                  <a:gd name="connsiteY2" fmla="*/ 1123405 h 1214845"/>
                  <a:gd name="connsiteX3" fmla="*/ 404949 w 1476103"/>
                  <a:gd name="connsiteY3" fmla="*/ 1097280 h 1214845"/>
                  <a:gd name="connsiteX4" fmla="*/ 509451 w 1476103"/>
                  <a:gd name="connsiteY4" fmla="*/ 1031965 h 1214845"/>
                  <a:gd name="connsiteX5" fmla="*/ 627017 w 1476103"/>
                  <a:gd name="connsiteY5" fmla="*/ 979714 h 1214845"/>
                  <a:gd name="connsiteX6" fmla="*/ 809897 w 1476103"/>
                  <a:gd name="connsiteY6" fmla="*/ 849085 h 1214845"/>
                  <a:gd name="connsiteX7" fmla="*/ 927463 w 1476103"/>
                  <a:gd name="connsiteY7" fmla="*/ 796834 h 1214845"/>
                  <a:gd name="connsiteX8" fmla="*/ 966651 w 1476103"/>
                  <a:gd name="connsiteY8" fmla="*/ 757645 h 1214845"/>
                  <a:gd name="connsiteX9" fmla="*/ 1005840 w 1476103"/>
                  <a:gd name="connsiteY9" fmla="*/ 731520 h 1214845"/>
                  <a:gd name="connsiteX10" fmla="*/ 1084217 w 1476103"/>
                  <a:gd name="connsiteY10" fmla="*/ 666205 h 1214845"/>
                  <a:gd name="connsiteX11" fmla="*/ 1149531 w 1476103"/>
                  <a:gd name="connsiteY11" fmla="*/ 587828 h 1214845"/>
                  <a:gd name="connsiteX12" fmla="*/ 1175657 w 1476103"/>
                  <a:gd name="connsiteY12" fmla="*/ 548640 h 1214845"/>
                  <a:gd name="connsiteX13" fmla="*/ 1214846 w 1476103"/>
                  <a:gd name="connsiteY13" fmla="*/ 496388 h 1214845"/>
                  <a:gd name="connsiteX14" fmla="*/ 1240971 w 1476103"/>
                  <a:gd name="connsiteY14" fmla="*/ 444137 h 1214845"/>
                  <a:gd name="connsiteX15" fmla="*/ 1280160 w 1476103"/>
                  <a:gd name="connsiteY15" fmla="*/ 391885 h 1214845"/>
                  <a:gd name="connsiteX16" fmla="*/ 1332411 w 1476103"/>
                  <a:gd name="connsiteY16" fmla="*/ 313508 h 1214845"/>
                  <a:gd name="connsiteX17" fmla="*/ 1358537 w 1476103"/>
                  <a:gd name="connsiteY17" fmla="*/ 274320 h 1214845"/>
                  <a:gd name="connsiteX18" fmla="*/ 1384663 w 1476103"/>
                  <a:gd name="connsiteY18" fmla="*/ 235131 h 1214845"/>
                  <a:gd name="connsiteX19" fmla="*/ 1423851 w 1476103"/>
                  <a:gd name="connsiteY19" fmla="*/ 117565 h 1214845"/>
                  <a:gd name="connsiteX20" fmla="*/ 1436914 w 1476103"/>
                  <a:gd name="connsiteY20" fmla="*/ 78377 h 1214845"/>
                  <a:gd name="connsiteX21" fmla="*/ 1463040 w 1476103"/>
                  <a:gd name="connsiteY21" fmla="*/ 39188 h 1214845"/>
                  <a:gd name="connsiteX22" fmla="*/ 1476103 w 1476103"/>
                  <a:gd name="connsiteY22" fmla="*/ 0 h 1214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76103" h="1214845">
                    <a:moveTo>
                      <a:pt x="0" y="1214845"/>
                    </a:moveTo>
                    <a:cubicBezTo>
                      <a:pt x="55719" y="1209780"/>
                      <a:pt x="189407" y="1205051"/>
                      <a:pt x="248194" y="1175657"/>
                    </a:cubicBezTo>
                    <a:lnTo>
                      <a:pt x="352697" y="1123405"/>
                    </a:lnTo>
                    <a:cubicBezTo>
                      <a:pt x="370114" y="1114696"/>
                      <a:pt x="388747" y="1108082"/>
                      <a:pt x="404949" y="1097280"/>
                    </a:cubicBezTo>
                    <a:cubicBezTo>
                      <a:pt x="436036" y="1076555"/>
                      <a:pt x="477941" y="1047720"/>
                      <a:pt x="509451" y="1031965"/>
                    </a:cubicBezTo>
                    <a:cubicBezTo>
                      <a:pt x="554720" y="1009331"/>
                      <a:pt x="585455" y="1007422"/>
                      <a:pt x="627017" y="979714"/>
                    </a:cubicBezTo>
                    <a:cubicBezTo>
                      <a:pt x="638208" y="972253"/>
                      <a:pt x="780692" y="860767"/>
                      <a:pt x="809897" y="849085"/>
                    </a:cubicBezTo>
                    <a:cubicBezTo>
                      <a:pt x="893291" y="815728"/>
                      <a:pt x="854238" y="833446"/>
                      <a:pt x="927463" y="796834"/>
                    </a:cubicBezTo>
                    <a:cubicBezTo>
                      <a:pt x="940526" y="783771"/>
                      <a:pt x="952459" y="769472"/>
                      <a:pt x="966651" y="757645"/>
                    </a:cubicBezTo>
                    <a:cubicBezTo>
                      <a:pt x="978712" y="747594"/>
                      <a:pt x="994739" y="742621"/>
                      <a:pt x="1005840" y="731520"/>
                    </a:cubicBezTo>
                    <a:cubicBezTo>
                      <a:pt x="1079698" y="657663"/>
                      <a:pt x="972118" y="722256"/>
                      <a:pt x="1084217" y="666205"/>
                    </a:cubicBezTo>
                    <a:cubicBezTo>
                      <a:pt x="1149083" y="568909"/>
                      <a:pt x="1065715" y="688407"/>
                      <a:pt x="1149531" y="587828"/>
                    </a:cubicBezTo>
                    <a:cubicBezTo>
                      <a:pt x="1159582" y="575767"/>
                      <a:pt x="1166532" y="561415"/>
                      <a:pt x="1175657" y="548640"/>
                    </a:cubicBezTo>
                    <a:cubicBezTo>
                      <a:pt x="1188312" y="530924"/>
                      <a:pt x="1203307" y="514850"/>
                      <a:pt x="1214846" y="496388"/>
                    </a:cubicBezTo>
                    <a:cubicBezTo>
                      <a:pt x="1225166" y="479875"/>
                      <a:pt x="1230651" y="460650"/>
                      <a:pt x="1240971" y="444137"/>
                    </a:cubicBezTo>
                    <a:cubicBezTo>
                      <a:pt x="1252510" y="425675"/>
                      <a:pt x="1267675" y="409721"/>
                      <a:pt x="1280160" y="391885"/>
                    </a:cubicBezTo>
                    <a:cubicBezTo>
                      <a:pt x="1298166" y="366162"/>
                      <a:pt x="1314994" y="339634"/>
                      <a:pt x="1332411" y="313508"/>
                    </a:cubicBezTo>
                    <a:lnTo>
                      <a:pt x="1358537" y="274320"/>
                    </a:lnTo>
                    <a:cubicBezTo>
                      <a:pt x="1367246" y="261257"/>
                      <a:pt x="1379698" y="250025"/>
                      <a:pt x="1384663" y="235131"/>
                    </a:cubicBezTo>
                    <a:lnTo>
                      <a:pt x="1423851" y="117565"/>
                    </a:lnTo>
                    <a:cubicBezTo>
                      <a:pt x="1428205" y="104502"/>
                      <a:pt x="1429276" y="89834"/>
                      <a:pt x="1436914" y="78377"/>
                    </a:cubicBezTo>
                    <a:cubicBezTo>
                      <a:pt x="1445623" y="65314"/>
                      <a:pt x="1456019" y="53230"/>
                      <a:pt x="1463040" y="39188"/>
                    </a:cubicBezTo>
                    <a:cubicBezTo>
                      <a:pt x="1469198" y="26872"/>
                      <a:pt x="1476103" y="0"/>
                      <a:pt x="1476103" y="0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 Black" pitchFamily="34" charset="0"/>
                </a:endParaRPr>
              </a:p>
            </p:txBody>
          </p:sp>
          <p:sp>
            <p:nvSpPr>
              <p:cNvPr id="16" name="Freeform 15"/>
              <p:cNvSpPr/>
              <p:nvPr/>
            </p:nvSpPr>
            <p:spPr>
              <a:xfrm>
                <a:off x="5068389" y="2272937"/>
                <a:ext cx="1503162" cy="953589"/>
              </a:xfrm>
              <a:custGeom>
                <a:avLst/>
                <a:gdLst>
                  <a:gd name="connsiteX0" fmla="*/ 0 w 1503162"/>
                  <a:gd name="connsiteY0" fmla="*/ 0 h 953589"/>
                  <a:gd name="connsiteX1" fmla="*/ 143691 w 1503162"/>
                  <a:gd name="connsiteY1" fmla="*/ 222069 h 953589"/>
                  <a:gd name="connsiteX2" fmla="*/ 522514 w 1503162"/>
                  <a:gd name="connsiteY2" fmla="*/ 561703 h 953589"/>
                  <a:gd name="connsiteX3" fmla="*/ 640080 w 1503162"/>
                  <a:gd name="connsiteY3" fmla="*/ 627017 h 953589"/>
                  <a:gd name="connsiteX4" fmla="*/ 692331 w 1503162"/>
                  <a:gd name="connsiteY4" fmla="*/ 640080 h 953589"/>
                  <a:gd name="connsiteX5" fmla="*/ 770708 w 1503162"/>
                  <a:gd name="connsiteY5" fmla="*/ 666206 h 953589"/>
                  <a:gd name="connsiteX6" fmla="*/ 822960 w 1503162"/>
                  <a:gd name="connsiteY6" fmla="*/ 679269 h 953589"/>
                  <a:gd name="connsiteX7" fmla="*/ 1058091 w 1503162"/>
                  <a:gd name="connsiteY7" fmla="*/ 770709 h 953589"/>
                  <a:gd name="connsiteX8" fmla="*/ 1162594 w 1503162"/>
                  <a:gd name="connsiteY8" fmla="*/ 809897 h 953589"/>
                  <a:gd name="connsiteX9" fmla="*/ 1280160 w 1503162"/>
                  <a:gd name="connsiteY9" fmla="*/ 836023 h 953589"/>
                  <a:gd name="connsiteX10" fmla="*/ 1332411 w 1503162"/>
                  <a:gd name="connsiteY10" fmla="*/ 849086 h 953589"/>
                  <a:gd name="connsiteX11" fmla="*/ 1423851 w 1503162"/>
                  <a:gd name="connsiteY11" fmla="*/ 901337 h 953589"/>
                  <a:gd name="connsiteX12" fmla="*/ 1502228 w 1503162"/>
                  <a:gd name="connsiteY12" fmla="*/ 953589 h 95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03162" h="953589">
                    <a:moveTo>
                      <a:pt x="0" y="0"/>
                    </a:moveTo>
                    <a:cubicBezTo>
                      <a:pt x="61153" y="142693"/>
                      <a:pt x="18473" y="65547"/>
                      <a:pt x="143691" y="222069"/>
                    </a:cubicBezTo>
                    <a:cubicBezTo>
                      <a:pt x="281504" y="394334"/>
                      <a:pt x="283216" y="418122"/>
                      <a:pt x="522514" y="561703"/>
                    </a:cubicBezTo>
                    <a:cubicBezTo>
                      <a:pt x="550237" y="578337"/>
                      <a:pt x="606757" y="614521"/>
                      <a:pt x="640080" y="627017"/>
                    </a:cubicBezTo>
                    <a:cubicBezTo>
                      <a:pt x="656890" y="633321"/>
                      <a:pt x="675135" y="634921"/>
                      <a:pt x="692331" y="640080"/>
                    </a:cubicBezTo>
                    <a:cubicBezTo>
                      <a:pt x="718708" y="647993"/>
                      <a:pt x="744331" y="658293"/>
                      <a:pt x="770708" y="666206"/>
                    </a:cubicBezTo>
                    <a:cubicBezTo>
                      <a:pt x="787904" y="671365"/>
                      <a:pt x="805824" y="673914"/>
                      <a:pt x="822960" y="679269"/>
                    </a:cubicBezTo>
                    <a:cubicBezTo>
                      <a:pt x="1057399" y="752531"/>
                      <a:pt x="903948" y="700644"/>
                      <a:pt x="1058091" y="770709"/>
                    </a:cubicBezTo>
                    <a:cubicBezTo>
                      <a:pt x="1067817" y="775130"/>
                      <a:pt x="1141311" y="805167"/>
                      <a:pt x="1162594" y="809897"/>
                    </a:cubicBezTo>
                    <a:cubicBezTo>
                      <a:pt x="1427792" y="868830"/>
                      <a:pt x="1125780" y="791914"/>
                      <a:pt x="1280160" y="836023"/>
                    </a:cubicBezTo>
                    <a:cubicBezTo>
                      <a:pt x="1297422" y="840955"/>
                      <a:pt x="1315601" y="842782"/>
                      <a:pt x="1332411" y="849086"/>
                    </a:cubicBezTo>
                    <a:cubicBezTo>
                      <a:pt x="1424007" y="883435"/>
                      <a:pt x="1348060" y="863442"/>
                      <a:pt x="1423851" y="901337"/>
                    </a:cubicBezTo>
                    <a:cubicBezTo>
                      <a:pt x="1503162" y="940992"/>
                      <a:pt x="1476620" y="902374"/>
                      <a:pt x="1502228" y="953589"/>
                    </a:cubicBezTo>
                  </a:path>
                </a:pathLst>
              </a:cu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 Black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819400" y="1447800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Arial Black" pitchFamily="34" charset="0"/>
                  </a:rPr>
                  <a:t>B</a:t>
                </a:r>
                <a:r>
                  <a:rPr lang="en-US" baseline="-25000" dirty="0" smtClean="0">
                    <a:latin typeface="Arial Black" pitchFamily="34" charset="0"/>
                  </a:rPr>
                  <a:t>1</a:t>
                </a:r>
                <a:endParaRPr lang="en-US" baseline="-25000" dirty="0">
                  <a:latin typeface="Arial Black" pitchFamily="34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733800" y="1371600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Arial Black" pitchFamily="34" charset="0"/>
                  </a:rPr>
                  <a:t>B</a:t>
                </a:r>
                <a:r>
                  <a:rPr lang="en-US" baseline="-25000" dirty="0" smtClean="0">
                    <a:latin typeface="Arial Black" pitchFamily="34" charset="0"/>
                  </a:rPr>
                  <a:t>2</a:t>
                </a:r>
                <a:endParaRPr lang="en-US" baseline="-25000" dirty="0">
                  <a:latin typeface="Arial Black" pitchFamily="3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429000" y="2286000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Arial Black" pitchFamily="34" charset="0"/>
                  </a:rPr>
                  <a:t>B</a:t>
                </a:r>
                <a:r>
                  <a:rPr lang="en-US" baseline="-25000" dirty="0" smtClean="0">
                    <a:latin typeface="Arial Black" pitchFamily="34" charset="0"/>
                  </a:rPr>
                  <a:t>3</a:t>
                </a:r>
                <a:endParaRPr lang="en-US" baseline="-25000" dirty="0">
                  <a:latin typeface="Arial Black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429000" y="3352800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Arial Black" pitchFamily="34" charset="0"/>
                  </a:rPr>
                  <a:t>B</a:t>
                </a:r>
                <a:r>
                  <a:rPr lang="en-US" baseline="-25000" dirty="0" smtClean="0">
                    <a:latin typeface="Arial Black" pitchFamily="34" charset="0"/>
                  </a:rPr>
                  <a:t>4</a:t>
                </a:r>
                <a:endParaRPr lang="en-US" baseline="-25000" dirty="0">
                  <a:latin typeface="Arial Black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648200" y="1600200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Arial Black" pitchFamily="34" charset="0"/>
                  </a:rPr>
                  <a:t>B</a:t>
                </a:r>
                <a:r>
                  <a:rPr lang="en-US" baseline="-25000" dirty="0" smtClean="0">
                    <a:latin typeface="Arial Black" pitchFamily="34" charset="0"/>
                  </a:rPr>
                  <a:t>5</a:t>
                </a:r>
                <a:endParaRPr lang="en-US" baseline="-25000" dirty="0">
                  <a:latin typeface="Arial Black" pitchFamily="34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791200" y="2133600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>
                    <a:latin typeface="Arial Black" pitchFamily="34" charset="0"/>
                  </a:rPr>
                  <a:t>B</a:t>
                </a:r>
                <a:r>
                  <a:rPr lang="en-US" baseline="-25000" dirty="0" err="1" smtClean="0">
                    <a:latin typeface="Arial Black" pitchFamily="34" charset="0"/>
                  </a:rPr>
                  <a:t>k</a:t>
                </a:r>
                <a:endParaRPr lang="en-US" baseline="-25000" dirty="0">
                  <a:latin typeface="Arial Black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953000" y="2971800"/>
                <a:ext cx="415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Arial Black" pitchFamily="34" charset="0"/>
                  </a:rPr>
                  <a:t>…</a:t>
                </a:r>
                <a:endParaRPr lang="en-US" baseline="-25000" dirty="0">
                  <a:latin typeface="Arial Black" pitchFamily="34" charset="0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4191000" y="2209800"/>
              <a:ext cx="4404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  <a:latin typeface="Arial Black" pitchFamily="34" charset="0"/>
                </a:rPr>
                <a:t>A</a:t>
              </a:r>
              <a:endParaRPr lang="en-US" sz="2400" baseline="-25000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</p:grp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861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15240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If the events B</a:t>
            </a:r>
            <a:r>
              <a:rPr lang="en-US" baseline="-25000" dirty="0" smtClean="0"/>
              <a:t>1</a:t>
            </a:r>
            <a:r>
              <a:rPr lang="en-US" dirty="0" smtClean="0"/>
              <a:t>, B</a:t>
            </a:r>
            <a:r>
              <a:rPr lang="en-US" baseline="-25000" dirty="0" smtClean="0"/>
              <a:t>2</a:t>
            </a:r>
            <a:r>
              <a:rPr lang="en-US" dirty="0" smtClean="0"/>
              <a:t>,..  ,</a:t>
            </a:r>
            <a:r>
              <a:rPr lang="en-US" dirty="0" err="1" smtClean="0"/>
              <a:t>B</a:t>
            </a:r>
            <a:r>
              <a:rPr lang="en-US" baseline="-25000" dirty="0" err="1" smtClean="0"/>
              <a:t>k</a:t>
            </a:r>
            <a:r>
              <a:rPr lang="en-US" dirty="0" smtClean="0"/>
              <a:t> constitute a partition of the sample space S such that P(B</a:t>
            </a:r>
            <a:r>
              <a:rPr lang="en-US" baseline="-25000" dirty="0" smtClean="0"/>
              <a:t>i</a:t>
            </a:r>
            <a:r>
              <a:rPr lang="en-US" dirty="0" smtClean="0"/>
              <a:t>) ≠ 0 for </a:t>
            </a:r>
            <a:r>
              <a:rPr lang="en-US" dirty="0" err="1" smtClean="0"/>
              <a:t>i</a:t>
            </a:r>
            <a:r>
              <a:rPr lang="en-US" dirty="0" smtClean="0"/>
              <a:t> = 1,2,...,k, then for any event A in S such that P(A) ≠ 0</a:t>
            </a:r>
          </a:p>
          <a:p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14400" y="5334000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graphicFrame>
        <p:nvGraphicFramePr>
          <p:cNvPr id="2052" name="Object 3"/>
          <p:cNvGraphicFramePr>
            <a:graphicFrameLocks noChangeAspect="1"/>
          </p:cNvGraphicFramePr>
          <p:nvPr/>
        </p:nvGraphicFramePr>
        <p:xfrm>
          <a:off x="1905000" y="3048000"/>
          <a:ext cx="5186572" cy="1752600"/>
        </p:xfrm>
        <a:graphic>
          <a:graphicData uri="http://schemas.openxmlformats.org/presentationml/2006/ole">
            <p:oleObj spid="_x0000_s33794" name="Equation" r:id="rId3" imgW="1841400" imgH="622080" progId="Equation.3">
              <p:embed/>
            </p:oleObj>
          </a:graphicData>
        </a:graphic>
      </p:graphicFrame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0053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Bayes’ </a:t>
            </a:r>
            <a:r>
              <a:rPr lang="en-US" dirty="0" smtClean="0"/>
              <a:t>Rule (Alternate Form)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14400" y="5334000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990600" y="990600"/>
          <a:ext cx="7210425" cy="5499100"/>
        </p:xfrm>
        <a:graphic>
          <a:graphicData uri="http://schemas.openxmlformats.org/presentationml/2006/ole">
            <p:oleObj spid="_x0000_s35842" name="Equation" r:id="rId3" imgW="3022560" imgH="2450880" progId="Equation.3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0053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>
                <a:solidFill>
                  <a:srgbClr val="FF0000"/>
                </a:solidFill>
              </a:rPr>
              <a:t>random variable </a:t>
            </a:r>
            <a:r>
              <a:rPr lang="en-US" dirty="0"/>
              <a:t>is a function that associates </a:t>
            </a:r>
            <a:r>
              <a:rPr lang="en-US" dirty="0" smtClean="0"/>
              <a:t>a </a:t>
            </a:r>
            <a:r>
              <a:rPr lang="en-US" dirty="0"/>
              <a:t>real number with each </a:t>
            </a:r>
            <a:r>
              <a:rPr lang="en-US" dirty="0" smtClean="0"/>
              <a:t>element in </a:t>
            </a:r>
            <a:r>
              <a:rPr lang="en-US" dirty="0"/>
              <a:t>the sample space</a:t>
            </a:r>
            <a:r>
              <a:rPr lang="en-US" dirty="0" smtClean="0"/>
              <a:t>. </a:t>
            </a:r>
          </a:p>
          <a:p>
            <a:r>
              <a:rPr lang="en-US" dirty="0" smtClean="0"/>
              <a:t>Capital letter is used to represent the random variable,</a:t>
            </a:r>
          </a:p>
          <a:p>
            <a:r>
              <a:rPr lang="en-US" dirty="0" smtClean="0"/>
              <a:t>Small letter is used to represent the value</a:t>
            </a:r>
          </a:p>
          <a:p>
            <a:endParaRPr lang="en-US" dirty="0" smtClean="0"/>
          </a:p>
          <a:p>
            <a:r>
              <a:rPr lang="en-US" dirty="0" smtClean="0"/>
              <a:t>Example</a:t>
            </a:r>
          </a:p>
          <a:p>
            <a:pPr lvl="1"/>
            <a:r>
              <a:rPr lang="en-US" dirty="0" smtClean="0"/>
              <a:t>Number of people visiting an ATM</a:t>
            </a:r>
          </a:p>
          <a:p>
            <a:pPr lvl="1"/>
            <a:r>
              <a:rPr lang="en-US" dirty="0" smtClean="0"/>
              <a:t>Pressure of gas at different CNG stations</a:t>
            </a:r>
          </a:p>
          <a:p>
            <a:pPr lvl="1"/>
            <a:r>
              <a:rPr lang="en-US" dirty="0" smtClean="0"/>
              <a:t>Tossing of coin???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747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and Continuous Sample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 sample space contains a finite </a:t>
            </a:r>
            <a:r>
              <a:rPr lang="en-US" dirty="0"/>
              <a:t>number of possibilities or an unending </a:t>
            </a:r>
            <a:r>
              <a:rPr lang="en-US" dirty="0" smtClean="0"/>
              <a:t>sequence with </a:t>
            </a:r>
            <a:r>
              <a:rPr lang="en-US" dirty="0"/>
              <a:t>as many elements as there are whole numbers, it </a:t>
            </a:r>
            <a:r>
              <a:rPr lang="en-US" dirty="0" smtClean="0"/>
              <a:t>is </a:t>
            </a:r>
            <a:r>
              <a:rPr lang="en-US" dirty="0"/>
              <a:t>called a </a:t>
            </a:r>
            <a:r>
              <a:rPr lang="en-US" dirty="0">
                <a:solidFill>
                  <a:srgbClr val="FF0000"/>
                </a:solidFill>
              </a:rPr>
              <a:t>discrete </a:t>
            </a:r>
            <a:r>
              <a:rPr lang="en-US" dirty="0" smtClean="0">
                <a:solidFill>
                  <a:srgbClr val="FF0000"/>
                </a:solidFill>
              </a:rPr>
              <a:t>sample space</a:t>
            </a:r>
            <a:r>
              <a:rPr lang="en-US" dirty="0" smtClean="0"/>
              <a:t>.</a:t>
            </a:r>
          </a:p>
          <a:p>
            <a:r>
              <a:rPr lang="en-US" dirty="0"/>
              <a:t>If a sample space contains an infinite number of possibilities equal to the </a:t>
            </a:r>
            <a:r>
              <a:rPr lang="en-US" dirty="0" smtClean="0"/>
              <a:t>number of </a:t>
            </a:r>
            <a:r>
              <a:rPr lang="en-US" dirty="0"/>
              <a:t>points on a line segment, it is called a </a:t>
            </a:r>
            <a:r>
              <a:rPr lang="en-US" dirty="0">
                <a:solidFill>
                  <a:srgbClr val="FF0000"/>
                </a:solidFill>
              </a:rPr>
              <a:t>continuous sample space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994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Discrete and Continuous 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Discrete Random Variable</a:t>
            </a:r>
            <a:r>
              <a:rPr lang="en-US" dirty="0" smtClean="0"/>
              <a:t> is the one that has a countable set of outcomes.</a:t>
            </a:r>
          </a:p>
          <a:p>
            <a:r>
              <a:rPr lang="en-US" dirty="0" smtClean="0"/>
              <a:t>When a random variable takes on values on continuous scale, the variable is regarded as </a:t>
            </a:r>
            <a:r>
              <a:rPr lang="en-US" dirty="0" smtClean="0">
                <a:solidFill>
                  <a:srgbClr val="FF0000"/>
                </a:solidFill>
              </a:rPr>
              <a:t>continuous random variable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8019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Probability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set of ordered pairs (x, f(x)) is a </a:t>
            </a:r>
            <a:r>
              <a:rPr lang="en-US" dirty="0" smtClean="0">
                <a:solidFill>
                  <a:srgbClr val="FF0000"/>
                </a:solidFill>
              </a:rPr>
              <a:t>probability function , probability mass function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FF0000"/>
                </a:solidFill>
              </a:rPr>
              <a:t>probability distribution</a:t>
            </a:r>
            <a:r>
              <a:rPr lang="en-US" dirty="0" smtClean="0"/>
              <a:t> of discrete random variable x, if for each possible outcome x</a:t>
            </a:r>
          </a:p>
          <a:p>
            <a:pPr lvl="1"/>
            <a:r>
              <a:rPr lang="en-US" dirty="0" smtClean="0"/>
              <a:t>f(x) ≥ 0</a:t>
            </a:r>
          </a:p>
          <a:p>
            <a:pPr lvl="1"/>
            <a:r>
              <a:rPr lang="en-US" dirty="0" smtClean="0">
                <a:sym typeface="Symbol"/>
              </a:rPr>
              <a:t>f(x) = 1</a:t>
            </a:r>
          </a:p>
          <a:p>
            <a:pPr lvl="1"/>
            <a:r>
              <a:rPr lang="en-US" dirty="0" smtClean="0">
                <a:sym typeface="Symbol"/>
              </a:rPr>
              <a:t>P(X = x) = f(x)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8027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Distribution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</a:t>
                </a:r>
                <a:r>
                  <a:rPr lang="en-US" b="1" dirty="0">
                    <a:solidFill>
                      <a:srgbClr val="FF0000"/>
                    </a:solidFill>
                  </a:rPr>
                  <a:t>cumulative distribution </a:t>
                </a:r>
                <a:r>
                  <a:rPr lang="en-US" b="1" dirty="0"/>
                  <a:t>function </a:t>
                </a:r>
                <a:r>
                  <a:rPr lang="en-US" i="1" dirty="0"/>
                  <a:t>F(x) </a:t>
                </a:r>
                <a:r>
                  <a:rPr lang="en-US" dirty="0"/>
                  <a:t>of a discrete random variable </a:t>
                </a:r>
                <a:r>
                  <a:rPr lang="en-US" i="1" dirty="0" smtClean="0"/>
                  <a:t>X </a:t>
                </a:r>
                <a:r>
                  <a:rPr lang="en-US" dirty="0" smtClean="0"/>
                  <a:t>with </a:t>
                </a:r>
                <a:r>
                  <a:rPr lang="en-US" dirty="0"/>
                  <a:t>probability distribution </a:t>
                </a:r>
                <a:r>
                  <a:rPr lang="en-US" i="1" dirty="0"/>
                  <a:t>f(x) </a:t>
                </a:r>
                <a:r>
                  <a:rPr lang="en-US" dirty="0" smtClean="0"/>
                  <a:t>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≤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≤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:r>
                  <a:rPr lang="en-US" b="0" dirty="0" smtClean="0">
                    <a:ea typeface="Cambria Math"/>
                  </a:rPr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∞≤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≤∞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 cstate="print"/>
                <a:stretch>
                  <a:fillRect l="-963" t="-979" r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79242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Probability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Continuous probability distribution cannot be written in tabular form but it can be stated as a formula.</a:t>
            </a:r>
            <a:r>
              <a:rPr lang="en-US" dirty="0"/>
              <a:t> Such a formula </a:t>
            </a:r>
            <a:r>
              <a:rPr lang="en-US" dirty="0" smtClean="0"/>
              <a:t>would necessarily </a:t>
            </a:r>
            <a:r>
              <a:rPr lang="en-US" dirty="0"/>
              <a:t>be a function of the numerical values of the continuous random </a:t>
            </a:r>
            <a:r>
              <a:rPr lang="en-US" dirty="0" smtClean="0"/>
              <a:t>variable X </a:t>
            </a:r>
            <a:r>
              <a:rPr lang="en-US" dirty="0"/>
              <a:t>and as such will be represented by the functional notation f(x</a:t>
            </a:r>
            <a:r>
              <a:rPr lang="en-US" dirty="0" smtClean="0"/>
              <a:t>).  The function f(x) usually called </a:t>
            </a:r>
            <a:r>
              <a:rPr lang="en-US" dirty="0" smtClean="0">
                <a:solidFill>
                  <a:srgbClr val="FF0000"/>
                </a:solidFill>
              </a:rPr>
              <a:t>probability density function </a:t>
            </a:r>
            <a:r>
              <a:rPr lang="en-US" dirty="0" smtClean="0"/>
              <a:t>or </a:t>
            </a:r>
            <a:r>
              <a:rPr lang="en-US" dirty="0" smtClean="0">
                <a:solidFill>
                  <a:srgbClr val="FF0000"/>
                </a:solidFill>
              </a:rPr>
              <a:t>density function</a:t>
            </a:r>
            <a:r>
              <a:rPr lang="en-US" dirty="0" smtClean="0"/>
              <a:t> of X.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8350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PDF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function f(x) is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probability density function</a:t>
                </a:r>
                <a:r>
                  <a:rPr lang="en-US" dirty="0" smtClean="0"/>
                  <a:t> for a continuous random variable X, defined over set of real numbers, if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≥0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𝑓𝑜𝑟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𝑎𝑙𝑙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𝑎𝑛𝑑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&lt;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&lt;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nary>
                        <m:nary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9191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Distribution Function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Cumulative Distribution Function </a:t>
                </a:r>
                <a:r>
                  <a:rPr lang="en-US" dirty="0" smtClean="0"/>
                  <a:t>F(x) of a continuous random variable X with density function f(x) is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≤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= </m:t>
                    </m:r>
                    <m:nary>
                      <m:naryPr>
                        <m:limLoc m:val="undOvr"/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p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𝑑𝑡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𝑓𝑜𝑟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−∞&lt;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&lt; ∞</m:t>
                        </m:r>
                      </m:e>
                    </m:nary>
                  </m:oMath>
                </a14:m>
                <a:r>
                  <a:rPr lang="en-US" dirty="0" smtClean="0"/>
                  <a:t/>
                </a:r>
              </a:p>
              <a:p>
                <a:pPr marL="0" indent="0">
                  <a:buNone/>
                </a:pPr>
                <a:r>
                  <a:rPr lang="en-US" dirty="0" smtClean="0"/>
                  <a:t>This definition leads to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&lt;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&lt;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</a:rPr>
                        <m:t>𝐹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𝑎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and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𝑑𝐹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r>
                  <a:rPr lang="en-US" dirty="0" smtClean="0"/>
                  <a:t>if the derivative exists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79" r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22348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4294</TotalTime>
  <Words>1846</Words>
  <Application>Microsoft Office PowerPoint</Application>
  <PresentationFormat>On-screen Show (4:3)</PresentationFormat>
  <Paragraphs>294</Paragraphs>
  <Slides>45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Office Theme</vt:lpstr>
      <vt:lpstr>Equation</vt:lpstr>
      <vt:lpstr>Slide 1</vt:lpstr>
      <vt:lpstr>Today’s Agenda (Revision)</vt:lpstr>
      <vt:lpstr>Today’s Agenda (Revision)</vt:lpstr>
      <vt:lpstr>Data Representation (Summary)</vt:lpstr>
      <vt:lpstr>Data Representation</vt:lpstr>
      <vt:lpstr>Data Representation</vt:lpstr>
      <vt:lpstr>Data Representation</vt:lpstr>
      <vt:lpstr>Data Representation</vt:lpstr>
      <vt:lpstr>Data Representation</vt:lpstr>
      <vt:lpstr>Data Representation</vt:lpstr>
      <vt:lpstr>Center and Spread of Data</vt:lpstr>
      <vt:lpstr>Quartiles</vt:lpstr>
      <vt:lpstr>Box and Whisker Plot</vt:lpstr>
      <vt:lpstr>Outliers</vt:lpstr>
      <vt:lpstr>Mean, Average or Expected Value</vt:lpstr>
      <vt:lpstr>Variance</vt:lpstr>
      <vt:lpstr>Standard Deviation</vt:lpstr>
      <vt:lpstr>Experiments, Outcomes and Events</vt:lpstr>
      <vt:lpstr>Union, Intersection, Complement of Events</vt:lpstr>
      <vt:lpstr>Sample Space- Tree Diagram</vt:lpstr>
      <vt:lpstr>Counting Problem (Multiplication Theorem)</vt:lpstr>
      <vt:lpstr>Permutation</vt:lpstr>
      <vt:lpstr>Permutation</vt:lpstr>
      <vt:lpstr>Permutations</vt:lpstr>
      <vt:lpstr>Permutations</vt:lpstr>
      <vt:lpstr>Combinations</vt:lpstr>
      <vt:lpstr>Combinations</vt:lpstr>
      <vt:lpstr>Probability</vt:lpstr>
      <vt:lpstr>Axioms of Probability</vt:lpstr>
      <vt:lpstr>Some Theorems</vt:lpstr>
      <vt:lpstr>Theorems</vt:lpstr>
      <vt:lpstr>Conditional Probability</vt:lpstr>
      <vt:lpstr>Conditional Probability</vt:lpstr>
      <vt:lpstr>Theorems on Conditional Probability</vt:lpstr>
      <vt:lpstr>Theorem of Total Probability</vt:lpstr>
      <vt:lpstr>Bayes’ Rule</vt:lpstr>
      <vt:lpstr>Bayes’ Rule (Alternate Form)</vt:lpstr>
      <vt:lpstr>Random Variables</vt:lpstr>
      <vt:lpstr>Discrete and Continuous Sample Space</vt:lpstr>
      <vt:lpstr>Discrete and Continuous Random Variables</vt:lpstr>
      <vt:lpstr>Discrete Probability Distribution</vt:lpstr>
      <vt:lpstr>Cumulative Distribution</vt:lpstr>
      <vt:lpstr>Continuous Probability Distribution</vt:lpstr>
      <vt:lpstr>Continuous PDF</vt:lpstr>
      <vt:lpstr>Cumulative Distribution Function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stdc_lp</cp:lastModifiedBy>
  <cp:revision>345</cp:revision>
  <dcterms:created xsi:type="dcterms:W3CDTF">2013-05-04T10:14:09Z</dcterms:created>
  <dcterms:modified xsi:type="dcterms:W3CDTF">2013-12-30T06:06:35Z</dcterms:modified>
</cp:coreProperties>
</file>