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09" r:id="rId2"/>
    <p:sldId id="310" r:id="rId3"/>
    <p:sldId id="341" r:id="rId4"/>
    <p:sldId id="322" r:id="rId5"/>
    <p:sldId id="323" r:id="rId6"/>
    <p:sldId id="324"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37" r:id="rId20"/>
    <p:sldId id="338" r:id="rId21"/>
    <p:sldId id="307" r:id="rId22"/>
    <p:sldId id="339" r:id="rId23"/>
    <p:sldId id="340" r:id="rId24"/>
    <p:sldId id="312" r:id="rId25"/>
    <p:sldId id="313" r:id="rId26"/>
    <p:sldId id="314" r:id="rId27"/>
    <p:sldId id="315" r:id="rId28"/>
    <p:sldId id="316" r:id="rId29"/>
    <p:sldId id="317" r:id="rId30"/>
    <p:sldId id="318" r:id="rId31"/>
    <p:sldId id="319" r:id="rId32"/>
    <p:sldId id="32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sorterViewPr>
    <p:cViewPr>
      <p:scale>
        <a:sx n="66" d="100"/>
        <a:sy n="66" d="100"/>
      </p:scale>
      <p:origin x="0" y="39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7AA351-9C04-44B6-9835-555731448548}" type="datetimeFigureOut">
              <a:rPr lang="en-US" smtClean="0"/>
              <a:t>12/30/2013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5054F-3628-44A8-9263-F0035EA18CC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1F04E337-A3C7-45CD-86B6-C8A9958E7945}"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7347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3C18DCB5-2642-49D0-90CF-1216FC646314}"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543169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868933-66D9-4CF3-8B20-D66AF6F216A7}"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2294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5A873A-99DD-48C0-AC42-46C02F668415}" type="datetime1">
              <a:rPr lang="en-US" smtClean="0"/>
              <a:t>12/30/2013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4550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8308E2-DBAF-48EE-B021-712633EB49C9}" type="datetime1">
              <a:rPr lang="en-US" smtClean="0"/>
              <a:t>12/30/2013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95396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8F96F9-E017-467A-81BA-0CCD7A90BCFF}" type="datetime1">
              <a:rPr lang="en-US" smtClean="0"/>
              <a:t>12/30/2013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183827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495AA-2987-4B95-BBD3-B2D0F9091047}" type="datetime1">
              <a:rPr lang="en-US" smtClean="0"/>
              <a:t>12/30/2013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8380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3619D2-C22C-4DEF-A78D-E73E88E13223}" type="datetime1">
              <a:rPr lang="en-US" smtClean="0"/>
              <a:t>12/30/2013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2769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1304F2-6FEE-45E5-96CF-14475DBCD59E}" type="datetime1">
              <a:rPr lang="en-US" smtClean="0"/>
              <a:t>12/30/2013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24045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63326B-7E9D-42AC-8714-35E34E0338AB}"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98533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7612D-C4C7-42E5-89F3-C6D5D1EE446C}"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57052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1B2EB-20EE-4DB1-88E6-2C0A4CB115D5}" type="datetime1">
              <a:rPr lang="en-US" smtClean="0"/>
              <a:t>12/30/2013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0870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30</a:t>
            </a:r>
          </a:p>
          <a:p>
            <a:r>
              <a:rPr lang="en-US" dirty="0" smtClean="0"/>
              <a:t>Prof. Dr. M. </a:t>
            </a:r>
            <a:r>
              <a:rPr lang="en-US" dirty="0" err="1" smtClean="0"/>
              <a:t>Junaid</a:t>
            </a:r>
            <a:r>
              <a:rPr lang="en-US" dirty="0" smtClean="0"/>
              <a:t> </a:t>
            </a:r>
            <a:r>
              <a:rPr lang="en-US" dirty="0" err="1" smtClean="0"/>
              <a:t>Mughal</a:t>
            </a:r>
            <a:endParaRPr lang="en-US" dirty="0" smtClean="0"/>
          </a:p>
          <a:p>
            <a:endParaRPr lang="en-US" dirty="0" smtClean="0"/>
          </a:p>
        </p:txBody>
      </p:sp>
      <p:sp>
        <p:nvSpPr>
          <p:cNvPr id="4" name="Title 1"/>
          <p:cNvSpPr txBox="1">
            <a:spLocks/>
          </p:cNvSpPr>
          <p:nvPr/>
        </p:nvSpPr>
        <p:spPr>
          <a:xfrm>
            <a:off x="838200" y="2282825"/>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Arial Black" pitchFamily="34" charset="0"/>
                <a:ea typeface="+mj-ea"/>
                <a:cs typeface="+mj-cs"/>
              </a:rPr>
              <a:t>Mathematical Statistics</a:t>
            </a:r>
            <a:endParaRPr kumimoji="0" lang="en-US" sz="44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50818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Estimators</a:t>
            </a:r>
            <a:endParaRPr lang="en-US" dirty="0"/>
          </a:p>
        </p:txBody>
      </p:sp>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t>
            </a:r>
            <a:r>
              <a:rPr lang="en-US" dirty="0" smtClean="0"/>
              <a:t>Class</a:t>
            </a:r>
            <a:endParaRPr lang="en-US" dirty="0"/>
          </a:p>
        </p:txBody>
      </p:sp>
      <p:sp>
        <p:nvSpPr>
          <p:cNvPr id="3" name="Content Placeholder 2"/>
          <p:cNvSpPr>
            <a:spLocks noGrp="1"/>
          </p:cNvSpPr>
          <p:nvPr>
            <p:ph idx="1"/>
          </p:nvPr>
        </p:nvSpPr>
        <p:spPr/>
        <p:txBody>
          <a:bodyPr/>
          <a:lstStyle/>
          <a:p>
            <a:r>
              <a:rPr lang="en-US" dirty="0" smtClean="0"/>
              <a:t>Central Limit Theorem</a:t>
            </a:r>
          </a:p>
          <a:p>
            <a:r>
              <a:rPr lang="en-US" dirty="0" smtClean="0"/>
              <a:t>Regression Analysis</a:t>
            </a:r>
            <a:endParaRPr lang="en-US" dirty="0" smtClean="0"/>
          </a:p>
          <a:p>
            <a:r>
              <a:rPr lang="en-US" dirty="0" smtClean="0"/>
              <a:t>Correlation</a:t>
            </a:r>
            <a:endParaRPr lang="en-US" dirty="0"/>
          </a:p>
        </p:txBody>
      </p:sp>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 Limit Theorem</a:t>
            </a:r>
            <a:endParaRPr lang="en-US"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8720" y="1143000"/>
            <a:ext cx="8466301" cy="403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2544662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Analysis</a:t>
            </a:r>
            <a:endParaRPr lang="en-US" dirty="0"/>
          </a:p>
        </p:txBody>
      </p:sp>
      <p:sp>
        <p:nvSpPr>
          <p:cNvPr id="3" name="Content Placeholder 2"/>
          <p:cNvSpPr>
            <a:spLocks noGrp="1"/>
          </p:cNvSpPr>
          <p:nvPr>
            <p:ph idx="1"/>
          </p:nvPr>
        </p:nvSpPr>
        <p:spPr/>
        <p:txBody>
          <a:bodyPr>
            <a:normAutofit/>
          </a:bodyPr>
          <a:lstStyle/>
          <a:p>
            <a:r>
              <a:rPr lang="en-GB" dirty="0" smtClean="0"/>
              <a:t>So far we were concerned with random experiments in which we observed a single quantity (random variable) and got samples whose values were single numbers. </a:t>
            </a:r>
          </a:p>
          <a:p>
            <a:r>
              <a:rPr lang="en-GB" dirty="0" smtClean="0"/>
              <a:t>Lets discuss experiments in which we observe or measure two quantities simultaneously, so that we get samples of pairs of values </a:t>
            </a:r>
            <a:r>
              <a:rPr lang="en-GB" dirty="0" smtClean="0"/>
              <a:t>m</a:t>
            </a:r>
            <a:r>
              <a:rPr lang="en-GB" dirty="0" smtClean="0"/>
              <a:t>ost </a:t>
            </a:r>
            <a:r>
              <a:rPr lang="en-GB" dirty="0" smtClean="0"/>
              <a:t>applications involve one of two kinds of experiments, as follows.</a:t>
            </a:r>
          </a:p>
          <a:p>
            <a:endParaRPr lang="en-GB" b="1" dirty="0" smtClean="0"/>
          </a:p>
        </p:txBody>
      </p:sp>
    </p:spTree>
    <p:extLst>
      <p:ext uri="{BB962C8B-B14F-4D97-AF65-F5344CB8AC3E}">
        <p14:creationId xmlns:p14="http://schemas.microsoft.com/office/powerpoint/2010/main" xmlns="" val="712312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Analysis</a:t>
            </a:r>
            <a:endParaRPr lang="en-US" dirty="0"/>
          </a:p>
        </p:txBody>
      </p:sp>
      <p:sp>
        <p:nvSpPr>
          <p:cNvPr id="3" name="Content Placeholder 2"/>
          <p:cNvSpPr>
            <a:spLocks noGrp="1"/>
          </p:cNvSpPr>
          <p:nvPr>
            <p:ph idx="1"/>
          </p:nvPr>
        </p:nvSpPr>
        <p:spPr>
          <a:xfrm>
            <a:off x="457200" y="1143000"/>
            <a:ext cx="8229600" cy="5257800"/>
          </a:xfrm>
        </p:spPr>
        <p:txBody>
          <a:bodyPr>
            <a:normAutofit fontScale="85000" lnSpcReduction="10000"/>
          </a:bodyPr>
          <a:lstStyle/>
          <a:p>
            <a:pPr>
              <a:lnSpc>
                <a:spcPct val="120000"/>
              </a:lnSpc>
            </a:pPr>
            <a:r>
              <a:rPr lang="en-GB" dirty="0" smtClean="0"/>
              <a:t>In </a:t>
            </a:r>
            <a:r>
              <a:rPr lang="en-GB" dirty="0" smtClean="0">
                <a:solidFill>
                  <a:srgbClr val="FF0000"/>
                </a:solidFill>
              </a:rPr>
              <a:t>regression analysis </a:t>
            </a:r>
            <a:r>
              <a:rPr lang="en-GB" dirty="0" smtClean="0"/>
              <a:t>one of the two variables, call it x, can be regarded as an ordinary variable because we can measure it without substantial error or we can even give it values we want. x is called the independent variable, or sometimes the controlled variable because we can control it (set it at values we choose). The other variable, Y, is a random variable, and we are interested in the dependence of Y on x. </a:t>
            </a:r>
          </a:p>
          <a:p>
            <a:pPr>
              <a:lnSpc>
                <a:spcPct val="120000"/>
              </a:lnSpc>
            </a:pPr>
            <a:r>
              <a:rPr lang="en-GB" dirty="0" smtClean="0">
                <a:solidFill>
                  <a:srgbClr val="002060"/>
                </a:solidFill>
              </a:rPr>
              <a:t>Typical examples </a:t>
            </a:r>
            <a:r>
              <a:rPr lang="en-GB" dirty="0" smtClean="0"/>
              <a:t>are </a:t>
            </a:r>
          </a:p>
          <a:p>
            <a:pPr lvl="1">
              <a:lnSpc>
                <a:spcPct val="120000"/>
              </a:lnSpc>
            </a:pPr>
            <a:r>
              <a:rPr lang="en-GB" dirty="0" smtClean="0"/>
              <a:t>the dependence of the blood pressure Y on the age x of a person or, as we shall now say, the regression of Y on x, </a:t>
            </a:r>
          </a:p>
          <a:p>
            <a:pPr lvl="1">
              <a:lnSpc>
                <a:spcPct val="120000"/>
              </a:lnSpc>
            </a:pPr>
            <a:r>
              <a:rPr lang="en-GB" dirty="0" smtClean="0"/>
              <a:t>the regression of the gain of weight Y of certain animals on the daily ration of food x, </a:t>
            </a:r>
          </a:p>
          <a:p>
            <a:pPr lvl="1">
              <a:lnSpc>
                <a:spcPct val="120000"/>
              </a:lnSpc>
            </a:pPr>
            <a:r>
              <a:rPr lang="en-GB" dirty="0" smtClean="0"/>
              <a:t>the regression of the heat conductivity Y of cork on the specific weight x of the cork, etc.</a:t>
            </a:r>
          </a:p>
        </p:txBody>
      </p:sp>
    </p:spTree>
    <p:extLst>
      <p:ext uri="{BB962C8B-B14F-4D97-AF65-F5344CB8AC3E}">
        <p14:creationId xmlns:p14="http://schemas.microsoft.com/office/powerpoint/2010/main" xmlns="" val="712312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Analysis</a:t>
            </a:r>
            <a:endParaRPr lang="en-US" dirty="0"/>
          </a:p>
        </p:txBody>
      </p:sp>
      <p:sp>
        <p:nvSpPr>
          <p:cNvPr id="3" name="Content Placeholder 2"/>
          <p:cNvSpPr>
            <a:spLocks noGrp="1"/>
          </p:cNvSpPr>
          <p:nvPr>
            <p:ph idx="1"/>
          </p:nvPr>
        </p:nvSpPr>
        <p:spPr/>
        <p:txBody>
          <a:bodyPr>
            <a:normAutofit/>
          </a:bodyPr>
          <a:lstStyle/>
          <a:p>
            <a:r>
              <a:rPr lang="en-GB" b="1" dirty="0" smtClean="0"/>
              <a:t>In </a:t>
            </a:r>
            <a:r>
              <a:rPr lang="en-GB" b="1" dirty="0" smtClean="0">
                <a:solidFill>
                  <a:srgbClr val="FF0000"/>
                </a:solidFill>
              </a:rPr>
              <a:t>correlation analysis </a:t>
            </a:r>
            <a:r>
              <a:rPr lang="en-GB" b="1" dirty="0" smtClean="0"/>
              <a:t>both quantities are random variables and we are interested </a:t>
            </a:r>
            <a:r>
              <a:rPr lang="en-GB" dirty="0" smtClean="0"/>
              <a:t>in relations between them. </a:t>
            </a:r>
          </a:p>
          <a:p>
            <a:r>
              <a:rPr lang="en-GB" dirty="0" smtClean="0">
                <a:solidFill>
                  <a:srgbClr val="002060"/>
                </a:solidFill>
              </a:rPr>
              <a:t>Examples are</a:t>
            </a:r>
            <a:r>
              <a:rPr lang="en-GB" dirty="0" smtClean="0"/>
              <a:t> </a:t>
            </a:r>
          </a:p>
          <a:p>
            <a:pPr lvl="1"/>
            <a:r>
              <a:rPr lang="en-GB" dirty="0" smtClean="0"/>
              <a:t>the relation (one says “correlation”) between wear X and wear Y of the front tires of cars,</a:t>
            </a:r>
          </a:p>
          <a:p>
            <a:pPr lvl="1"/>
            <a:r>
              <a:rPr lang="en-GB" dirty="0" smtClean="0"/>
              <a:t>between grades X and Y of students in mathematics and in physics, respectively,</a:t>
            </a:r>
          </a:p>
          <a:p>
            <a:pPr lvl="1"/>
            <a:r>
              <a:rPr lang="en-GB" dirty="0" smtClean="0"/>
              <a:t>between the hardness X of steel plates in the </a:t>
            </a:r>
            <a:r>
              <a:rPr lang="en-GB" dirty="0" err="1" smtClean="0"/>
              <a:t>center</a:t>
            </a:r>
            <a:r>
              <a:rPr lang="en-GB" dirty="0" smtClean="0"/>
              <a:t> and the hardness Y near the edges of the plates, etc.</a:t>
            </a:r>
            <a:endParaRPr lang="en-US" dirty="0"/>
          </a:p>
        </p:txBody>
      </p:sp>
    </p:spTree>
    <p:extLst>
      <p:ext uri="{BB962C8B-B14F-4D97-AF65-F5344CB8AC3E}">
        <p14:creationId xmlns:p14="http://schemas.microsoft.com/office/powerpoint/2010/main" xmlns="" val="712312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Analysis</a:t>
            </a:r>
            <a:endParaRPr lang="en-US" dirty="0"/>
          </a:p>
        </p:txBody>
      </p:sp>
      <p:sp>
        <p:nvSpPr>
          <p:cNvPr id="3" name="Content Placeholder 2"/>
          <p:cNvSpPr>
            <a:spLocks noGrp="1"/>
          </p:cNvSpPr>
          <p:nvPr>
            <p:ph idx="1"/>
          </p:nvPr>
        </p:nvSpPr>
        <p:spPr/>
        <p:txBody>
          <a:bodyPr/>
          <a:lstStyle/>
          <a:p>
            <a:r>
              <a:rPr lang="en-US" dirty="0"/>
              <a:t>In </a:t>
            </a:r>
            <a:r>
              <a:rPr lang="en-US" b="1" dirty="0"/>
              <a:t>regression analysis </a:t>
            </a:r>
            <a:r>
              <a:rPr lang="en-US" dirty="0"/>
              <a:t>one of the two variables, call it </a:t>
            </a:r>
            <a:r>
              <a:rPr lang="en-US" i="1" dirty="0"/>
              <a:t>x</a:t>
            </a:r>
            <a:r>
              <a:rPr lang="en-US" dirty="0"/>
              <a:t>, can be regarded as </a:t>
            </a:r>
            <a:r>
              <a:rPr lang="en-US" dirty="0" smtClean="0"/>
              <a:t>an ordinary </a:t>
            </a:r>
            <a:r>
              <a:rPr lang="en-US" dirty="0"/>
              <a:t>variable because we can measure it without substantial error or we </a:t>
            </a:r>
            <a:r>
              <a:rPr lang="en-US" dirty="0" smtClean="0"/>
              <a:t>can even </a:t>
            </a:r>
            <a:r>
              <a:rPr lang="en-US" dirty="0"/>
              <a:t>give it values we want. </a:t>
            </a:r>
            <a:r>
              <a:rPr lang="en-US" i="1" dirty="0"/>
              <a:t>x </a:t>
            </a:r>
            <a:r>
              <a:rPr lang="en-US" dirty="0"/>
              <a:t>is called the </a:t>
            </a:r>
            <a:r>
              <a:rPr lang="en-US" b="1" dirty="0">
                <a:solidFill>
                  <a:srgbClr val="FF0000"/>
                </a:solidFill>
              </a:rPr>
              <a:t>independent variable</a:t>
            </a:r>
            <a:r>
              <a:rPr lang="en-US" dirty="0"/>
              <a:t>, or </a:t>
            </a:r>
            <a:r>
              <a:rPr lang="en-US" dirty="0" smtClean="0"/>
              <a:t>sometimes the </a:t>
            </a:r>
            <a:r>
              <a:rPr lang="en-US" b="1" dirty="0">
                <a:solidFill>
                  <a:srgbClr val="FF0000"/>
                </a:solidFill>
              </a:rPr>
              <a:t>controlled variable </a:t>
            </a:r>
            <a:r>
              <a:rPr lang="en-US" dirty="0"/>
              <a:t>because we can control </a:t>
            </a:r>
            <a:r>
              <a:rPr lang="en-US" dirty="0" smtClean="0"/>
              <a:t>it.</a:t>
            </a:r>
          </a:p>
          <a:p>
            <a:r>
              <a:rPr lang="en-US" dirty="0" smtClean="0"/>
              <a:t>The other </a:t>
            </a:r>
            <a:r>
              <a:rPr lang="en-US" dirty="0"/>
              <a:t>variable, </a:t>
            </a:r>
            <a:r>
              <a:rPr lang="en-US" i="1" dirty="0"/>
              <a:t>Y</a:t>
            </a:r>
            <a:r>
              <a:rPr lang="en-US" dirty="0"/>
              <a:t>, is a random variable, and we are interested in the dependence </a:t>
            </a:r>
            <a:r>
              <a:rPr lang="en-US" dirty="0" err="1" smtClean="0"/>
              <a:t>of</a:t>
            </a:r>
            <a:r>
              <a:rPr lang="en-US" i="1" dirty="0" err="1" smtClean="0"/>
              <a:t>Y</a:t>
            </a:r>
            <a:r>
              <a:rPr lang="en-US" i="1" dirty="0" smtClean="0"/>
              <a:t> </a:t>
            </a:r>
            <a:r>
              <a:rPr lang="en-US" dirty="0"/>
              <a:t>on </a:t>
            </a:r>
            <a:r>
              <a:rPr lang="en-US" i="1" dirty="0"/>
              <a:t>x</a:t>
            </a:r>
            <a:r>
              <a:rPr lang="en-US" dirty="0"/>
              <a:t>.</a:t>
            </a:r>
          </a:p>
        </p:txBody>
      </p:sp>
    </p:spTree>
    <p:extLst>
      <p:ext uri="{BB962C8B-B14F-4D97-AF65-F5344CB8AC3E}">
        <p14:creationId xmlns:p14="http://schemas.microsoft.com/office/powerpoint/2010/main" xmlns="" val="712312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Analysis</a:t>
            </a:r>
            <a:endParaRPr lang="en-US" dirty="0"/>
          </a:p>
        </p:txBody>
      </p:sp>
      <p:pic>
        <p:nvPicPr>
          <p:cNvPr id="1026" name="Picture 2"/>
          <p:cNvPicPr>
            <a:picLocks noChangeAspect="1" noChangeArrowheads="1"/>
          </p:cNvPicPr>
          <p:nvPr/>
        </p:nvPicPr>
        <p:blipFill>
          <a:blip r:embed="rId3" cstate="print"/>
          <a:srcRect l="35139" t="31250" r="22840" b="60417"/>
          <a:stretch>
            <a:fillRect/>
          </a:stretch>
        </p:blipFill>
        <p:spPr bwMode="auto">
          <a:xfrm>
            <a:off x="457199" y="990600"/>
            <a:ext cx="8201025" cy="9144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48023" t="43750" r="36164" b="52084"/>
          <a:stretch>
            <a:fillRect/>
          </a:stretch>
        </p:blipFill>
        <p:spPr bwMode="auto">
          <a:xfrm>
            <a:off x="2133600" y="2362200"/>
            <a:ext cx="5143500" cy="7620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35139" t="48958" r="22840" b="32292"/>
          <a:stretch>
            <a:fillRect/>
          </a:stretch>
        </p:blipFill>
        <p:spPr bwMode="auto">
          <a:xfrm>
            <a:off x="334433" y="3429000"/>
            <a:ext cx="8504767" cy="2133600"/>
          </a:xfrm>
          <a:prstGeom prst="rect">
            <a:avLst/>
          </a:prstGeom>
          <a:noFill/>
          <a:ln w="9525">
            <a:noFill/>
            <a:miter lim="800000"/>
            <a:headEnd/>
            <a:tailEnd/>
          </a:ln>
        </p:spPr>
      </p:pic>
    </p:spTree>
    <p:extLst>
      <p:ext uri="{BB962C8B-B14F-4D97-AF65-F5344CB8AC3E}">
        <p14:creationId xmlns:p14="http://schemas.microsoft.com/office/powerpoint/2010/main" xmlns="" val="712312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Analysis</a:t>
            </a:r>
            <a:endParaRPr lang="en-US" dirty="0"/>
          </a:p>
        </p:txBody>
      </p:sp>
    </p:spTree>
    <p:extLst>
      <p:ext uri="{BB962C8B-B14F-4D97-AF65-F5344CB8AC3E}">
        <p14:creationId xmlns:p14="http://schemas.microsoft.com/office/powerpoint/2010/main" xmlns="" val="7123122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Least Squares Principle</a:t>
            </a:r>
            <a:endParaRPr lang="en-US" dirty="0"/>
          </a:p>
        </p:txBody>
      </p:sp>
      <p:sp>
        <p:nvSpPr>
          <p:cNvPr id="3" name="Content Placeholder 2"/>
          <p:cNvSpPr>
            <a:spLocks noGrp="1"/>
          </p:cNvSpPr>
          <p:nvPr>
            <p:ph idx="1"/>
          </p:nvPr>
        </p:nvSpPr>
        <p:spPr/>
        <p:txBody>
          <a:bodyPr/>
          <a:lstStyle/>
          <a:p>
            <a:r>
              <a:rPr lang="en-US" dirty="0"/>
              <a:t>The straight line should be fitted through the given points so that the sum of </a:t>
            </a:r>
            <a:r>
              <a:rPr lang="en-US" dirty="0" smtClean="0"/>
              <a:t>the squares </a:t>
            </a:r>
            <a:r>
              <a:rPr lang="en-US" dirty="0"/>
              <a:t>of the distances of those points from the straight line is minimum, </a:t>
            </a:r>
            <a:r>
              <a:rPr lang="en-US" dirty="0" smtClean="0"/>
              <a:t>where the </a:t>
            </a:r>
            <a:r>
              <a:rPr lang="en-US" dirty="0"/>
              <a:t>distance is measured in the vertical </a:t>
            </a:r>
            <a:r>
              <a:rPr lang="en-US" dirty="0" smtClean="0"/>
              <a:t>direction.</a:t>
            </a:r>
            <a:endParaRPr lang="en-US" dirty="0"/>
          </a:p>
        </p:txBody>
      </p:sp>
      <p:pic>
        <p:nvPicPr>
          <p:cNvPr id="2050" name="Picture 2"/>
          <p:cNvPicPr>
            <a:picLocks noChangeAspect="1" noChangeArrowheads="1"/>
          </p:cNvPicPr>
          <p:nvPr/>
        </p:nvPicPr>
        <p:blipFill>
          <a:blip r:embed="rId3" cstate="print"/>
          <a:srcRect l="31983" t="40625" r="22759" b="45833"/>
          <a:stretch>
            <a:fillRect/>
          </a:stretch>
        </p:blipFill>
        <p:spPr bwMode="auto">
          <a:xfrm>
            <a:off x="533400" y="3124200"/>
            <a:ext cx="8153400" cy="1371600"/>
          </a:xfrm>
          <a:prstGeom prst="rect">
            <a:avLst/>
          </a:prstGeom>
          <a:noFill/>
          <a:ln w="9525">
            <a:noFill/>
            <a:miter lim="800000"/>
            <a:headEnd/>
            <a:tailEnd/>
          </a:ln>
        </p:spPr>
      </p:pic>
    </p:spTree>
    <p:extLst>
      <p:ext uri="{BB962C8B-B14F-4D97-AF65-F5344CB8AC3E}">
        <p14:creationId xmlns:p14="http://schemas.microsoft.com/office/powerpoint/2010/main" xmlns="" val="3063804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r>
                        <a:rPr lang="en-US" b="0" i="1" smtClean="0">
                          <a:latin typeface="Cambria Math"/>
                        </a:rPr>
                        <m:t>𝑎</m:t>
                      </m:r>
                      <m:r>
                        <a:rPr lang="en-US" b="0" i="1" smtClean="0">
                          <a:latin typeface="Cambria Math"/>
                        </a:rPr>
                        <m:t>+</m:t>
                      </m:r>
                      <m:r>
                        <a:rPr lang="en-US" b="0" i="1" smtClean="0">
                          <a:latin typeface="Cambria Math"/>
                        </a:rPr>
                        <m:t>𝑏𝑥</m:t>
                      </m:r>
                    </m:oMath>
                  </m:oMathPara>
                </a14:m>
                <a:endParaRPr lang="en-US" b="0" dirty="0" smtClean="0"/>
              </a:p>
              <a:p>
                <a:pPr marL="0" indent="0">
                  <a:buNone/>
                </a:pPr>
                <a:r>
                  <a:rPr lang="en-US" dirty="0" smtClean="0"/>
                  <a:t>where</a:t>
                </a:r>
                <a:endParaRPr lang="en-US" b="0" dirty="0" smtClean="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m:t>
                      </m:r>
                      <m:acc>
                        <m:accPr>
                          <m:chr m:val="̅"/>
                          <m:ctrlPr>
                            <a:rPr lang="en-US" b="0" i="1" smtClean="0">
                              <a:latin typeface="Cambria Math"/>
                            </a:rPr>
                          </m:ctrlPr>
                        </m:accPr>
                        <m:e>
                          <m:r>
                            <a:rPr lang="en-US" b="0" i="1" smtClean="0">
                              <a:latin typeface="Cambria Math"/>
                            </a:rPr>
                            <m:t>𝑦</m:t>
                          </m:r>
                        </m:e>
                      </m:acc>
                      <m:r>
                        <a:rPr lang="en-US" b="0" i="1" smtClean="0">
                          <a:latin typeface="Cambria Math"/>
                        </a:rPr>
                        <m:t>−</m:t>
                      </m:r>
                      <m:r>
                        <a:rPr lang="en-US" b="0" i="1" smtClean="0">
                          <a:latin typeface="Cambria Math"/>
                        </a:rPr>
                        <m:t>𝑏𝑥</m:t>
                      </m:r>
                    </m:oMath>
                  </m:oMathPara>
                </a14:m>
                <a:endParaRPr lang="en-US" b="0" dirty="0" smtClean="0"/>
              </a:p>
              <a:p>
                <a:pPr marL="0" indent="0">
                  <a:buNone/>
                </a:pPr>
                <a:r>
                  <a:rPr lang="en-US" b="0" dirty="0" smtClean="0"/>
                  <a:t>and</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𝑏</m:t>
                      </m:r>
                      <m:r>
                        <a:rPr lang="en-US" b="0" i="1" smtClean="0">
                          <a:latin typeface="Cambria Math"/>
                        </a:rPr>
                        <m:t>=</m:t>
                      </m:r>
                      <m:f>
                        <m:fPr>
                          <m:ctrlPr>
                            <a:rPr lang="en-US" b="0" i="1" smtClean="0">
                              <a:latin typeface="Cambria Math"/>
                            </a:rPr>
                          </m:ctrlPr>
                        </m:fPr>
                        <m:num>
                          <m:sSub>
                            <m:sSubPr>
                              <m:ctrlPr>
                                <a:rPr lang="en-US" b="0" i="1" smtClean="0">
                                  <a:latin typeface="Cambria Math"/>
                                </a:rPr>
                              </m:ctrlPr>
                            </m:sSubPr>
                            <m:e>
                              <m:r>
                                <a:rPr lang="en-US" b="0" i="1" smtClean="0">
                                  <a:latin typeface="Cambria Math"/>
                                </a:rPr>
                                <m:t>𝑆</m:t>
                              </m:r>
                            </m:e>
                            <m:sub>
                              <m:r>
                                <a:rPr lang="en-US" b="0" i="1" smtClean="0">
                                  <a:latin typeface="Cambria Math"/>
                                </a:rPr>
                                <m:t>𝑥𝑦</m:t>
                              </m:r>
                            </m:sub>
                          </m:sSub>
                        </m:num>
                        <m:den>
                          <m:sSub>
                            <m:sSubPr>
                              <m:ctrlPr>
                                <a:rPr lang="en-US" b="0" i="1" smtClean="0">
                                  <a:latin typeface="Cambria Math"/>
                                </a:rPr>
                              </m:ctrlPr>
                            </m:sSubPr>
                            <m:e>
                              <m:r>
                                <a:rPr lang="en-US" b="0" i="1" smtClean="0">
                                  <a:latin typeface="Cambria Math"/>
                                </a:rPr>
                                <m:t>𝑆</m:t>
                              </m:r>
                            </m:e>
                            <m:sub>
                              <m:r>
                                <a:rPr lang="en-US" b="0" i="1" smtClean="0">
                                  <a:latin typeface="Cambria Math"/>
                                </a:rPr>
                                <m:t>𝑥𝑥</m:t>
                              </m:r>
                            </m:sub>
                          </m:sSub>
                        </m:den>
                      </m:f>
                    </m:oMath>
                  </m:oMathPara>
                </a14:m>
                <a:endParaRPr lang="en-US" dirty="0" smtClean="0"/>
              </a:p>
              <a:p>
                <a:pPr marL="0" indent="0">
                  <a:buNone/>
                </a:pPr>
                <a:r>
                  <a:rPr lang="en-US" dirty="0" smtClean="0"/>
                  <a:t>where</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𝑆</m:t>
                          </m:r>
                        </m:e>
                        <m:sub>
                          <m:r>
                            <a:rPr lang="en-US" b="0" i="1" smtClean="0">
                              <a:latin typeface="Cambria Math"/>
                            </a:rPr>
                            <m:t>𝑥𝑥</m:t>
                          </m:r>
                        </m:sub>
                      </m:sSub>
                      <m:r>
                        <a:rPr lang="en-US" b="0" i="1" smtClean="0">
                          <a:latin typeface="Cambria Math"/>
                        </a:rPr>
                        <m:t>=</m:t>
                      </m:r>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𝑛</m:t>
                          </m:r>
                        </m:sup>
                        <m:e>
                          <m:sSup>
                            <m:sSupPr>
                              <m:ctrlPr>
                                <a:rPr lang="en-US" b="0" i="1" smtClean="0">
                                  <a:latin typeface="Cambria Math"/>
                                </a:rPr>
                              </m:ctrlPr>
                            </m:sSupPr>
                            <m:e>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r>
                                <a:rPr lang="en-US" b="0" i="1" smtClean="0">
                                  <a:latin typeface="Cambria Math"/>
                                </a:rPr>
                                <m:t>−</m:t>
                              </m:r>
                              <m:acc>
                                <m:accPr>
                                  <m:chr m:val="̅"/>
                                  <m:ctrlPr>
                                    <a:rPr lang="en-US" b="0" i="1" smtClean="0">
                                      <a:latin typeface="Cambria Math"/>
                                    </a:rPr>
                                  </m:ctrlPr>
                                </m:accPr>
                                <m:e>
                                  <m:r>
                                    <a:rPr lang="en-US" b="0" i="1" smtClean="0">
                                      <a:latin typeface="Cambria Math"/>
                                    </a:rPr>
                                    <m:t>𝑥</m:t>
                                  </m:r>
                                </m:e>
                              </m:acc>
                              <m:r>
                                <a:rPr lang="en-US" b="0" i="1" smtClean="0">
                                  <a:latin typeface="Cambria Math"/>
                                </a:rPr>
                                <m:t>)</m:t>
                              </m:r>
                            </m:e>
                            <m:sup>
                              <m:r>
                                <a:rPr lang="en-US" b="0" i="1" smtClean="0">
                                  <a:latin typeface="Cambria Math"/>
                                </a:rPr>
                                <m:t>2</m:t>
                              </m:r>
                            </m:sup>
                          </m:sSup>
                        </m:e>
                      </m:nary>
                      <m:r>
                        <a:rPr lang="en-US" b="0" i="0" smtClean="0">
                          <a:latin typeface="Cambria Math"/>
                        </a:rPr>
                        <m:t>=</m:t>
                      </m:r>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𝑛</m:t>
                          </m:r>
                        </m:sup>
                        <m:e>
                          <m:sSubSup>
                            <m:sSubSupPr>
                              <m:ctrlPr>
                                <a:rPr lang="en-US" b="0" i="1" smtClean="0">
                                  <a:latin typeface="Cambria Math"/>
                                </a:rPr>
                              </m:ctrlPr>
                            </m:sSubSupPr>
                            <m:e>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e>
                            <m:sub/>
                            <m:sup>
                              <m:r>
                                <a:rPr lang="en-US" b="0" i="1" smtClean="0">
                                  <a:latin typeface="Cambria Math"/>
                                </a:rPr>
                                <m:t>2</m:t>
                              </m:r>
                            </m:sup>
                          </m:sSubSup>
                          <m:r>
                            <a:rPr lang="en-US" b="0" i="1" smtClean="0">
                              <a:latin typeface="Cambria Math"/>
                            </a:rPr>
                            <m:t>−</m:t>
                          </m:r>
                          <m:sSup>
                            <m:sSupPr>
                              <m:ctrlPr>
                                <a:rPr lang="en-US" b="0" i="1" smtClean="0">
                                  <a:latin typeface="Cambria Math"/>
                                </a:rPr>
                              </m:ctrlPr>
                            </m:sSupPr>
                            <m:e>
                              <m:d>
                                <m:dPr>
                                  <m:ctrlPr>
                                    <a:rPr lang="en-US" b="0" i="1" smtClean="0">
                                      <a:latin typeface="Cambria Math"/>
                                    </a:rPr>
                                  </m:ctrlPr>
                                </m:dPr>
                                <m:e>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𝑛</m:t>
                                      </m:r>
                                    </m:sup>
                                    <m:e>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e>
                                  </m:nary>
                                </m:e>
                              </m:d>
                            </m:e>
                            <m:sup>
                              <m:r>
                                <a:rPr lang="en-US" b="0" i="1" smtClean="0">
                                  <a:latin typeface="Cambria Math"/>
                                </a:rPr>
                                <m:t>2</m:t>
                              </m:r>
                            </m:sup>
                          </m:sSup>
                          <m:r>
                            <a:rPr lang="en-US" b="0" i="1" smtClean="0">
                              <a:latin typeface="Cambria Math"/>
                            </a:rPr>
                            <m:t>/</m:t>
                          </m:r>
                          <m:r>
                            <a:rPr lang="en-US" b="0" i="1" smtClean="0">
                              <a:latin typeface="Cambria Math"/>
                            </a:rPr>
                            <m:t>𝑛</m:t>
                          </m:r>
                        </m:e>
                      </m:nary>
                    </m:oMath>
                  </m:oMathPara>
                </a14:m>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a:stretch>
              </a:blipFill>
            </p:spPr>
            <p:txBody>
              <a:bodyPr/>
              <a:lstStyle/>
              <a:p>
                <a:r>
                  <a:rPr lang="en-US">
                    <a:noFill/>
                  </a:rPr>
                  <a:t> </a:t>
                </a:r>
              </a:p>
            </p:txBody>
          </p:sp>
        </mc:Fallback>
      </mc:AlternateContent>
      <p:cxnSp>
        <p:nvCxnSpPr>
          <p:cNvPr id="5" name="Straight Connector 4"/>
          <p:cNvCxnSpPr/>
          <p:nvPr/>
        </p:nvCxnSpPr>
        <p:spPr>
          <a:xfrm>
            <a:off x="5105400" y="2057400"/>
            <a:ext cx="228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32788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i="1">
                              <a:latin typeface="Cambria Math"/>
                            </a:rPr>
                            <m:t>𝑆</m:t>
                          </m:r>
                        </m:e>
                        <m:sub>
                          <m:r>
                            <a:rPr lang="en-US" b="0" i="1" smtClean="0">
                              <a:latin typeface="Cambria Math"/>
                            </a:rPr>
                            <m:t>𝑦𝑦</m:t>
                          </m:r>
                        </m:sub>
                      </m:sSub>
                      <m:r>
                        <a:rPr lang="en-US" i="1">
                          <a:latin typeface="Cambria Math"/>
                        </a:rPr>
                        <m:t>=</m:t>
                      </m:r>
                      <m:nary>
                        <m:naryPr>
                          <m:chr m:val="∑"/>
                          <m:ctrlPr>
                            <a:rPr lang="en-US" i="1">
                              <a:latin typeface="Cambria Math"/>
                            </a:rPr>
                          </m:ctrlPr>
                        </m:naryPr>
                        <m:sub>
                          <m:r>
                            <m:rPr>
                              <m:brk m:alnAt="23"/>
                            </m:rPr>
                            <a:rPr lang="en-US" i="1">
                              <a:latin typeface="Cambria Math"/>
                            </a:rPr>
                            <m:t>𝑖</m:t>
                          </m:r>
                          <m:r>
                            <a:rPr lang="en-US" i="1">
                              <a:latin typeface="Cambria Math"/>
                            </a:rPr>
                            <m:t>=1</m:t>
                          </m:r>
                        </m:sub>
                        <m:sup>
                          <m:r>
                            <a:rPr lang="en-US" i="1">
                              <a:latin typeface="Cambria Math"/>
                            </a:rPr>
                            <m:t>𝑛</m:t>
                          </m:r>
                        </m:sup>
                        <m:e>
                          <m:sSup>
                            <m:sSupPr>
                              <m:ctrlPr>
                                <a:rPr lang="en-US" i="1">
                                  <a:latin typeface="Cambria Math"/>
                                </a:rPr>
                              </m:ctrlPr>
                            </m:sSupPr>
                            <m:e>
                              <m:r>
                                <a:rPr lang="en-US" i="1">
                                  <a:latin typeface="Cambria Math"/>
                                </a:rPr>
                                <m:t>(</m:t>
                              </m:r>
                              <m:sSub>
                                <m:sSubPr>
                                  <m:ctrlPr>
                                    <a:rPr lang="en-US" i="1">
                                      <a:latin typeface="Cambria Math"/>
                                    </a:rPr>
                                  </m:ctrlPr>
                                </m:sSubPr>
                                <m:e>
                                  <m:r>
                                    <a:rPr lang="en-US" b="0" i="1" smtClean="0">
                                      <a:latin typeface="Cambria Math"/>
                                    </a:rPr>
                                    <m:t>𝑦</m:t>
                                  </m:r>
                                </m:e>
                                <m:sub>
                                  <m:r>
                                    <a:rPr lang="en-US" i="1">
                                      <a:latin typeface="Cambria Math"/>
                                    </a:rPr>
                                    <m:t>𝑖</m:t>
                                  </m:r>
                                </m:sub>
                              </m:sSub>
                              <m:r>
                                <a:rPr lang="en-US" i="1">
                                  <a:latin typeface="Cambria Math"/>
                                </a:rPr>
                                <m:t>−</m:t>
                              </m:r>
                              <m:acc>
                                <m:accPr>
                                  <m:chr m:val="̅"/>
                                  <m:ctrlPr>
                                    <a:rPr lang="en-US" i="1">
                                      <a:latin typeface="Cambria Math"/>
                                    </a:rPr>
                                  </m:ctrlPr>
                                </m:accPr>
                                <m:e>
                                  <m:r>
                                    <a:rPr lang="en-US" b="0" i="1" smtClean="0">
                                      <a:latin typeface="Cambria Math"/>
                                    </a:rPr>
                                    <m:t>𝑦</m:t>
                                  </m:r>
                                </m:e>
                              </m:acc>
                              <m:r>
                                <a:rPr lang="en-US" i="1">
                                  <a:latin typeface="Cambria Math"/>
                                </a:rPr>
                                <m:t>)</m:t>
                              </m:r>
                            </m:e>
                            <m:sup>
                              <m:r>
                                <a:rPr lang="en-US" i="1">
                                  <a:latin typeface="Cambria Math"/>
                                </a:rPr>
                                <m:t>2</m:t>
                              </m:r>
                            </m:sup>
                          </m:sSup>
                        </m:e>
                      </m:nary>
                      <m:r>
                        <a:rPr lang="en-US">
                          <a:latin typeface="Cambria Math"/>
                        </a:rPr>
                        <m:t>=</m:t>
                      </m:r>
                      <m:nary>
                        <m:naryPr>
                          <m:chr m:val="∑"/>
                          <m:ctrlPr>
                            <a:rPr lang="en-US" i="1">
                              <a:latin typeface="Cambria Math"/>
                            </a:rPr>
                          </m:ctrlPr>
                        </m:naryPr>
                        <m:sub>
                          <m:r>
                            <m:rPr>
                              <m:brk m:alnAt="23"/>
                            </m:rPr>
                            <a:rPr lang="en-US" i="1">
                              <a:latin typeface="Cambria Math"/>
                            </a:rPr>
                            <m:t>𝑖</m:t>
                          </m:r>
                          <m:r>
                            <a:rPr lang="en-US" i="1">
                              <a:latin typeface="Cambria Math"/>
                            </a:rPr>
                            <m:t>=1</m:t>
                          </m:r>
                        </m:sub>
                        <m:sup>
                          <m:r>
                            <a:rPr lang="en-US" i="1">
                              <a:latin typeface="Cambria Math"/>
                            </a:rPr>
                            <m:t>𝑛</m:t>
                          </m:r>
                        </m:sup>
                        <m:e>
                          <m:sSubSup>
                            <m:sSubSupPr>
                              <m:ctrlPr>
                                <a:rPr lang="en-US" i="1">
                                  <a:latin typeface="Cambria Math"/>
                                </a:rPr>
                              </m:ctrlPr>
                            </m:sSubSupPr>
                            <m:e>
                              <m:sSub>
                                <m:sSubPr>
                                  <m:ctrlPr>
                                    <a:rPr lang="en-US" i="1">
                                      <a:latin typeface="Cambria Math"/>
                                    </a:rPr>
                                  </m:ctrlPr>
                                </m:sSubPr>
                                <m:e>
                                  <m:r>
                                    <a:rPr lang="en-US" b="0" i="1" smtClean="0">
                                      <a:latin typeface="Cambria Math"/>
                                    </a:rPr>
                                    <m:t>𝑦</m:t>
                                  </m:r>
                                </m:e>
                                <m:sub>
                                  <m:r>
                                    <a:rPr lang="en-US" i="1">
                                      <a:latin typeface="Cambria Math"/>
                                    </a:rPr>
                                    <m:t>𝑖</m:t>
                                  </m:r>
                                </m:sub>
                              </m:sSub>
                            </m:e>
                            <m:sub/>
                            <m:sup>
                              <m:r>
                                <a:rPr lang="en-US" i="1">
                                  <a:latin typeface="Cambria Math"/>
                                </a:rPr>
                                <m:t>2</m:t>
                              </m:r>
                            </m:sup>
                          </m:sSubSup>
                          <m:r>
                            <a:rPr lang="en-US" i="1">
                              <a:latin typeface="Cambria Math"/>
                            </a:rPr>
                            <m:t>−</m:t>
                          </m:r>
                          <m:sSup>
                            <m:sSupPr>
                              <m:ctrlPr>
                                <a:rPr lang="en-US" i="1">
                                  <a:latin typeface="Cambria Math"/>
                                </a:rPr>
                              </m:ctrlPr>
                            </m:sSupPr>
                            <m:e>
                              <m:d>
                                <m:dPr>
                                  <m:ctrlPr>
                                    <a:rPr lang="en-US" i="1">
                                      <a:latin typeface="Cambria Math"/>
                                    </a:rPr>
                                  </m:ctrlPr>
                                </m:dPr>
                                <m:e>
                                  <m:nary>
                                    <m:naryPr>
                                      <m:chr m:val="∑"/>
                                      <m:ctrlPr>
                                        <a:rPr lang="en-US" i="1">
                                          <a:latin typeface="Cambria Math"/>
                                        </a:rPr>
                                      </m:ctrlPr>
                                    </m:naryPr>
                                    <m:sub>
                                      <m:r>
                                        <m:rPr>
                                          <m:brk m:alnAt="23"/>
                                        </m:rPr>
                                        <a:rPr lang="en-US" i="1">
                                          <a:latin typeface="Cambria Math"/>
                                        </a:rPr>
                                        <m:t>𝑖</m:t>
                                      </m:r>
                                      <m:r>
                                        <a:rPr lang="en-US" i="1">
                                          <a:latin typeface="Cambria Math"/>
                                        </a:rPr>
                                        <m:t>=1</m:t>
                                      </m:r>
                                    </m:sub>
                                    <m:sup>
                                      <m:r>
                                        <a:rPr lang="en-US" i="1">
                                          <a:latin typeface="Cambria Math"/>
                                        </a:rPr>
                                        <m:t>𝑛</m:t>
                                      </m:r>
                                    </m:sup>
                                    <m:e>
                                      <m:sSub>
                                        <m:sSubPr>
                                          <m:ctrlPr>
                                            <a:rPr lang="en-US" i="1">
                                              <a:latin typeface="Cambria Math"/>
                                            </a:rPr>
                                          </m:ctrlPr>
                                        </m:sSubPr>
                                        <m:e>
                                          <m:r>
                                            <a:rPr lang="en-US" b="0" i="1" smtClean="0">
                                              <a:latin typeface="Cambria Math"/>
                                            </a:rPr>
                                            <m:t>𝑦</m:t>
                                          </m:r>
                                        </m:e>
                                        <m:sub>
                                          <m:r>
                                            <a:rPr lang="en-US" i="1">
                                              <a:latin typeface="Cambria Math"/>
                                            </a:rPr>
                                            <m:t>𝑖</m:t>
                                          </m:r>
                                        </m:sub>
                                      </m:sSub>
                                    </m:e>
                                  </m:nary>
                                </m:e>
                              </m:d>
                            </m:e>
                            <m:sup>
                              <m:r>
                                <a:rPr lang="en-US" i="1">
                                  <a:latin typeface="Cambria Math"/>
                                </a:rPr>
                                <m:t>2</m:t>
                              </m:r>
                            </m:sup>
                          </m:sSup>
                          <m:r>
                            <a:rPr lang="en-US" i="1">
                              <a:latin typeface="Cambria Math"/>
                            </a:rPr>
                            <m:t>/</m:t>
                          </m:r>
                          <m:r>
                            <a:rPr lang="en-US" i="1">
                              <a:latin typeface="Cambria Math"/>
                            </a:rPr>
                            <m:t>𝑛</m:t>
                          </m:r>
                        </m:e>
                      </m:nary>
                    </m:oMath>
                  </m:oMathPara>
                </a14:m>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a:stretch>
              </a:blipFill>
            </p:spPr>
            <p:txBody>
              <a:bodyPr/>
              <a:lstStyle/>
              <a:p>
                <a:r>
                  <a:rPr lang="en-US">
                    <a:noFill/>
                  </a:rPr>
                  <a:t> </a:t>
                </a:r>
              </a:p>
            </p:txBody>
          </p:sp>
        </mc:Fallback>
      </mc:AlternateContent>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5794" y="4038600"/>
            <a:ext cx="8041006"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335552" y="2286000"/>
            <a:ext cx="2369243"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28427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3074" name="Picture 2"/>
          <p:cNvPicPr>
            <a:picLocks noGrp="1" noChangeAspect="1" noChangeArrowheads="1"/>
          </p:cNvPicPr>
          <p:nvPr>
            <p:ph idx="1"/>
          </p:nvPr>
        </p:nvPicPr>
        <p:blipFill>
          <a:blip r:embed="rId3" cstate="print"/>
          <a:srcRect l="38889" t="37322" r="25926" b="24799"/>
          <a:stretch>
            <a:fillRect/>
          </a:stretch>
        </p:blipFill>
        <p:spPr bwMode="auto">
          <a:xfrm>
            <a:off x="4343400" y="838200"/>
            <a:ext cx="4406348" cy="2667000"/>
          </a:xfrm>
          <a:prstGeom prst="rect">
            <a:avLst/>
          </a:prstGeom>
          <a:noFill/>
          <a:ln w="9525">
            <a:noFill/>
            <a:miter lim="800000"/>
            <a:headEnd/>
            <a:tailEnd/>
          </a:ln>
        </p:spPr>
      </p:pic>
      <p:sp>
        <p:nvSpPr>
          <p:cNvPr id="7" name="Content Placeholder 2"/>
          <p:cNvSpPr txBox="1">
            <a:spLocks/>
          </p:cNvSpPr>
          <p:nvPr/>
        </p:nvSpPr>
        <p:spPr>
          <a:xfrm>
            <a:off x="457200" y="1143000"/>
            <a:ext cx="8229600" cy="4983163"/>
          </a:xfrm>
          <a:prstGeom prst="rect">
            <a:avLst/>
          </a:prstGeom>
        </p:spPr>
        <p:txBody>
          <a:bodyPr vert="horz" lIns="91440" tIns="45720" rIns="91440" bIns="45720" rtlCol="0">
            <a:normAutofit/>
          </a:bodyPr>
          <a:lstStyle/>
          <a:p>
            <a:r>
              <a:rPr lang="en-GB" sz="2000" dirty="0" smtClean="0">
                <a:latin typeface="Arial Black" pitchFamily="34" charset="0"/>
              </a:rPr>
              <a:t>The decrease of volume </a:t>
            </a:r>
          </a:p>
          <a:p>
            <a:r>
              <a:rPr lang="en-GB" sz="2000" dirty="0" smtClean="0">
                <a:latin typeface="Arial Black" pitchFamily="34" charset="0"/>
              </a:rPr>
              <a:t>of leather for certain </a:t>
            </a:r>
          </a:p>
          <a:p>
            <a:r>
              <a:rPr lang="en-GB" sz="2000" dirty="0" smtClean="0">
                <a:latin typeface="Arial Black" pitchFamily="34" charset="0"/>
              </a:rPr>
              <a:t>fixed values of high </a:t>
            </a:r>
          </a:p>
          <a:p>
            <a:r>
              <a:rPr lang="en-GB" sz="2000" dirty="0" smtClean="0">
                <a:latin typeface="Arial Black" pitchFamily="34" charset="0"/>
              </a:rPr>
              <a:t>pressure x [atmospheres] </a:t>
            </a:r>
          </a:p>
          <a:p>
            <a:r>
              <a:rPr lang="en-GB" sz="2000" dirty="0" smtClean="0">
                <a:latin typeface="Arial Black" pitchFamily="34" charset="0"/>
              </a:rPr>
              <a:t>was measured. The results </a:t>
            </a:r>
          </a:p>
          <a:p>
            <a:r>
              <a:rPr lang="en-GB" sz="2000" dirty="0" smtClean="0">
                <a:latin typeface="Arial Black" pitchFamily="34" charset="0"/>
              </a:rPr>
              <a:t>are shown in the first </a:t>
            </a:r>
          </a:p>
          <a:p>
            <a:r>
              <a:rPr lang="en-GB" sz="2000" dirty="0" smtClean="0">
                <a:latin typeface="Arial Black" pitchFamily="34" charset="0"/>
              </a:rPr>
              <a:t>two columns of Table. </a:t>
            </a:r>
          </a:p>
          <a:p>
            <a:r>
              <a:rPr lang="en-GB" sz="2000" dirty="0" smtClean="0">
                <a:latin typeface="Arial Black" pitchFamily="34" charset="0"/>
              </a:rPr>
              <a:t>Find the regression line of y on x.</a:t>
            </a:r>
            <a:endParaRPr kumimoji="0" lang="en-US" sz="20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spTree>
    <p:extLst>
      <p:ext uri="{BB962C8B-B14F-4D97-AF65-F5344CB8AC3E}">
        <p14:creationId xmlns:p14="http://schemas.microsoft.com/office/powerpoint/2010/main" xmlns="" val="3425755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r>
              <a:rPr lang="en-US" dirty="0" smtClean="0"/>
              <a:t>Air velocity and evaporation coefficient of burning fuel droplets in impulse engine. Fit a </a:t>
            </a:r>
            <a:r>
              <a:rPr lang="en-US" dirty="0" err="1" smtClean="0"/>
              <a:t>st.</a:t>
            </a:r>
            <a:r>
              <a:rPr lang="en-US" dirty="0" smtClean="0"/>
              <a:t> line to these data. Use this estimate to evaluate</a:t>
            </a:r>
          </a:p>
          <a:p>
            <a:pPr marL="0" indent="0">
              <a:buNone/>
            </a:pPr>
            <a:r>
              <a:rPr lang="en-US" dirty="0" smtClean="0"/>
              <a:t>coefficient when </a:t>
            </a:r>
          </a:p>
          <a:p>
            <a:pPr marL="0" indent="0">
              <a:buNone/>
            </a:pPr>
            <a:r>
              <a:rPr lang="en-US" dirty="0" smtClean="0"/>
              <a:t>v=190 cm/s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711556901"/>
              </p:ext>
            </p:extLst>
          </p:nvPr>
        </p:nvGraphicFramePr>
        <p:xfrm>
          <a:off x="4343400" y="2286000"/>
          <a:ext cx="4267200" cy="2225040"/>
        </p:xfrm>
        <a:graphic>
          <a:graphicData uri="http://schemas.openxmlformats.org/drawingml/2006/table">
            <a:tbl>
              <a:tblPr firstRow="1" bandRow="1">
                <a:tableStyleId>{5C22544A-7EE6-4342-B048-85BDC9FD1C3A}</a:tableStyleId>
              </a:tblPr>
              <a:tblGrid>
                <a:gridCol w="914400"/>
                <a:gridCol w="1295400"/>
                <a:gridCol w="990600"/>
                <a:gridCol w="1066800"/>
              </a:tblGrid>
              <a:tr h="370840">
                <a:tc>
                  <a:txBody>
                    <a:bodyPr/>
                    <a:lstStyle/>
                    <a:p>
                      <a:r>
                        <a:rPr lang="en-US" dirty="0" smtClean="0"/>
                        <a:t>V</a:t>
                      </a:r>
                      <a:endParaRPr lang="en-US" dirty="0"/>
                    </a:p>
                  </a:txBody>
                  <a:tcPr/>
                </a:tc>
                <a:tc>
                  <a:txBody>
                    <a:bodyPr/>
                    <a:lstStyle/>
                    <a:p>
                      <a:r>
                        <a:rPr lang="en-US" dirty="0" err="1" smtClean="0"/>
                        <a:t>coeff</a:t>
                      </a:r>
                      <a:endParaRPr lang="en-US" dirty="0"/>
                    </a:p>
                  </a:txBody>
                  <a:tcPr/>
                </a:tc>
                <a:tc>
                  <a:txBody>
                    <a:bodyPr/>
                    <a:lstStyle/>
                    <a:p>
                      <a:r>
                        <a:rPr lang="en-US" dirty="0" smtClean="0"/>
                        <a:t>V</a:t>
                      </a:r>
                      <a:endParaRPr lang="en-US" dirty="0"/>
                    </a:p>
                  </a:txBody>
                  <a:tcPr/>
                </a:tc>
                <a:tc>
                  <a:txBody>
                    <a:bodyPr/>
                    <a:lstStyle/>
                    <a:p>
                      <a:r>
                        <a:rPr lang="en-US" dirty="0" err="1" smtClean="0"/>
                        <a:t>Coeff</a:t>
                      </a:r>
                      <a:endParaRPr lang="en-US" dirty="0"/>
                    </a:p>
                  </a:txBody>
                  <a:tcPr/>
                </a:tc>
              </a:tr>
              <a:tr h="370840">
                <a:tc>
                  <a:txBody>
                    <a:bodyPr/>
                    <a:lstStyle/>
                    <a:p>
                      <a:r>
                        <a:rPr lang="en-US" dirty="0" smtClean="0"/>
                        <a:t>20</a:t>
                      </a:r>
                      <a:endParaRPr lang="en-US" dirty="0"/>
                    </a:p>
                  </a:txBody>
                  <a:tcPr/>
                </a:tc>
                <a:tc>
                  <a:txBody>
                    <a:bodyPr/>
                    <a:lstStyle/>
                    <a:p>
                      <a:r>
                        <a:rPr lang="en-US" dirty="0" smtClean="0"/>
                        <a:t>0.18</a:t>
                      </a:r>
                      <a:endParaRPr lang="en-US" dirty="0"/>
                    </a:p>
                  </a:txBody>
                  <a:tcPr/>
                </a:tc>
                <a:tc>
                  <a:txBody>
                    <a:bodyPr/>
                    <a:lstStyle/>
                    <a:p>
                      <a:r>
                        <a:rPr lang="en-US" dirty="0" smtClean="0"/>
                        <a:t>60</a:t>
                      </a:r>
                      <a:endParaRPr lang="en-US" dirty="0"/>
                    </a:p>
                  </a:txBody>
                  <a:tcPr/>
                </a:tc>
                <a:tc>
                  <a:txBody>
                    <a:bodyPr/>
                    <a:lstStyle/>
                    <a:p>
                      <a:r>
                        <a:rPr lang="en-US" dirty="0" smtClean="0"/>
                        <a:t>0.37</a:t>
                      </a:r>
                      <a:endParaRPr lang="en-US" dirty="0"/>
                    </a:p>
                  </a:txBody>
                  <a:tcPr/>
                </a:tc>
              </a:tr>
              <a:tr h="370840">
                <a:tc>
                  <a:txBody>
                    <a:bodyPr/>
                    <a:lstStyle/>
                    <a:p>
                      <a:r>
                        <a:rPr lang="en-US" dirty="0" smtClean="0"/>
                        <a:t>100</a:t>
                      </a:r>
                      <a:endParaRPr lang="en-US" dirty="0"/>
                    </a:p>
                  </a:txBody>
                  <a:tcPr/>
                </a:tc>
                <a:tc>
                  <a:txBody>
                    <a:bodyPr/>
                    <a:lstStyle/>
                    <a:p>
                      <a:r>
                        <a:rPr lang="en-US" dirty="0" smtClean="0"/>
                        <a:t>0.35</a:t>
                      </a:r>
                      <a:endParaRPr lang="en-US" dirty="0"/>
                    </a:p>
                  </a:txBody>
                  <a:tcPr/>
                </a:tc>
                <a:tc>
                  <a:txBody>
                    <a:bodyPr/>
                    <a:lstStyle/>
                    <a:p>
                      <a:r>
                        <a:rPr lang="en-US" dirty="0" smtClean="0"/>
                        <a:t>140</a:t>
                      </a:r>
                      <a:endParaRPr lang="en-US" dirty="0"/>
                    </a:p>
                  </a:txBody>
                  <a:tcPr/>
                </a:tc>
                <a:tc>
                  <a:txBody>
                    <a:bodyPr/>
                    <a:lstStyle/>
                    <a:p>
                      <a:r>
                        <a:rPr lang="en-US" dirty="0" smtClean="0"/>
                        <a:t>0.78</a:t>
                      </a:r>
                      <a:endParaRPr lang="en-US" dirty="0"/>
                    </a:p>
                  </a:txBody>
                  <a:tcPr/>
                </a:tc>
              </a:tr>
              <a:tr h="370840">
                <a:tc>
                  <a:txBody>
                    <a:bodyPr/>
                    <a:lstStyle/>
                    <a:p>
                      <a:r>
                        <a:rPr lang="en-US" dirty="0" smtClean="0"/>
                        <a:t>180</a:t>
                      </a:r>
                      <a:endParaRPr lang="en-US" dirty="0"/>
                    </a:p>
                  </a:txBody>
                  <a:tcPr/>
                </a:tc>
                <a:tc>
                  <a:txBody>
                    <a:bodyPr/>
                    <a:lstStyle/>
                    <a:p>
                      <a:r>
                        <a:rPr lang="en-US" dirty="0" smtClean="0"/>
                        <a:t>0.56</a:t>
                      </a:r>
                      <a:endParaRPr lang="en-US" dirty="0"/>
                    </a:p>
                  </a:txBody>
                  <a:tcPr/>
                </a:tc>
                <a:tc>
                  <a:txBody>
                    <a:bodyPr/>
                    <a:lstStyle/>
                    <a:p>
                      <a:r>
                        <a:rPr lang="en-US" dirty="0" smtClean="0"/>
                        <a:t>220</a:t>
                      </a:r>
                      <a:endParaRPr lang="en-US" dirty="0"/>
                    </a:p>
                  </a:txBody>
                  <a:tcPr/>
                </a:tc>
                <a:tc>
                  <a:txBody>
                    <a:bodyPr/>
                    <a:lstStyle/>
                    <a:p>
                      <a:r>
                        <a:rPr lang="en-US" dirty="0" smtClean="0"/>
                        <a:t>0.75</a:t>
                      </a:r>
                      <a:endParaRPr lang="en-US" dirty="0"/>
                    </a:p>
                  </a:txBody>
                  <a:tcPr/>
                </a:tc>
              </a:tr>
              <a:tr h="370840">
                <a:tc>
                  <a:txBody>
                    <a:bodyPr/>
                    <a:lstStyle/>
                    <a:p>
                      <a:r>
                        <a:rPr lang="en-US" dirty="0" smtClean="0"/>
                        <a:t>260</a:t>
                      </a:r>
                      <a:endParaRPr lang="en-US" dirty="0"/>
                    </a:p>
                  </a:txBody>
                  <a:tcPr/>
                </a:tc>
                <a:tc>
                  <a:txBody>
                    <a:bodyPr/>
                    <a:lstStyle/>
                    <a:p>
                      <a:r>
                        <a:rPr lang="en-US" dirty="0" smtClean="0"/>
                        <a:t>1.18</a:t>
                      </a:r>
                      <a:endParaRPr lang="en-US" dirty="0"/>
                    </a:p>
                  </a:txBody>
                  <a:tcPr/>
                </a:tc>
                <a:tc>
                  <a:txBody>
                    <a:bodyPr/>
                    <a:lstStyle/>
                    <a:p>
                      <a:r>
                        <a:rPr lang="en-US" dirty="0" smtClean="0"/>
                        <a:t>300</a:t>
                      </a:r>
                      <a:endParaRPr lang="en-US" dirty="0"/>
                    </a:p>
                  </a:txBody>
                  <a:tcPr/>
                </a:tc>
                <a:tc>
                  <a:txBody>
                    <a:bodyPr/>
                    <a:lstStyle/>
                    <a:p>
                      <a:r>
                        <a:rPr lang="en-US" dirty="0" smtClean="0"/>
                        <a:t>1.36</a:t>
                      </a:r>
                      <a:endParaRPr lang="en-US" dirty="0"/>
                    </a:p>
                  </a:txBody>
                  <a:tcPr/>
                </a:tc>
              </a:tr>
              <a:tr h="370840">
                <a:tc>
                  <a:txBody>
                    <a:bodyPr/>
                    <a:lstStyle/>
                    <a:p>
                      <a:r>
                        <a:rPr lang="en-US" dirty="0" smtClean="0"/>
                        <a:t>340</a:t>
                      </a:r>
                      <a:endParaRPr lang="en-US" dirty="0"/>
                    </a:p>
                  </a:txBody>
                  <a:tcPr/>
                </a:tc>
                <a:tc>
                  <a:txBody>
                    <a:bodyPr/>
                    <a:lstStyle/>
                    <a:p>
                      <a:r>
                        <a:rPr lang="en-US" dirty="0" smtClean="0"/>
                        <a:t>1.17</a:t>
                      </a:r>
                      <a:endParaRPr lang="en-US" dirty="0"/>
                    </a:p>
                  </a:txBody>
                  <a:tcPr/>
                </a:tc>
                <a:tc>
                  <a:txBody>
                    <a:bodyPr/>
                    <a:lstStyle/>
                    <a:p>
                      <a:r>
                        <a:rPr lang="en-US" dirty="0" smtClean="0"/>
                        <a:t>380</a:t>
                      </a:r>
                      <a:endParaRPr lang="en-US" dirty="0"/>
                    </a:p>
                  </a:txBody>
                  <a:tcPr/>
                </a:tc>
                <a:tc>
                  <a:txBody>
                    <a:bodyPr/>
                    <a:lstStyle/>
                    <a:p>
                      <a:r>
                        <a:rPr lang="en-US" dirty="0" smtClean="0"/>
                        <a:t>1.65</a:t>
                      </a:r>
                      <a:endParaRPr lang="en-US" dirty="0"/>
                    </a:p>
                  </a:txBody>
                  <a:tcPr/>
                </a:tc>
              </a:tr>
            </a:tbl>
          </a:graphicData>
        </a:graphic>
      </p:graphicFrame>
    </p:spTree>
    <p:extLst>
      <p:ext uri="{BB962C8B-B14F-4D97-AF65-F5344CB8AC3E}">
        <p14:creationId xmlns:p14="http://schemas.microsoft.com/office/powerpoint/2010/main" xmlns="" val="3425755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graphicFrame>
        <p:nvGraphicFramePr>
          <p:cNvPr id="6" name="Content Placeholder 5"/>
          <p:cNvGraphicFramePr>
            <a:graphicFrameLocks noGrp="1"/>
          </p:cNvGraphicFramePr>
          <p:nvPr>
            <p:ph idx="1"/>
          </p:nvPr>
        </p:nvGraphicFramePr>
        <p:xfrm>
          <a:off x="533400" y="914400"/>
          <a:ext cx="7848600" cy="5638795"/>
        </p:xfrm>
        <a:graphic>
          <a:graphicData uri="http://schemas.openxmlformats.org/drawingml/2006/table">
            <a:tbl>
              <a:tblPr/>
              <a:tblGrid>
                <a:gridCol w="1297730"/>
                <a:gridCol w="1795489"/>
                <a:gridCol w="1053295"/>
                <a:gridCol w="906633"/>
                <a:gridCol w="946632"/>
                <a:gridCol w="959964"/>
                <a:gridCol w="888857"/>
              </a:tblGrid>
              <a:tr h="550351">
                <a:tc>
                  <a:txBody>
                    <a:bodyPr/>
                    <a:lstStyle/>
                    <a:p>
                      <a:pPr algn="ctr" fontAlgn="ctr"/>
                      <a:r>
                        <a:rPr lang="en-GB" sz="1600" b="0" i="0" u="none" strike="noStrike" dirty="0">
                          <a:latin typeface="Cambria"/>
                        </a:rPr>
                        <a:t>X</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x-mean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y-mean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xymean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xx</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err="1">
                          <a:latin typeface="Cambria"/>
                        </a:rPr>
                        <a:t>yy</a:t>
                      </a:r>
                      <a:endParaRPr lang="en-GB" sz="1600" b="0" i="0" u="none" strike="noStrike" dirty="0">
                        <a:latin typeface="Cambri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7278">
                <a:tc>
                  <a:txBody>
                    <a:bodyPr/>
                    <a:lstStyle/>
                    <a:p>
                      <a:pPr algn="ctr" rtl="0" fontAlgn="t"/>
                      <a:r>
                        <a:rPr lang="en-GB" sz="1600" b="0" i="0" u="none" strike="noStrike" dirty="0">
                          <a:solidFill>
                            <a:schemeClr val="tx1"/>
                          </a:solidFill>
                          <a:latin typeface="Calibri"/>
                        </a:rPr>
                        <a:t>20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0.18</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-180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-0.655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117.9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32400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0.42903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7278">
                <a:tc>
                  <a:txBody>
                    <a:bodyPr/>
                    <a:lstStyle/>
                    <a:p>
                      <a:pPr algn="ctr" rtl="0" fontAlgn="t"/>
                      <a:r>
                        <a:rPr lang="en-GB" sz="1600" b="0" i="0" u="none" strike="noStrike" dirty="0">
                          <a:solidFill>
                            <a:schemeClr val="tx1"/>
                          </a:solidFill>
                          <a:latin typeface="Calibri"/>
                        </a:rPr>
                        <a:t>60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0.37</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-140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-0.465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65.1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19600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0.21623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7278">
                <a:tc>
                  <a:txBody>
                    <a:bodyPr/>
                    <a:lstStyle/>
                    <a:p>
                      <a:pPr algn="ctr" rtl="0" fontAlgn="t"/>
                      <a:r>
                        <a:rPr lang="en-GB" sz="1600" b="0" i="0" u="none" strike="noStrike" dirty="0">
                          <a:solidFill>
                            <a:schemeClr val="tx1"/>
                          </a:solidFill>
                          <a:latin typeface="Calibri"/>
                        </a:rPr>
                        <a:t>100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0.35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-0.485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48.5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10000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0.23523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7278">
                <a:tc>
                  <a:txBody>
                    <a:bodyPr/>
                    <a:lstStyle/>
                    <a:p>
                      <a:pPr algn="ctr" rtl="0" fontAlgn="t"/>
                      <a:r>
                        <a:rPr lang="en-GB" sz="1600" b="0" i="0" u="none" strike="noStrike" dirty="0">
                          <a:solidFill>
                            <a:schemeClr val="tx1"/>
                          </a:solidFill>
                          <a:latin typeface="Calibri"/>
                        </a:rPr>
                        <a:t>140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0.78</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-0.055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3600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0.00302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7278">
                <a:tc>
                  <a:txBody>
                    <a:bodyPr/>
                    <a:lstStyle/>
                    <a:p>
                      <a:pPr algn="ctr" rtl="0" fontAlgn="t"/>
                      <a:r>
                        <a:rPr lang="en-GB" sz="1600" b="0" i="0" u="none" strike="noStrike" dirty="0">
                          <a:solidFill>
                            <a:schemeClr val="tx1"/>
                          </a:solidFill>
                          <a:latin typeface="Calibri"/>
                        </a:rPr>
                        <a:t>180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0.56</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-0.275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400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0.07563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7278">
                <a:tc>
                  <a:txBody>
                    <a:bodyPr/>
                    <a:lstStyle/>
                    <a:p>
                      <a:pPr algn="ctr" rtl="0" fontAlgn="t"/>
                      <a:r>
                        <a:rPr lang="en-GB" sz="1600" b="0" i="0" u="none" strike="noStrike" dirty="0">
                          <a:solidFill>
                            <a:schemeClr val="tx1"/>
                          </a:solidFill>
                          <a:latin typeface="Calibri"/>
                        </a:rPr>
                        <a:t>220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0.75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-0.085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400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0.00722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2336">
                <a:tc>
                  <a:txBody>
                    <a:bodyPr/>
                    <a:lstStyle/>
                    <a:p>
                      <a:pPr algn="ctr" rtl="0" fontAlgn="t"/>
                      <a:r>
                        <a:rPr lang="en-GB" sz="1600" b="0" i="0" u="none" strike="noStrike" dirty="0">
                          <a:solidFill>
                            <a:schemeClr val="tx1"/>
                          </a:solidFill>
                          <a:latin typeface="Calibri"/>
                        </a:rPr>
                        <a:t>260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1.18</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0.345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20.7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3600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0.11903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4488">
                <a:tc>
                  <a:txBody>
                    <a:bodyPr/>
                    <a:lstStyle/>
                    <a:p>
                      <a:pPr algn="ctr" rtl="0" fontAlgn="t"/>
                      <a:r>
                        <a:rPr lang="en-GB" sz="1600" b="0" i="0" u="none" strike="noStrike" dirty="0">
                          <a:solidFill>
                            <a:schemeClr val="tx1"/>
                          </a:solidFill>
                          <a:latin typeface="Calibri"/>
                        </a:rPr>
                        <a:t>300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1.36</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0.525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52.5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10000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0.27563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4488">
                <a:tc>
                  <a:txBody>
                    <a:bodyPr/>
                    <a:lstStyle/>
                    <a:p>
                      <a:pPr algn="ctr" rtl="0" fontAlgn="t"/>
                      <a:r>
                        <a:rPr lang="en-GB" sz="1600" b="0" i="0" u="none" strike="noStrike" dirty="0">
                          <a:solidFill>
                            <a:schemeClr val="tx1"/>
                          </a:solidFill>
                          <a:latin typeface="Calibri"/>
                        </a:rPr>
                        <a:t>340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1.17</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140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0.335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46.9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19600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0.11223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4488">
                <a:tc>
                  <a:txBody>
                    <a:bodyPr/>
                    <a:lstStyle/>
                    <a:p>
                      <a:pPr algn="ctr" rtl="0" fontAlgn="t"/>
                      <a:r>
                        <a:rPr lang="en-GB" sz="1600" b="0" i="0" u="none" strike="noStrike" dirty="0">
                          <a:solidFill>
                            <a:schemeClr val="tx1"/>
                          </a:solidFill>
                          <a:latin typeface="Calibri"/>
                        </a:rPr>
                        <a:t>380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t"/>
                      <a:r>
                        <a:rPr lang="en-GB" sz="1600" b="0" i="0" u="none" strike="noStrike" dirty="0">
                          <a:solidFill>
                            <a:schemeClr val="tx1"/>
                          </a:solidFill>
                          <a:latin typeface="Calibri"/>
                        </a:rPr>
                        <a:t>1.65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a:latin typeface="Cambria"/>
                        </a:rPr>
                        <a:t>180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0.815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latin typeface="Cambria"/>
                        </a:rPr>
                        <a:t>146.7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32400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0.66423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4488">
                <a:tc>
                  <a:txBody>
                    <a:bodyPr/>
                    <a:lstStyle/>
                    <a:p>
                      <a:pPr algn="ctr" fontAlgn="ctr"/>
                      <a:r>
                        <a:rPr lang="en-GB" sz="1600" b="0" i="0" u="none" strike="noStrike" dirty="0">
                          <a:solidFill>
                            <a:schemeClr val="tx1"/>
                          </a:solidFill>
                          <a:latin typeface="Cambria"/>
                        </a:rPr>
                        <a:t>2000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dirty="0">
                          <a:solidFill>
                            <a:schemeClr val="tx1"/>
                          </a:solidFill>
                          <a:latin typeface="Cambria"/>
                        </a:rPr>
                        <a:t>8.35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GB" sz="1600" b="0" i="0" u="none" strike="noStrike">
                          <a:latin typeface="Cambri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600" b="0" i="0" u="none" strike="noStrike">
                          <a:latin typeface="Cambri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GB" sz="1600" b="0" i="0" u="none" strike="noStrike">
                          <a:latin typeface="Cambria"/>
                        </a:rPr>
                        <a:t>505.4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132000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2.13745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4488">
                <a:tc>
                  <a:txBody>
                    <a:bodyPr/>
                    <a:lstStyle/>
                    <a:p>
                      <a:pPr algn="ctr" fontAlgn="ctr"/>
                      <a:r>
                        <a:rPr lang="en-GB" sz="1600" b="0" i="0" u="none" strike="noStrike" dirty="0">
                          <a:solidFill>
                            <a:schemeClr val="tx1"/>
                          </a:solidFill>
                          <a:latin typeface="Cambria"/>
                        </a:rPr>
                        <a:t>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GB" sz="1600" b="0" i="0" u="none" strike="noStrike" dirty="0">
                          <a:solidFill>
                            <a:schemeClr val="tx1"/>
                          </a:solidFill>
                          <a:latin typeface="Cambria"/>
                        </a:rPr>
                        <a:t>0.835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GB" sz="1600" b="0" i="0" u="none" strike="noStrike">
                          <a:latin typeface="Cambria"/>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600" b="0" i="0" u="none" strike="noStrike">
                          <a:latin typeface="Cambria"/>
                        </a:rPr>
                        <a:t>aver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GB" sz="1600" b="0" i="0" u="none" strike="noStrike">
                          <a:latin typeface="Cambria"/>
                        </a:rPr>
                        <a:t>56.15556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14666.67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dirty="0">
                          <a:latin typeface="Cambria"/>
                        </a:rPr>
                        <a:t>0.23749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425755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(Cont.)</a:t>
            </a:r>
            <a:endParaRPr lang="en-US" dirty="0"/>
          </a:p>
        </p:txBody>
      </p:sp>
      <p:graphicFrame>
        <p:nvGraphicFramePr>
          <p:cNvPr id="4" name="Content Placeholder 3"/>
          <p:cNvGraphicFramePr>
            <a:graphicFrameLocks noGrp="1"/>
          </p:cNvGraphicFramePr>
          <p:nvPr>
            <p:ph idx="1"/>
          </p:nvPr>
        </p:nvGraphicFramePr>
        <p:xfrm>
          <a:off x="838200" y="1371600"/>
          <a:ext cx="2864908" cy="2148682"/>
        </p:xfrm>
        <a:graphic>
          <a:graphicData uri="http://schemas.openxmlformats.org/drawingml/2006/table">
            <a:tbl>
              <a:tblPr/>
              <a:tblGrid>
                <a:gridCol w="1723800"/>
                <a:gridCol w="1141108"/>
              </a:tblGrid>
              <a:tr h="1074341">
                <a:tc>
                  <a:txBody>
                    <a:bodyPr/>
                    <a:lstStyle/>
                    <a:p>
                      <a:pPr algn="l" fontAlgn="ctr"/>
                      <a:r>
                        <a:rPr lang="en-GB" sz="2800" b="0" i="0" u="none" strike="noStrike">
                          <a:latin typeface="Cambria"/>
                        </a:rPr>
                        <a:t>k1=</a:t>
                      </a:r>
                    </a:p>
                  </a:txBody>
                  <a:tcPr marL="0" marR="0" marT="0" marB="0" anchor="ctr">
                    <a:lnL>
                      <a:noFill/>
                    </a:lnL>
                    <a:lnR>
                      <a:noFill/>
                    </a:lnR>
                    <a:lnT>
                      <a:noFill/>
                    </a:lnT>
                    <a:lnB>
                      <a:noFill/>
                    </a:lnB>
                  </a:tcPr>
                </a:tc>
                <a:tc>
                  <a:txBody>
                    <a:bodyPr/>
                    <a:lstStyle/>
                    <a:p>
                      <a:pPr algn="r" fontAlgn="ctr"/>
                      <a:r>
                        <a:rPr lang="en-GB" sz="2800" b="0" i="0" u="none" strike="noStrike">
                          <a:latin typeface="Cambria"/>
                        </a:rPr>
                        <a:t>0.004</a:t>
                      </a:r>
                    </a:p>
                  </a:txBody>
                  <a:tcPr marL="0" marR="0" marT="0" marB="0" anchor="ctr">
                    <a:lnL>
                      <a:noFill/>
                    </a:lnL>
                    <a:lnR>
                      <a:noFill/>
                    </a:lnR>
                    <a:lnT>
                      <a:noFill/>
                    </a:lnT>
                    <a:lnB>
                      <a:noFill/>
                    </a:lnB>
                  </a:tcPr>
                </a:tc>
              </a:tr>
              <a:tr h="1074341">
                <a:tc>
                  <a:txBody>
                    <a:bodyPr/>
                    <a:lstStyle/>
                    <a:p>
                      <a:pPr algn="l" fontAlgn="ctr"/>
                      <a:r>
                        <a:rPr lang="en-GB" sz="2800" b="0" i="0" u="none" strike="noStrike">
                          <a:latin typeface="Cambria"/>
                        </a:rPr>
                        <a:t>ko=</a:t>
                      </a:r>
                    </a:p>
                  </a:txBody>
                  <a:tcPr marL="0" marR="0" marT="0" marB="0" anchor="ctr">
                    <a:lnL>
                      <a:noFill/>
                    </a:lnL>
                    <a:lnR>
                      <a:noFill/>
                    </a:lnR>
                    <a:lnT>
                      <a:noFill/>
                    </a:lnT>
                    <a:lnB>
                      <a:noFill/>
                    </a:lnB>
                  </a:tcPr>
                </a:tc>
                <a:tc>
                  <a:txBody>
                    <a:bodyPr/>
                    <a:lstStyle/>
                    <a:p>
                      <a:pPr algn="r" fontAlgn="ctr"/>
                      <a:r>
                        <a:rPr lang="en-GB" sz="2800" b="0" i="0" u="none" strike="noStrike" dirty="0">
                          <a:latin typeface="Cambria"/>
                        </a:rPr>
                        <a:t>0.069</a:t>
                      </a:r>
                    </a:p>
                  </a:txBody>
                  <a:tcPr marL="0" marR="0" marT="0" marB="0" anchor="ctr">
                    <a:lnL>
                      <a:noFill/>
                    </a:lnL>
                    <a:lnR>
                      <a:noFill/>
                    </a:lnR>
                    <a:lnT>
                      <a:noFill/>
                    </a:lnT>
                    <a:lnB>
                      <a:noFill/>
                    </a:lnB>
                  </a:tcPr>
                </a:tc>
              </a:tr>
            </a:tbl>
          </a:graphicData>
        </a:graphic>
      </p:graphicFrame>
      <p:pic>
        <p:nvPicPr>
          <p:cNvPr id="5" name="Picture 4" descr="Picture1.jpg"/>
          <p:cNvPicPr>
            <a:picLocks noChangeAspect="1"/>
          </p:cNvPicPr>
          <p:nvPr/>
        </p:nvPicPr>
        <p:blipFill>
          <a:blip r:embed="rId3" cstate="print"/>
          <a:srcRect l="16778" r="6658" b="8537"/>
          <a:stretch>
            <a:fillRect/>
          </a:stretch>
        </p:blipFill>
        <p:spPr>
          <a:xfrm flipH="1">
            <a:off x="1066800" y="3657600"/>
            <a:ext cx="3505200" cy="2514600"/>
          </a:xfrm>
          <a:prstGeom prst="rect">
            <a:avLst/>
          </a:prstGeom>
        </p:spPr>
      </p:pic>
      <p:pic>
        <p:nvPicPr>
          <p:cNvPr id="6" name="Picture 5" descr="Picture2.jpg"/>
          <p:cNvPicPr>
            <a:picLocks noChangeAspect="1"/>
          </p:cNvPicPr>
          <p:nvPr/>
        </p:nvPicPr>
        <p:blipFill>
          <a:blip r:embed="rId4" cstate="print"/>
          <a:srcRect l="20295" r="7776" b="8739"/>
          <a:stretch>
            <a:fillRect/>
          </a:stretch>
        </p:blipFill>
        <p:spPr>
          <a:xfrm flipH="1">
            <a:off x="5257800" y="3657600"/>
            <a:ext cx="2819400" cy="2514600"/>
          </a:xfrm>
          <a:prstGeom prst="rect">
            <a:avLst/>
          </a:prstGeom>
        </p:spPr>
      </p:pic>
    </p:spTree>
    <p:extLst>
      <p:ext uri="{BB962C8B-B14F-4D97-AF65-F5344CB8AC3E}">
        <p14:creationId xmlns:p14="http://schemas.microsoft.com/office/powerpoint/2010/main" xmlns="" val="28992676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Determination of Coefficients</a:t>
            </a:r>
            <a:endParaRPr lang="en-US" dirty="0"/>
          </a:p>
        </p:txBody>
      </p:sp>
    </p:spTree>
    <p:extLst>
      <p:ext uri="{BB962C8B-B14F-4D97-AF65-F5344CB8AC3E}">
        <p14:creationId xmlns:p14="http://schemas.microsoft.com/office/powerpoint/2010/main" xmlns="" val="27687147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Determination of Coefficients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626539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Determination of Coefficients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537811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Correlation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Correlation Coefficient for a Discrete Data set is defined as</a:t>
            </a:r>
          </a:p>
          <a:p>
            <a:pPr algn="ctr">
              <a:buNone/>
            </a:pPr>
            <a:r>
              <a:rPr lang="en-US" dirty="0" smtClean="0"/>
              <a:t>r = </a:t>
            </a:r>
            <a:r>
              <a:rPr lang="en-US" dirty="0" err="1" smtClean="0"/>
              <a:t>S</a:t>
            </a:r>
            <a:r>
              <a:rPr lang="en-US" baseline="-25000" dirty="0" err="1" smtClean="0"/>
              <a:t>xy</a:t>
            </a:r>
            <a:r>
              <a:rPr lang="en-US" dirty="0" smtClean="0"/>
              <a:t>/(</a:t>
            </a:r>
            <a:r>
              <a:rPr lang="en-US" dirty="0" err="1" smtClean="0"/>
              <a:t>S</a:t>
            </a:r>
            <a:r>
              <a:rPr lang="en-US" baseline="-25000" dirty="0" err="1" smtClean="0"/>
              <a:t>xx</a:t>
            </a:r>
            <a:r>
              <a:rPr lang="en-US" dirty="0" err="1" smtClean="0"/>
              <a:t>S</a:t>
            </a:r>
            <a:r>
              <a:rPr lang="en-US" baseline="-25000" dirty="0" err="1" smtClean="0"/>
              <a:t>yy</a:t>
            </a:r>
            <a:r>
              <a:rPr lang="en-US" dirty="0" smtClean="0"/>
              <a:t>)</a:t>
            </a:r>
            <a:r>
              <a:rPr lang="en-US" baseline="30000" dirty="0" smtClean="0"/>
              <a:t>1/2</a:t>
            </a:r>
          </a:p>
          <a:p>
            <a:r>
              <a:rPr lang="en-US" dirty="0" smtClean="0"/>
              <a:t>The Correlation Coefficient r describes strength of linear relation and sign its direction</a:t>
            </a:r>
          </a:p>
          <a:p>
            <a:r>
              <a:rPr lang="en-US" dirty="0" smtClean="0"/>
              <a:t>If r = 1 all (</a:t>
            </a:r>
            <a:r>
              <a:rPr lang="en-US" dirty="0" err="1" smtClean="0"/>
              <a:t>x,y</a:t>
            </a:r>
            <a:r>
              <a:rPr lang="en-US" dirty="0" smtClean="0"/>
              <a:t>) lie on </a:t>
            </a:r>
            <a:r>
              <a:rPr lang="en-US" dirty="0" err="1" smtClean="0"/>
              <a:t>st</a:t>
            </a:r>
            <a:r>
              <a:rPr lang="en-US" dirty="0" smtClean="0"/>
              <a:t> line with +</a:t>
            </a:r>
            <a:r>
              <a:rPr lang="en-US" dirty="0" err="1" smtClean="0"/>
              <a:t>ve</a:t>
            </a:r>
            <a:r>
              <a:rPr lang="en-US" dirty="0" smtClean="0"/>
              <a:t> slope and vice versa</a:t>
            </a:r>
          </a:p>
          <a:p>
            <a:r>
              <a:rPr lang="en-US" dirty="0" smtClean="0"/>
              <a:t>If r &gt; 0, the pattern in </a:t>
            </a:r>
            <a:r>
              <a:rPr lang="en-US" dirty="0" err="1" smtClean="0"/>
              <a:t>scattergram</a:t>
            </a:r>
            <a:r>
              <a:rPr lang="en-US" dirty="0" smtClean="0"/>
              <a:t> runs from bottom left to top right and vice versa</a:t>
            </a:r>
          </a:p>
          <a:p>
            <a:r>
              <a:rPr lang="en-US" dirty="0" smtClean="0"/>
              <a:t>Magnitude of r is closer to 1 means strong linear relation and closer to 0 signifies weak relation.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r>
                        <a:rPr lang="en-US" b="0" i="1" smtClean="0">
                          <a:latin typeface="Cambria Math"/>
                        </a:rPr>
                        <m:t>𝑎</m:t>
                      </m:r>
                      <m:r>
                        <a:rPr lang="en-US" b="0" i="1" smtClean="0">
                          <a:latin typeface="Cambria Math"/>
                        </a:rPr>
                        <m:t>+</m:t>
                      </m:r>
                      <m:r>
                        <a:rPr lang="en-US" b="0" i="1" smtClean="0">
                          <a:latin typeface="Cambria Math"/>
                        </a:rPr>
                        <m:t>𝑏𝑥</m:t>
                      </m:r>
                    </m:oMath>
                  </m:oMathPara>
                </a14:m>
                <a:endParaRPr lang="en-US" b="0" dirty="0" smtClean="0"/>
              </a:p>
              <a:p>
                <a:pPr marL="0" indent="0">
                  <a:buNone/>
                </a:pPr>
                <a:r>
                  <a:rPr lang="en-US" dirty="0" smtClean="0"/>
                  <a:t>where</a:t>
                </a:r>
                <a:endParaRPr lang="en-US" b="0" dirty="0" smtClean="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m:t>
                      </m:r>
                      <m:acc>
                        <m:accPr>
                          <m:chr m:val="̅"/>
                          <m:ctrlPr>
                            <a:rPr lang="en-US" b="0" i="1" smtClean="0">
                              <a:latin typeface="Cambria Math"/>
                            </a:rPr>
                          </m:ctrlPr>
                        </m:accPr>
                        <m:e>
                          <m:r>
                            <a:rPr lang="en-US" b="0" i="1" smtClean="0">
                              <a:latin typeface="Cambria Math"/>
                            </a:rPr>
                            <m:t>𝑦</m:t>
                          </m:r>
                        </m:e>
                      </m:acc>
                      <m:r>
                        <a:rPr lang="en-US" b="0" i="1" smtClean="0">
                          <a:latin typeface="Cambria Math"/>
                        </a:rPr>
                        <m:t>−</m:t>
                      </m:r>
                      <m:r>
                        <a:rPr lang="en-US" b="0" i="1" smtClean="0">
                          <a:latin typeface="Cambria Math"/>
                        </a:rPr>
                        <m:t>𝑏𝑥</m:t>
                      </m:r>
                    </m:oMath>
                  </m:oMathPara>
                </a14:m>
                <a:endParaRPr lang="en-US" b="0" dirty="0" smtClean="0"/>
              </a:p>
              <a:p>
                <a:pPr marL="0" indent="0">
                  <a:buNone/>
                </a:pPr>
                <a:r>
                  <a:rPr lang="en-US" b="0" dirty="0" smtClean="0"/>
                  <a:t>and</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𝑏</m:t>
                      </m:r>
                      <m:r>
                        <a:rPr lang="en-US" b="0" i="1" smtClean="0">
                          <a:latin typeface="Cambria Math"/>
                        </a:rPr>
                        <m:t>=</m:t>
                      </m:r>
                      <m:f>
                        <m:fPr>
                          <m:ctrlPr>
                            <a:rPr lang="en-US" b="0" i="1" smtClean="0">
                              <a:latin typeface="Cambria Math"/>
                            </a:rPr>
                          </m:ctrlPr>
                        </m:fPr>
                        <m:num>
                          <m:sSub>
                            <m:sSubPr>
                              <m:ctrlPr>
                                <a:rPr lang="en-US" b="0" i="1" smtClean="0">
                                  <a:latin typeface="Cambria Math"/>
                                </a:rPr>
                              </m:ctrlPr>
                            </m:sSubPr>
                            <m:e>
                              <m:r>
                                <a:rPr lang="en-US" b="0" i="1" smtClean="0">
                                  <a:latin typeface="Cambria Math"/>
                                </a:rPr>
                                <m:t>𝑆</m:t>
                              </m:r>
                            </m:e>
                            <m:sub>
                              <m:r>
                                <a:rPr lang="en-US" b="0" i="1" smtClean="0">
                                  <a:latin typeface="Cambria Math"/>
                                </a:rPr>
                                <m:t>𝑥𝑦</m:t>
                              </m:r>
                            </m:sub>
                          </m:sSub>
                        </m:num>
                        <m:den>
                          <m:sSub>
                            <m:sSubPr>
                              <m:ctrlPr>
                                <a:rPr lang="en-US" b="0" i="1" smtClean="0">
                                  <a:latin typeface="Cambria Math"/>
                                </a:rPr>
                              </m:ctrlPr>
                            </m:sSubPr>
                            <m:e>
                              <m:r>
                                <a:rPr lang="en-US" b="0" i="1" smtClean="0">
                                  <a:latin typeface="Cambria Math"/>
                                </a:rPr>
                                <m:t>𝑆</m:t>
                              </m:r>
                            </m:e>
                            <m:sub>
                              <m:r>
                                <a:rPr lang="en-US" b="0" i="1" smtClean="0">
                                  <a:latin typeface="Cambria Math"/>
                                </a:rPr>
                                <m:t>𝑥𝑥</m:t>
                              </m:r>
                            </m:sub>
                          </m:sSub>
                        </m:den>
                      </m:f>
                    </m:oMath>
                  </m:oMathPara>
                </a14:m>
                <a:endParaRPr lang="en-US" dirty="0" smtClean="0"/>
              </a:p>
              <a:p>
                <a:pPr marL="0" indent="0">
                  <a:buNone/>
                </a:pPr>
                <a:r>
                  <a:rPr lang="en-US" dirty="0" smtClean="0"/>
                  <a:t>where</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𝑆</m:t>
                          </m:r>
                        </m:e>
                        <m:sub>
                          <m:r>
                            <a:rPr lang="en-US" b="0" i="1" smtClean="0">
                              <a:latin typeface="Cambria Math"/>
                            </a:rPr>
                            <m:t>𝑥𝑥</m:t>
                          </m:r>
                        </m:sub>
                      </m:sSub>
                      <m:r>
                        <a:rPr lang="en-US" b="0" i="1" smtClean="0">
                          <a:latin typeface="Cambria Math"/>
                        </a:rPr>
                        <m:t>=</m:t>
                      </m:r>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𝑛</m:t>
                          </m:r>
                        </m:sup>
                        <m:e>
                          <m:sSup>
                            <m:sSupPr>
                              <m:ctrlPr>
                                <a:rPr lang="en-US" b="0" i="1" smtClean="0">
                                  <a:latin typeface="Cambria Math"/>
                                </a:rPr>
                              </m:ctrlPr>
                            </m:sSupPr>
                            <m:e>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r>
                                <a:rPr lang="en-US" b="0" i="1" smtClean="0">
                                  <a:latin typeface="Cambria Math"/>
                                </a:rPr>
                                <m:t>−</m:t>
                              </m:r>
                              <m:acc>
                                <m:accPr>
                                  <m:chr m:val="̅"/>
                                  <m:ctrlPr>
                                    <a:rPr lang="en-US" b="0" i="1" smtClean="0">
                                      <a:latin typeface="Cambria Math"/>
                                    </a:rPr>
                                  </m:ctrlPr>
                                </m:accPr>
                                <m:e>
                                  <m:r>
                                    <a:rPr lang="en-US" b="0" i="1" smtClean="0">
                                      <a:latin typeface="Cambria Math"/>
                                    </a:rPr>
                                    <m:t>𝑥</m:t>
                                  </m:r>
                                </m:e>
                              </m:acc>
                              <m:r>
                                <a:rPr lang="en-US" b="0" i="1" smtClean="0">
                                  <a:latin typeface="Cambria Math"/>
                                </a:rPr>
                                <m:t>)</m:t>
                              </m:r>
                            </m:e>
                            <m:sup>
                              <m:r>
                                <a:rPr lang="en-US" b="0" i="1" smtClean="0">
                                  <a:latin typeface="Cambria Math"/>
                                </a:rPr>
                                <m:t>2</m:t>
                              </m:r>
                            </m:sup>
                          </m:sSup>
                        </m:e>
                      </m:nary>
                      <m:r>
                        <a:rPr lang="en-US" b="0" i="0" smtClean="0">
                          <a:latin typeface="Cambria Math"/>
                        </a:rPr>
                        <m:t>=</m:t>
                      </m:r>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𝑛</m:t>
                          </m:r>
                        </m:sup>
                        <m:e>
                          <m:sSubSup>
                            <m:sSubSupPr>
                              <m:ctrlPr>
                                <a:rPr lang="en-US" b="0" i="1" smtClean="0">
                                  <a:latin typeface="Cambria Math"/>
                                </a:rPr>
                              </m:ctrlPr>
                            </m:sSubSupPr>
                            <m:e>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e>
                            <m:sub/>
                            <m:sup>
                              <m:r>
                                <a:rPr lang="en-US" b="0" i="1" smtClean="0">
                                  <a:latin typeface="Cambria Math"/>
                                </a:rPr>
                                <m:t>2</m:t>
                              </m:r>
                            </m:sup>
                          </m:sSubSup>
                          <m:r>
                            <a:rPr lang="en-US" b="0" i="1" smtClean="0">
                              <a:latin typeface="Cambria Math"/>
                            </a:rPr>
                            <m:t>−</m:t>
                          </m:r>
                          <m:sSup>
                            <m:sSupPr>
                              <m:ctrlPr>
                                <a:rPr lang="en-US" b="0" i="1" smtClean="0">
                                  <a:latin typeface="Cambria Math"/>
                                </a:rPr>
                              </m:ctrlPr>
                            </m:sSupPr>
                            <m:e>
                              <m:d>
                                <m:dPr>
                                  <m:ctrlPr>
                                    <a:rPr lang="en-US" b="0" i="1" smtClean="0">
                                      <a:latin typeface="Cambria Math"/>
                                    </a:rPr>
                                  </m:ctrlPr>
                                </m:dPr>
                                <m:e>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𝑛</m:t>
                                      </m:r>
                                    </m:sup>
                                    <m:e>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e>
                                  </m:nary>
                                </m:e>
                              </m:d>
                            </m:e>
                            <m:sup>
                              <m:r>
                                <a:rPr lang="en-US" b="0" i="1" smtClean="0">
                                  <a:latin typeface="Cambria Math"/>
                                </a:rPr>
                                <m:t>2</m:t>
                              </m:r>
                            </m:sup>
                          </m:sSup>
                          <m:r>
                            <a:rPr lang="en-US" b="0" i="1" smtClean="0">
                              <a:latin typeface="Cambria Math"/>
                            </a:rPr>
                            <m:t>/</m:t>
                          </m:r>
                          <m:r>
                            <a:rPr lang="en-US" b="0" i="1" smtClean="0">
                              <a:latin typeface="Cambria Math"/>
                            </a:rPr>
                            <m:t>𝑛</m:t>
                          </m:r>
                        </m:e>
                      </m:nary>
                    </m:oMath>
                  </m:oMathPara>
                </a14:m>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1111"/>
                </a:stretch>
              </a:blipFill>
            </p:spPr>
            <p:txBody>
              <a:bodyPr/>
              <a:lstStyle/>
              <a:p>
                <a:r>
                  <a:rPr lang="en-US">
                    <a:noFill/>
                  </a:rPr>
                  <a:t> </a:t>
                </a:r>
              </a:p>
            </p:txBody>
          </p:sp>
        </mc:Fallback>
      </mc:AlternateContent>
      <p:cxnSp>
        <p:nvCxnSpPr>
          <p:cNvPr id="5" name="Straight Connector 4"/>
          <p:cNvCxnSpPr/>
          <p:nvPr/>
        </p:nvCxnSpPr>
        <p:spPr>
          <a:xfrm>
            <a:off x="5105400" y="2057400"/>
            <a:ext cx="228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1219200"/>
            <a:ext cx="8458200" cy="274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7327889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i="1">
                              <a:latin typeface="Cambria Math"/>
                            </a:rPr>
                            <m:t>𝑆</m:t>
                          </m:r>
                        </m:e>
                        <m:sub>
                          <m:r>
                            <a:rPr lang="en-US" b="0" i="1" smtClean="0">
                              <a:latin typeface="Cambria Math"/>
                            </a:rPr>
                            <m:t>𝑦𝑦</m:t>
                          </m:r>
                        </m:sub>
                      </m:sSub>
                      <m:r>
                        <a:rPr lang="en-US" i="1">
                          <a:latin typeface="Cambria Math"/>
                        </a:rPr>
                        <m:t>=</m:t>
                      </m:r>
                      <m:nary>
                        <m:naryPr>
                          <m:chr m:val="∑"/>
                          <m:ctrlPr>
                            <a:rPr lang="en-US" i="1">
                              <a:latin typeface="Cambria Math"/>
                            </a:rPr>
                          </m:ctrlPr>
                        </m:naryPr>
                        <m:sub>
                          <m:r>
                            <m:rPr>
                              <m:brk m:alnAt="23"/>
                            </m:rPr>
                            <a:rPr lang="en-US" i="1">
                              <a:latin typeface="Cambria Math"/>
                            </a:rPr>
                            <m:t>𝑖</m:t>
                          </m:r>
                          <m:r>
                            <a:rPr lang="en-US" i="1">
                              <a:latin typeface="Cambria Math"/>
                            </a:rPr>
                            <m:t>=1</m:t>
                          </m:r>
                        </m:sub>
                        <m:sup>
                          <m:r>
                            <a:rPr lang="en-US" i="1">
                              <a:latin typeface="Cambria Math"/>
                            </a:rPr>
                            <m:t>𝑛</m:t>
                          </m:r>
                        </m:sup>
                        <m:e>
                          <m:sSup>
                            <m:sSupPr>
                              <m:ctrlPr>
                                <a:rPr lang="en-US" i="1">
                                  <a:latin typeface="Cambria Math"/>
                                </a:rPr>
                              </m:ctrlPr>
                            </m:sSupPr>
                            <m:e>
                              <m:r>
                                <a:rPr lang="en-US" i="1">
                                  <a:latin typeface="Cambria Math"/>
                                </a:rPr>
                                <m:t>(</m:t>
                              </m:r>
                              <m:sSub>
                                <m:sSubPr>
                                  <m:ctrlPr>
                                    <a:rPr lang="en-US" i="1">
                                      <a:latin typeface="Cambria Math"/>
                                    </a:rPr>
                                  </m:ctrlPr>
                                </m:sSubPr>
                                <m:e>
                                  <m:r>
                                    <a:rPr lang="en-US" b="0" i="1" smtClean="0">
                                      <a:latin typeface="Cambria Math"/>
                                    </a:rPr>
                                    <m:t>𝑦</m:t>
                                  </m:r>
                                </m:e>
                                <m:sub>
                                  <m:r>
                                    <a:rPr lang="en-US" i="1">
                                      <a:latin typeface="Cambria Math"/>
                                    </a:rPr>
                                    <m:t>𝑖</m:t>
                                  </m:r>
                                </m:sub>
                              </m:sSub>
                              <m:r>
                                <a:rPr lang="en-US" i="1">
                                  <a:latin typeface="Cambria Math"/>
                                </a:rPr>
                                <m:t>−</m:t>
                              </m:r>
                              <m:acc>
                                <m:accPr>
                                  <m:chr m:val="̅"/>
                                  <m:ctrlPr>
                                    <a:rPr lang="en-US" i="1">
                                      <a:latin typeface="Cambria Math"/>
                                    </a:rPr>
                                  </m:ctrlPr>
                                </m:accPr>
                                <m:e>
                                  <m:r>
                                    <a:rPr lang="en-US" b="0" i="1" smtClean="0">
                                      <a:latin typeface="Cambria Math"/>
                                    </a:rPr>
                                    <m:t>𝑦</m:t>
                                  </m:r>
                                </m:e>
                              </m:acc>
                              <m:r>
                                <a:rPr lang="en-US" i="1">
                                  <a:latin typeface="Cambria Math"/>
                                </a:rPr>
                                <m:t>)</m:t>
                              </m:r>
                            </m:e>
                            <m:sup>
                              <m:r>
                                <a:rPr lang="en-US" i="1">
                                  <a:latin typeface="Cambria Math"/>
                                </a:rPr>
                                <m:t>2</m:t>
                              </m:r>
                            </m:sup>
                          </m:sSup>
                        </m:e>
                      </m:nary>
                      <m:r>
                        <a:rPr lang="en-US">
                          <a:latin typeface="Cambria Math"/>
                        </a:rPr>
                        <m:t>=</m:t>
                      </m:r>
                      <m:nary>
                        <m:naryPr>
                          <m:chr m:val="∑"/>
                          <m:ctrlPr>
                            <a:rPr lang="en-US" i="1">
                              <a:latin typeface="Cambria Math"/>
                            </a:rPr>
                          </m:ctrlPr>
                        </m:naryPr>
                        <m:sub>
                          <m:r>
                            <m:rPr>
                              <m:brk m:alnAt="23"/>
                            </m:rPr>
                            <a:rPr lang="en-US" i="1">
                              <a:latin typeface="Cambria Math"/>
                            </a:rPr>
                            <m:t>𝑖</m:t>
                          </m:r>
                          <m:r>
                            <a:rPr lang="en-US" i="1">
                              <a:latin typeface="Cambria Math"/>
                            </a:rPr>
                            <m:t>=1</m:t>
                          </m:r>
                        </m:sub>
                        <m:sup>
                          <m:r>
                            <a:rPr lang="en-US" i="1">
                              <a:latin typeface="Cambria Math"/>
                            </a:rPr>
                            <m:t>𝑛</m:t>
                          </m:r>
                        </m:sup>
                        <m:e>
                          <m:sSubSup>
                            <m:sSubSupPr>
                              <m:ctrlPr>
                                <a:rPr lang="en-US" i="1">
                                  <a:latin typeface="Cambria Math"/>
                                </a:rPr>
                              </m:ctrlPr>
                            </m:sSubSupPr>
                            <m:e>
                              <m:sSub>
                                <m:sSubPr>
                                  <m:ctrlPr>
                                    <a:rPr lang="en-US" i="1">
                                      <a:latin typeface="Cambria Math"/>
                                    </a:rPr>
                                  </m:ctrlPr>
                                </m:sSubPr>
                                <m:e>
                                  <m:r>
                                    <a:rPr lang="en-US" b="0" i="1" smtClean="0">
                                      <a:latin typeface="Cambria Math"/>
                                    </a:rPr>
                                    <m:t>𝑦</m:t>
                                  </m:r>
                                </m:e>
                                <m:sub>
                                  <m:r>
                                    <a:rPr lang="en-US" i="1">
                                      <a:latin typeface="Cambria Math"/>
                                    </a:rPr>
                                    <m:t>𝑖</m:t>
                                  </m:r>
                                </m:sub>
                              </m:sSub>
                            </m:e>
                            <m:sub/>
                            <m:sup>
                              <m:r>
                                <a:rPr lang="en-US" i="1">
                                  <a:latin typeface="Cambria Math"/>
                                </a:rPr>
                                <m:t>2</m:t>
                              </m:r>
                            </m:sup>
                          </m:sSubSup>
                          <m:r>
                            <a:rPr lang="en-US" i="1">
                              <a:latin typeface="Cambria Math"/>
                            </a:rPr>
                            <m:t>−</m:t>
                          </m:r>
                          <m:sSup>
                            <m:sSupPr>
                              <m:ctrlPr>
                                <a:rPr lang="en-US" i="1">
                                  <a:latin typeface="Cambria Math"/>
                                </a:rPr>
                              </m:ctrlPr>
                            </m:sSupPr>
                            <m:e>
                              <m:d>
                                <m:dPr>
                                  <m:ctrlPr>
                                    <a:rPr lang="en-US" i="1">
                                      <a:latin typeface="Cambria Math"/>
                                    </a:rPr>
                                  </m:ctrlPr>
                                </m:dPr>
                                <m:e>
                                  <m:nary>
                                    <m:naryPr>
                                      <m:chr m:val="∑"/>
                                      <m:ctrlPr>
                                        <a:rPr lang="en-US" i="1">
                                          <a:latin typeface="Cambria Math"/>
                                        </a:rPr>
                                      </m:ctrlPr>
                                    </m:naryPr>
                                    <m:sub>
                                      <m:r>
                                        <m:rPr>
                                          <m:brk m:alnAt="23"/>
                                        </m:rPr>
                                        <a:rPr lang="en-US" i="1">
                                          <a:latin typeface="Cambria Math"/>
                                        </a:rPr>
                                        <m:t>𝑖</m:t>
                                      </m:r>
                                      <m:r>
                                        <a:rPr lang="en-US" i="1">
                                          <a:latin typeface="Cambria Math"/>
                                        </a:rPr>
                                        <m:t>=1</m:t>
                                      </m:r>
                                    </m:sub>
                                    <m:sup>
                                      <m:r>
                                        <a:rPr lang="en-US" i="1">
                                          <a:latin typeface="Cambria Math"/>
                                        </a:rPr>
                                        <m:t>𝑛</m:t>
                                      </m:r>
                                    </m:sup>
                                    <m:e>
                                      <m:sSub>
                                        <m:sSubPr>
                                          <m:ctrlPr>
                                            <a:rPr lang="en-US" i="1">
                                              <a:latin typeface="Cambria Math"/>
                                            </a:rPr>
                                          </m:ctrlPr>
                                        </m:sSubPr>
                                        <m:e>
                                          <m:r>
                                            <a:rPr lang="en-US" b="0" i="1" smtClean="0">
                                              <a:latin typeface="Cambria Math"/>
                                            </a:rPr>
                                            <m:t>𝑦</m:t>
                                          </m:r>
                                        </m:e>
                                        <m:sub>
                                          <m:r>
                                            <a:rPr lang="en-US" i="1">
                                              <a:latin typeface="Cambria Math"/>
                                            </a:rPr>
                                            <m:t>𝑖</m:t>
                                          </m:r>
                                        </m:sub>
                                      </m:sSub>
                                    </m:e>
                                  </m:nary>
                                </m:e>
                              </m:d>
                            </m:e>
                            <m:sup>
                              <m:r>
                                <a:rPr lang="en-US" i="1">
                                  <a:latin typeface="Cambria Math"/>
                                </a:rPr>
                                <m:t>2</m:t>
                              </m:r>
                            </m:sup>
                          </m:sSup>
                          <m:r>
                            <a:rPr lang="en-US" i="1">
                              <a:latin typeface="Cambria Math"/>
                            </a:rPr>
                            <m:t>/</m:t>
                          </m:r>
                          <m:r>
                            <a:rPr lang="en-US" i="1">
                              <a:latin typeface="Cambria Math"/>
                            </a:rPr>
                            <m:t>𝑛</m:t>
                          </m:r>
                        </m:e>
                      </m:nary>
                    </m:oMath>
                  </m:oMathPara>
                </a14:m>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a:stretch>
              </a:blipFill>
            </p:spPr>
            <p:txBody>
              <a:bodyPr/>
              <a:lstStyle/>
              <a:p>
                <a:r>
                  <a:rPr lang="en-US" dirty="0">
                    <a:noFill/>
                  </a:rPr>
                  <a:t> </a:t>
                </a:r>
              </a:p>
            </p:txBody>
          </p:sp>
        </mc:Fallback>
      </mc:AlternateContent>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5794" y="4038600"/>
            <a:ext cx="8041006"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35552" y="2286000"/>
            <a:ext cx="2369243"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28427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Let f(x) and g(x) be two continuous functions, of x. The correlation coefficient is defined by</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𝐶</m:t>
                          </m:r>
                        </m:e>
                        <m:sub>
                          <m:r>
                            <a:rPr lang="en-US" b="0" i="1" smtClean="0">
                              <a:latin typeface="Cambria Math"/>
                            </a:rPr>
                            <m:t>𝑛</m:t>
                          </m:r>
                        </m:sub>
                      </m:sSub>
                      <m:r>
                        <a:rPr lang="en-US" b="0" i="1" smtClean="0">
                          <a:latin typeface="Cambria Math"/>
                        </a:rPr>
                        <m:t>=</m:t>
                      </m:r>
                      <m:f>
                        <m:fPr>
                          <m:ctrlPr>
                            <a:rPr lang="en-US" b="0" i="1" smtClean="0">
                              <a:latin typeface="Cambria Math"/>
                            </a:rPr>
                          </m:ctrlPr>
                        </m:fPr>
                        <m:num>
                          <m:r>
                            <a:rPr lang="en-US" b="0" i="1" smtClean="0">
                              <a:latin typeface="Cambria Math"/>
                            </a:rPr>
                            <m:t>1</m:t>
                          </m:r>
                        </m:num>
                        <m:den>
                          <m:rad>
                            <m:radPr>
                              <m:degHide m:val="on"/>
                              <m:ctrlPr>
                                <a:rPr lang="en-US" b="0" i="1" smtClean="0">
                                  <a:latin typeface="Cambria Math"/>
                                </a:rPr>
                              </m:ctrlPr>
                            </m:radPr>
                            <m:deg/>
                            <m:e>
                              <m:sSub>
                                <m:sSubPr>
                                  <m:ctrlPr>
                                    <a:rPr lang="en-US" b="0" i="1" smtClean="0">
                                      <a:latin typeface="Cambria Math"/>
                                    </a:rPr>
                                  </m:ctrlPr>
                                </m:sSubPr>
                                <m:e>
                                  <m:r>
                                    <a:rPr lang="en-US" b="0" i="1" smtClean="0">
                                      <a:latin typeface="Cambria Math"/>
                                    </a:rPr>
                                    <m:t>𝐸</m:t>
                                  </m:r>
                                </m:e>
                                <m:sub>
                                  <m:r>
                                    <a:rPr lang="en-US" b="0" i="1" smtClean="0">
                                      <a:latin typeface="Cambria Math"/>
                                    </a:rPr>
                                    <m:t>𝑓</m:t>
                                  </m:r>
                                </m:sub>
                              </m:sSub>
                              <m:sSub>
                                <m:sSubPr>
                                  <m:ctrlPr>
                                    <a:rPr lang="en-US" b="0" i="1" smtClean="0">
                                      <a:latin typeface="Cambria Math"/>
                                    </a:rPr>
                                  </m:ctrlPr>
                                </m:sSubPr>
                                <m:e>
                                  <m:r>
                                    <a:rPr lang="en-US" b="0" i="1" smtClean="0">
                                      <a:latin typeface="Cambria Math"/>
                                    </a:rPr>
                                    <m:t>𝐸</m:t>
                                  </m:r>
                                </m:e>
                                <m:sub>
                                  <m:r>
                                    <a:rPr lang="en-US" b="0" i="1" smtClean="0">
                                      <a:latin typeface="Cambria Math"/>
                                    </a:rPr>
                                    <m:t>𝑔</m:t>
                                  </m:r>
                                </m:sub>
                              </m:sSub>
                            </m:e>
                          </m:rad>
                        </m:den>
                      </m:f>
                      <m:nary>
                        <m:naryPr>
                          <m:ctrlPr>
                            <a:rPr lang="en-US" b="0" i="1" smtClean="0">
                              <a:latin typeface="Cambria Math"/>
                            </a:rPr>
                          </m:ctrlPr>
                        </m:naryPr>
                        <m:sub>
                          <m:r>
                            <m:rPr>
                              <m:brk m:alnAt="23"/>
                            </m:rPr>
                            <a:rPr lang="en-US" b="0" i="1" smtClean="0">
                              <a:latin typeface="Cambria Math"/>
                            </a:rPr>
                            <m:t>−</m:t>
                          </m:r>
                          <m:r>
                            <a:rPr lang="en-US" b="0" i="1" smtClean="0">
                              <a:latin typeface="Cambria Math"/>
                              <a:ea typeface="Cambria Math"/>
                            </a:rPr>
                            <m:t>∞</m:t>
                          </m:r>
                        </m:sub>
                        <m:sup>
                          <m:r>
                            <a:rPr lang="en-US" b="0" i="1" smtClean="0">
                              <a:latin typeface="Cambria Math"/>
                              <a:ea typeface="Cambria Math"/>
                            </a:rPr>
                            <m:t>∞</m:t>
                          </m:r>
                        </m:sup>
                        <m:e>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𝑔</m:t>
                          </m:r>
                          <m:d>
                            <m:dPr>
                              <m:ctrlPr>
                                <a:rPr lang="en-US" b="0" i="1" smtClean="0">
                                  <a:latin typeface="Cambria Math"/>
                                </a:rPr>
                              </m:ctrlPr>
                            </m:dPr>
                            <m:e>
                              <m:r>
                                <a:rPr lang="en-US" b="0" i="1" smtClean="0">
                                  <a:latin typeface="Cambria Math"/>
                                </a:rPr>
                                <m:t>𝑥</m:t>
                              </m:r>
                            </m:e>
                          </m:d>
                          <m:r>
                            <a:rPr lang="en-US" b="0" i="1" smtClean="0">
                              <a:latin typeface="Cambria Math"/>
                            </a:rPr>
                            <m:t>𝑑𝑥</m:t>
                          </m:r>
                        </m:e>
                      </m:nary>
                    </m:oMath>
                  </m:oMathPara>
                </a14:m>
                <a:endParaRPr lang="en-US" b="0" dirty="0" smtClean="0"/>
              </a:p>
              <a:p>
                <a:pPr marL="0" indent="0">
                  <a:buNone/>
                </a:pPr>
                <a:r>
                  <a:rPr lang="en-US" dirty="0" smtClean="0"/>
                  <a:t>where </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𝐸</m:t>
                          </m:r>
                        </m:e>
                        <m:sub>
                          <m:r>
                            <a:rPr lang="en-US" b="0" i="1" smtClean="0">
                              <a:latin typeface="Cambria Math"/>
                            </a:rPr>
                            <m:t>𝑓</m:t>
                          </m:r>
                        </m:sub>
                      </m:sSub>
                      <m:r>
                        <a:rPr lang="en-US" b="0" i="1" smtClean="0">
                          <a:latin typeface="Cambria Math"/>
                        </a:rPr>
                        <m:t>=</m:t>
                      </m:r>
                      <m:nary>
                        <m:naryPr>
                          <m:ctrlPr>
                            <a:rPr lang="en-US" b="0" i="1" smtClean="0">
                              <a:latin typeface="Cambria Math"/>
                            </a:rPr>
                          </m:ctrlPr>
                        </m:naryPr>
                        <m:sub>
                          <m:r>
                            <m:rPr>
                              <m:brk m:alnAt="23"/>
                            </m:rPr>
                            <a:rPr lang="en-US" b="0" i="1" smtClean="0">
                              <a:latin typeface="Cambria Math"/>
                            </a:rPr>
                            <m:t>−</m:t>
                          </m:r>
                          <m:r>
                            <a:rPr lang="en-US" b="0" i="1" smtClean="0">
                              <a:latin typeface="Cambria Math"/>
                              <a:ea typeface="Cambria Math"/>
                            </a:rPr>
                            <m:t>∞</m:t>
                          </m:r>
                        </m:sub>
                        <m:sup>
                          <m:r>
                            <a:rPr lang="en-US" b="0" i="1" smtClean="0">
                              <a:latin typeface="Cambria Math"/>
                              <a:ea typeface="Cambria Math"/>
                            </a:rPr>
                            <m:t>∞</m:t>
                          </m:r>
                        </m:sup>
                        <m:e>
                          <m:sSup>
                            <m:sSupPr>
                              <m:ctrlPr>
                                <a:rPr lang="en-US" b="0" i="1" smtClean="0">
                                  <a:latin typeface="Cambria Math"/>
                                </a:rPr>
                              </m:ctrlPr>
                            </m:sSupPr>
                            <m:e>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e>
                            <m:sup>
                              <m:r>
                                <a:rPr lang="en-US" b="0" i="1" smtClean="0">
                                  <a:latin typeface="Cambria Math"/>
                                </a:rPr>
                                <m:t>2</m:t>
                              </m:r>
                            </m:sup>
                          </m:sSup>
                          <m:r>
                            <a:rPr lang="en-US" b="0" i="1" smtClean="0">
                              <a:latin typeface="Cambria Math"/>
                            </a:rPr>
                            <m:t>𝑑𝑥</m:t>
                          </m:r>
                        </m:e>
                      </m:nary>
                    </m:oMath>
                  </m:oMathPara>
                </a14:m>
                <a:endParaRPr lang="en-US" dirty="0" smtClean="0"/>
              </a:p>
              <a:p>
                <a:pPr marL="0" indent="0">
                  <a:buNone/>
                </a:pPr>
                <a:r>
                  <a:rPr lang="en-US" dirty="0" smtClean="0"/>
                  <a:t>and </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𝐸</m:t>
                          </m:r>
                        </m:e>
                        <m:sub>
                          <m:r>
                            <a:rPr lang="en-US" b="0" i="1" smtClean="0">
                              <a:latin typeface="Cambria Math"/>
                            </a:rPr>
                            <m:t>𝑔</m:t>
                          </m:r>
                        </m:sub>
                      </m:sSub>
                      <m:r>
                        <a:rPr lang="en-US" i="1">
                          <a:latin typeface="Cambria Math"/>
                        </a:rPr>
                        <m:t>=</m:t>
                      </m:r>
                      <m:nary>
                        <m:naryPr>
                          <m:ctrlPr>
                            <a:rPr lang="en-US" i="1">
                              <a:latin typeface="Cambria Math"/>
                            </a:rPr>
                          </m:ctrlPr>
                        </m:naryPr>
                        <m:sub>
                          <m:r>
                            <m:rPr>
                              <m:brk m:alnAt="23"/>
                            </m:rPr>
                            <a:rPr lang="en-US" i="1">
                              <a:latin typeface="Cambria Math"/>
                            </a:rPr>
                            <m:t>−</m:t>
                          </m:r>
                          <m:r>
                            <a:rPr lang="en-US" i="1">
                              <a:latin typeface="Cambria Math"/>
                              <a:ea typeface="Cambria Math"/>
                            </a:rPr>
                            <m:t>∞</m:t>
                          </m:r>
                        </m:sub>
                        <m:sup>
                          <m:r>
                            <a:rPr lang="en-US" i="1">
                              <a:latin typeface="Cambria Math"/>
                              <a:ea typeface="Cambria Math"/>
                            </a:rPr>
                            <m:t>∞</m:t>
                          </m:r>
                        </m:sup>
                        <m:e>
                          <m:sSup>
                            <m:sSupPr>
                              <m:ctrlPr>
                                <a:rPr lang="en-US" i="1">
                                  <a:latin typeface="Cambria Math"/>
                                </a:rPr>
                              </m:ctrlPr>
                            </m:sSupPr>
                            <m:e>
                              <m:r>
                                <a:rPr lang="en-US" b="0" i="1" smtClean="0">
                                  <a:latin typeface="Cambria Math"/>
                                </a:rPr>
                                <m:t>𝑔</m:t>
                              </m:r>
                              <m:r>
                                <a:rPr lang="en-US" i="1">
                                  <a:latin typeface="Cambria Math"/>
                                </a:rPr>
                                <m:t>(</m:t>
                              </m:r>
                              <m:r>
                                <a:rPr lang="en-US" i="1">
                                  <a:latin typeface="Cambria Math"/>
                                </a:rPr>
                                <m:t>𝑥</m:t>
                              </m:r>
                              <m:r>
                                <a:rPr lang="en-US" i="1">
                                  <a:latin typeface="Cambria Math"/>
                                </a:rPr>
                                <m:t>)</m:t>
                              </m:r>
                            </m:e>
                            <m:sup>
                              <m:r>
                                <a:rPr lang="en-US" i="1">
                                  <a:latin typeface="Cambria Math"/>
                                </a:rPr>
                                <m:t>2</m:t>
                              </m:r>
                            </m:sup>
                          </m:sSup>
                          <m:r>
                            <a:rPr lang="en-US" i="1">
                              <a:latin typeface="Cambria Math"/>
                            </a:rPr>
                            <m:t>𝑑𝑥</m:t>
                          </m:r>
                        </m:e>
                      </m:nary>
                    </m:oMath>
                  </m:oMathPara>
                </a14:m>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r="-1037"/>
                </a:stretch>
              </a:blipFill>
            </p:spPr>
            <p:txBody>
              <a:bodyPr/>
              <a:lstStyle/>
              <a:p>
                <a:r>
                  <a:rPr lang="en-US">
                    <a:noFill/>
                  </a:rPr>
                  <a:t> </a:t>
                </a:r>
              </a:p>
            </p:txBody>
          </p:sp>
        </mc:Fallback>
      </mc:AlternateContent>
    </p:spTree>
    <p:extLst>
      <p:ext uri="{BB962C8B-B14F-4D97-AF65-F5344CB8AC3E}">
        <p14:creationId xmlns="" xmlns:p14="http://schemas.microsoft.com/office/powerpoint/2010/main" val="5956836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1106586"/>
            <a:ext cx="8229600" cy="41512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128039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43488" y="1143000"/>
            <a:ext cx="3643312" cy="14463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0791872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38913" y="1143000"/>
            <a:ext cx="2147887" cy="17606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43400" y="1143001"/>
            <a:ext cx="2195513" cy="1515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844599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96025" y="1143000"/>
            <a:ext cx="2390775" cy="1809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3"/>
          <p:cNvPicPr>
            <a:picLocks noGrp="1" noChangeAspect="1" noChangeArrowheads="1"/>
          </p:cNvPicPr>
          <p:nvPr>
            <p:ph idx="1"/>
          </p:nvPr>
        </p:nvPicPr>
        <p:blipFill>
          <a:blip r:embed="rId4" cstate="print">
            <a:extLst>
              <a:ext uri="{28A0092B-C50C-407E-A947-70E740481C1C}">
                <a14:useLocalDpi xmlns="" xmlns:a14="http://schemas.microsoft.com/office/drawing/2010/main" val="0"/>
              </a:ext>
            </a:extLst>
          </a:blip>
          <a:srcRect/>
          <a:stretch>
            <a:fillRect/>
          </a:stretch>
        </p:blipFill>
        <p:spPr bwMode="auto">
          <a:xfrm>
            <a:off x="4125310" y="1172029"/>
            <a:ext cx="2275490" cy="15711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0110826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5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38913" y="1143000"/>
            <a:ext cx="2147887" cy="16980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3"/>
          <p:cNvPicPr>
            <a:picLocks noGrp="1" noChangeAspect="1" noChangeArrowheads="1"/>
          </p:cNvPicPr>
          <p:nvPr>
            <p:ph idx="1"/>
          </p:nvPr>
        </p:nvPicPr>
        <p:blipFill>
          <a:blip r:embed="rId4" cstate="print">
            <a:extLst>
              <a:ext uri="{28A0092B-C50C-407E-A947-70E740481C1C}">
                <a14:useLocalDpi xmlns="" xmlns:a14="http://schemas.microsoft.com/office/drawing/2010/main" val="0"/>
              </a:ext>
            </a:extLst>
          </a:blip>
          <a:srcRect/>
          <a:stretch>
            <a:fillRect/>
          </a:stretch>
        </p:blipFill>
        <p:spPr bwMode="auto">
          <a:xfrm>
            <a:off x="4114800" y="1219200"/>
            <a:ext cx="2348864" cy="16218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7359762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86488" y="1143000"/>
            <a:ext cx="2500312" cy="17673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3"/>
          <p:cNvPicPr>
            <a:picLocks noGrp="1" noChangeAspect="1" noChangeArrowheads="1"/>
          </p:cNvPicPr>
          <p:nvPr>
            <p:ph idx="1"/>
          </p:nvPr>
        </p:nvPicPr>
        <p:blipFill>
          <a:blip r:embed="rId4" cstate="print">
            <a:extLst>
              <a:ext uri="{28A0092B-C50C-407E-A947-70E740481C1C}">
                <a14:useLocalDpi xmlns="" xmlns:a14="http://schemas.microsoft.com/office/drawing/2010/main" val="0"/>
              </a:ext>
            </a:extLst>
          </a:blip>
          <a:srcRect/>
          <a:stretch>
            <a:fillRect/>
          </a:stretch>
        </p:blipFill>
        <p:spPr bwMode="auto">
          <a:xfrm>
            <a:off x="3970283" y="1170214"/>
            <a:ext cx="2278117" cy="15729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986340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717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819775" y="1143000"/>
            <a:ext cx="2867025" cy="15587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3"/>
          <p:cNvPicPr>
            <a:picLocks noGrp="1" noChangeAspect="1" noChangeArrowheads="1"/>
          </p:cNvPicPr>
          <p:nvPr>
            <p:ph idx="1"/>
          </p:nvPr>
        </p:nvPicPr>
        <p:blipFill>
          <a:blip r:embed="rId4" cstate="print">
            <a:extLst>
              <a:ext uri="{28A0092B-C50C-407E-A947-70E740481C1C}">
                <a14:useLocalDpi xmlns="" xmlns:a14="http://schemas.microsoft.com/office/drawing/2010/main" val="0"/>
              </a:ext>
            </a:extLst>
          </a:blip>
          <a:srcRect/>
          <a:stretch>
            <a:fillRect/>
          </a:stretch>
        </p:blipFill>
        <p:spPr bwMode="auto">
          <a:xfrm>
            <a:off x="3429000" y="1043214"/>
            <a:ext cx="2286000" cy="15784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855262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0"/>
            <a:ext cx="8229600" cy="639762"/>
          </a:xfrm>
        </p:spPr>
        <p:txBody>
          <a:bodyPr/>
          <a:lstStyle/>
          <a:p>
            <a:r>
              <a:rPr lang="en-US" dirty="0" smtClean="0"/>
              <a:t>References</a:t>
            </a:r>
            <a:endParaRPr lang="en-US" dirty="0"/>
          </a:p>
        </p:txBody>
      </p:sp>
      <p:sp>
        <p:nvSpPr>
          <p:cNvPr id="3" name="Content Placeholder 2"/>
          <p:cNvSpPr>
            <a:spLocks noGrp="1"/>
          </p:cNvSpPr>
          <p:nvPr>
            <p:ph idx="1"/>
          </p:nvPr>
        </p:nvSpPr>
        <p:spPr>
          <a:xfrm>
            <a:off x="457200" y="3962400"/>
            <a:ext cx="8229600" cy="2133600"/>
          </a:xfrm>
        </p:spPr>
        <p:txBody>
          <a:bodyPr/>
          <a:lstStyle/>
          <a:p>
            <a:r>
              <a:rPr lang="en-US" dirty="0" smtClean="0"/>
              <a:t>Probability and Statistics for Engineers and Scientists by Walpole</a:t>
            </a:r>
          </a:p>
          <a:p>
            <a:r>
              <a:rPr lang="en-US" dirty="0" smtClean="0"/>
              <a:t>Advanced Engineering Mathematics by E </a:t>
            </a:r>
            <a:r>
              <a:rPr lang="en-US" dirty="0" err="1" smtClean="0"/>
              <a:t>Kreyszig</a:t>
            </a:r>
            <a:r>
              <a:rPr lang="en-US" dirty="0" smtClean="0"/>
              <a:t>.</a:t>
            </a:r>
            <a:endParaRPr lang="en-US" dirty="0"/>
          </a:p>
        </p:txBody>
      </p:sp>
      <p:sp>
        <p:nvSpPr>
          <p:cNvPr id="4" name="Content Placeholder 2"/>
          <p:cNvSpPr txBox="1">
            <a:spLocks/>
          </p:cNvSpPr>
          <p:nvPr/>
        </p:nvSpPr>
        <p:spPr>
          <a:xfrm>
            <a:off x="457200" y="1143000"/>
            <a:ext cx="8229600" cy="1981199"/>
          </a:xfrm>
          <a:prstGeom prst="rect">
            <a:avLst/>
          </a:prstGeom>
        </p:spPr>
        <p:txBody>
          <a:bodyPr vert="horz" lIns="91440" tIns="45720" rIns="91440" bIns="45720" rtlCol="0">
            <a:normAutofit/>
          </a:bodyPr>
          <a:lstStyle/>
          <a:p>
            <a:pPr marL="342900" indent="-342900">
              <a:spcBef>
                <a:spcPct val="20000"/>
              </a:spcBef>
              <a:buFont typeface="Arial" pitchFamily="34" charset="0"/>
              <a:buChar char="•"/>
            </a:pPr>
            <a:r>
              <a:rPr lang="en-US" sz="2400" dirty="0" smtClean="0">
                <a:latin typeface="Arial Black" pitchFamily="34" charset="0"/>
              </a:rPr>
              <a:t>Central Limit Theorem</a:t>
            </a:r>
          </a:p>
          <a:p>
            <a:pPr marL="342900" indent="-342900">
              <a:spcBef>
                <a:spcPct val="20000"/>
              </a:spcBef>
              <a:buFont typeface="Arial" pitchFamily="34" charset="0"/>
              <a:buChar char="•"/>
            </a:pPr>
            <a:r>
              <a:rPr lang="en-US" sz="2400" dirty="0" smtClean="0">
                <a:latin typeface="Arial Black" pitchFamily="34" charset="0"/>
              </a:rPr>
              <a:t>Regression </a:t>
            </a:r>
            <a:r>
              <a:rPr lang="en-US" sz="2400" dirty="0" smtClean="0">
                <a:latin typeface="Arial Black" pitchFamily="34" charset="0"/>
              </a:rPr>
              <a:t>Analysis</a:t>
            </a:r>
          </a:p>
          <a:p>
            <a:pPr marL="342900" indent="-342900">
              <a:spcBef>
                <a:spcPct val="20000"/>
              </a:spcBef>
              <a:buFont typeface="Arial" pitchFamily="34" charset="0"/>
              <a:buChar char="•"/>
            </a:pPr>
            <a:r>
              <a:rPr lang="en-US" sz="2400" dirty="0" smtClean="0">
                <a:latin typeface="Arial Black" pitchFamily="34" charset="0"/>
              </a:rPr>
              <a:t>Correlation</a:t>
            </a:r>
            <a:endParaRPr lang="en-US" sz="2400" dirty="0" smtClean="0">
              <a:latin typeface="Arial Black" pitchFamily="34" charset="0"/>
            </a:endParaRPr>
          </a:p>
          <a:p>
            <a:pPr marL="342900" lvl="0" indent="-342900">
              <a:spcBef>
                <a:spcPct val="20000"/>
              </a:spcBef>
              <a:buFont typeface="Arial" pitchFamily="34" charset="0"/>
              <a:buChar char="•"/>
            </a:pPr>
            <a:endParaRPr lang="en-US" sz="2400" dirty="0" smtClean="0">
              <a:latin typeface="Arial Black"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sp>
        <p:nvSpPr>
          <p:cNvPr id="5" name="Title 1"/>
          <p:cNvSpPr txBox="1">
            <a:spLocks/>
          </p:cNvSpPr>
          <p:nvPr/>
        </p:nvSpPr>
        <p:spPr>
          <a:xfrm>
            <a:off x="457200" y="274638"/>
            <a:ext cx="8229600" cy="6397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chemeClr val="tx1"/>
                </a:solidFill>
                <a:effectLst/>
                <a:uLnTx/>
                <a:uFillTx/>
                <a:latin typeface="Arial Black" pitchFamily="34" charset="0"/>
                <a:ea typeface="+mj-ea"/>
                <a:cs typeface="+mj-cs"/>
              </a:rPr>
              <a:t>Summary</a:t>
            </a:r>
            <a:endParaRPr kumimoji="0" lang="en-US" sz="28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439426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4120</TotalTime>
  <Words>798</Words>
  <Application>Microsoft Office PowerPoint</Application>
  <PresentationFormat>On-screen Show (4:3)</PresentationFormat>
  <Paragraphs>200</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Last Class</vt:lpstr>
      <vt:lpstr>Today’s Class</vt:lpstr>
      <vt:lpstr>Central Limit Theorem</vt:lpstr>
      <vt:lpstr>Regression Analysis</vt:lpstr>
      <vt:lpstr>Regression Analysis</vt:lpstr>
      <vt:lpstr>Regression Analysis</vt:lpstr>
      <vt:lpstr>Regression Analysis</vt:lpstr>
      <vt:lpstr>Regression Analysis</vt:lpstr>
      <vt:lpstr>Regression Analysis</vt:lpstr>
      <vt:lpstr>Least Squares Principle</vt:lpstr>
      <vt:lpstr>Estimators</vt:lpstr>
      <vt:lpstr>Estimators</vt:lpstr>
      <vt:lpstr>Example</vt:lpstr>
      <vt:lpstr>Example</vt:lpstr>
      <vt:lpstr>Example</vt:lpstr>
      <vt:lpstr>Example (Cont.)</vt:lpstr>
      <vt:lpstr>Determination of Coefficients</vt:lpstr>
      <vt:lpstr>Determination of Coefficients</vt:lpstr>
      <vt:lpstr>Determination of Coefficients</vt:lpstr>
      <vt:lpstr>Correlation Analysis</vt:lpstr>
      <vt:lpstr>Definitions</vt:lpstr>
      <vt:lpstr>Definitions</vt:lpstr>
      <vt:lpstr>Correlation</vt:lpstr>
      <vt:lpstr>Examples</vt:lpstr>
      <vt:lpstr>Example</vt:lpstr>
      <vt:lpstr>Example</vt:lpstr>
      <vt:lpstr>Example</vt:lpstr>
      <vt:lpstr>Example</vt:lpstr>
      <vt:lpstr>Example</vt:lpstr>
      <vt:lpstr>Example</vt:lpstr>
      <vt:lpstr>References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Administrator</cp:lastModifiedBy>
  <cp:revision>320</cp:revision>
  <dcterms:created xsi:type="dcterms:W3CDTF">2013-05-04T10:14:09Z</dcterms:created>
  <dcterms:modified xsi:type="dcterms:W3CDTF">2013-12-30T15:19:27Z</dcterms:modified>
</cp:coreProperties>
</file>