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1" r:id="rId5"/>
    <p:sldId id="298" r:id="rId6"/>
    <p:sldId id="299" r:id="rId7"/>
    <p:sldId id="302" r:id="rId8"/>
    <p:sldId id="300" r:id="rId9"/>
    <p:sldId id="301" r:id="rId10"/>
    <p:sldId id="317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8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03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Representation</a:t>
            </a:r>
          </a:p>
          <a:p>
            <a:pPr lvl="1"/>
            <a:r>
              <a:rPr lang="en-US" dirty="0"/>
              <a:t>Histogram</a:t>
            </a:r>
          </a:p>
          <a:p>
            <a:r>
              <a:rPr lang="en-US" dirty="0"/>
              <a:t>Center and Spread of Data</a:t>
            </a:r>
          </a:p>
          <a:p>
            <a:r>
              <a:rPr lang="en-US" dirty="0"/>
              <a:t>Quartiles</a:t>
            </a:r>
          </a:p>
          <a:p>
            <a:r>
              <a:rPr lang="en-US" dirty="0"/>
              <a:t>Box and Whisker </a:t>
            </a:r>
            <a:r>
              <a:rPr lang="en-US" dirty="0" smtClean="0"/>
              <a:t>Plot</a:t>
            </a:r>
          </a:p>
          <a:p>
            <a:r>
              <a:rPr lang="en-US" dirty="0" smtClean="0"/>
              <a:t>Outliers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Mean</a:t>
            </a:r>
          </a:p>
          <a:p>
            <a:r>
              <a:rPr lang="en-US" dirty="0" smtClean="0"/>
              <a:t>Variance</a:t>
            </a:r>
          </a:p>
          <a:p>
            <a:r>
              <a:rPr lang="en-US" dirty="0" smtClean="0"/>
              <a:t>Standard Deviation</a:t>
            </a:r>
          </a:p>
          <a:p>
            <a:r>
              <a:rPr lang="en-US" dirty="0" smtClean="0"/>
              <a:t>Introduction to Probability</a:t>
            </a: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Mean, Average or Expected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person may take different time to reach his office on different days, depending on the traffic conditions on a particular day,</a:t>
            </a:r>
          </a:p>
          <a:p>
            <a:r>
              <a:rPr lang="en-US" dirty="0" smtClean="0"/>
              <a:t>E.g., in a certain week he may take</a:t>
            </a:r>
          </a:p>
          <a:p>
            <a:r>
              <a:rPr lang="en-US" dirty="0" smtClean="0"/>
              <a:t>30 35 45 25 55 (minutes)</a:t>
            </a:r>
          </a:p>
          <a:p>
            <a:r>
              <a:rPr lang="en-US" dirty="0" smtClean="0"/>
              <a:t>Re-ordering the data in ascending order</a:t>
            </a:r>
          </a:p>
          <a:p>
            <a:r>
              <a:rPr lang="en-US" dirty="0" smtClean="0"/>
              <a:t>25 30 35 45 55</a:t>
            </a:r>
          </a:p>
          <a:p>
            <a:r>
              <a:rPr lang="en-US" dirty="0" smtClean="0"/>
              <a:t>Here the median is 35,</a:t>
            </a:r>
          </a:p>
          <a:p>
            <a:r>
              <a:rPr lang="en-US" dirty="0" smtClean="0"/>
              <a:t>However this does not give complete information, if we look in total how much time he spent in the entire week, it comes out to be  190 minutes in total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155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Mean, Average or Expected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5 days of the week he on the average spent 190/5 = 38 minutes</a:t>
            </a:r>
          </a:p>
          <a:p>
            <a:r>
              <a:rPr lang="en-US" dirty="0" smtClean="0"/>
              <a:t>Which different from the median and more representative of the time spent in travelling</a:t>
            </a:r>
          </a:p>
          <a:p>
            <a:r>
              <a:rPr lang="en-US" dirty="0" smtClean="0"/>
              <a:t>The term used in statistics for such an average is mean, and is defined as </a:t>
            </a:r>
          </a:p>
          <a:p>
            <a:endParaRPr lang="en-US" dirty="0" smtClean="0"/>
          </a:p>
          <a:p>
            <a:r>
              <a:rPr lang="en-US" dirty="0" smtClean="0"/>
              <a:t>Mean = (</a:t>
            </a:r>
            <a:r>
              <a:rPr lang="en-US" dirty="0" smtClean="0">
                <a:sym typeface="Symbol"/>
              </a:rPr>
              <a:t>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dirty="0" smtClean="0"/>
              <a:t>)/n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155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Mean, Average or Expected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 = (</a:t>
            </a:r>
            <a:r>
              <a:rPr lang="en-US" dirty="0" smtClean="0">
                <a:sym typeface="Symbol"/>
              </a:rPr>
              <a:t>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dirty="0" smtClean="0"/>
              <a:t>)/n</a:t>
            </a:r>
          </a:p>
          <a:p>
            <a:r>
              <a:rPr lang="en-US" dirty="0" smtClean="0"/>
              <a:t>example</a:t>
            </a:r>
          </a:p>
          <a:p>
            <a:r>
              <a:rPr lang="en-US" dirty="0" smtClean="0"/>
              <a:t>89 84 87 81 89 86 91 90 78 89  87 99 83 89 </a:t>
            </a:r>
          </a:p>
          <a:p>
            <a:r>
              <a:rPr lang="en-US" dirty="0" smtClean="0">
                <a:sym typeface="Symbol"/>
              </a:rPr>
              <a:t>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baseline="-25000" dirty="0" smtClean="0"/>
              <a:t> </a:t>
            </a:r>
            <a:r>
              <a:rPr lang="en-US" dirty="0" smtClean="0"/>
              <a:t>= 1222</a:t>
            </a:r>
          </a:p>
          <a:p>
            <a:r>
              <a:rPr lang="en-US" dirty="0" smtClean="0"/>
              <a:t>Mean = 1222/14 = 87.3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155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Mean, Average or Expected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</a:t>
            </a:r>
          </a:p>
          <a:p>
            <a:r>
              <a:rPr lang="en-US" dirty="0" smtClean="0"/>
              <a:t>40 45 50 55 60 </a:t>
            </a:r>
          </a:p>
          <a:p>
            <a:r>
              <a:rPr lang="en-US" dirty="0" smtClean="0"/>
              <a:t>The Mean = (40+45+50+55+60)/5 = 50</a:t>
            </a:r>
          </a:p>
          <a:p>
            <a:endParaRPr lang="en-US" dirty="0" smtClean="0"/>
          </a:p>
          <a:p>
            <a:r>
              <a:rPr lang="en-US" dirty="0" smtClean="0"/>
              <a:t>Consider another data</a:t>
            </a:r>
          </a:p>
          <a:p>
            <a:r>
              <a:rPr lang="en-US" dirty="0" smtClean="0"/>
              <a:t>0 25 50 75 100 </a:t>
            </a:r>
          </a:p>
          <a:p>
            <a:r>
              <a:rPr lang="en-US" dirty="0" smtClean="0"/>
              <a:t>The Mean = (0+25+50+75+100)/5 = 50</a:t>
            </a:r>
          </a:p>
          <a:p>
            <a:endParaRPr lang="en-US" dirty="0" smtClean="0"/>
          </a:p>
          <a:p>
            <a:r>
              <a:rPr lang="en-US" dirty="0" smtClean="0"/>
              <a:t>In both cases the mean is same, however the data is completely different,</a:t>
            </a:r>
          </a:p>
          <a:p>
            <a:r>
              <a:rPr lang="en-US" dirty="0" smtClean="0"/>
              <a:t>How to measure the spread in the data???</a:t>
            </a:r>
          </a:p>
        </p:txBody>
      </p:sp>
    </p:spTree>
    <p:extLst>
      <p:ext uri="{BB962C8B-B14F-4D97-AF65-F5344CB8AC3E}">
        <p14:creationId xmlns="" xmlns:p14="http://schemas.microsoft.com/office/powerpoint/2010/main" val="8155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Spread and variability of the data values can be measure in a more refined way by standard deviation and variance.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Variance</a:t>
            </a:r>
            <a:r>
              <a:rPr lang="en-US" dirty="0" smtClean="0"/>
              <a:t> is defined as mean of the squared deviations from the mean.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/>
          <a:srcRect l="23856" t="25641" r="24693" b="25641"/>
          <a:stretch>
            <a:fillRect/>
          </a:stretch>
        </p:blipFill>
        <p:spPr bwMode="auto">
          <a:xfrm>
            <a:off x="1752600" y="3657600"/>
            <a:ext cx="5791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6919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Standard Deviation</a:t>
            </a:r>
            <a:r>
              <a:rPr lang="en-US" dirty="0" smtClean="0"/>
              <a:t> measures variation of the scores about the mean. Mathematically, it is calculated by taking square root of the variance.</a:t>
            </a:r>
          </a:p>
          <a:p>
            <a:pPr lvl="1"/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895600"/>
            <a:ext cx="836961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915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calculate Variance, we need to</a:t>
            </a:r>
          </a:p>
          <a:p>
            <a:r>
              <a:rPr lang="en-US" b="1" dirty="0" smtClean="0"/>
              <a:t>Step 1. Calculate the mean.</a:t>
            </a:r>
          </a:p>
          <a:p>
            <a:r>
              <a:rPr lang="en-US" b="1" dirty="0" smtClean="0"/>
              <a:t>Step 2. From each data subtract the mean and then square.</a:t>
            </a:r>
          </a:p>
          <a:p>
            <a:r>
              <a:rPr lang="en-US" b="1" dirty="0" smtClean="0"/>
              <a:t>Step 3. Add all these values.</a:t>
            </a:r>
          </a:p>
          <a:p>
            <a:r>
              <a:rPr lang="en-US" b="1" dirty="0" smtClean="0"/>
              <a:t>Step 4. Divide this sum by number of data in the set.</a:t>
            </a:r>
          </a:p>
          <a:p>
            <a:r>
              <a:rPr lang="en-US" b="1" dirty="0" smtClean="0"/>
              <a:t>Step 5. Standard deviation is obtained by taking the square root of the variance.</a:t>
            </a:r>
          </a:p>
        </p:txBody>
      </p:sp>
    </p:spTree>
    <p:extLst>
      <p:ext uri="{BB962C8B-B14F-4D97-AF65-F5344CB8AC3E}">
        <p14:creationId xmlns="" xmlns:p14="http://schemas.microsoft.com/office/powerpoint/2010/main" val="186919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the same data</a:t>
            </a:r>
          </a:p>
          <a:p>
            <a:r>
              <a:rPr lang="en-US" dirty="0" smtClean="0"/>
              <a:t>40 45 50 55 60 </a:t>
            </a:r>
          </a:p>
          <a:p>
            <a:r>
              <a:rPr lang="en-US" dirty="0" smtClean="0"/>
              <a:t>The Mean = (40+45+50+55+60)/5 = 50</a:t>
            </a:r>
          </a:p>
          <a:p>
            <a:r>
              <a:rPr lang="en-US" dirty="0" smtClean="0"/>
              <a:t>Standard Deviation = 7.9</a:t>
            </a:r>
          </a:p>
          <a:p>
            <a:endParaRPr lang="en-US" dirty="0" smtClean="0"/>
          </a:p>
          <a:p>
            <a:r>
              <a:rPr lang="en-US" dirty="0" smtClean="0"/>
              <a:t>Consider another data</a:t>
            </a:r>
          </a:p>
          <a:p>
            <a:r>
              <a:rPr lang="en-US" dirty="0" smtClean="0"/>
              <a:t>0 25 50 75 100 </a:t>
            </a:r>
          </a:p>
          <a:p>
            <a:r>
              <a:rPr lang="en-US" dirty="0" smtClean="0"/>
              <a:t>The Mean = (0+25+50+75+100)/5 = 50</a:t>
            </a:r>
          </a:p>
          <a:p>
            <a:r>
              <a:rPr lang="en-US" dirty="0" smtClean="0"/>
              <a:t>Standard Deviation = 39.5 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15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Probability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Tossing of coin</a:t>
            </a:r>
          </a:p>
          <a:p>
            <a:r>
              <a:rPr lang="en-US" dirty="0" smtClean="0"/>
              <a:t>Rolling of a dice</a:t>
            </a:r>
          </a:p>
          <a:p>
            <a:r>
              <a:rPr lang="en-US" dirty="0" smtClean="0"/>
              <a:t>Drawing card from deck</a:t>
            </a:r>
          </a:p>
          <a:p>
            <a:r>
              <a:rPr lang="en-US" dirty="0" smtClean="0"/>
              <a:t>A process is random if its individual outcome is uncertain but in large repetition of a regular pattern will be exist.</a:t>
            </a:r>
          </a:p>
        </p:txBody>
      </p:sp>
    </p:spTree>
    <p:extLst>
      <p:ext uri="{BB962C8B-B14F-4D97-AF65-F5344CB8AC3E}">
        <p14:creationId xmlns="" xmlns:p14="http://schemas.microsoft.com/office/powerpoint/2010/main" val="38102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Experiments, Outcomes and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Experiment</a:t>
            </a:r>
            <a:r>
              <a:rPr lang="en-US" dirty="0" smtClean="0"/>
              <a:t> is a process of measurement or observation in a lab, factory, on the street, in nature or wherever.</a:t>
            </a:r>
          </a:p>
          <a:p>
            <a:pPr lvl="1"/>
            <a:r>
              <a:rPr lang="en-US" dirty="0" smtClean="0"/>
              <a:t>Experiment is used in a rather general sense</a:t>
            </a:r>
          </a:p>
          <a:p>
            <a:pPr lvl="1"/>
            <a:r>
              <a:rPr lang="en-US" dirty="0" smtClean="0"/>
              <a:t>An experiment to be random must yield at least two possible outcomes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trial</a:t>
            </a:r>
            <a:r>
              <a:rPr lang="en-US" dirty="0" smtClean="0"/>
              <a:t> is a single performance of the experiment. </a:t>
            </a:r>
          </a:p>
          <a:p>
            <a:r>
              <a:rPr lang="en-US" dirty="0" smtClean="0"/>
              <a:t>Result of a trail is called </a:t>
            </a:r>
            <a:r>
              <a:rPr lang="en-US" dirty="0" smtClean="0">
                <a:solidFill>
                  <a:srgbClr val="FF0000"/>
                </a:solidFill>
              </a:rPr>
              <a:t>outcome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sample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point</a:t>
            </a:r>
          </a:p>
          <a:p>
            <a:pPr lvl="1"/>
            <a:r>
              <a:rPr lang="en-US" dirty="0" smtClean="0"/>
              <a:t>n trials then give a sample of size n consisting n – samples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sample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space</a:t>
            </a:r>
            <a:r>
              <a:rPr lang="en-US" dirty="0" smtClean="0"/>
              <a:t> S of an experiment is the set of all possible outcomes.</a:t>
            </a:r>
          </a:p>
          <a:p>
            <a:r>
              <a:rPr lang="en-US" dirty="0" smtClean="0"/>
              <a:t>Subsets of S are called events and outcomes Simple events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649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Rolling a dice can result in getting any number of dots out of {1, 2, 3, 4, 5, 6}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Experiment</a:t>
            </a:r>
            <a:r>
              <a:rPr lang="en-US" dirty="0" smtClean="0"/>
              <a:t> is rolling the dice.</a:t>
            </a:r>
          </a:p>
          <a:p>
            <a:r>
              <a:rPr lang="en-US" dirty="0" smtClean="0"/>
              <a:t>As the dice was rolled once so this experiment has one </a:t>
            </a:r>
            <a:r>
              <a:rPr lang="en-US" dirty="0" smtClean="0">
                <a:solidFill>
                  <a:srgbClr val="FF0000"/>
                </a:solidFill>
              </a:rPr>
              <a:t>trial</a:t>
            </a:r>
            <a:endParaRPr lang="en-US" dirty="0" smtClean="0"/>
          </a:p>
          <a:p>
            <a:r>
              <a:rPr lang="en-US" dirty="0" smtClean="0"/>
              <a:t>Getting the number </a:t>
            </a:r>
            <a:r>
              <a:rPr lang="en-US" dirty="0" err="1" smtClean="0"/>
              <a:t>e.g</a:t>
            </a:r>
            <a:r>
              <a:rPr lang="en-US" dirty="0" smtClean="0"/>
              <a:t> 5, is called </a:t>
            </a:r>
            <a:r>
              <a:rPr lang="en-US" dirty="0" smtClean="0">
                <a:solidFill>
                  <a:srgbClr val="FF0000"/>
                </a:solidFill>
              </a:rPr>
              <a:t>outcome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sample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point</a:t>
            </a:r>
          </a:p>
          <a:p>
            <a:r>
              <a:rPr lang="en-US" dirty="0" smtClean="0"/>
              <a:t>{1, 2, 3, 4, 5, 6} in the </a:t>
            </a:r>
            <a:r>
              <a:rPr lang="en-US" dirty="0" smtClean="0">
                <a:solidFill>
                  <a:srgbClr val="FF0000"/>
                </a:solidFill>
              </a:rPr>
              <a:t>sample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space</a:t>
            </a:r>
            <a:r>
              <a:rPr lang="en-US" dirty="0" smtClean="0"/>
              <a:t> S</a:t>
            </a:r>
          </a:p>
          <a:p>
            <a:r>
              <a:rPr lang="en-US" dirty="0" smtClean="0"/>
              <a:t>Subsets of S are called events and outcomes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22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Union, Intersection, Complement of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Union</a:t>
            </a:r>
            <a:r>
              <a:rPr lang="en-US" dirty="0" smtClean="0"/>
              <a:t> AUB consists of all points in A or B or both.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intersection</a:t>
            </a:r>
            <a:r>
              <a:rPr lang="en-US" dirty="0" smtClean="0"/>
              <a:t> A </a:t>
            </a:r>
            <a:r>
              <a:rPr lang="en-US" dirty="0" smtClean="0">
                <a:sym typeface="Symbol"/>
              </a:rPr>
              <a:t> B consists of all points that are in both A and B.</a:t>
            </a:r>
          </a:p>
          <a:p>
            <a:pPr lvl="1"/>
            <a:r>
              <a:rPr lang="en-US" dirty="0" smtClean="0">
                <a:sym typeface="Symbol"/>
              </a:rPr>
              <a:t>If A and B have nothing in common then </a:t>
            </a:r>
            <a:r>
              <a:rPr lang="en-US" dirty="0"/>
              <a:t>A </a:t>
            </a:r>
            <a:r>
              <a:rPr lang="en-US" dirty="0">
                <a:sym typeface="Symbol"/>
              </a:rPr>
              <a:t> </a:t>
            </a:r>
            <a:r>
              <a:rPr lang="en-US" dirty="0" smtClean="0">
                <a:sym typeface="Symbol"/>
              </a:rPr>
              <a:t>B = </a:t>
            </a:r>
            <a:r>
              <a:rPr lang="el-GR" dirty="0" smtClean="0">
                <a:sym typeface="Symbol"/>
              </a:rPr>
              <a:t>Φ</a:t>
            </a:r>
            <a:r>
              <a:rPr lang="en-US" dirty="0" smtClean="0">
                <a:sym typeface="Symbol"/>
              </a:rPr>
              <a:t> where </a:t>
            </a:r>
            <a:r>
              <a:rPr lang="el-GR" dirty="0">
                <a:sym typeface="Symbol"/>
              </a:rPr>
              <a:t>Φ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is called empty set.</a:t>
            </a:r>
          </a:p>
          <a:p>
            <a:r>
              <a:rPr lang="en-US" dirty="0" smtClean="0">
                <a:sym typeface="Symbol"/>
              </a:rPr>
              <a:t>If </a:t>
            </a:r>
            <a:r>
              <a:rPr lang="en-US" dirty="0"/>
              <a:t>A </a:t>
            </a:r>
            <a:r>
              <a:rPr lang="en-US" dirty="0">
                <a:sym typeface="Symbol"/>
              </a:rPr>
              <a:t> B = </a:t>
            </a:r>
            <a:r>
              <a:rPr lang="el-GR" dirty="0" smtClean="0">
                <a:sym typeface="Symbol"/>
              </a:rPr>
              <a:t>Φ</a:t>
            </a:r>
            <a:r>
              <a:rPr lang="en-US" dirty="0" smtClean="0">
                <a:sym typeface="Symbol"/>
              </a:rPr>
              <a:t> then the events A and B are called Mutually Excusive or Disjoint</a:t>
            </a:r>
          </a:p>
          <a:p>
            <a:r>
              <a:rPr lang="en-US" dirty="0" smtClean="0">
                <a:sym typeface="Symbol"/>
              </a:rPr>
              <a:t>A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Complement</a:t>
            </a:r>
            <a:r>
              <a:rPr lang="en-US" dirty="0" smtClean="0">
                <a:sym typeface="Symbol"/>
              </a:rPr>
              <a:t> of set A denoted by A</a:t>
            </a:r>
            <a:r>
              <a:rPr lang="en-US" baseline="30000" dirty="0" smtClean="0">
                <a:sym typeface="Symbol"/>
              </a:rPr>
              <a:t>c</a:t>
            </a:r>
            <a:r>
              <a:rPr lang="en-US" dirty="0" smtClean="0">
                <a:sym typeface="Symbol"/>
              </a:rPr>
              <a:t> or A’ consists of all points of S not in A. Thus </a:t>
            </a:r>
            <a:r>
              <a:rPr lang="en-US" dirty="0"/>
              <a:t>A </a:t>
            </a:r>
            <a:r>
              <a:rPr lang="en-US" dirty="0">
                <a:sym typeface="Symbol"/>
              </a:rPr>
              <a:t> </a:t>
            </a:r>
            <a:r>
              <a:rPr lang="en-US" dirty="0" smtClean="0">
                <a:sym typeface="Symbol"/>
              </a:rPr>
              <a:t>A’ </a:t>
            </a:r>
            <a:r>
              <a:rPr lang="en-US" dirty="0">
                <a:sym typeface="Symbol"/>
              </a:rPr>
              <a:t>= </a:t>
            </a:r>
            <a:r>
              <a:rPr lang="el-GR" dirty="0" smtClean="0">
                <a:sym typeface="Symbol"/>
              </a:rPr>
              <a:t>Φ</a:t>
            </a:r>
            <a:r>
              <a:rPr lang="en-US" dirty="0" smtClean="0">
                <a:sym typeface="Symbol"/>
              </a:rPr>
              <a:t> and </a:t>
            </a:r>
            <a:r>
              <a:rPr lang="en-US" dirty="0"/>
              <a:t>A </a:t>
            </a:r>
            <a:r>
              <a:rPr lang="en-US" dirty="0" smtClean="0">
                <a:sym typeface="Symbol"/>
              </a:rPr>
              <a:t>U A’ </a:t>
            </a:r>
            <a:r>
              <a:rPr lang="en-US" dirty="0">
                <a:sym typeface="Symbol"/>
              </a:rPr>
              <a:t>= </a:t>
            </a:r>
            <a:r>
              <a:rPr lang="en-US" dirty="0" smtClean="0">
                <a:sym typeface="Symbol"/>
              </a:rPr>
              <a:t>S</a:t>
            </a:r>
          </a:p>
        </p:txBody>
      </p:sp>
    </p:spTree>
    <p:extLst>
      <p:ext uri="{BB962C8B-B14F-4D97-AF65-F5344CB8AC3E}">
        <p14:creationId xmlns="" xmlns:p14="http://schemas.microsoft.com/office/powerpoint/2010/main" val="51358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(</a:t>
            </a:r>
            <a:r>
              <a:rPr lang="en-US" dirty="0"/>
              <a:t>U</a:t>
            </a:r>
            <a:r>
              <a:rPr lang="en-US" dirty="0" smtClean="0"/>
              <a:t>nion etc.)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355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Ven</a:t>
            </a:r>
            <a:r>
              <a:rPr lang="en-US" dirty="0" smtClean="0"/>
              <a:t> Diagrams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5214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are n equally likely possibilities of which one must occur and s are regarded as favorable or success, then the probability of success is given by s/n; Classical approach</a:t>
            </a:r>
          </a:p>
          <a:p>
            <a:r>
              <a:rPr lang="en-US" dirty="0" smtClean="0"/>
              <a:t>If n repetitions of an experiment (n very large), an event is observed to occur in h of these, then probability of the event is then h/n. This also called Empirical Probability; Frequency Approach.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174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</a:t>
            </a:r>
            <a:r>
              <a:rPr lang="en-US" dirty="0" err="1" smtClean="0"/>
              <a:t>contd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11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299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1: Advanced Engineering Mathematics by E </a:t>
            </a:r>
            <a:r>
              <a:rPr lang="en-US" dirty="0" err="1" smtClean="0"/>
              <a:t>Kreyszig</a:t>
            </a:r>
            <a:r>
              <a:rPr lang="en-US" dirty="0" smtClean="0"/>
              <a:t> 8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</a:p>
          <a:p>
            <a:r>
              <a:rPr lang="en-US" dirty="0" smtClean="0"/>
              <a:t>2: Probability and Statistics for Engineers and Scientists by Walpole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</TotalTime>
  <Words>908</Words>
  <Application>Microsoft Office PowerPoint</Application>
  <PresentationFormat>On-screen Show (4:3)</PresentationFormat>
  <Paragraphs>110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Last Class</vt:lpstr>
      <vt:lpstr>Today’s Agenda</vt:lpstr>
      <vt:lpstr>Mean, Average or Expected Value</vt:lpstr>
      <vt:lpstr>Mean, Average or Expected Value</vt:lpstr>
      <vt:lpstr>Mean, Average or Expected Value</vt:lpstr>
      <vt:lpstr>Mean, Average or Expected Value</vt:lpstr>
      <vt:lpstr>Variance</vt:lpstr>
      <vt:lpstr>Standard Deviation</vt:lpstr>
      <vt:lpstr>Variance</vt:lpstr>
      <vt:lpstr>Standard Deviation</vt:lpstr>
      <vt:lpstr>Slide 12</vt:lpstr>
      <vt:lpstr>Randomness</vt:lpstr>
      <vt:lpstr>Experiments, Outcomes and Events</vt:lpstr>
      <vt:lpstr>Examples</vt:lpstr>
      <vt:lpstr>Union, Intersection, Complement of Events</vt:lpstr>
      <vt:lpstr>Examples (Union etc.) </vt:lpstr>
      <vt:lpstr>Ven Diagrams</vt:lpstr>
      <vt:lpstr>Probability</vt:lpstr>
      <vt:lpstr>Probability contd…</vt:lpstr>
      <vt:lpstr>Examples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78</cp:revision>
  <dcterms:created xsi:type="dcterms:W3CDTF">2013-05-04T10:14:09Z</dcterms:created>
  <dcterms:modified xsi:type="dcterms:W3CDTF">2013-12-07T07:00:16Z</dcterms:modified>
</cp:coreProperties>
</file>