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6" r:id="rId2"/>
    <p:sldId id="257" r:id="rId3"/>
    <p:sldId id="356" r:id="rId4"/>
    <p:sldId id="370" r:id="rId5"/>
    <p:sldId id="371" r:id="rId6"/>
    <p:sldId id="372" r:id="rId7"/>
    <p:sldId id="373" r:id="rId8"/>
    <p:sldId id="396" r:id="rId9"/>
    <p:sldId id="395" r:id="rId10"/>
    <p:sldId id="374" r:id="rId11"/>
    <p:sldId id="375" r:id="rId12"/>
    <p:sldId id="376" r:id="rId13"/>
    <p:sldId id="394" r:id="rId14"/>
    <p:sldId id="38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B7D2F-9A1C-4DD6-BD06-8E914E760150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64A7C-7E77-41DB-B622-487F609E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8488-18C1-4CDF-AD95-FCC3A661571C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4A558-5DF3-41A1-AE13-A99B472EE9CB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3A478-9BDF-4008-A708-A63D7901FD15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897D8-A3AB-4371-9ABB-7C6E80FD1D04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32DA-161D-4723-A284-A647CDD730B4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04897-9DB3-4FB6-A604-FFCC4D0AC708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E2BE-25CD-4B4B-8E0C-B0336A9A8CA3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CA95-093B-4A08-8544-7D679E53480B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0C0-6648-4208-9C1C-F80EC7FE7C5A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5FE8-ED22-46BC-A3F4-8A01BFB30835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6AD6-27A7-416D-8A05-A84A11EC6CDD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13F0B-921B-4302-97FA-40265EAA8D09}" type="datetime1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29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Estimation of Parameters</a:t>
            </a:r>
          </a:p>
          <a:p>
            <a:r>
              <a:rPr lang="en-US" dirty="0" smtClean="0"/>
              <a:t>Maximum Likelihood Estimator (MLE)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Estimation of Parameters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Confidence Interval</a:t>
            </a:r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Confidence intervals</a:t>
                </a:r>
                <a:r>
                  <a:rPr lang="en-US" dirty="0" smtClean="0"/>
                  <a:t> </a:t>
                </a:r>
                <a:r>
                  <a:rPr lang="en-US" dirty="0"/>
                  <a:t>for an unknown parameter </a:t>
                </a:r>
                <a:r>
                  <a:rPr lang="el-GR" dirty="0" smtClean="0"/>
                  <a:t>θ</a:t>
                </a:r>
                <a:r>
                  <a:rPr lang="en-US" dirty="0" smtClean="0"/>
                  <a:t> of </a:t>
                </a:r>
                <a:r>
                  <a:rPr lang="en-US" dirty="0"/>
                  <a:t>some distribution </a:t>
                </a:r>
                <a:r>
                  <a:rPr lang="en-US" dirty="0" smtClean="0"/>
                  <a:t>are intervals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that </a:t>
                </a:r>
                <a:r>
                  <a:rPr lang="en-US" dirty="0"/>
                  <a:t>contain </a:t>
                </a:r>
                <a:r>
                  <a:rPr lang="el-GR" dirty="0"/>
                  <a:t>θ </a:t>
                </a:r>
                <a:r>
                  <a:rPr lang="en-US" dirty="0" smtClean="0"/>
                  <a:t>not </a:t>
                </a:r>
                <a:r>
                  <a:rPr lang="en-US" dirty="0"/>
                  <a:t>with certainty but with a high </a:t>
                </a:r>
                <a:r>
                  <a:rPr lang="en-US" dirty="0" smtClean="0"/>
                  <a:t>probability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 which </a:t>
                </a:r>
                <a:r>
                  <a:rPr lang="en-US" dirty="0"/>
                  <a:t>we can </a:t>
                </a:r>
                <a:r>
                  <a:rPr lang="en-US" dirty="0" smtClean="0"/>
                  <a:t>choose, 95% and 99% are popular.</a:t>
                </a:r>
              </a:p>
              <a:p>
                <a:r>
                  <a:rPr lang="en-US" dirty="0" smtClean="0"/>
                  <a:t>Interval denoted by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 smtClean="0"/>
                  <a:t> is called the </a:t>
                </a:r>
                <a:r>
                  <a:rPr lang="en-US" b="1" dirty="0">
                    <a:solidFill>
                      <a:srgbClr val="FF0000"/>
                    </a:solidFill>
                  </a:rPr>
                  <a:t>confidence level</a:t>
                </a:r>
                <a:r>
                  <a:rPr lang="en-US" dirty="0"/>
                  <a:t>, </a:t>
                </a:r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are </a:t>
                </a:r>
                <a:r>
                  <a:rPr lang="en-US" dirty="0"/>
                  <a:t>called the </a:t>
                </a:r>
                <a:r>
                  <a:rPr lang="en-US" b="1" dirty="0">
                    <a:solidFill>
                      <a:srgbClr val="FF0000"/>
                    </a:solidFill>
                  </a:rPr>
                  <a:t>lower</a:t>
                </a:r>
                <a:r>
                  <a:rPr lang="en-US" b="1" dirty="0"/>
                  <a:t> </a:t>
                </a:r>
                <a:r>
                  <a:rPr lang="en-US" dirty="0"/>
                  <a:t>and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upper confidence </a:t>
                </a:r>
                <a:r>
                  <a:rPr lang="en-US" b="1" dirty="0">
                    <a:solidFill>
                      <a:srgbClr val="FF0000"/>
                    </a:solidFill>
                  </a:rPr>
                  <a:t>limits</a:t>
                </a:r>
                <a:r>
                  <a:rPr lang="en-US" dirty="0"/>
                  <a:t>.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551" y="3581400"/>
            <a:ext cx="2740567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0564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Lower and Upper Confidence limits depend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r>
                  <a:rPr lang="en-US" dirty="0"/>
                  <a:t>The larger we choose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/>
                  <a:t> the smaller is the </a:t>
                </a:r>
                <a:r>
                  <a:rPr lang="en-US" dirty="0" smtClean="0"/>
                  <a:t>error probability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  <a:ea typeface="Cambria Math"/>
                      </a:rPr>
                      <m:t>1−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𝛾</m:t>
                    </m:r>
                  </m:oMath>
                </a14:m>
                <a:r>
                  <a:rPr lang="en-US" dirty="0"/>
                  <a:t> but the longer is the confidence </a:t>
                </a:r>
                <a:r>
                  <a:rPr lang="en-US" dirty="0" smtClean="0"/>
                  <a:t>interval.</a:t>
                </a:r>
              </a:p>
              <a:p>
                <a:r>
                  <a:rPr lang="en-US" dirty="0" smtClean="0"/>
                  <a:t>If confidence level goes to 1, length of the interval goes to infinity.</a:t>
                </a:r>
              </a:p>
              <a:p>
                <a:r>
                  <a:rPr lang="en-US" dirty="0" smtClean="0"/>
                  <a:t>Mid point of the confidence interval as approximation of </a:t>
                </a:r>
                <a:r>
                  <a:rPr lang="el-GR" dirty="0" smtClean="0"/>
                  <a:t>θ</a:t>
                </a:r>
                <a:r>
                  <a:rPr lang="en-US" dirty="0" smtClean="0"/>
                  <a:t> and half the length as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error bound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79" r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3228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as single observations of Random Variables X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, … , </a:t>
                </a:r>
                <a:r>
                  <a:rPr lang="en-US" dirty="0" err="1" smtClean="0"/>
                  <a:t>X</a:t>
                </a:r>
                <a:r>
                  <a:rPr lang="en-US" baseline="-25000" dirty="0" err="1" smtClean="0"/>
                  <a:t>n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Then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,…,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,…,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In the confidence interval we observe values of two random variables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,…,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Θ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,…,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Then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368" y="5181600"/>
            <a:ext cx="252663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7483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 for Mean of 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assumed that variance is known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47351"/>
            <a:ext cx="7552911" cy="3839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2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 for Mean of 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 of independent Normal Random Variable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2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 for Mean of 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Confidence Interval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42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Determine a </a:t>
            </a:r>
            <a:r>
              <a:rPr lang="en-US" sz="2000" dirty="0" smtClean="0"/>
              <a:t>95% confidence </a:t>
            </a:r>
            <a:r>
              <a:rPr lang="en-US" sz="2000" dirty="0"/>
              <a:t>interval for the mean of a normal distribution with variance </a:t>
            </a:r>
            <a:r>
              <a:rPr lang="en-US" sz="2000" dirty="0" smtClean="0"/>
              <a:t>9 using </a:t>
            </a:r>
            <a:r>
              <a:rPr lang="en-US" sz="2000" dirty="0"/>
              <a:t>a </a:t>
            </a:r>
            <a:r>
              <a:rPr lang="en-US" sz="2000" dirty="0" smtClean="0"/>
              <a:t>sample n = 100 values with mean 5. </a:t>
            </a:r>
            <a:r>
              <a:rPr lang="en-US" sz="2000" dirty="0"/>
              <a:t>How large must </a:t>
            </a:r>
            <a:r>
              <a:rPr lang="en-US" sz="2000" i="1" dirty="0"/>
              <a:t>n </a:t>
            </a:r>
            <a:r>
              <a:rPr lang="en-US" sz="2000" dirty="0"/>
              <a:t>be </a:t>
            </a:r>
            <a:r>
              <a:rPr lang="en-US" sz="2000" dirty="0" smtClean="0"/>
              <a:t>for this confidence </a:t>
            </a:r>
            <a:r>
              <a:rPr lang="en-US" sz="2000" dirty="0"/>
              <a:t>interval of </a:t>
            </a:r>
            <a:r>
              <a:rPr lang="en-US" sz="2000" dirty="0" smtClean="0"/>
              <a:t>length L = 0.4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117613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Height of 100 male students from 1456 students has estimated mean = 67.45” and variance = 2.39”. Find 95% and 99% confidence interval for estimation of the mean height.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63715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Mean and variance estimated from sample of 200 ball bearings are 0.824” and 0.042”. Find 95% and 99% confidence interval for this estimate.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51138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average zinc concentration recovered from a sample of zinc measurements in 36 different locations is found to be 2.6 grams per milliliter. Find the 95% and 99% confidence intervals for the mean zinc concentration in the river. Assume that the population standard deviation is 0.3.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51138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639762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62400"/>
            <a:ext cx="8229600" cy="2133600"/>
          </a:xfrm>
        </p:spPr>
        <p:txBody>
          <a:bodyPr/>
          <a:lstStyle/>
          <a:p>
            <a:r>
              <a:rPr lang="en-US" dirty="0" smtClean="0"/>
              <a:t>Probability and Statistics for Engineers and Scientists by Walpole</a:t>
            </a:r>
          </a:p>
          <a:p>
            <a:r>
              <a:rPr lang="en-US" dirty="0" smtClean="0"/>
              <a:t>Advanced Engineering Mathematics by E </a:t>
            </a:r>
            <a:r>
              <a:rPr lang="en-US" dirty="0" err="1" smtClean="0"/>
              <a:t>Kreyszig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43000"/>
            <a:ext cx="8229600" cy="1981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Estimation of Parameters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Confidence Interval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 Central Limit Theorem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4847</TotalTime>
  <Words>257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Last Class</vt:lpstr>
      <vt:lpstr>Today’s Agenda</vt:lpstr>
      <vt:lpstr>Confidence Interval</vt:lpstr>
      <vt:lpstr>Confidence Interval</vt:lpstr>
      <vt:lpstr>Procedure</vt:lpstr>
      <vt:lpstr>Confidence Interval for Mean of ND</vt:lpstr>
      <vt:lpstr>Confidence Interval for Mean of ND</vt:lpstr>
      <vt:lpstr>Confidence Interval for Mean of ND</vt:lpstr>
      <vt:lpstr>Example</vt:lpstr>
      <vt:lpstr>Example</vt:lpstr>
      <vt:lpstr>Example</vt:lpstr>
      <vt:lpstr>Example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349</cp:revision>
  <dcterms:created xsi:type="dcterms:W3CDTF">2013-05-04T10:14:09Z</dcterms:created>
  <dcterms:modified xsi:type="dcterms:W3CDTF">2013-12-30T13:35:56Z</dcterms:modified>
</cp:coreProperties>
</file>