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6" r:id="rId2"/>
    <p:sldId id="257" r:id="rId3"/>
    <p:sldId id="356" r:id="rId4"/>
    <p:sldId id="370" r:id="rId5"/>
    <p:sldId id="371" r:id="rId6"/>
    <p:sldId id="372" r:id="rId7"/>
    <p:sldId id="373" r:id="rId8"/>
    <p:sldId id="374" r:id="rId9"/>
    <p:sldId id="375" r:id="rId10"/>
    <p:sldId id="376" r:id="rId11"/>
    <p:sldId id="377" r:id="rId12"/>
    <p:sldId id="378" r:id="rId13"/>
    <p:sldId id="379" r:id="rId14"/>
    <p:sldId id="357" r:id="rId15"/>
    <p:sldId id="358" r:id="rId16"/>
    <p:sldId id="359" r:id="rId17"/>
    <p:sldId id="360" r:id="rId18"/>
    <p:sldId id="361" r:id="rId19"/>
    <p:sldId id="3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96"/>
      </p:cViewPr>
      <p:guideLst>
        <p:guide orient="horz" pos="2160"/>
        <p:guide pos="2880"/>
      </p:guideLst>
    </p:cSldViewPr>
  </p:slideViewPr>
  <p:notesTextViewPr>
    <p:cViewPr>
      <p:scale>
        <a:sx n="1" d="1"/>
        <a:sy n="1" d="1"/>
      </p:scale>
      <p:origin x="0" y="0"/>
    </p:cViewPr>
  </p:notesTextViewPr>
  <p:sorterViewPr>
    <p:cViewPr>
      <p:scale>
        <a:sx n="100" d="100"/>
        <a:sy n="100" d="100"/>
      </p:scale>
      <p:origin x="0" y="380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B7D2F-9A1C-4DD6-BD06-8E914E760150}" type="datetimeFigureOut">
              <a:rPr lang="en-US" smtClean="0"/>
              <a:pPr/>
              <a:t>12/28/2013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164A7C-7E77-41DB-B622-487F609E86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6E08488-18C1-4CDF-AD95-FCC3A661571C}"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73D4A558-5DF3-41A1-AE13-A99B472EE9CB}"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A3A478-9BDF-4008-A708-A63D7901FD15}"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D897D8-A3AB-4371-9ABB-7C6E80FD1D04}"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B532DA-161D-4723-A284-A647CDD730B4}" type="datetime1">
              <a:rPr lang="en-US" smtClean="0"/>
              <a:pPr/>
              <a:t>12/28/2013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204897-9DB3-4FB6-A604-FFCC4D0AC708}" type="datetime1">
              <a:rPr lang="en-US" smtClean="0"/>
              <a:pPr/>
              <a:t>12/28/2013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2E2BE-25CD-4B4B-8E0C-B0336A9A8CA3}" type="datetime1">
              <a:rPr lang="en-US" smtClean="0"/>
              <a:pPr/>
              <a:t>12/28/2013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0ACA95-093B-4A08-8544-7D679E53480B}"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4F0C0-6648-4208-9C1C-F80EC7FE7C5A}"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F25FE8-ED22-46BC-A3F4-8A01BFB30835}"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0C6AD6-27A7-416D-8A05-A84A11EC6CDD}"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313F0B-921B-4302-97FA-40265EAA8D09}" type="datetime1">
              <a:rPr lang="en-US" smtClean="0"/>
              <a:pPr/>
              <a:t>12/28/2013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27</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Slide Number Placeholder 4"/>
          <p:cNvSpPr>
            <a:spLocks noGrp="1"/>
          </p:cNvSpPr>
          <p:nvPr>
            <p:ph type="sldNum" sz="quarter" idx="12"/>
          </p:nvPr>
        </p:nvSpPr>
        <p:spPr/>
        <p:txBody>
          <a:bodyPr/>
          <a:lstStyle/>
          <a:p>
            <a:fld id="{5CF84B07-E1DF-494F-8188-564F20F01F9F}" type="slidenum">
              <a:rPr lang="en-US" smtClean="0"/>
              <a:pPr/>
              <a:t>1</a:t>
            </a:fld>
            <a:endParaRPr lang="en-US"/>
          </a:p>
        </p:txBody>
      </p:sp>
    </p:spTree>
    <p:extLst>
      <p:ext uri="{BB962C8B-B14F-4D97-AF65-F5344CB8AC3E}">
        <p14:creationId xmlns:p14="http://schemas.microsoft.com/office/powerpoint/2010/main" xmlns=""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Gamma Distribution</a:t>
            </a:r>
          </a:p>
          <a:p>
            <a:r>
              <a:rPr lang="en-US" dirty="0" smtClean="0"/>
              <a:t>Exponential Distribution</a:t>
            </a:r>
          </a:p>
        </p:txBody>
      </p:sp>
      <p:sp>
        <p:nvSpPr>
          <p:cNvPr id="4" name="Slide Number Placeholder 3"/>
          <p:cNvSpPr>
            <a:spLocks noGrp="1"/>
          </p:cNvSpPr>
          <p:nvPr>
            <p:ph type="sldNum" sz="quarter" idx="12"/>
          </p:nvPr>
        </p:nvSpPr>
        <p:spPr/>
        <p:txBody>
          <a:bodyPr/>
          <a:lstStyle/>
          <a:p>
            <a:fld id="{5CF84B07-E1DF-494F-8188-564F20F01F9F}" type="slidenum">
              <a:rPr lang="en-US" smtClean="0"/>
              <a:pPr/>
              <a:t>2</a:t>
            </a:fld>
            <a:endParaRPr lang="en-US"/>
          </a:p>
        </p:txBody>
      </p:sp>
    </p:spTree>
    <p:extLst>
      <p:ext uri="{BB962C8B-B14F-4D97-AF65-F5344CB8AC3E}">
        <p14:creationId xmlns:p14="http://schemas.microsoft.com/office/powerpoint/2010/main" xmlns=""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normAutofit/>
          </a:bodyPr>
          <a:lstStyle/>
          <a:p>
            <a:r>
              <a:rPr lang="en-US" dirty="0" smtClean="0"/>
              <a:t>Exponential Distribution</a:t>
            </a:r>
          </a:p>
          <a:p>
            <a:pPr>
              <a:buNone/>
            </a:pPr>
            <a:r>
              <a:rPr lang="en-US" dirty="0" smtClean="0"/>
              <a:t>Estimation </a:t>
            </a:r>
            <a:r>
              <a:rPr lang="en-US" dirty="0" smtClean="0"/>
              <a:t>of Parameters</a:t>
            </a:r>
          </a:p>
        </p:txBody>
      </p:sp>
    </p:spTree>
    <p:extLst>
      <p:ext uri="{BB962C8B-B14F-4D97-AF65-F5344CB8AC3E}">
        <p14:creationId xmlns="" xmlns:p14="http://schemas.microsoft.com/office/powerpoint/2010/main"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The probability distribution of the Poisson random variable X, representing the </a:t>
                </a:r>
                <a:r>
                  <a:rPr lang="en-US" dirty="0"/>
                  <a:t>number of outcomes occurring in a given time interval or specified </a:t>
                </a:r>
                <a:r>
                  <a:rPr lang="en-US" dirty="0" smtClean="0"/>
                  <a:t>region denoted </a:t>
                </a:r>
                <a:r>
                  <a:rPr lang="en-US" dirty="0"/>
                  <a:t>by </a:t>
                </a:r>
                <a:r>
                  <a:rPr lang="en-US" i="1" dirty="0"/>
                  <a:t>t, </a:t>
                </a:r>
                <a:r>
                  <a:rPr lang="en-US" dirty="0" smtClean="0"/>
                  <a:t>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a:rPr>
                          </m:ctrlPr>
                        </m:dPr>
                        <m:e>
                          <m:r>
                            <a:rPr lang="en-US" b="0" i="1" smtClean="0">
                              <a:latin typeface="Cambria Math"/>
                            </a:rPr>
                            <m:t>𝑥</m:t>
                          </m:r>
                          <m:r>
                            <a:rPr lang="en-US" b="0" i="1" smtClean="0">
                              <a:latin typeface="Cambria Math"/>
                            </a:rPr>
                            <m:t>;</m:t>
                          </m:r>
                          <m:r>
                            <m:rPr>
                              <m:sty m:val="p"/>
                            </m:rPr>
                            <a:rPr lang="el-GR" b="0" i="1" smtClean="0">
                              <a:latin typeface="Cambria Math"/>
                            </a:rPr>
                            <m:t>λ</m:t>
                          </m:r>
                          <m:r>
                            <a:rPr lang="en-US" b="0" i="1" smtClean="0">
                              <a:latin typeface="Cambria Math"/>
                            </a:rPr>
                            <m:t>𝑡</m:t>
                          </m:r>
                        </m:e>
                      </m:d>
                      <m:r>
                        <a:rPr lang="en-US" b="0" i="1" smtClean="0">
                          <a:latin typeface="Cambria Math"/>
                        </a:rPr>
                        <m:t>= </m:t>
                      </m:r>
                      <m:f>
                        <m:fPr>
                          <m:ctrlPr>
                            <a:rPr lang="en-US" b="0" i="1" smtClean="0">
                              <a:latin typeface="Cambria Math"/>
                            </a:rPr>
                          </m:ctrlPr>
                        </m:fPr>
                        <m:num>
                          <m:sSup>
                            <m:sSupPr>
                              <m:ctrlPr>
                                <a:rPr lang="en-US" b="0" i="1" smtClean="0">
                                  <a:latin typeface="Cambria Math"/>
                                </a:rPr>
                              </m:ctrlPr>
                            </m:sSupPr>
                            <m:e>
                              <m:r>
                                <a:rPr lang="en-US" b="0" i="1" smtClean="0">
                                  <a:latin typeface="Cambria Math"/>
                                </a:rPr>
                                <m:t>𝑒</m:t>
                              </m:r>
                            </m:e>
                            <m:sup>
                              <m:r>
                                <a:rPr lang="en-US" b="0" i="1" smtClean="0">
                                  <a:latin typeface="Cambria Math"/>
                                </a:rPr>
                                <m:t>−</m:t>
                              </m:r>
                              <m:r>
                                <m:rPr>
                                  <m:sty m:val="p"/>
                                </m:rPr>
                                <a:rPr lang="el-GR" b="0" i="1" smtClean="0">
                                  <a:latin typeface="Cambria Math"/>
                                </a:rPr>
                                <m:t>λ</m:t>
                              </m:r>
                              <m:r>
                                <a:rPr lang="en-US" b="0" i="1" smtClean="0">
                                  <a:latin typeface="Cambria Math"/>
                                </a:rPr>
                                <m:t>𝑡</m:t>
                              </m:r>
                            </m:sup>
                          </m:sSup>
                          <m:sSup>
                            <m:sSupPr>
                              <m:ctrlPr>
                                <a:rPr lang="en-US" b="0" i="1" smtClean="0">
                                  <a:latin typeface="Cambria Math"/>
                                </a:rPr>
                              </m:ctrlPr>
                            </m:sSupPr>
                            <m:e>
                              <m:r>
                                <a:rPr lang="en-US" b="0" i="1" smtClean="0">
                                  <a:latin typeface="Cambria Math"/>
                                </a:rPr>
                                <m:t>(</m:t>
                              </m:r>
                              <m:r>
                                <m:rPr>
                                  <m:sty m:val="p"/>
                                </m:rPr>
                                <a:rPr lang="el-GR" b="0" i="1" smtClean="0">
                                  <a:latin typeface="Cambria Math"/>
                                </a:rPr>
                                <m:t>λ</m:t>
                              </m:r>
                              <m:r>
                                <a:rPr lang="en-US" b="0" i="1" smtClean="0">
                                  <a:latin typeface="Cambria Math"/>
                                </a:rPr>
                                <m:t>𝑡</m:t>
                              </m:r>
                              <m:r>
                                <a:rPr lang="en-US" b="0" i="1" smtClean="0">
                                  <a:latin typeface="Cambria Math"/>
                                </a:rPr>
                                <m:t>)</m:t>
                              </m:r>
                            </m:e>
                            <m:sup>
                              <m:r>
                                <a:rPr lang="en-US" b="0" i="1" smtClean="0">
                                  <a:latin typeface="Cambria Math"/>
                                </a:rPr>
                                <m:t>𝑥</m:t>
                              </m:r>
                            </m:sup>
                          </m:sSup>
                        </m:num>
                        <m:den>
                          <m:r>
                            <a:rPr lang="en-US" b="0" i="1" smtClean="0">
                              <a:latin typeface="Cambria Math"/>
                            </a:rPr>
                            <m:t>𝑥</m:t>
                          </m:r>
                          <m:r>
                            <a:rPr lang="en-US" b="0" i="1" smtClean="0">
                              <a:latin typeface="Cambria Math"/>
                              <a:ea typeface="Cambria Math"/>
                            </a:rPr>
                            <m:t>!</m:t>
                          </m:r>
                        </m:den>
                      </m:f>
                      <m:r>
                        <a:rPr lang="en-US" b="0" i="1" smtClean="0">
                          <a:latin typeface="Cambria Math"/>
                        </a:rPr>
                        <m:t>  ;</m:t>
                      </m:r>
                      <m:r>
                        <a:rPr lang="en-US" b="0" i="1" smtClean="0">
                          <a:latin typeface="Cambria Math"/>
                        </a:rPr>
                        <m:t>𝑥</m:t>
                      </m:r>
                      <m:r>
                        <a:rPr lang="en-US" b="0" i="1" smtClean="0">
                          <a:latin typeface="Cambria Math"/>
                        </a:rPr>
                        <m:t>=0, 1, 2, ….</m:t>
                      </m:r>
                    </m:oMath>
                  </m:oMathPara>
                </a14:m>
                <a:endParaRPr lang="en-US" dirty="0" smtClean="0"/>
              </a:p>
              <a:p>
                <a:pPr marL="0" indent="0">
                  <a:buNone/>
                </a:pPr>
                <a:r>
                  <a:rPr lang="en-US" dirty="0" smtClean="0"/>
                  <a:t>Table A.2 of the text contains the sums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a:rPr>
                          </m:ctrlPr>
                        </m:dPr>
                        <m:e>
                          <m:r>
                            <a:rPr lang="en-US" b="0" i="1" smtClean="0">
                              <a:latin typeface="Cambria Math"/>
                            </a:rPr>
                            <m:t>𝑟</m:t>
                          </m:r>
                          <m:r>
                            <a:rPr lang="en-US" b="0" i="1" smtClean="0">
                              <a:latin typeface="Cambria Math"/>
                            </a:rPr>
                            <m:t>;</m:t>
                          </m:r>
                          <m:r>
                            <m:rPr>
                              <m:sty m:val="p"/>
                            </m:rPr>
                            <a:rPr lang="el-GR" b="0" i="1" smtClean="0">
                              <a:latin typeface="Cambria Math"/>
                            </a:rPr>
                            <m:t>λ</m:t>
                          </m:r>
                          <m:r>
                            <a:rPr lang="en-US" b="0" i="1" smtClean="0">
                              <a:latin typeface="Cambria Math"/>
                            </a:rPr>
                            <m:t>𝑡</m:t>
                          </m:r>
                        </m:e>
                      </m:d>
                      <m:r>
                        <a:rPr lang="en-US" b="0" i="1" smtClean="0">
                          <a:latin typeface="Cambria Math"/>
                        </a:rPr>
                        <m:t>=</m:t>
                      </m:r>
                      <m:nary>
                        <m:naryPr>
                          <m:chr m:val="∑"/>
                          <m:ctrlPr>
                            <a:rPr lang="en-US" b="0" i="1" smtClean="0">
                              <a:latin typeface="Cambria Math"/>
                            </a:rPr>
                          </m:ctrlPr>
                        </m:naryPr>
                        <m:sub>
                          <m:r>
                            <m:rPr>
                              <m:brk m:alnAt="23"/>
                            </m:rPr>
                            <a:rPr lang="en-US" b="0" i="1" smtClean="0">
                              <a:latin typeface="Cambria Math"/>
                            </a:rPr>
                            <m:t>𝑥</m:t>
                          </m:r>
                          <m:r>
                            <a:rPr lang="en-US" b="0" i="1" smtClean="0">
                              <a:latin typeface="Cambria Math"/>
                            </a:rPr>
                            <m:t>=0</m:t>
                          </m:r>
                        </m:sub>
                        <m:sup>
                          <m:r>
                            <a:rPr lang="en-US" b="0" i="1" smtClean="0">
                              <a:latin typeface="Cambria Math"/>
                            </a:rPr>
                            <m:t>𝑟</m:t>
                          </m:r>
                        </m:sup>
                        <m:e>
                          <m:r>
                            <a:rPr lang="en-US" b="0" i="1" smtClean="0">
                              <a:latin typeface="Cambria Math"/>
                            </a:rPr>
                            <m:t>𝑃</m:t>
                          </m:r>
                          <m:r>
                            <a:rPr lang="en-US" b="0" i="1" smtClean="0">
                              <a:latin typeface="Cambria Math"/>
                            </a:rPr>
                            <m:t>(</m:t>
                          </m:r>
                          <m:r>
                            <a:rPr lang="en-US" b="0" i="1" smtClean="0">
                              <a:latin typeface="Cambria Math"/>
                            </a:rPr>
                            <m:t>𝑥</m:t>
                          </m:r>
                          <m:r>
                            <a:rPr lang="en-US" b="0" i="1" smtClean="0">
                              <a:latin typeface="Cambria Math"/>
                            </a:rPr>
                            <m:t>;</m:t>
                          </m:r>
                          <m:r>
                            <m:rPr>
                              <m:sty m:val="p"/>
                            </m:rPr>
                            <a:rPr lang="el-GR" b="0" i="1" smtClean="0">
                              <a:latin typeface="Cambria Math"/>
                            </a:rPr>
                            <m:t>λ</m:t>
                          </m:r>
                          <m:r>
                            <a:rPr lang="en-US" b="0" i="1" smtClean="0">
                              <a:latin typeface="Cambria Math"/>
                            </a:rPr>
                            <m:t>𝑡</m:t>
                          </m:r>
                          <m:r>
                            <a:rPr lang="en-US" b="0" i="1" smtClean="0">
                              <a:latin typeface="Cambria Math"/>
                            </a:rPr>
                            <m:t>)</m:t>
                          </m:r>
                        </m:e>
                      </m:nary>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4</a:t>
            </a:fld>
            <a:endParaRPr lang="en-US"/>
          </a:p>
        </p:txBody>
      </p:sp>
      <p:sp>
        <p:nvSpPr>
          <p:cNvPr id="6" name="Rectangle 5"/>
          <p:cNvSpPr/>
          <p:nvPr/>
        </p:nvSpPr>
        <p:spPr>
          <a:xfrm>
            <a:off x="838200" y="5334000"/>
            <a:ext cx="7924800" cy="707886"/>
          </a:xfrm>
          <a:prstGeom prst="rect">
            <a:avLst/>
          </a:prstGeom>
        </p:spPr>
        <p:txBody>
          <a:bodyPr wrap="square">
            <a:spAutoFit/>
          </a:bodyPr>
          <a:lstStyle/>
          <a:p>
            <a:r>
              <a:rPr lang="en-US" sz="2000" dirty="0" smtClean="0">
                <a:solidFill>
                  <a:srgbClr val="FF0000"/>
                </a:solidFill>
                <a:latin typeface="Arial Black" pitchFamily="34" charset="0"/>
              </a:rPr>
              <a:t>where </a:t>
            </a:r>
            <a:r>
              <a:rPr lang="el-GR" sz="2000" dirty="0" smtClean="0">
                <a:solidFill>
                  <a:srgbClr val="FF0000"/>
                </a:solidFill>
                <a:latin typeface="Arial Black" pitchFamily="34" charset="0"/>
              </a:rPr>
              <a:t>λ</a:t>
            </a:r>
            <a:r>
              <a:rPr lang="en-US" sz="2000" dirty="0" smtClean="0">
                <a:solidFill>
                  <a:srgbClr val="FF0000"/>
                </a:solidFill>
                <a:latin typeface="Arial Black" pitchFamily="34" charset="0"/>
              </a:rPr>
              <a:t> is the average number of outcomes per unit time, distance, area, or volume, and e = 2.71828 • • •.</a:t>
            </a:r>
            <a:endParaRPr lang="en-US" sz="2000" dirty="0">
              <a:solidFill>
                <a:srgbClr val="FF0000"/>
              </a:solidFill>
              <a:latin typeface="Arial Black" pitchFamily="34" charset="0"/>
            </a:endParaRPr>
          </a:p>
        </p:txBody>
      </p:sp>
    </p:spTree>
    <p:extLst>
      <p:ext uri="{BB962C8B-B14F-4D97-AF65-F5344CB8AC3E}">
        <p14:creationId xmlns="" xmlns:p14="http://schemas.microsoft.com/office/powerpoint/2010/main" val="1227708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Poisson Distribution</a:t>
            </a:r>
            <a:endParaRPr lang="en-US" dirty="0"/>
          </a:p>
        </p:txBody>
      </p:sp>
      <p:sp>
        <p:nvSpPr>
          <p:cNvPr id="5" name="Content Placeholder 2"/>
          <p:cNvSpPr>
            <a:spLocks noGrp="1"/>
          </p:cNvSpPr>
          <p:nvPr>
            <p:ph idx="1"/>
          </p:nvPr>
        </p:nvSpPr>
        <p:spPr>
          <a:xfrm>
            <a:off x="457200" y="1143000"/>
            <a:ext cx="8229600" cy="4983163"/>
          </a:xfrm>
        </p:spPr>
        <p:txBody>
          <a:bodyPr/>
          <a:lstStyle/>
          <a:p>
            <a:r>
              <a:rPr lang="en-US" dirty="0" smtClean="0">
                <a:solidFill>
                  <a:srgbClr val="FF0000"/>
                </a:solidFill>
              </a:rPr>
              <a:t>Theorem</a:t>
            </a:r>
            <a:r>
              <a:rPr lang="en-US" dirty="0" smtClean="0"/>
              <a:t>: </a:t>
            </a:r>
          </a:p>
          <a:p>
            <a:pPr lvl="1"/>
            <a:r>
              <a:rPr lang="en-US" dirty="0" smtClean="0"/>
              <a:t>Both the mean and variance of the Poisson distribution p(x; </a:t>
            </a:r>
            <a:r>
              <a:rPr lang="el-GR" dirty="0" smtClean="0"/>
              <a:t>λ</a:t>
            </a:r>
            <a:r>
              <a:rPr lang="en-US" dirty="0" smtClean="0"/>
              <a:t>t) are </a:t>
            </a:r>
            <a:r>
              <a:rPr lang="el-GR" dirty="0" smtClean="0"/>
              <a:t>λ</a:t>
            </a:r>
            <a:r>
              <a:rPr lang="en-US" dirty="0" smtClean="0"/>
              <a:t>t.</a:t>
            </a:r>
          </a:p>
        </p:txBody>
      </p:sp>
      <p:sp>
        <p:nvSpPr>
          <p:cNvPr id="4" name="Slide Number Placeholder 3"/>
          <p:cNvSpPr>
            <a:spLocks noGrp="1"/>
          </p:cNvSpPr>
          <p:nvPr>
            <p:ph type="sldNum" sz="quarter" idx="12"/>
          </p:nvPr>
        </p:nvSpPr>
        <p:spPr/>
        <p:txBody>
          <a:bodyPr/>
          <a:lstStyle/>
          <a:p>
            <a:fld id="{5CF84B07-E1DF-494F-8188-564F20F01F9F}" type="slidenum">
              <a:rPr lang="en-US" smtClean="0"/>
              <a:pPr/>
              <a:t>5</a:t>
            </a:fld>
            <a:endParaRPr lang="en-US"/>
          </a:p>
        </p:txBody>
      </p:sp>
    </p:spTree>
    <p:extLst>
      <p:ext uri="{BB962C8B-B14F-4D97-AF65-F5344CB8AC3E}">
        <p14:creationId xmlns="" xmlns:p14="http://schemas.microsoft.com/office/powerpoint/2010/main" val="503324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Exponential Distribution</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Special case of Gamma function with </a:t>
                </a:r>
                <a:r>
                  <a:rPr lang="el-GR" dirty="0" smtClean="0"/>
                  <a:t>α</a:t>
                </a:r>
                <a:r>
                  <a:rPr lang="en-US" dirty="0"/>
                  <a:t/>
                </a:r>
                <a:r>
                  <a:rPr lang="en-US" dirty="0" smtClean="0"/>
                  <a:t>= 1</a:t>
                </a:r>
              </a:p>
              <a:p>
                <a:r>
                  <a:rPr lang="en-US" dirty="0"/>
                  <a:t>The continuous random variable </a:t>
                </a:r>
                <a:r>
                  <a:rPr lang="en-US" i="1" dirty="0"/>
                  <a:t>X </a:t>
                </a:r>
                <a:r>
                  <a:rPr lang="en-US" dirty="0"/>
                  <a:t>has </a:t>
                </a:r>
                <a:r>
                  <a:rPr lang="en-US" dirty="0" smtClean="0"/>
                  <a:t>an </a:t>
                </a:r>
                <a:r>
                  <a:rPr lang="en-US" dirty="0" smtClean="0">
                    <a:solidFill>
                      <a:srgbClr val="FF0000"/>
                    </a:solidFill>
                  </a:rPr>
                  <a:t>exponential </a:t>
                </a:r>
                <a:r>
                  <a:rPr lang="en-US" b="1" dirty="0">
                    <a:solidFill>
                      <a:srgbClr val="FF0000"/>
                    </a:solidFill>
                  </a:rPr>
                  <a:t>distribution</a:t>
                </a:r>
                <a:r>
                  <a:rPr lang="en-US" b="1" dirty="0"/>
                  <a:t>, </a:t>
                </a:r>
                <a:r>
                  <a:rPr lang="en-US" dirty="0"/>
                  <a:t>with </a:t>
                </a:r>
                <a:r>
                  <a:rPr lang="en-US" dirty="0" smtClean="0"/>
                  <a:t>parameter </a:t>
                </a:r>
                <a14:m>
                  <m:oMath xmlns:m="http://schemas.openxmlformats.org/officeDocument/2006/math">
                    <m:r>
                      <a:rPr lang="en-US" i="1">
                        <a:latin typeface="Cambria Math"/>
                        <a:ea typeface="Cambria Math"/>
                      </a:rPr>
                      <m:t>𝛽</m:t>
                    </m:r>
                  </m:oMath>
                </a14:m>
                <a:r>
                  <a:rPr lang="en-US" dirty="0"/>
                  <a:t>, </a:t>
                </a:r>
                <a:r>
                  <a:rPr lang="en-US" dirty="0"/>
                  <a:t>if its density function is given </a:t>
                </a:r>
                <a:r>
                  <a:rPr lang="en-US" dirty="0"/>
                  <a:t>by</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𝑓</m:t>
                      </m:r>
                      <m:d>
                        <m:dPr>
                          <m:ctrlPr>
                            <a:rPr lang="en-US" i="1">
                              <a:latin typeface="Cambria Math"/>
                            </a:rPr>
                          </m:ctrlPr>
                        </m:dPr>
                        <m:e>
                          <m:r>
                            <a:rPr lang="en-US" i="1">
                              <a:latin typeface="Cambria Math"/>
                            </a:rPr>
                            <m:t>𝑥</m:t>
                          </m:r>
                          <m:r>
                            <a:rPr lang="en-US" i="1">
                              <a:latin typeface="Cambria Math"/>
                            </a:rPr>
                            <m:t>;</m:t>
                          </m:r>
                          <m:r>
                            <a:rPr lang="en-US" i="1">
                              <a:latin typeface="Cambria Math"/>
                              <a:ea typeface="Cambria Math"/>
                            </a:rPr>
                            <m:t>𝛽</m:t>
                          </m:r>
                        </m:e>
                      </m:d>
                      <m:r>
                        <a:rPr lang="en-US" i="1">
                          <a:latin typeface="Cambria Math"/>
                          <a:ea typeface="Cambria Math"/>
                        </a:rPr>
                        <m:t>=</m:t>
                      </m:r>
                      <m:d>
                        <m:dPr>
                          <m:begChr m:val="{"/>
                          <m:endChr m:val=""/>
                          <m:ctrlPr>
                            <a:rPr lang="en-US" i="1">
                              <a:latin typeface="Cambria Math"/>
                              <a:ea typeface="Cambria Math"/>
                            </a:rPr>
                          </m:ctrlPr>
                        </m:dPr>
                        <m:e>
                          <m:eqArr>
                            <m:eqArrPr>
                              <m:ctrlPr>
                                <a:rPr lang="en-US" i="1">
                                  <a:latin typeface="Cambria Math"/>
                                  <a:ea typeface="Cambria Math"/>
                                </a:rPr>
                              </m:ctrlPr>
                            </m:eqArrPr>
                            <m:e>
                              <m:f>
                                <m:fPr>
                                  <m:ctrlPr>
                                    <a:rPr lang="en-US" i="1">
                                      <a:latin typeface="Cambria Math"/>
                                      <a:ea typeface="Cambria Math"/>
                                    </a:rPr>
                                  </m:ctrlPr>
                                </m:fPr>
                                <m:num>
                                  <m:r>
                                    <a:rPr lang="en-US" i="1">
                                      <a:latin typeface="Cambria Math"/>
                                      <a:ea typeface="Cambria Math"/>
                                    </a:rPr>
                                    <m:t>1</m:t>
                                  </m:r>
                                </m:num>
                                <m:den>
                                  <m:r>
                                    <a:rPr lang="en-US" i="1" smtClean="0">
                                      <a:latin typeface="Cambria Math"/>
                                      <a:ea typeface="Cambria Math"/>
                                    </a:rPr>
                                    <m:t>𝛽</m:t>
                                  </m:r>
                                </m:den>
                              </m:f>
                              <m:sSup>
                                <m:sSupPr>
                                  <m:ctrlPr>
                                    <a:rPr lang="en-US" i="1">
                                      <a:latin typeface="Cambria Math"/>
                                      <a:ea typeface="Cambria Math"/>
                                    </a:rPr>
                                  </m:ctrlPr>
                                </m:sSupPr>
                                <m:e>
                                  <m:r>
                                    <a:rPr lang="en-US" i="1">
                                      <a:latin typeface="Cambria Math"/>
                                      <a:ea typeface="Cambria Math"/>
                                    </a:rPr>
                                    <m:t>𝑒</m:t>
                                  </m:r>
                                </m:e>
                                <m:sup>
                                  <m:r>
                                    <a:rPr lang="en-US" i="1">
                                      <a:latin typeface="Cambria Math"/>
                                      <a:ea typeface="Cambria Math"/>
                                    </a:rPr>
                                    <m:t>−</m:t>
                                  </m:r>
                                  <m:r>
                                    <a:rPr lang="en-US" i="1">
                                      <a:latin typeface="Cambria Math"/>
                                      <a:ea typeface="Cambria Math"/>
                                    </a:rPr>
                                    <m:t>𝑥</m:t>
                                  </m:r>
                                  <m:r>
                                    <a:rPr lang="en-US" i="1">
                                      <a:latin typeface="Cambria Math"/>
                                      <a:ea typeface="Cambria Math"/>
                                    </a:rPr>
                                    <m:t>/</m:t>
                                  </m:r>
                                  <m:r>
                                    <a:rPr lang="en-US" i="1">
                                      <a:latin typeface="Cambria Math"/>
                                      <a:ea typeface="Cambria Math"/>
                                    </a:rPr>
                                    <m:t>𝛽</m:t>
                                  </m:r>
                                </m:sup>
                              </m:sSup>
                              <m:r>
                                <a:rPr lang="en-US" i="1">
                                  <a:latin typeface="Cambria Math"/>
                                  <a:ea typeface="Cambria Math"/>
                                </a:rPr>
                                <m:t>. </m:t>
                              </m:r>
                              <m:r>
                                <a:rPr lang="en-US" i="1">
                                  <a:latin typeface="Cambria Math"/>
                                  <a:ea typeface="Cambria Math"/>
                                </a:rPr>
                                <m:t>𝑥</m:t>
                              </m:r>
                              <m:r>
                                <a:rPr lang="en-US" i="1">
                                  <a:latin typeface="Cambria Math"/>
                                  <a:ea typeface="Cambria Math"/>
                                </a:rPr>
                                <m:t>&gt;0</m:t>
                              </m:r>
                            </m:e>
                            <m:e>
                              <m:r>
                                <a:rPr lang="en-US" i="1">
                                  <a:latin typeface="Cambria Math"/>
                                  <a:ea typeface="Cambria Math"/>
                                </a:rPr>
                                <m:t>0. </m:t>
                              </m:r>
                              <m:r>
                                <a:rPr lang="en-US" i="1">
                                  <a:latin typeface="Cambria Math"/>
                                  <a:ea typeface="Cambria Math"/>
                                </a:rPr>
                                <m:t>𝑒𝑙𝑠𝑒𝑤h𝑒𝑟𝑒</m:t>
                              </m:r>
                            </m:e>
                          </m:eqArr>
                        </m:e>
                      </m:d>
                    </m:oMath>
                  </m:oMathPara>
                </a14:m>
                <a:endParaRPr lang="en-US" dirty="0"/>
              </a:p>
              <a:p>
                <a:pPr marL="0" indent="0">
                  <a:buNone/>
                </a:pPr>
                <a:r>
                  <a:rPr lang="en-US" dirty="0"/>
                  <a:t>where </a:t>
                </a:r>
                <a14:m>
                  <m:oMath xmlns:m="http://schemas.openxmlformats.org/officeDocument/2006/math">
                    <m:r>
                      <a:rPr lang="en-US" i="1">
                        <a:latin typeface="Cambria Math"/>
                        <a:ea typeface="Cambria Math"/>
                      </a:rPr>
                      <m:t>𝛽</m:t>
                    </m:r>
                    <m:r>
                      <a:rPr lang="en-US" i="1">
                        <a:latin typeface="Cambria Math"/>
                        <a:ea typeface="Cambria Math"/>
                      </a:rPr>
                      <m:t>&gt;0</m:t>
                    </m:r>
                  </m:oMath>
                </a14:m>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6</a:t>
            </a:fld>
            <a:endParaRPr lang="en-US"/>
          </a:p>
        </p:txBody>
      </p:sp>
    </p:spTree>
    <p:extLst>
      <p:ext uri="{BB962C8B-B14F-4D97-AF65-F5344CB8AC3E}">
        <p14:creationId xmlns="" xmlns:p14="http://schemas.microsoft.com/office/powerpoint/2010/main" val="3375559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dirty="0" smtClean="0"/>
              <a:t>Relationship of Exponential Distribution to the Poisson Process</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7</a:t>
            </a:fld>
            <a:endParaRPr lang="en-US"/>
          </a:p>
        </p:txBody>
      </p:sp>
      <p:sp>
        <p:nvSpPr>
          <p:cNvPr id="5" name="Content Placeholder 4"/>
          <p:cNvSpPr>
            <a:spLocks noGrp="1"/>
          </p:cNvSpPr>
          <p:nvPr>
            <p:ph idx="1"/>
          </p:nvPr>
        </p:nvSpPr>
        <p:spPr/>
        <p:txBody>
          <a:bodyPr>
            <a:normAutofit fontScale="92500" lnSpcReduction="20000"/>
          </a:bodyPr>
          <a:lstStyle/>
          <a:p>
            <a:r>
              <a:rPr lang="en-US" dirty="0" smtClean="0"/>
              <a:t>The most important applications of the exponential distribution are situations where the Poisson process applies. </a:t>
            </a:r>
          </a:p>
          <a:p>
            <a:r>
              <a:rPr lang="en-US" dirty="0" smtClean="0"/>
              <a:t>Recall that the Poisson process allows for the use of the discrete distribution called the Poisson distribution. </a:t>
            </a:r>
          </a:p>
          <a:p>
            <a:r>
              <a:rPr lang="en-US" dirty="0" smtClean="0"/>
              <a:t>The Poisson distribution is used to compute the probability of specific numbers of "events" during a particular period of time or space. </a:t>
            </a:r>
          </a:p>
          <a:p>
            <a:r>
              <a:rPr lang="en-US" dirty="0" smtClean="0"/>
              <a:t>In many applications, the time period or span of space is the random variable. </a:t>
            </a:r>
          </a:p>
          <a:p>
            <a:r>
              <a:rPr lang="en-US" dirty="0" smtClean="0"/>
              <a:t>For example, an industrial engineer may be interested in modeling the time T between arrivals at a congested intersection during rush hour in a large city. An arrival represents the Poisson event.</a:t>
            </a:r>
          </a:p>
        </p:txBody>
      </p:sp>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8</a:t>
            </a:fld>
            <a:endParaRPr lang="en-US"/>
          </a:p>
        </p:txBody>
      </p:sp>
      <p:sp>
        <p:nvSpPr>
          <p:cNvPr id="5" name="Content Placeholder 4"/>
          <p:cNvSpPr>
            <a:spLocks noGrp="1"/>
          </p:cNvSpPr>
          <p:nvPr>
            <p:ph idx="1"/>
          </p:nvPr>
        </p:nvSpPr>
        <p:spPr/>
        <p:txBody>
          <a:bodyPr>
            <a:normAutofit lnSpcReduction="10000"/>
          </a:bodyPr>
          <a:lstStyle/>
          <a:p>
            <a:r>
              <a:rPr lang="en-US" dirty="0" smtClean="0"/>
              <a:t>The relationship between the exponential distribution (often called the negative exponential) and the Poisson process is quite simple.  </a:t>
            </a:r>
          </a:p>
          <a:p>
            <a:r>
              <a:rPr lang="en-US" dirty="0" smtClean="0"/>
              <a:t>Poisson distribution was developed as a single-parameter distribution with parameter </a:t>
            </a:r>
            <a:r>
              <a:rPr lang="el-GR" dirty="0" smtClean="0"/>
              <a:t>λ</a:t>
            </a:r>
            <a:r>
              <a:rPr lang="en-US" dirty="0" smtClean="0"/>
              <a:t>, where </a:t>
            </a:r>
            <a:r>
              <a:rPr lang="el-GR" dirty="0" smtClean="0"/>
              <a:t>λ </a:t>
            </a:r>
            <a:r>
              <a:rPr lang="en-US" dirty="0" smtClean="0"/>
              <a:t>may be interpreted as the mean number of events per unit "time." </a:t>
            </a:r>
          </a:p>
          <a:p>
            <a:r>
              <a:rPr lang="en-US" dirty="0" smtClean="0"/>
              <a:t>Consider now  the random variable described by the time required for the first event to occur. Using the Poisson distribution, we find that the probability of no events occurring in the span up to time t is given by</a:t>
            </a:r>
            <a:endParaRPr lang="en-US" dirty="0"/>
          </a:p>
        </p:txBody>
      </p:sp>
      <p:sp>
        <p:nvSpPr>
          <p:cNvPr id="7" name="Title 1"/>
          <p:cNvSpPr>
            <a:spLocks noGrp="1"/>
          </p:cNvSpPr>
          <p:nvPr>
            <p:ph type="title"/>
          </p:nvPr>
        </p:nvSpPr>
        <p:spPr/>
        <p:txBody>
          <a:bodyPr>
            <a:normAutofit fontScale="90000"/>
          </a:bodyPr>
          <a:lstStyle/>
          <a:p>
            <a:r>
              <a:rPr lang="en-US" dirty="0" smtClean="0"/>
              <a:t>Relationship of Exponential Distribution to the Poisson Process</a:t>
            </a:r>
            <a:endParaRPr lang="en-US" dirty="0"/>
          </a:p>
        </p:txBody>
      </p:sp>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9</a:t>
            </a:fld>
            <a:endParaRPr lang="en-US"/>
          </a:p>
        </p:txBody>
      </p:sp>
      <p:sp>
        <p:nvSpPr>
          <p:cNvPr id="5" name="Content Placeholder 4"/>
          <p:cNvSpPr>
            <a:spLocks noGrp="1"/>
          </p:cNvSpPr>
          <p:nvPr>
            <p:ph idx="1"/>
          </p:nvPr>
        </p:nvSpPr>
        <p:spPr/>
        <p:txBody>
          <a:bodyPr>
            <a:normAutofit/>
          </a:bodyPr>
          <a:lstStyle/>
          <a:p>
            <a:r>
              <a:rPr lang="en-US" sz="2000" dirty="0" smtClean="0"/>
              <a:t>Consider now  the random variable described by the time required for the first event to occur. Using the Poisson distribution, we find that the probability of no events occurring in the span up to time t is given by</a:t>
            </a:r>
          </a:p>
          <a:p>
            <a:endParaRPr lang="en-US" sz="2000" dirty="0" smtClean="0"/>
          </a:p>
          <a:p>
            <a:endParaRPr lang="en-US" sz="2000" dirty="0" smtClean="0"/>
          </a:p>
          <a:p>
            <a:endParaRPr lang="en-US" sz="2000" dirty="0" smtClean="0"/>
          </a:p>
          <a:p>
            <a:pPr>
              <a:buNone/>
            </a:pPr>
            <a:r>
              <a:rPr lang="en-US" sz="2000" dirty="0" smtClean="0"/>
              <a:t>	</a:t>
            </a:r>
          </a:p>
          <a:p>
            <a:r>
              <a:rPr lang="en-US" sz="2000" dirty="0" smtClean="0"/>
              <a:t>We can now make use of the above and let X be the time to the first Poisson event. The probability that the length of time until the first event will exceed x is the same as the probability that no Poisson events will occur in x.</a:t>
            </a:r>
            <a:endParaRPr lang="en-US" sz="2000" dirty="0"/>
          </a:p>
        </p:txBody>
      </p:sp>
      <p:pic>
        <p:nvPicPr>
          <p:cNvPr id="6" name="Picture 3"/>
          <p:cNvPicPr>
            <a:picLocks noChangeAspect="1" noChangeArrowheads="1"/>
          </p:cNvPicPr>
          <p:nvPr/>
        </p:nvPicPr>
        <p:blipFill>
          <a:blip r:embed="rId3" cstate="print"/>
          <a:srcRect l="34375" t="23000" r="30000" b="63000"/>
          <a:stretch>
            <a:fillRect/>
          </a:stretch>
        </p:blipFill>
        <p:spPr bwMode="auto">
          <a:xfrm>
            <a:off x="2362200" y="2438400"/>
            <a:ext cx="4343400" cy="1066800"/>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l="34375" t="57000" r="30000" b="34000"/>
          <a:stretch>
            <a:fillRect/>
          </a:stretch>
        </p:blipFill>
        <p:spPr bwMode="auto">
          <a:xfrm>
            <a:off x="2438400" y="5410200"/>
            <a:ext cx="4343400" cy="685800"/>
          </a:xfrm>
          <a:prstGeom prst="rect">
            <a:avLst/>
          </a:prstGeom>
          <a:noFill/>
          <a:ln w="9525">
            <a:noFill/>
            <a:miter lim="800000"/>
            <a:headEnd/>
            <a:tailEnd/>
          </a:ln>
          <a:effectLst/>
        </p:spPr>
      </p:pic>
      <p:sp>
        <p:nvSpPr>
          <p:cNvPr id="9" name="Title 1"/>
          <p:cNvSpPr>
            <a:spLocks noGrp="1"/>
          </p:cNvSpPr>
          <p:nvPr>
            <p:ph type="title"/>
          </p:nvPr>
        </p:nvSpPr>
        <p:spPr>
          <a:xfrm>
            <a:off x="457200" y="152400"/>
            <a:ext cx="8229600" cy="762000"/>
          </a:xfrm>
        </p:spPr>
        <p:txBody>
          <a:bodyPr>
            <a:normAutofit fontScale="90000"/>
          </a:bodyPr>
          <a:lstStyle/>
          <a:p>
            <a:r>
              <a:rPr lang="en-US" dirty="0" smtClean="0"/>
              <a:t>Relationship of Exponential Distribution to the Poisson Process</a:t>
            </a:r>
            <a:endParaRPr lang="en-US" dirty="0"/>
          </a:p>
        </p:txBody>
      </p:sp>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10</a:t>
            </a:fld>
            <a:endParaRPr lang="en-US"/>
          </a:p>
        </p:txBody>
      </p:sp>
      <p:sp>
        <p:nvSpPr>
          <p:cNvPr id="5" name="Content Placeholder 4"/>
          <p:cNvSpPr>
            <a:spLocks noGrp="1"/>
          </p:cNvSpPr>
          <p:nvPr>
            <p:ph idx="1"/>
          </p:nvPr>
        </p:nvSpPr>
        <p:spPr/>
        <p:txBody>
          <a:bodyPr>
            <a:normAutofit/>
          </a:bodyPr>
          <a:lstStyle/>
          <a:p>
            <a:r>
              <a:rPr lang="en-US" sz="2000" dirty="0" smtClean="0"/>
              <a:t>Thus the cumulative distribution function for X is given by</a:t>
            </a:r>
          </a:p>
          <a:p>
            <a:endParaRPr lang="en-US" sz="2000" dirty="0" smtClean="0"/>
          </a:p>
          <a:p>
            <a:endParaRPr lang="en-US" sz="2000" dirty="0" smtClean="0"/>
          </a:p>
          <a:p>
            <a:pPr>
              <a:buNone/>
            </a:pPr>
            <a:r>
              <a:rPr lang="en-US" sz="2000" dirty="0" smtClean="0"/>
              <a:t>	</a:t>
            </a:r>
          </a:p>
          <a:p>
            <a:r>
              <a:rPr lang="en-US" sz="2000" dirty="0" smtClean="0"/>
              <a:t>Now, in order that we recognize the presence of the exponential distribution, we may differentiate the cumulative distribution function above to obtain the density function</a:t>
            </a:r>
          </a:p>
          <a:p>
            <a:endParaRPr lang="en-US" sz="2000" dirty="0" smtClean="0"/>
          </a:p>
          <a:p>
            <a:endParaRPr lang="en-US" sz="2000" dirty="0" smtClean="0"/>
          </a:p>
          <a:p>
            <a:endParaRPr lang="en-US" sz="2000" dirty="0" smtClean="0"/>
          </a:p>
          <a:p>
            <a:r>
              <a:rPr lang="en-US" sz="2000" dirty="0" smtClean="0"/>
              <a:t>which is the density function of the exponential distribution with </a:t>
            </a:r>
            <a:r>
              <a:rPr lang="el-GR" sz="2000" dirty="0" smtClean="0"/>
              <a:t>λ</a:t>
            </a:r>
            <a:r>
              <a:rPr lang="en-US" sz="2000" dirty="0" smtClean="0"/>
              <a:t> = 1/</a:t>
            </a:r>
            <a:r>
              <a:rPr lang="el-GR" sz="2000" dirty="0" smtClean="0"/>
              <a:t>β</a:t>
            </a:r>
            <a:r>
              <a:rPr lang="en-US" sz="2000" dirty="0" smtClean="0"/>
              <a:t>.</a:t>
            </a:r>
            <a:endParaRPr lang="en-US" sz="2000" dirty="0"/>
          </a:p>
        </p:txBody>
      </p:sp>
      <p:pic>
        <p:nvPicPr>
          <p:cNvPr id="8" name="Picture 3"/>
          <p:cNvPicPr>
            <a:picLocks noChangeAspect="1" noChangeArrowheads="1"/>
          </p:cNvPicPr>
          <p:nvPr/>
        </p:nvPicPr>
        <p:blipFill>
          <a:blip r:embed="rId3" cstate="print"/>
          <a:srcRect l="34375" t="73000" r="30000" b="17000"/>
          <a:stretch>
            <a:fillRect/>
          </a:stretch>
        </p:blipFill>
        <p:spPr bwMode="auto">
          <a:xfrm>
            <a:off x="2286000" y="1828800"/>
            <a:ext cx="4343400" cy="762000"/>
          </a:xfrm>
          <a:prstGeom prst="rect">
            <a:avLst/>
          </a:prstGeom>
          <a:noFill/>
          <a:ln w="9525">
            <a:noFill/>
            <a:miter lim="800000"/>
            <a:headEnd/>
            <a:tailEnd/>
          </a:ln>
          <a:effectLst/>
        </p:spPr>
      </p:pic>
      <p:pic>
        <p:nvPicPr>
          <p:cNvPr id="33794" name="Picture 2"/>
          <p:cNvPicPr>
            <a:picLocks noChangeAspect="1" noChangeArrowheads="1"/>
          </p:cNvPicPr>
          <p:nvPr/>
        </p:nvPicPr>
        <p:blipFill>
          <a:blip r:embed="rId4" cstate="print"/>
          <a:srcRect l="63125" t="32000" r="15000" b="58000"/>
          <a:stretch>
            <a:fillRect/>
          </a:stretch>
        </p:blipFill>
        <p:spPr bwMode="auto">
          <a:xfrm>
            <a:off x="3048000" y="4267200"/>
            <a:ext cx="2667000" cy="762000"/>
          </a:xfrm>
          <a:prstGeom prst="rect">
            <a:avLst/>
          </a:prstGeom>
          <a:noFill/>
          <a:ln w="9525">
            <a:noFill/>
            <a:miter lim="800000"/>
            <a:headEnd/>
            <a:tailEnd/>
          </a:ln>
          <a:effectLst/>
        </p:spPr>
      </p:pic>
      <p:sp>
        <p:nvSpPr>
          <p:cNvPr id="10" name="Title 1"/>
          <p:cNvSpPr>
            <a:spLocks noGrp="1"/>
          </p:cNvSpPr>
          <p:nvPr>
            <p:ph type="title"/>
          </p:nvPr>
        </p:nvSpPr>
        <p:spPr>
          <a:xfrm>
            <a:off x="457200" y="152400"/>
            <a:ext cx="8229600" cy="762000"/>
          </a:xfrm>
        </p:spPr>
        <p:txBody>
          <a:bodyPr>
            <a:normAutofit fontScale="90000"/>
          </a:bodyPr>
          <a:lstStyle/>
          <a:p>
            <a:r>
              <a:rPr lang="en-US" dirty="0" smtClean="0"/>
              <a:t>Relationship of Exponential Distribution to the Poisson Process</a:t>
            </a:r>
            <a:endParaRPr lang="en-US" dirty="0"/>
          </a:p>
        </p:txBody>
      </p:sp>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11</a:t>
            </a:fld>
            <a:endParaRPr lang="en-US"/>
          </a:p>
        </p:txBody>
      </p:sp>
      <p:sp>
        <p:nvSpPr>
          <p:cNvPr id="5" name="Content Placeholder 4"/>
          <p:cNvSpPr>
            <a:spLocks noGrp="1"/>
          </p:cNvSpPr>
          <p:nvPr>
            <p:ph idx="1"/>
          </p:nvPr>
        </p:nvSpPr>
        <p:spPr/>
        <p:txBody>
          <a:bodyPr>
            <a:normAutofit/>
          </a:bodyPr>
          <a:lstStyle/>
          <a:p>
            <a:r>
              <a:rPr lang="en-US" sz="2000" dirty="0" smtClean="0"/>
              <a:t>Chi-Squared Distribution</a:t>
            </a:r>
          </a:p>
          <a:p>
            <a:endParaRPr lang="en-US" sz="2000" dirty="0" smtClean="0"/>
          </a:p>
          <a:p>
            <a:endParaRPr lang="en-US" sz="2000" dirty="0" smtClean="0"/>
          </a:p>
          <a:p>
            <a:endParaRPr lang="en-US" sz="2000" dirty="0" smtClean="0"/>
          </a:p>
          <a:p>
            <a:pPr>
              <a:buNone/>
            </a:pPr>
            <a:endParaRPr lang="en-US" sz="2000" dirty="0" smtClean="0"/>
          </a:p>
        </p:txBody>
      </p:sp>
      <p:sp>
        <p:nvSpPr>
          <p:cNvPr id="10" name="Title 1"/>
          <p:cNvSpPr>
            <a:spLocks noGrp="1"/>
          </p:cNvSpPr>
          <p:nvPr>
            <p:ph type="title"/>
          </p:nvPr>
        </p:nvSpPr>
        <p:spPr>
          <a:xfrm>
            <a:off x="457200" y="152400"/>
            <a:ext cx="8229600" cy="762000"/>
          </a:xfrm>
        </p:spPr>
        <p:txBody>
          <a:bodyPr>
            <a:normAutofit fontScale="90000"/>
          </a:bodyPr>
          <a:lstStyle/>
          <a:p>
            <a:r>
              <a:rPr lang="en-US" dirty="0" smtClean="0"/>
              <a:t>Some other continuous probability density functions</a:t>
            </a:r>
            <a:endParaRPr lang="en-US" dirty="0"/>
          </a:p>
        </p:txBody>
      </p:sp>
      <p:pic>
        <p:nvPicPr>
          <p:cNvPr id="34818" name="Picture 2"/>
          <p:cNvPicPr>
            <a:picLocks noChangeAspect="1" noChangeArrowheads="1"/>
          </p:cNvPicPr>
          <p:nvPr/>
        </p:nvPicPr>
        <p:blipFill>
          <a:blip r:embed="rId3" cstate="print"/>
          <a:srcRect l="25625" t="42000" r="8125" b="13000"/>
          <a:stretch>
            <a:fillRect/>
          </a:stretch>
        </p:blipFill>
        <p:spPr bwMode="auto">
          <a:xfrm>
            <a:off x="609600" y="1676400"/>
            <a:ext cx="8077200" cy="3429000"/>
          </a:xfrm>
          <a:prstGeom prst="rect">
            <a:avLst/>
          </a:prstGeom>
          <a:noFill/>
          <a:ln w="9525">
            <a:noFill/>
            <a:miter lim="800000"/>
            <a:headEnd/>
            <a:tailEnd/>
          </a:ln>
          <a:effectLst/>
        </p:spPr>
      </p:pic>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12</a:t>
            </a:fld>
            <a:endParaRPr lang="en-US"/>
          </a:p>
        </p:txBody>
      </p:sp>
      <p:sp>
        <p:nvSpPr>
          <p:cNvPr id="5" name="Content Placeholder 4"/>
          <p:cNvSpPr>
            <a:spLocks noGrp="1"/>
          </p:cNvSpPr>
          <p:nvPr>
            <p:ph idx="1"/>
          </p:nvPr>
        </p:nvSpPr>
        <p:spPr/>
        <p:txBody>
          <a:bodyPr>
            <a:normAutofit/>
          </a:bodyPr>
          <a:lstStyle/>
          <a:p>
            <a:r>
              <a:rPr lang="en-US" sz="2000" dirty="0" smtClean="0"/>
              <a:t>Lognormal Distribution</a:t>
            </a:r>
          </a:p>
          <a:p>
            <a:endParaRPr lang="en-US" sz="2000" dirty="0" smtClean="0"/>
          </a:p>
          <a:p>
            <a:endParaRPr lang="en-US" sz="2000" dirty="0" smtClean="0"/>
          </a:p>
          <a:p>
            <a:pPr>
              <a:buNone/>
            </a:pPr>
            <a:endParaRPr lang="en-US" sz="2000" dirty="0" smtClean="0"/>
          </a:p>
        </p:txBody>
      </p:sp>
      <p:sp>
        <p:nvSpPr>
          <p:cNvPr id="10" name="Title 1"/>
          <p:cNvSpPr>
            <a:spLocks noGrp="1"/>
          </p:cNvSpPr>
          <p:nvPr>
            <p:ph type="title"/>
          </p:nvPr>
        </p:nvSpPr>
        <p:spPr>
          <a:xfrm>
            <a:off x="457200" y="152400"/>
            <a:ext cx="8229600" cy="762000"/>
          </a:xfrm>
        </p:spPr>
        <p:txBody>
          <a:bodyPr>
            <a:normAutofit fontScale="90000"/>
          </a:bodyPr>
          <a:lstStyle/>
          <a:p>
            <a:r>
              <a:rPr lang="en-US" dirty="0" smtClean="0"/>
              <a:t>Some other continuous probability density functions</a:t>
            </a:r>
            <a:endParaRPr lang="en-US" dirty="0"/>
          </a:p>
        </p:txBody>
      </p:sp>
      <p:pic>
        <p:nvPicPr>
          <p:cNvPr id="35842" name="Picture 2"/>
          <p:cNvPicPr>
            <a:picLocks noChangeAspect="1" noChangeArrowheads="1"/>
          </p:cNvPicPr>
          <p:nvPr/>
        </p:nvPicPr>
        <p:blipFill>
          <a:blip r:embed="rId3" cstate="print"/>
          <a:srcRect l="25625" t="58000" r="6875" b="14000"/>
          <a:stretch>
            <a:fillRect/>
          </a:stretch>
        </p:blipFill>
        <p:spPr bwMode="auto">
          <a:xfrm>
            <a:off x="533400" y="1905000"/>
            <a:ext cx="8229600" cy="2133600"/>
          </a:xfrm>
          <a:prstGeom prst="rect">
            <a:avLst/>
          </a:prstGeom>
          <a:noFill/>
          <a:ln w="9525">
            <a:noFill/>
            <a:miter lim="800000"/>
            <a:headEnd/>
            <a:tailEnd/>
          </a:ln>
          <a:effectLst/>
        </p:spPr>
      </p:pic>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F84B07-E1DF-494F-8188-564F20F01F9F}" type="slidenum">
              <a:rPr lang="en-US" smtClean="0"/>
              <a:pPr/>
              <a:t>13</a:t>
            </a:fld>
            <a:endParaRPr lang="en-US"/>
          </a:p>
        </p:txBody>
      </p:sp>
      <p:sp>
        <p:nvSpPr>
          <p:cNvPr id="10" name="Title 1"/>
          <p:cNvSpPr>
            <a:spLocks noGrp="1"/>
          </p:cNvSpPr>
          <p:nvPr>
            <p:ph type="title"/>
          </p:nvPr>
        </p:nvSpPr>
        <p:spPr>
          <a:xfrm>
            <a:off x="457200" y="152400"/>
            <a:ext cx="8229600" cy="762000"/>
          </a:xfrm>
        </p:spPr>
        <p:txBody>
          <a:bodyPr>
            <a:normAutofit fontScale="90000"/>
          </a:bodyPr>
          <a:lstStyle/>
          <a:p>
            <a:r>
              <a:rPr lang="en-US" dirty="0" smtClean="0"/>
              <a:t>How to determine probability density functions?</a:t>
            </a:r>
            <a:endParaRPr lang="en-US" dirty="0"/>
          </a:p>
        </p:txBody>
      </p:sp>
      <p:sp>
        <p:nvSpPr>
          <p:cNvPr id="6" name="Content Placeholder 5"/>
          <p:cNvSpPr>
            <a:spLocks noGrp="1"/>
          </p:cNvSpPr>
          <p:nvPr>
            <p:ph idx="1"/>
          </p:nvPr>
        </p:nvSpPr>
        <p:spPr/>
        <p:txBody>
          <a:bodyPr/>
          <a:lstStyle/>
          <a:p>
            <a:endParaRPr lang="en-US" dirty="0"/>
          </a:p>
        </p:txBody>
      </p:sp>
    </p:spTree>
    <p:extLst>
      <p:ext uri="{BB962C8B-B14F-4D97-AF65-F5344CB8AC3E}">
        <p14:creationId xmlns="" xmlns:p14="http://schemas.microsoft.com/office/powerpoint/2010/main" val="3077687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Estimation of Parameters</a:t>
            </a:r>
            <a:endParaRPr lang="en-US" dirty="0"/>
          </a:p>
        </p:txBody>
      </p:sp>
      <p:sp>
        <p:nvSpPr>
          <p:cNvPr id="3" name="Content Placeholder 2"/>
          <p:cNvSpPr>
            <a:spLocks noGrp="1"/>
          </p:cNvSpPr>
          <p:nvPr>
            <p:ph idx="1"/>
          </p:nvPr>
        </p:nvSpPr>
        <p:spPr/>
        <p:txBody>
          <a:bodyPr/>
          <a:lstStyle/>
          <a:p>
            <a:r>
              <a:rPr lang="en-US" dirty="0" smtClean="0"/>
              <a:t>Population and Sample</a:t>
            </a:r>
          </a:p>
          <a:p>
            <a:r>
              <a:rPr lang="en-US" dirty="0" smtClean="0"/>
              <a:t>A </a:t>
            </a:r>
            <a:r>
              <a:rPr lang="en-US" b="1" dirty="0">
                <a:solidFill>
                  <a:srgbClr val="FF0000"/>
                </a:solidFill>
              </a:rPr>
              <a:t>point estimate </a:t>
            </a:r>
            <a:r>
              <a:rPr lang="en-US" dirty="0"/>
              <a:t>of a parameter is a number (point on the real line), which is </a:t>
            </a:r>
            <a:r>
              <a:rPr lang="en-US" dirty="0" smtClean="0"/>
              <a:t>computed from </a:t>
            </a:r>
            <a:r>
              <a:rPr lang="en-US" dirty="0"/>
              <a:t>a given sample and serves as an approximation of the unknown exact value of </a:t>
            </a:r>
            <a:r>
              <a:rPr lang="en-US" dirty="0" smtClean="0"/>
              <a:t>the parameter </a:t>
            </a:r>
            <a:r>
              <a:rPr lang="en-US" dirty="0"/>
              <a:t>of the population</a:t>
            </a:r>
            <a:r>
              <a:rPr lang="en-US" dirty="0" smtClean="0"/>
              <a:t>.</a:t>
            </a:r>
          </a:p>
          <a:p>
            <a:r>
              <a:rPr lang="en-US" dirty="0"/>
              <a:t>An </a:t>
            </a:r>
            <a:r>
              <a:rPr lang="en-US" b="1" dirty="0">
                <a:solidFill>
                  <a:srgbClr val="FF0000"/>
                </a:solidFill>
              </a:rPr>
              <a:t>interval estimate </a:t>
            </a:r>
            <a:r>
              <a:rPr lang="en-US" dirty="0"/>
              <a:t>is an </a:t>
            </a:r>
            <a:r>
              <a:rPr lang="en-US" dirty="0" smtClean="0"/>
              <a:t>interval (</a:t>
            </a:r>
            <a:r>
              <a:rPr lang="en-US" i="1" dirty="0" smtClean="0"/>
              <a:t>“</a:t>
            </a:r>
            <a:r>
              <a:rPr lang="en-US" i="1" dirty="0"/>
              <a:t>confidence interval</a:t>
            </a:r>
            <a:r>
              <a:rPr lang="en-US" i="1" dirty="0" smtClean="0"/>
              <a:t>”</a:t>
            </a:r>
            <a:r>
              <a:rPr lang="en-US" dirty="0" smtClean="0"/>
              <a:t>) obtained </a:t>
            </a:r>
            <a:r>
              <a:rPr lang="en-US" dirty="0"/>
              <a:t>from a </a:t>
            </a:r>
            <a:r>
              <a:rPr lang="en-US" dirty="0" smtClean="0"/>
              <a:t>sample.</a:t>
            </a:r>
            <a:endParaRPr lang="en-US" dirty="0"/>
          </a:p>
        </p:txBody>
      </p:sp>
    </p:spTree>
    <p:extLst>
      <p:ext uri="{BB962C8B-B14F-4D97-AF65-F5344CB8AC3E}">
        <p14:creationId xmlns="" xmlns:p14="http://schemas.microsoft.com/office/powerpoint/2010/main" val="24615416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Approximation of Mean and Variance</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Mean of a population can be estimated from the mean of the corresponding sample</a:t>
                </a:r>
                <a:endParaRPr lang="en-US" i="1" dirty="0"/>
              </a:p>
              <a:p>
                <a:pPr marL="0" indent="0">
                  <a:buNone/>
                </a:pPr>
                <a14:m>
                  <m:oMathPara xmlns:m="http://schemas.openxmlformats.org/officeDocument/2006/math">
                    <m:oMathParaPr>
                      <m:jc m:val="centerGroup"/>
                    </m:oMathParaPr>
                    <m:oMath xmlns:m="http://schemas.openxmlformats.org/officeDocument/2006/math">
                      <m:acc>
                        <m:accPr>
                          <m:chr m:val="̂"/>
                          <m:ctrlPr>
                            <a:rPr lang="en-US" i="1" smtClean="0">
                              <a:latin typeface="Cambria Math"/>
                            </a:rPr>
                          </m:ctrlPr>
                        </m:accPr>
                        <m:e>
                          <m:r>
                            <a:rPr lang="en-US" i="1" smtClean="0">
                              <a:latin typeface="Cambria Math"/>
                              <a:ea typeface="Cambria Math"/>
                            </a:rPr>
                            <m:t>𝜇</m:t>
                          </m:r>
                        </m:e>
                      </m:acc>
                      <m:r>
                        <a:rPr lang="en-US" b="0" i="1" smtClean="0">
                          <a:latin typeface="Cambria Math"/>
                        </a:rPr>
                        <m:t>=</m:t>
                      </m:r>
                      <m:acc>
                        <m:accPr>
                          <m:chr m:val="̅"/>
                          <m:ctrlPr>
                            <a:rPr lang="en-US" b="0" i="1" smtClean="0">
                              <a:latin typeface="Cambria Math"/>
                            </a:rPr>
                          </m:ctrlPr>
                        </m:accPr>
                        <m:e>
                          <m:r>
                            <a:rPr lang="en-US" b="0" i="1" smtClean="0">
                              <a:latin typeface="Cambria Math"/>
                            </a:rPr>
                            <m:t>𝑥</m:t>
                          </m:r>
                        </m:e>
                      </m:acc>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𝑛</m:t>
                          </m:r>
                        </m:den>
                      </m:f>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𝑛</m:t>
                          </m:r>
                        </m:sub>
                      </m:sSub>
                      <m:r>
                        <a:rPr lang="en-US" b="0" i="1" smtClean="0">
                          <a:latin typeface="Cambria Math"/>
                        </a:rPr>
                        <m:t>)</m:t>
                      </m:r>
                    </m:oMath>
                  </m:oMathPara>
                </a14:m>
                <a:endParaRPr lang="en-US" dirty="0" smtClean="0"/>
              </a:p>
              <a:p>
                <a:pPr marL="0" indent="0">
                  <a:buNone/>
                </a:pPr>
                <a:r>
                  <a:rPr lang="en-US" dirty="0" smtClean="0"/>
                  <a:t>where n is sample size.</a:t>
                </a:r>
              </a:p>
              <a:p>
                <a:r>
                  <a:rPr lang="en-US" dirty="0" smtClean="0"/>
                  <a:t>Similarly, variance</a:t>
                </a:r>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a:stretch>
              </a:blipFill>
            </p:spPr>
            <p:txBody>
              <a:bodyPr/>
              <a:lstStyle/>
              <a:p>
                <a:r>
                  <a:rPr lang="en-US">
                    <a:noFill/>
                  </a:rPr>
                  <a:t> </a:t>
                </a:r>
              </a:p>
            </p:txBody>
          </p:sp>
        </mc:Fallback>
      </mc:AlternateContent>
      <p:pic>
        <p:nvPicPr>
          <p:cNvPr id="1027" name="Picture 3"/>
          <p:cNvPicPr>
            <a:picLocks noChangeAspect="1" noChangeArrowheads="1"/>
          </p:cNvPicPr>
          <p:nvPr/>
        </p:nvPicPr>
        <p:blipFill>
          <a:blip r:embed="rId4" cstate="print">
            <a:biLevel thresh="75000"/>
            <a:extLst>
              <a:ext uri="{28A0092B-C50C-407E-A947-70E740481C1C}">
                <a14:useLocalDpi xmlns="" xmlns:a14="http://schemas.microsoft.com/office/drawing/2010/main" val="0"/>
              </a:ext>
            </a:extLst>
          </a:blip>
          <a:srcRect/>
          <a:stretch>
            <a:fillRect/>
          </a:stretch>
        </p:blipFill>
        <p:spPr bwMode="auto">
          <a:xfrm>
            <a:off x="3286124" y="3733800"/>
            <a:ext cx="3165231"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73665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Maximum Likelihood Method</a:t>
            </a:r>
            <a:endParaRPr lang="en-US" dirty="0"/>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Let us </a:t>
                </a:r>
                <a:r>
                  <a:rPr lang="en-US" dirty="0"/>
                  <a:t>consider a </a:t>
                </a:r>
                <a:r>
                  <a:rPr lang="en-US" dirty="0" smtClean="0"/>
                  <a:t>discrete (or </a:t>
                </a:r>
                <a:r>
                  <a:rPr lang="en-US" dirty="0"/>
                  <a:t>continuous) random variable </a:t>
                </a:r>
                <a:r>
                  <a:rPr lang="en-US" i="1" dirty="0"/>
                  <a:t>X </a:t>
                </a:r>
                <a:r>
                  <a:rPr lang="en-US" dirty="0"/>
                  <a:t>whose probability function (or density) </a:t>
                </a:r>
                <a:r>
                  <a:rPr lang="en-US" dirty="0" smtClean="0"/>
                  <a:t>depends on </a:t>
                </a:r>
                <a:r>
                  <a:rPr lang="en-US" dirty="0"/>
                  <a:t>a single </a:t>
                </a:r>
                <a:r>
                  <a:rPr lang="en-US" dirty="0" smtClean="0"/>
                  <a:t>parameter </a:t>
                </a:r>
                <a:r>
                  <a:rPr lang="el-GR" dirty="0" smtClean="0"/>
                  <a:t>θ</a:t>
                </a:r>
                <a:endParaRPr lang="en-US" dirty="0" smtClean="0"/>
              </a:p>
              <a:p>
                <a:r>
                  <a:rPr lang="en-US" dirty="0"/>
                  <a:t>We take a corresponding sample of </a:t>
                </a:r>
                <a:r>
                  <a:rPr lang="en-US" i="1" dirty="0"/>
                  <a:t>n </a:t>
                </a:r>
                <a:r>
                  <a:rPr lang="en-US" b="1" i="1" dirty="0"/>
                  <a:t>independent </a:t>
                </a:r>
                <a:r>
                  <a:rPr lang="en-US" b="1" i="1" dirty="0" smtClean="0"/>
                  <a:t/>
                </a:r>
                <a:r>
                  <a:rPr lang="en-US" dirty="0" smtClean="0"/>
                  <a:t>values </a:t>
                </a:r>
                <a14:m>
                  <m:oMath xmlns:m="http://schemas.openxmlformats.org/officeDocument/2006/math">
                    <m:sSub>
                      <m:sSubPr>
                        <m:ctrlPr>
                          <a:rPr lang="en-US" i="1" smtClean="0">
                            <a:latin typeface="Cambria Math"/>
                          </a:rPr>
                        </m:ctrlPr>
                      </m:sSubPr>
                      <m:e>
                        <m:r>
                          <a:rPr lang="en-US" b="0" i="1" smtClean="0">
                            <a:latin typeface="Cambria Math"/>
                          </a:rPr>
                          <m:t>𝑥</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2</m:t>
                        </m:r>
                      </m:sub>
                    </m:sSub>
                    <m:r>
                      <a:rPr lang="en-US" b="0" i="1" smtClean="0">
                        <a:latin typeface="Cambria Math"/>
                      </a:rPr>
                      <m:t>… </m:t>
                    </m:r>
                    <m:sSub>
                      <m:sSubPr>
                        <m:ctrlPr>
                          <a:rPr lang="en-US" b="0" i="1" smtClean="0">
                            <a:latin typeface="Cambria Math"/>
                          </a:rPr>
                        </m:ctrlPr>
                      </m:sSubPr>
                      <m:e>
                        <m:r>
                          <a:rPr lang="en-US" b="0" i="1" smtClean="0">
                            <a:latin typeface="Cambria Math"/>
                          </a:rPr>
                          <m:t>𝑥</m:t>
                        </m:r>
                      </m:e>
                      <m:sub>
                        <m:r>
                          <a:rPr lang="en-US" b="0" i="1" smtClean="0">
                            <a:latin typeface="Cambria Math"/>
                          </a:rPr>
                          <m:t>𝑛</m:t>
                        </m:r>
                      </m:sub>
                    </m:sSub>
                    <m:r>
                      <a:rPr lang="en-US" b="0" i="1" smtClean="0">
                        <a:latin typeface="Cambria Math"/>
                      </a:rPr>
                      <m:t>. </m:t>
                    </m:r>
                  </m:oMath>
                </a14:m>
                <a:r>
                  <a:rPr lang="en-US" dirty="0"/>
                  <a:t>Then in the discrete case the probability that a sample of size </a:t>
                </a:r>
                <a:r>
                  <a:rPr lang="en-US" i="1" dirty="0"/>
                  <a:t>n </a:t>
                </a:r>
                <a:r>
                  <a:rPr lang="en-US" dirty="0" smtClean="0"/>
                  <a:t>consists precisely </a:t>
                </a:r>
                <a:r>
                  <a:rPr lang="en-US" dirty="0"/>
                  <a:t>of those </a:t>
                </a:r>
                <a:r>
                  <a:rPr lang="en-US" i="1" dirty="0"/>
                  <a:t>n </a:t>
                </a:r>
                <a:r>
                  <a:rPr lang="en-US" dirty="0"/>
                  <a:t>values </a:t>
                </a:r>
                <a:r>
                  <a:rPr lang="en-US" dirty="0" smtClean="0"/>
                  <a:t>is</a:t>
                </a:r>
              </a:p>
              <a:p>
                <a:pPr marL="0" indent="0">
                  <a:buNone/>
                </a:pPr>
                <a:endParaRPr lang="en-US" dirty="0" smtClean="0"/>
              </a:p>
              <a:p>
                <a:pPr marL="0" indent="0">
                  <a:buNone/>
                </a:pPr>
                <a:endParaRPr lang="en-US" dirty="0"/>
              </a:p>
              <a:p>
                <a:r>
                  <a:rPr lang="en-US" dirty="0" smtClean="0"/>
                  <a:t>In continuous case,</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333"/>
                </a:stretch>
              </a:blipFill>
            </p:spPr>
            <p:txBody>
              <a:bodyPr/>
              <a:lstStyle/>
              <a:p>
                <a:r>
                  <a:rPr lang="en-US">
                    <a:noFill/>
                  </a:rPr>
                  <a:t> </a:t>
                </a:r>
              </a:p>
            </p:txBody>
          </p:sp>
        </mc:Fallback>
      </mc:AlternateContent>
      <p:pic>
        <p:nvPicPr>
          <p:cNvPr id="2050" name="Picture 2"/>
          <p:cNvPicPr>
            <a:picLocks noChangeAspect="1" noChangeArrowheads="1"/>
          </p:cNvPicPr>
          <p:nvPr/>
        </p:nvPicPr>
        <p:blipFill>
          <a:blip r:embed="rId4" cstate="print">
            <a:biLevel thresh="75000"/>
            <a:extLst>
              <a:ext uri="{28A0092B-C50C-407E-A947-70E740481C1C}">
                <a14:useLocalDpi xmlns="" xmlns:a14="http://schemas.microsoft.com/office/drawing/2010/main" val="0"/>
              </a:ext>
            </a:extLst>
          </a:blip>
          <a:srcRect/>
          <a:stretch>
            <a:fillRect/>
          </a:stretch>
        </p:blipFill>
        <p:spPr bwMode="auto">
          <a:xfrm>
            <a:off x="2382204" y="3962400"/>
            <a:ext cx="4095200" cy="6857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140514" y="5257800"/>
            <a:ext cx="5557673" cy="5333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903674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Maximum Likelihood Method</a:t>
            </a: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Since f(</a:t>
                </a:r>
                <a:r>
                  <a:rPr lang="en-US" dirty="0" err="1" smtClean="0"/>
                  <a:t>x</a:t>
                </a:r>
                <a:r>
                  <a:rPr lang="en-US" baseline="-25000" dirty="0" err="1" smtClean="0"/>
                  <a:t>j</a:t>
                </a:r>
                <a:r>
                  <a:rPr lang="en-US" dirty="0" smtClean="0"/>
                  <a:t>) depends </a:t>
                </a:r>
                <a:r>
                  <a:rPr lang="en-US" dirty="0"/>
                  <a:t>on </a:t>
                </a:r>
                <a:r>
                  <a:rPr lang="el-GR" dirty="0" smtClean="0"/>
                  <a:t>θ</a:t>
                </a:r>
                <a:r>
                  <a:rPr lang="en-US" dirty="0" smtClean="0"/>
                  <a:t>,</a:t>
                </a:r>
                <a:r>
                  <a:rPr lang="el-GR" dirty="0" smtClean="0"/>
                  <a:t/>
                </a:r>
                <a:r>
                  <a:rPr lang="en-US" dirty="0" smtClean="0"/>
                  <a:t>the </a:t>
                </a:r>
                <a:r>
                  <a:rPr lang="en-US" dirty="0"/>
                  <a:t>function </a:t>
                </a:r>
                <a:r>
                  <a:rPr lang="en-US" i="1" dirty="0"/>
                  <a:t>l </a:t>
                </a:r>
                <a:r>
                  <a:rPr lang="en-US" dirty="0" smtClean="0"/>
                  <a:t>depends </a:t>
                </a:r>
                <a:r>
                  <a:rPr lang="en-US" dirty="0"/>
                  <a:t>on </a:t>
                </a:r>
                <a14:m>
                  <m:oMath xmlns:m="http://schemas.openxmlformats.org/officeDocument/2006/math">
                    <m:sSub>
                      <m:sSubPr>
                        <m:ctrlPr>
                          <a:rPr lang="en-US" i="1">
                            <a:latin typeface="Cambria Math"/>
                          </a:rPr>
                        </m:ctrlPr>
                      </m:sSubPr>
                      <m:e>
                        <m:r>
                          <a:rPr lang="en-US" i="1">
                            <a:latin typeface="Cambria Math"/>
                          </a:rPr>
                          <m:t>𝑥</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2</m:t>
                        </m:r>
                      </m:sub>
                    </m:sSub>
                    <m:r>
                      <a:rPr lang="en-US" i="1">
                        <a:latin typeface="Cambria Math"/>
                      </a:rPr>
                      <m:t>… </m:t>
                    </m:r>
                    <m:sSub>
                      <m:sSubPr>
                        <m:ctrlPr>
                          <a:rPr lang="en-US" i="1">
                            <a:latin typeface="Cambria Math"/>
                          </a:rPr>
                        </m:ctrlPr>
                      </m:sSubPr>
                      <m:e>
                        <m:r>
                          <a:rPr lang="en-US" i="1">
                            <a:latin typeface="Cambria Math"/>
                          </a:rPr>
                          <m:t>𝑥</m:t>
                        </m:r>
                      </m:e>
                      <m:sub>
                        <m:r>
                          <a:rPr lang="en-US" i="1">
                            <a:latin typeface="Cambria Math"/>
                          </a:rPr>
                          <m:t>𝑛</m:t>
                        </m:r>
                      </m:sub>
                    </m:sSub>
                    <m:r>
                      <a:rPr lang="en-US" b="0" i="1" smtClean="0">
                        <a:latin typeface="Cambria Math"/>
                      </a:rPr>
                      <m:t> </m:t>
                    </m:r>
                  </m:oMath>
                </a14:m>
                <a:r>
                  <a:rPr lang="en-US" dirty="0" smtClean="0"/>
                  <a:t>and</a:t>
                </a:r>
                <a:r>
                  <a:rPr lang="el-GR" dirty="0" smtClean="0"/>
                  <a:t> θ</a:t>
                </a:r>
                <a:r>
                  <a:rPr lang="en-US" dirty="0" smtClean="0"/>
                  <a:t>.</a:t>
                </a:r>
              </a:p>
              <a:p>
                <a:r>
                  <a:rPr lang="en-US" dirty="0" smtClean="0"/>
                  <a:t>Let </a:t>
                </a:r>
                <a14:m>
                  <m:oMath xmlns:m="http://schemas.openxmlformats.org/officeDocument/2006/math">
                    <m:sSub>
                      <m:sSubPr>
                        <m:ctrlPr>
                          <a:rPr lang="en-US" i="1">
                            <a:latin typeface="Cambria Math"/>
                          </a:rPr>
                        </m:ctrlPr>
                      </m:sSubPr>
                      <m:e>
                        <m:r>
                          <a:rPr lang="en-US" i="1">
                            <a:latin typeface="Cambria Math"/>
                          </a:rPr>
                          <m:t>𝑥</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2</m:t>
                        </m:r>
                      </m:sub>
                    </m:sSub>
                    <m:r>
                      <a:rPr lang="en-US" i="1">
                        <a:latin typeface="Cambria Math"/>
                      </a:rPr>
                      <m:t>… </m:t>
                    </m:r>
                    <m:sSub>
                      <m:sSubPr>
                        <m:ctrlPr>
                          <a:rPr lang="en-US" i="1">
                            <a:latin typeface="Cambria Math"/>
                          </a:rPr>
                        </m:ctrlPr>
                      </m:sSubPr>
                      <m:e>
                        <m:r>
                          <a:rPr lang="en-US" i="1">
                            <a:latin typeface="Cambria Math"/>
                          </a:rPr>
                          <m:t>𝑥</m:t>
                        </m:r>
                      </m:e>
                      <m:sub>
                        <m:r>
                          <a:rPr lang="en-US" i="1">
                            <a:latin typeface="Cambria Math"/>
                          </a:rPr>
                          <m:t>𝑛</m:t>
                        </m:r>
                      </m:sub>
                    </m:sSub>
                  </m:oMath>
                </a14:m>
                <a:r>
                  <a:rPr lang="en-US" dirty="0" smtClean="0"/>
                  <a:t> be fixed </a:t>
                </a:r>
                <a:r>
                  <a:rPr lang="en-US" dirty="0"/>
                  <a:t>Then </a:t>
                </a:r>
                <a:r>
                  <a:rPr lang="en-US" i="1" dirty="0"/>
                  <a:t>l </a:t>
                </a:r>
                <a:r>
                  <a:rPr lang="en-US" dirty="0"/>
                  <a:t>is a function of </a:t>
                </a:r>
                <a:r>
                  <a:rPr lang="el-GR" dirty="0" smtClean="0"/>
                  <a:t>θ</a:t>
                </a:r>
                <a:r>
                  <a:rPr lang="en-US" dirty="0" smtClean="0"/>
                  <a:t> which </a:t>
                </a:r>
                <a:r>
                  <a:rPr lang="en-US" dirty="0"/>
                  <a:t>is </a:t>
                </a:r>
                <a:r>
                  <a:rPr lang="en-US" dirty="0" smtClean="0"/>
                  <a:t>called the </a:t>
                </a:r>
                <a:r>
                  <a:rPr lang="en-US" b="1" dirty="0">
                    <a:solidFill>
                      <a:srgbClr val="FF0000"/>
                    </a:solidFill>
                  </a:rPr>
                  <a:t>likelihood function</a:t>
                </a:r>
                <a:r>
                  <a:rPr lang="en-US" dirty="0"/>
                  <a:t>. </a:t>
                </a:r>
                <a:endParaRPr lang="en-US" dirty="0" smtClean="0"/>
              </a:p>
              <a:p>
                <a:r>
                  <a:rPr lang="en-US" dirty="0"/>
                  <a:t>We choose </a:t>
                </a:r>
                <a:r>
                  <a:rPr lang="en-US" i="1" dirty="0"/>
                  <a:t>that </a:t>
                </a:r>
                <a:r>
                  <a:rPr lang="en-US" dirty="0"/>
                  <a:t>approximation for the unknown value </a:t>
                </a:r>
                <a:r>
                  <a:rPr lang="en-US" dirty="0" smtClean="0"/>
                  <a:t>of </a:t>
                </a:r>
                <a:r>
                  <a:rPr lang="el-GR" dirty="0"/>
                  <a:t>θ</a:t>
                </a:r>
                <a:r>
                  <a:rPr lang="en-US" dirty="0" smtClean="0"/>
                  <a:t/>
                </a:r>
                <a:r>
                  <a:rPr lang="en-US" dirty="0"/>
                  <a:t>for which </a:t>
                </a:r>
                <a:r>
                  <a:rPr lang="en-US" i="1" dirty="0"/>
                  <a:t>l </a:t>
                </a:r>
                <a:r>
                  <a:rPr lang="en-US" dirty="0"/>
                  <a:t>is </a:t>
                </a:r>
                <a:r>
                  <a:rPr lang="en-US" dirty="0" smtClean="0"/>
                  <a:t>as large </a:t>
                </a:r>
                <a:r>
                  <a:rPr lang="en-US" dirty="0"/>
                  <a:t>as possible</a:t>
                </a:r>
                <a:r>
                  <a:rPr lang="en-US" dirty="0" smtClean="0"/>
                  <a:t>.</a:t>
                </a:r>
              </a:p>
              <a:p>
                <a:r>
                  <a:rPr lang="en-US" dirty="0" smtClean="0"/>
                  <a:t>If l is differentiable function of </a:t>
                </a:r>
                <a:r>
                  <a:rPr lang="el-GR" dirty="0" smtClean="0"/>
                  <a:t>θ</a:t>
                </a:r>
                <a:r>
                  <a:rPr lang="en-US" dirty="0" smtClean="0"/>
                  <a:t>, </a:t>
                </a:r>
                <a:r>
                  <a:rPr lang="en-US" dirty="0"/>
                  <a:t>a necessary condition for </a:t>
                </a:r>
                <a:r>
                  <a:rPr lang="en-US" i="1" dirty="0"/>
                  <a:t>l </a:t>
                </a:r>
                <a:r>
                  <a:rPr lang="en-US" dirty="0"/>
                  <a:t>to </a:t>
                </a:r>
                <a:r>
                  <a:rPr lang="en-US" dirty="0" smtClean="0"/>
                  <a:t>have a </a:t>
                </a:r>
                <a:r>
                  <a:rPr lang="en-US" dirty="0"/>
                  <a:t>maximum in an interval (not at the boundary) </a:t>
                </a:r>
                <a:r>
                  <a:rPr lang="en-US" dirty="0" smtClean="0"/>
                  <a:t>is</a:t>
                </a:r>
              </a:p>
              <a:p>
                <a:pPr marL="0" indent="0">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i="1" smtClean="0">
                              <a:latin typeface="Cambria Math"/>
                            </a:rPr>
                            <m:t>𝜕</m:t>
                          </m:r>
                          <m:r>
                            <a:rPr lang="en-US" b="0" i="1" smtClean="0">
                              <a:latin typeface="Cambria Math"/>
                            </a:rPr>
                            <m:t>𝑙</m:t>
                          </m:r>
                        </m:num>
                        <m:den>
                          <m:r>
                            <a:rPr lang="en-US" i="1" smtClean="0">
                              <a:latin typeface="Cambria Math"/>
                            </a:rPr>
                            <m:t>𝜕</m:t>
                          </m:r>
                          <m:r>
                            <a:rPr lang="en-US" i="1" smtClean="0">
                              <a:latin typeface="Cambria Math"/>
                              <a:ea typeface="Cambria Math"/>
                            </a:rPr>
                            <m:t>𝜃</m:t>
                          </m:r>
                        </m:den>
                      </m:f>
                      <m:r>
                        <a:rPr lang="en-US" b="0" i="1" smtClean="0">
                          <a:latin typeface="Cambria Math"/>
                        </a:rPr>
                        <m:t>=0</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630"/>
                </a:stretch>
              </a:blipFill>
            </p:spPr>
            <p:txBody>
              <a:bodyPr/>
              <a:lstStyle/>
              <a:p>
                <a:r>
                  <a:rPr lang="en-US">
                    <a:noFill/>
                  </a:rPr>
                  <a:t> </a:t>
                </a:r>
              </a:p>
            </p:txBody>
          </p:sp>
        </mc:Fallback>
      </mc:AlternateContent>
    </p:spTree>
    <p:extLst>
      <p:ext uri="{BB962C8B-B14F-4D97-AF65-F5344CB8AC3E}">
        <p14:creationId xmlns="" xmlns:p14="http://schemas.microsoft.com/office/powerpoint/2010/main" val="17605249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Maximum Likelihood Method</a:t>
            </a:r>
          </a:p>
        </p:txBody>
      </p:sp>
      <mc:AlternateContent xmlns:mc="http://schemas.openxmlformats.org/markup-compatibility/2006">
        <mc:Choice xmlns="" xmlns:a14="http://schemas.microsoft.com/office/drawing/2010/main" Requires="a14">
          <p:sp>
            <p:nvSpPr>
              <p:cNvPr id="3" name="Content Placeholder 2"/>
              <p:cNvSpPr>
                <a:spLocks noGrp="1"/>
              </p:cNvSpPr>
              <p:nvPr>
                <p:ph idx="1"/>
              </p:nvPr>
            </p:nvSpPr>
            <p:spPr/>
            <p:txBody>
              <a:bodyPr/>
              <a:lstStyle/>
              <a:p>
                <a:r>
                  <a:rPr lang="en-US" dirty="0" smtClean="0"/>
                  <a:t>The solution of the above equation depending on </a:t>
                </a:r>
                <a14:m>
                  <m:oMath xmlns:m="http://schemas.openxmlformats.org/officeDocument/2006/math">
                    <m:sSub>
                      <m:sSubPr>
                        <m:ctrlPr>
                          <a:rPr lang="en-US" i="1">
                            <a:latin typeface="Cambria Math"/>
                          </a:rPr>
                        </m:ctrlPr>
                      </m:sSubPr>
                      <m:e>
                        <m:r>
                          <a:rPr lang="en-US" i="1">
                            <a:latin typeface="Cambria Math"/>
                          </a:rPr>
                          <m:t>𝑥</m:t>
                        </m:r>
                      </m:e>
                      <m:sub>
                        <m:r>
                          <a:rPr lang="en-US" i="1">
                            <a:latin typeface="Cambria Math"/>
                          </a:rPr>
                          <m:t>1</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2</m:t>
                        </m:r>
                      </m:sub>
                    </m:sSub>
                    <m:r>
                      <a:rPr lang="en-US" i="1">
                        <a:latin typeface="Cambria Math"/>
                      </a:rPr>
                      <m:t>… </m:t>
                    </m:r>
                    <m:sSub>
                      <m:sSubPr>
                        <m:ctrlPr>
                          <a:rPr lang="en-US" i="1">
                            <a:latin typeface="Cambria Math"/>
                          </a:rPr>
                        </m:ctrlPr>
                      </m:sSubPr>
                      <m:e>
                        <m:r>
                          <a:rPr lang="en-US" i="1">
                            <a:latin typeface="Cambria Math"/>
                          </a:rPr>
                          <m:t>𝑥</m:t>
                        </m:r>
                      </m:e>
                      <m:sub>
                        <m:r>
                          <a:rPr lang="en-US" i="1">
                            <a:latin typeface="Cambria Math"/>
                          </a:rPr>
                          <m:t>𝑛</m:t>
                        </m:r>
                      </m:sub>
                    </m:sSub>
                  </m:oMath>
                </a14:m>
                <a:r>
                  <a:rPr lang="en-US" dirty="0" smtClean="0"/>
                  <a:t> is </a:t>
                </a:r>
                <a:r>
                  <a:rPr lang="en-US" dirty="0"/>
                  <a:t>called a </a:t>
                </a:r>
                <a:r>
                  <a:rPr lang="en-US" b="1" dirty="0"/>
                  <a:t>maximum likelihood estimate </a:t>
                </a:r>
                <a:r>
                  <a:rPr lang="en-US" dirty="0" smtClean="0"/>
                  <a:t>for </a:t>
                </a:r>
                <a:r>
                  <a:rPr lang="el-GR" dirty="0" smtClean="0"/>
                  <a:t>θ</a:t>
                </a:r>
                <a:r>
                  <a:rPr lang="en-US" dirty="0" smtClean="0"/>
                  <a:t>.</a:t>
                </a:r>
              </a:p>
              <a:p>
                <a:r>
                  <a:rPr lang="en-US" dirty="0" smtClean="0"/>
                  <a:t>The above equation can be written as</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a:rPr>
                          </m:ctrlPr>
                        </m:fPr>
                        <m:num>
                          <m:r>
                            <a:rPr lang="en-US" i="1">
                              <a:latin typeface="Cambria Math"/>
                            </a:rPr>
                            <m:t>𝜕</m:t>
                          </m:r>
                          <m:func>
                            <m:funcPr>
                              <m:ctrlPr>
                                <a:rPr lang="en-US" i="1" smtClean="0">
                                  <a:latin typeface="Cambria Math"/>
                                </a:rPr>
                              </m:ctrlPr>
                            </m:funcPr>
                            <m:fName>
                              <m:r>
                                <m:rPr>
                                  <m:sty m:val="p"/>
                                </m:rPr>
                                <a:rPr lang="en-US" i="0" smtClean="0">
                                  <a:latin typeface="Cambria Math"/>
                                </a:rPr>
                                <m:t>ln</m:t>
                              </m:r>
                            </m:fName>
                            <m:e>
                              <m:r>
                                <a:rPr lang="en-US" b="0" i="1" smtClean="0">
                                  <a:latin typeface="Cambria Math"/>
                                </a:rPr>
                                <m:t>𝑙</m:t>
                              </m:r>
                            </m:e>
                          </m:func>
                        </m:num>
                        <m:den>
                          <m:r>
                            <a:rPr lang="en-US" i="1">
                              <a:latin typeface="Cambria Math"/>
                            </a:rPr>
                            <m:t>𝜕</m:t>
                          </m:r>
                          <m:r>
                            <a:rPr lang="en-US" i="1">
                              <a:latin typeface="Cambria Math"/>
                              <a:ea typeface="Cambria Math"/>
                            </a:rPr>
                            <m:t>𝜃</m:t>
                          </m:r>
                        </m:den>
                      </m:f>
                      <m:r>
                        <a:rPr lang="en-US" i="1">
                          <a:latin typeface="Cambria Math"/>
                        </a:rPr>
                        <m:t>=0</m:t>
                      </m:r>
                    </m:oMath>
                  </m:oMathPara>
                </a14:m>
                <a:endParaRPr lang="en-US" dirty="0"/>
              </a:p>
              <a:p>
                <a:r>
                  <a:rPr lang="en-US" dirty="0" smtClean="0"/>
                  <a:t>as </a:t>
                </a:r>
                <a:r>
                  <a:rPr lang="en-US" dirty="0"/>
                  <a:t>f(</a:t>
                </a:r>
                <a:r>
                  <a:rPr lang="en-US" dirty="0" err="1"/>
                  <a:t>x</a:t>
                </a:r>
                <a:r>
                  <a:rPr lang="en-US" baseline="-25000" dirty="0" err="1"/>
                  <a:t>j</a:t>
                </a:r>
                <a:r>
                  <a:rPr lang="en-US" dirty="0"/>
                  <a:t>) </a:t>
                </a:r>
                <a:r>
                  <a:rPr lang="en-US" dirty="0" smtClean="0"/>
                  <a:t>&gt; 0, a </a:t>
                </a:r>
                <a:r>
                  <a:rPr lang="en-US" dirty="0"/>
                  <a:t>maximum of </a:t>
                </a:r>
                <a:r>
                  <a:rPr lang="en-US" i="1" dirty="0"/>
                  <a:t>l </a:t>
                </a:r>
                <a:r>
                  <a:rPr lang="en-US" dirty="0"/>
                  <a:t>is in general positive, and </a:t>
                </a:r>
                <a:r>
                  <a:rPr lang="en-US" dirty="0" err="1"/>
                  <a:t>ln</a:t>
                </a:r>
                <a:r>
                  <a:rPr lang="en-US" dirty="0"/>
                  <a:t/>
                </a:r>
                <a:r>
                  <a:rPr lang="en-US" i="1" dirty="0"/>
                  <a:t>l </a:t>
                </a:r>
                <a:r>
                  <a:rPr lang="en-US" dirty="0"/>
                  <a:t>is a monotone </a:t>
                </a:r>
                <a:r>
                  <a:rPr lang="en-US" dirty="0" smtClean="0"/>
                  <a:t>increasing function </a:t>
                </a:r>
                <a:r>
                  <a:rPr lang="en-US" dirty="0"/>
                  <a:t>of </a:t>
                </a:r>
                <a:r>
                  <a:rPr lang="en-US" i="1" dirty="0"/>
                  <a:t>l</a:t>
                </a:r>
                <a:r>
                  <a:rPr lang="en-US" dirty="0"/>
                  <a:t>. This often simplifies calculations.</a:t>
                </a:r>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963" t="-979" r="-1333"/>
                </a:stretch>
              </a:blipFill>
            </p:spPr>
            <p:txBody>
              <a:bodyPr/>
              <a:lstStyle/>
              <a:p>
                <a:r>
                  <a:rPr lang="en-US">
                    <a:noFill/>
                  </a:rPr>
                  <a:t> </a:t>
                </a:r>
              </a:p>
            </p:txBody>
          </p:sp>
        </mc:Fallback>
      </mc:AlternateContent>
    </p:spTree>
    <p:extLst>
      <p:ext uri="{BB962C8B-B14F-4D97-AF65-F5344CB8AC3E}">
        <p14:creationId xmlns="" xmlns:p14="http://schemas.microsoft.com/office/powerpoint/2010/main" val="28880214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Probability and Statistics for Engineers and Scientists by Walpole</a:t>
            </a:r>
          </a:p>
          <a:p>
            <a:r>
              <a:rPr lang="en-US" dirty="0" smtClean="0"/>
              <a:t>Advanced Engineering Mathematics by E </a:t>
            </a:r>
            <a:r>
              <a:rPr lang="en-US" dirty="0" err="1" smtClean="0"/>
              <a:t>Kreyszig</a:t>
            </a:r>
            <a:r>
              <a:rPr lang="en-US" dirty="0" smtClean="0"/>
              <a:t>.</a:t>
            </a:r>
            <a:endParaRPr lang="en-US" dirty="0"/>
          </a:p>
        </p:txBody>
      </p:sp>
    </p:spTree>
    <p:extLst>
      <p:ext uri="{BB962C8B-B14F-4D97-AF65-F5344CB8AC3E}">
        <p14:creationId xmlns="" xmlns:p14="http://schemas.microsoft.com/office/powerpoint/2010/main"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4117</TotalTime>
  <Words>487</Words>
  <Application>Microsoft Office PowerPoint</Application>
  <PresentationFormat>On-screen Show (4:3)</PresentationFormat>
  <Paragraphs>79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Last Class</vt:lpstr>
      <vt:lpstr>Today’s Agenda</vt:lpstr>
      <vt:lpstr>Poisson Distribution</vt:lpstr>
      <vt:lpstr>Poisson Distribution</vt:lpstr>
      <vt:lpstr>Exponential Distribution</vt:lpstr>
      <vt:lpstr>Relationship of Exponential Distribution to the Poisson Process</vt:lpstr>
      <vt:lpstr>Relationship of Exponential Distribution to the Poisson Process</vt:lpstr>
      <vt:lpstr>Relationship of Exponential Distribution to the Poisson Process</vt:lpstr>
      <vt:lpstr>Relationship of Exponential Distribution to the Poisson Process</vt:lpstr>
      <vt:lpstr>Some other continuous probability density functions</vt:lpstr>
      <vt:lpstr>Some other continuous probability density functions</vt:lpstr>
      <vt:lpstr>How to determine probability density functions?</vt:lpstr>
      <vt:lpstr>Estimation of Parameters</vt:lpstr>
      <vt:lpstr>Approximation of Mean and Variance</vt:lpstr>
      <vt:lpstr>Maximum Likelihood Method</vt:lpstr>
      <vt:lpstr>Maximum Likelihood Method</vt:lpstr>
      <vt:lpstr>Maximum Likelihood Method</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335</cp:revision>
  <dcterms:created xsi:type="dcterms:W3CDTF">2013-05-04T10:14:09Z</dcterms:created>
  <dcterms:modified xsi:type="dcterms:W3CDTF">2013-12-28T09:37:53Z</dcterms:modified>
</cp:coreProperties>
</file>