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06" r:id="rId2"/>
    <p:sldId id="257" r:id="rId3"/>
    <p:sldId id="258" r:id="rId4"/>
    <p:sldId id="356" r:id="rId5"/>
    <p:sldId id="357" r:id="rId6"/>
    <p:sldId id="358" r:id="rId7"/>
    <p:sldId id="359" r:id="rId8"/>
    <p:sldId id="360" r:id="rId9"/>
    <p:sldId id="361" r:id="rId10"/>
    <p:sldId id="362" r:id="rId11"/>
    <p:sldId id="363" r:id="rId12"/>
    <p:sldId id="364" r:id="rId13"/>
    <p:sldId id="365" r:id="rId14"/>
    <p:sldId id="366" r:id="rId15"/>
    <p:sldId id="367" r:id="rId16"/>
    <p:sldId id="368" r:id="rId17"/>
    <p:sldId id="369" r:id="rId18"/>
    <p:sldId id="370" r:id="rId19"/>
    <p:sldId id="334" r:id="rId20"/>
    <p:sldId id="335" r:id="rId21"/>
    <p:sldId id="336" r:id="rId22"/>
    <p:sldId id="337" r:id="rId23"/>
    <p:sldId id="341" r:id="rId24"/>
    <p:sldId id="339" r:id="rId25"/>
    <p:sldId id="343" r:id="rId26"/>
    <p:sldId id="338" r:id="rId27"/>
    <p:sldId id="344" r:id="rId28"/>
    <p:sldId id="285"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0" d="100"/>
          <a:sy n="70" d="100"/>
        </p:scale>
        <p:origin x="-1302" y="96"/>
      </p:cViewPr>
      <p:guideLst>
        <p:guide orient="horz" pos="2160"/>
        <p:guide pos="2880"/>
      </p:guideLst>
    </p:cSldViewPr>
  </p:slideViewPr>
  <p:notesTextViewPr>
    <p:cViewPr>
      <p:scale>
        <a:sx n="1" d="1"/>
        <a:sy n="1" d="1"/>
      </p:scale>
      <p:origin x="0" y="0"/>
    </p:cViewPr>
  </p:notesTextViewPr>
  <p:sorterViewPr>
    <p:cViewPr>
      <p:scale>
        <a:sx n="100" d="100"/>
        <a:sy n="100" d="100"/>
      </p:scale>
      <p:origin x="0" y="6882"/>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DB7D2F-9A1C-4DD6-BD06-8E914E760150}" type="datetimeFigureOut">
              <a:rPr lang="en-US" smtClean="0"/>
              <a:pPr/>
              <a:t>12/28/2013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164A7C-7E77-41DB-B622-487F609E860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Arial Black"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Black"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76E08488-18C1-4CDF-AD95-FCC3A661571C}" type="datetime1">
              <a:rPr lang="en-US" smtClean="0"/>
              <a:pPr/>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2734784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lvl1pPr>
              <a:defRPr sz="2800">
                <a:latin typeface="Arial Black"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4983163"/>
          </a:xfrm>
        </p:spPr>
        <p:txBody>
          <a:bodyPr/>
          <a:lstStyle>
            <a:lvl1pPr>
              <a:defRPr sz="2400">
                <a:latin typeface="Arial Black" pitchFamily="34" charset="0"/>
              </a:defRPr>
            </a:lvl1pPr>
            <a:lvl2pPr>
              <a:defRPr sz="2000">
                <a:latin typeface="Arial Black" pitchFamily="34" charset="0"/>
              </a:defRPr>
            </a:lvl2pPr>
            <a:lvl3pPr>
              <a:defRPr sz="1800">
                <a:latin typeface="Arial Black" pitchFamily="34" charset="0"/>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73D4A558-5DF3-41A1-AE13-A99B472EE9CB}" type="datetime1">
              <a:rPr lang="en-US" smtClean="0"/>
              <a:pPr/>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3543169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2A3A478-9BDF-4008-A708-A63D7901FD15}" type="datetime1">
              <a:rPr lang="en-US" smtClean="0"/>
              <a:pPr/>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1122947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D897D8-A3AB-4371-9ABB-7C6E80FD1D04}" type="datetime1">
              <a:rPr lang="en-US" smtClean="0"/>
              <a:pPr/>
              <a:t>12/28/2013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745507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AB532DA-161D-4723-A284-A647CDD730B4}" type="datetime1">
              <a:rPr lang="en-US" smtClean="0"/>
              <a:pPr/>
              <a:t>12/28/2013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1953960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4204897-9DB3-4FB6-A604-FFCC4D0AC708}" type="datetime1">
              <a:rPr lang="en-US" smtClean="0"/>
              <a:pPr/>
              <a:t>12/28/2013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2183827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52E2BE-25CD-4B4B-8E0C-B0336A9A8CA3}" type="datetime1">
              <a:rPr lang="en-US" smtClean="0"/>
              <a:pPr/>
              <a:t>12/28/2013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3838062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0ACA95-093B-4A08-8544-7D679E53480B}" type="datetime1">
              <a:rPr lang="en-US" smtClean="0"/>
              <a:pPr/>
              <a:t>12/28/2013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727695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84F0C0-6648-4208-9C1C-F80EC7FE7C5A}" type="datetime1">
              <a:rPr lang="en-US" smtClean="0"/>
              <a:pPr/>
              <a:t>12/28/2013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3240455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F25FE8-ED22-46BC-A3F4-8A01BFB30835}" type="datetime1">
              <a:rPr lang="en-US" smtClean="0"/>
              <a:pPr/>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985332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0C6AD6-27A7-416D-8A05-A84A11EC6CDD}" type="datetime1">
              <a:rPr lang="en-US" smtClean="0"/>
              <a:pPr/>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570528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313F0B-921B-4302-97FA-40265EAA8D09}" type="datetime1">
              <a:rPr lang="en-US" smtClean="0"/>
              <a:pPr/>
              <a:t>12/28/2013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1108700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Lecture 26</a:t>
            </a:r>
          </a:p>
          <a:p>
            <a:r>
              <a:rPr lang="en-US" dirty="0" smtClean="0"/>
              <a:t>Prof. Dr. M. </a:t>
            </a:r>
            <a:r>
              <a:rPr lang="en-US" dirty="0" err="1" smtClean="0"/>
              <a:t>Junaid</a:t>
            </a:r>
            <a:r>
              <a:rPr lang="en-US" dirty="0" smtClean="0"/>
              <a:t> </a:t>
            </a:r>
            <a:r>
              <a:rPr lang="en-US" dirty="0" err="1" smtClean="0"/>
              <a:t>Mughal</a:t>
            </a:r>
            <a:endParaRPr lang="en-US" dirty="0" smtClean="0"/>
          </a:p>
          <a:p>
            <a:endParaRPr lang="en-US" dirty="0" smtClean="0"/>
          </a:p>
        </p:txBody>
      </p:sp>
      <p:sp>
        <p:nvSpPr>
          <p:cNvPr id="4" name="Title 1"/>
          <p:cNvSpPr txBox="1">
            <a:spLocks/>
          </p:cNvSpPr>
          <p:nvPr/>
        </p:nvSpPr>
        <p:spPr>
          <a:xfrm>
            <a:off x="838200" y="2282825"/>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smtClean="0">
                <a:ln>
                  <a:noFill/>
                </a:ln>
                <a:solidFill>
                  <a:schemeClr val="tx1"/>
                </a:solidFill>
                <a:effectLst/>
                <a:uLnTx/>
                <a:uFillTx/>
                <a:latin typeface="Arial Black" pitchFamily="34" charset="0"/>
                <a:ea typeface="+mj-ea"/>
                <a:cs typeface="+mj-cs"/>
              </a:rPr>
              <a:t>Mathematical Statistics</a:t>
            </a:r>
            <a:endParaRPr kumimoji="0" lang="en-US" sz="4400" b="1" i="0" u="none" strike="noStrike" kern="1200" cap="none" spc="0" normalizeH="0" baseline="0" noProof="0" dirty="0">
              <a:ln>
                <a:noFill/>
              </a:ln>
              <a:solidFill>
                <a:schemeClr val="tx1"/>
              </a:solidFill>
              <a:effectLst/>
              <a:uLnTx/>
              <a:uFillTx/>
              <a:latin typeface="Arial Black" pitchFamily="34" charset="0"/>
              <a:ea typeface="+mj-ea"/>
              <a:cs typeface="+mj-cs"/>
            </a:endParaRPr>
          </a:p>
        </p:txBody>
      </p:sp>
      <p:sp>
        <p:nvSpPr>
          <p:cNvPr id="5" name="Slide Number Placeholder 4"/>
          <p:cNvSpPr>
            <a:spLocks noGrp="1"/>
          </p:cNvSpPr>
          <p:nvPr>
            <p:ph type="sldNum" sz="quarter" idx="12"/>
          </p:nvPr>
        </p:nvSpPr>
        <p:spPr/>
        <p:txBody>
          <a:bodyPr/>
          <a:lstStyle/>
          <a:p>
            <a:fld id="{5CF84B07-E1DF-494F-8188-564F20F01F9F}" type="slidenum">
              <a:rPr lang="en-US" smtClean="0"/>
              <a:pPr/>
              <a:t>1</a:t>
            </a:fld>
            <a:endParaRPr lang="en-US"/>
          </a:p>
        </p:txBody>
      </p:sp>
    </p:spTree>
    <p:extLst>
      <p:ext uri="{BB962C8B-B14F-4D97-AF65-F5344CB8AC3E}">
        <p14:creationId xmlns:p14="http://schemas.microsoft.com/office/powerpoint/2010/main" xmlns="" val="3508187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Class</a:t>
            </a:r>
            <a:endParaRPr lang="en-US" dirty="0"/>
          </a:p>
        </p:txBody>
      </p:sp>
      <p:sp>
        <p:nvSpPr>
          <p:cNvPr id="3" name="Content Placeholder 2"/>
          <p:cNvSpPr>
            <a:spLocks noGrp="1"/>
          </p:cNvSpPr>
          <p:nvPr>
            <p:ph idx="1"/>
          </p:nvPr>
        </p:nvSpPr>
        <p:spPr/>
        <p:txBody>
          <a:bodyPr/>
          <a:lstStyle/>
          <a:p>
            <a:r>
              <a:rPr lang="en-US" dirty="0" smtClean="0"/>
              <a:t>Normal Distribution</a:t>
            </a:r>
          </a:p>
          <a:p>
            <a:r>
              <a:rPr lang="en-US" dirty="0" smtClean="0"/>
              <a:t>Approximation to Binomial Distribution</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2</a:t>
            </a:fld>
            <a:endParaRPr lang="en-US"/>
          </a:p>
        </p:txBody>
      </p:sp>
    </p:spTree>
    <p:extLst>
      <p:ext uri="{BB962C8B-B14F-4D97-AF65-F5344CB8AC3E}">
        <p14:creationId xmlns:p14="http://schemas.microsoft.com/office/powerpoint/2010/main" xmlns="" val="15459642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Agenda</a:t>
            </a:r>
            <a:endParaRPr lang="en-US" dirty="0"/>
          </a:p>
        </p:txBody>
      </p:sp>
      <p:sp>
        <p:nvSpPr>
          <p:cNvPr id="3" name="Content Placeholder 2"/>
          <p:cNvSpPr>
            <a:spLocks noGrp="1"/>
          </p:cNvSpPr>
          <p:nvPr>
            <p:ph idx="1"/>
          </p:nvPr>
        </p:nvSpPr>
        <p:spPr/>
        <p:txBody>
          <a:bodyPr/>
          <a:lstStyle/>
          <a:p>
            <a:r>
              <a:rPr lang="en-US" dirty="0" smtClean="0"/>
              <a:t>Approximation to Binomial </a:t>
            </a:r>
            <a:r>
              <a:rPr lang="en-US" dirty="0" smtClean="0"/>
              <a:t>Distribution</a:t>
            </a:r>
            <a:endParaRPr lang="en-US" dirty="0" smtClean="0"/>
          </a:p>
          <a:p>
            <a:r>
              <a:rPr lang="en-US" dirty="0" smtClean="0"/>
              <a:t>Gamma </a:t>
            </a:r>
            <a:r>
              <a:rPr lang="en-US" dirty="0" smtClean="0"/>
              <a:t>Distribution</a:t>
            </a:r>
          </a:p>
          <a:p>
            <a:r>
              <a:rPr lang="en-US" dirty="0" smtClean="0"/>
              <a:t>Exponential Distribution</a:t>
            </a:r>
          </a:p>
          <a:p>
            <a:endParaRPr lang="en-US" dirty="0" smtClean="0"/>
          </a:p>
        </p:txBody>
      </p:sp>
      <p:sp>
        <p:nvSpPr>
          <p:cNvPr id="4" name="Slide Number Placeholder 3"/>
          <p:cNvSpPr>
            <a:spLocks noGrp="1"/>
          </p:cNvSpPr>
          <p:nvPr>
            <p:ph type="sldNum" sz="quarter" idx="12"/>
          </p:nvPr>
        </p:nvSpPr>
        <p:spPr/>
        <p:txBody>
          <a:bodyPr/>
          <a:lstStyle/>
          <a:p>
            <a:fld id="{5CF84B07-E1DF-494F-8188-564F20F01F9F}" type="slidenum">
              <a:rPr lang="en-US" smtClean="0"/>
              <a:pPr/>
              <a:t>3</a:t>
            </a:fld>
            <a:endParaRPr lang="en-US"/>
          </a:p>
        </p:txBody>
      </p:sp>
    </p:spTree>
    <p:extLst>
      <p:ext uri="{BB962C8B-B14F-4D97-AF65-F5344CB8AC3E}">
        <p14:creationId xmlns:p14="http://schemas.microsoft.com/office/powerpoint/2010/main" xmlns="" val="5033240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Binomial Distribution</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4</a:t>
            </a:fld>
            <a:endParaRPr lang="en-US"/>
          </a:p>
        </p:txBody>
      </p:sp>
      <p:sp>
        <p:nvSpPr>
          <p:cNvPr id="5" name="Content Placeholder 4"/>
          <p:cNvSpPr>
            <a:spLocks noGrp="1"/>
          </p:cNvSpPr>
          <p:nvPr>
            <p:ph idx="1"/>
          </p:nvPr>
        </p:nvSpPr>
        <p:spPr>
          <a:xfrm>
            <a:off x="457200" y="990600"/>
            <a:ext cx="8229600" cy="4983163"/>
          </a:xfrm>
        </p:spPr>
        <p:txBody>
          <a:bodyPr>
            <a:normAutofit/>
          </a:bodyPr>
          <a:lstStyle/>
          <a:p>
            <a:r>
              <a:rPr lang="en-US" sz="2000" dirty="0" smtClean="0"/>
              <a:t>Suppose out of a sample of 1,500 person we want to assess whether the representation of foreigners in the sample is accurate. We know that about 12% of population is foreigners. Let X be the number of foreigners in the sample, what is the probability that the sample contains 170 or fewer foreigners?</a:t>
            </a:r>
            <a:endParaRPr lang="en-US" sz="2000" dirty="0"/>
          </a:p>
        </p:txBody>
      </p:sp>
      <p:pic>
        <p:nvPicPr>
          <p:cNvPr id="20482" name="Picture 2"/>
          <p:cNvPicPr>
            <a:picLocks noChangeAspect="1" noChangeArrowheads="1"/>
          </p:cNvPicPr>
          <p:nvPr/>
        </p:nvPicPr>
        <p:blipFill>
          <a:blip r:embed="rId3" cstate="print"/>
          <a:srcRect/>
          <a:stretch>
            <a:fillRect/>
          </a:stretch>
        </p:blipFill>
        <p:spPr bwMode="auto">
          <a:xfrm>
            <a:off x="1447800" y="2895600"/>
            <a:ext cx="6772275" cy="2619375"/>
          </a:xfrm>
          <a:prstGeom prst="rect">
            <a:avLst/>
          </a:prstGeom>
          <a:noFill/>
          <a:ln w="9525">
            <a:noFill/>
            <a:miter lim="800000"/>
            <a:headEnd/>
            <a:tailEnd/>
          </a:ln>
          <a:effectLst/>
        </p:spPr>
      </p:pic>
    </p:spTree>
    <p:extLst>
      <p:ext uri="{BB962C8B-B14F-4D97-AF65-F5344CB8AC3E}">
        <p14:creationId xmlns:p14="http://schemas.microsoft.com/office/powerpoint/2010/main" xmlns="" val="5894371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Binomial Distribution</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5</a:t>
            </a:fld>
            <a:endParaRPr lang="en-US"/>
          </a:p>
        </p:txBody>
      </p:sp>
      <p:sp>
        <p:nvSpPr>
          <p:cNvPr id="5" name="Content Placeholder 4"/>
          <p:cNvSpPr>
            <a:spLocks noGrp="1"/>
          </p:cNvSpPr>
          <p:nvPr>
            <p:ph idx="1"/>
          </p:nvPr>
        </p:nvSpPr>
        <p:spPr>
          <a:xfrm>
            <a:off x="457200" y="990600"/>
            <a:ext cx="8229600" cy="4983163"/>
          </a:xfrm>
        </p:spPr>
        <p:txBody>
          <a:bodyPr>
            <a:normAutofit/>
          </a:bodyPr>
          <a:lstStyle/>
          <a:p>
            <a:r>
              <a:rPr lang="en-US" sz="2000" dirty="0" smtClean="0"/>
              <a:t>It turns out that as n gets larger, the Binomial distribution looks increasingly like the Normal distribution. </a:t>
            </a:r>
          </a:p>
          <a:p>
            <a:r>
              <a:rPr lang="en-US" sz="2000" dirty="0" smtClean="0"/>
              <a:t>Consider the following Binomial histograms, Binomial distribution with p = 0.1</a:t>
            </a:r>
            <a:endParaRPr lang="en-US" sz="2000" dirty="0"/>
          </a:p>
        </p:txBody>
      </p:sp>
    </p:spTree>
    <p:extLst>
      <p:ext uri="{BB962C8B-B14F-4D97-AF65-F5344CB8AC3E}">
        <p14:creationId xmlns:p14="http://schemas.microsoft.com/office/powerpoint/2010/main" xmlns="" val="5894371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Binomial Distribution</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6</a:t>
            </a:fld>
            <a:endParaRPr lang="en-US"/>
          </a:p>
        </p:txBody>
      </p:sp>
      <p:pic>
        <p:nvPicPr>
          <p:cNvPr id="21506" name="Picture 2"/>
          <p:cNvPicPr>
            <a:picLocks noChangeAspect="1" noChangeArrowheads="1"/>
          </p:cNvPicPr>
          <p:nvPr/>
        </p:nvPicPr>
        <p:blipFill>
          <a:blip r:embed="rId3" cstate="print"/>
          <a:srcRect l="5904" t="1056" r="12915" b="70490"/>
          <a:stretch>
            <a:fillRect/>
          </a:stretch>
        </p:blipFill>
        <p:spPr bwMode="auto">
          <a:xfrm>
            <a:off x="1143000" y="838200"/>
            <a:ext cx="6931269" cy="2971800"/>
          </a:xfrm>
          <a:prstGeom prst="rect">
            <a:avLst/>
          </a:prstGeom>
          <a:noFill/>
          <a:ln w="9525">
            <a:noFill/>
            <a:miter lim="800000"/>
            <a:headEnd/>
            <a:tailEnd/>
          </a:ln>
          <a:effectLst/>
        </p:spPr>
      </p:pic>
      <p:pic>
        <p:nvPicPr>
          <p:cNvPr id="8" name="Picture 2"/>
          <p:cNvPicPr>
            <a:picLocks noChangeAspect="1" noChangeArrowheads="1"/>
          </p:cNvPicPr>
          <p:nvPr/>
        </p:nvPicPr>
        <p:blipFill>
          <a:blip r:embed="rId3" cstate="print"/>
          <a:srcRect l="5904" t="35501" r="14391" b="33635"/>
          <a:stretch>
            <a:fillRect/>
          </a:stretch>
        </p:blipFill>
        <p:spPr bwMode="auto">
          <a:xfrm>
            <a:off x="1371600" y="3810000"/>
            <a:ext cx="6273800" cy="2971800"/>
          </a:xfrm>
          <a:prstGeom prst="rect">
            <a:avLst/>
          </a:prstGeom>
          <a:noFill/>
          <a:ln w="9525">
            <a:noFill/>
            <a:miter lim="800000"/>
            <a:headEnd/>
            <a:tailEnd/>
          </a:ln>
          <a:effectLst/>
        </p:spPr>
      </p:pic>
    </p:spTree>
    <p:extLst>
      <p:ext uri="{BB962C8B-B14F-4D97-AF65-F5344CB8AC3E}">
        <p14:creationId xmlns:p14="http://schemas.microsoft.com/office/powerpoint/2010/main" xmlns="" val="5894371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Binomial Distribution</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7</a:t>
            </a:fld>
            <a:endParaRPr lang="en-US"/>
          </a:p>
        </p:txBody>
      </p:sp>
      <p:pic>
        <p:nvPicPr>
          <p:cNvPr id="7" name="Picture 2"/>
          <p:cNvPicPr>
            <a:picLocks noChangeAspect="1" noChangeArrowheads="1"/>
          </p:cNvPicPr>
          <p:nvPr/>
        </p:nvPicPr>
        <p:blipFill>
          <a:blip r:embed="rId3" cstate="print"/>
          <a:srcRect l="4428" t="67572" r="11439"/>
          <a:stretch>
            <a:fillRect/>
          </a:stretch>
        </p:blipFill>
        <p:spPr bwMode="auto">
          <a:xfrm>
            <a:off x="533400" y="1295400"/>
            <a:ext cx="8242359" cy="3886200"/>
          </a:xfrm>
          <a:prstGeom prst="rect">
            <a:avLst/>
          </a:prstGeom>
          <a:noFill/>
          <a:ln w="9525">
            <a:noFill/>
            <a:miter lim="800000"/>
            <a:headEnd/>
            <a:tailEnd/>
          </a:ln>
          <a:effectLst/>
        </p:spPr>
      </p:pic>
    </p:spTree>
    <p:extLst>
      <p:ext uri="{BB962C8B-B14F-4D97-AF65-F5344CB8AC3E}">
        <p14:creationId xmlns:p14="http://schemas.microsoft.com/office/powerpoint/2010/main" xmlns="" val="5894371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dirty="0" smtClean="0"/>
              <a:t>Parameters of the Approximating Distribution</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8</a:t>
            </a:fld>
            <a:endParaRPr lang="en-US"/>
          </a:p>
        </p:txBody>
      </p:sp>
      <p:sp>
        <p:nvSpPr>
          <p:cNvPr id="5" name="Content Placeholder 4"/>
          <p:cNvSpPr>
            <a:spLocks noGrp="1"/>
          </p:cNvSpPr>
          <p:nvPr>
            <p:ph idx="1"/>
          </p:nvPr>
        </p:nvSpPr>
        <p:spPr>
          <a:xfrm>
            <a:off x="457200" y="990600"/>
            <a:ext cx="8229600" cy="4983163"/>
          </a:xfrm>
        </p:spPr>
        <p:txBody>
          <a:bodyPr>
            <a:normAutofit/>
          </a:bodyPr>
          <a:lstStyle/>
          <a:p>
            <a:r>
              <a:rPr lang="en-US" dirty="0" smtClean="0"/>
              <a:t>The approximating Normal distribution has the same mean and standard deviation as the underlying Binomial distribution.</a:t>
            </a:r>
          </a:p>
          <a:p>
            <a:r>
              <a:rPr lang="en-US" dirty="0" smtClean="0"/>
              <a:t>Thus, if X ~ B(n; p), having mean E[X] = </a:t>
            </a:r>
            <a:r>
              <a:rPr lang="en-US" dirty="0" err="1" smtClean="0"/>
              <a:t>np</a:t>
            </a:r>
            <a:r>
              <a:rPr lang="en-US" dirty="0" smtClean="0"/>
              <a:t> and standard deviation SD(X) = √</a:t>
            </a:r>
            <a:r>
              <a:rPr lang="en-US" dirty="0" err="1" smtClean="0"/>
              <a:t>np</a:t>
            </a:r>
            <a:r>
              <a:rPr lang="en-US" dirty="0" smtClean="0"/>
              <a:t>(1 - p) = </a:t>
            </a:r>
            <a:r>
              <a:rPr lang="en-US" dirty="0" err="1" smtClean="0"/>
              <a:t>sqrt</a:t>
            </a:r>
            <a:r>
              <a:rPr lang="en-US" dirty="0" smtClean="0"/>
              <a:t>(</a:t>
            </a:r>
            <a:r>
              <a:rPr lang="en-US" dirty="0" err="1" smtClean="0"/>
              <a:t>npq</a:t>
            </a:r>
            <a:r>
              <a:rPr lang="en-US" dirty="0" smtClean="0"/>
              <a:t>), </a:t>
            </a:r>
          </a:p>
          <a:p>
            <a:r>
              <a:rPr lang="en-US" dirty="0" smtClean="0"/>
              <a:t>It can be approximated by Normal distribution with </a:t>
            </a:r>
          </a:p>
        </p:txBody>
      </p:sp>
      <p:pic>
        <p:nvPicPr>
          <p:cNvPr id="22530" name="Picture 2"/>
          <p:cNvPicPr>
            <a:picLocks noChangeAspect="1" noChangeArrowheads="1"/>
          </p:cNvPicPr>
          <p:nvPr/>
        </p:nvPicPr>
        <p:blipFill>
          <a:blip r:embed="rId3" cstate="print"/>
          <a:srcRect/>
          <a:stretch>
            <a:fillRect/>
          </a:stretch>
        </p:blipFill>
        <p:spPr bwMode="auto">
          <a:xfrm>
            <a:off x="2667000" y="4343400"/>
            <a:ext cx="4094285" cy="1676400"/>
          </a:xfrm>
          <a:prstGeom prst="rect">
            <a:avLst/>
          </a:prstGeom>
          <a:noFill/>
          <a:ln w="9525">
            <a:noFill/>
            <a:miter lim="800000"/>
            <a:headEnd/>
            <a:tailEnd/>
          </a:ln>
          <a:effectLst/>
        </p:spPr>
      </p:pic>
    </p:spTree>
    <p:extLst>
      <p:ext uri="{BB962C8B-B14F-4D97-AF65-F5344CB8AC3E}">
        <p14:creationId xmlns:p14="http://schemas.microsoft.com/office/powerpoint/2010/main" xmlns="" val="5894371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868362"/>
          </a:xfrm>
        </p:spPr>
        <p:txBody>
          <a:bodyPr>
            <a:normAutofit/>
          </a:bodyPr>
          <a:lstStyle/>
          <a:p>
            <a:r>
              <a:rPr lang="en-US" dirty="0" smtClean="0"/>
              <a:t>When is the approximation appropriate?</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9</a:t>
            </a:fld>
            <a:endParaRPr lang="en-US"/>
          </a:p>
        </p:txBody>
      </p:sp>
      <p:sp>
        <p:nvSpPr>
          <p:cNvPr id="5" name="Content Placeholder 4"/>
          <p:cNvSpPr>
            <a:spLocks noGrp="1"/>
          </p:cNvSpPr>
          <p:nvPr>
            <p:ph idx="1"/>
          </p:nvPr>
        </p:nvSpPr>
        <p:spPr>
          <a:xfrm>
            <a:off x="457200" y="1189037"/>
            <a:ext cx="8229600" cy="4983163"/>
          </a:xfrm>
        </p:spPr>
        <p:txBody>
          <a:bodyPr>
            <a:normAutofit/>
          </a:bodyPr>
          <a:lstStyle/>
          <a:p>
            <a:r>
              <a:rPr lang="en-US" dirty="0" smtClean="0"/>
              <a:t>The farther p is from 0.5 , the larger n needs to be for the approximation to work.</a:t>
            </a:r>
          </a:p>
          <a:p>
            <a:r>
              <a:rPr lang="en-US" dirty="0" smtClean="0"/>
              <a:t>Thus, as a rule of thumb, only use the approximation if</a:t>
            </a:r>
          </a:p>
        </p:txBody>
      </p:sp>
      <p:pic>
        <p:nvPicPr>
          <p:cNvPr id="23554" name="Picture 2"/>
          <p:cNvPicPr>
            <a:picLocks noChangeAspect="1" noChangeArrowheads="1"/>
          </p:cNvPicPr>
          <p:nvPr/>
        </p:nvPicPr>
        <p:blipFill>
          <a:blip r:embed="rId3" cstate="print"/>
          <a:srcRect/>
          <a:stretch>
            <a:fillRect/>
          </a:stretch>
        </p:blipFill>
        <p:spPr bwMode="auto">
          <a:xfrm>
            <a:off x="2362200" y="2971800"/>
            <a:ext cx="4178174" cy="2028825"/>
          </a:xfrm>
          <a:prstGeom prst="rect">
            <a:avLst/>
          </a:prstGeom>
          <a:noFill/>
          <a:ln w="9525">
            <a:noFill/>
            <a:miter lim="800000"/>
            <a:headEnd/>
            <a:tailEnd/>
          </a:ln>
          <a:effectLst/>
        </p:spPr>
      </p:pic>
    </p:spTree>
    <p:extLst>
      <p:ext uri="{BB962C8B-B14F-4D97-AF65-F5344CB8AC3E}">
        <p14:creationId xmlns:p14="http://schemas.microsoft.com/office/powerpoint/2010/main" xmlns="" val="5894371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868362"/>
          </a:xfrm>
        </p:spPr>
        <p:txBody>
          <a:bodyPr>
            <a:normAutofit fontScale="90000"/>
          </a:bodyPr>
          <a:lstStyle/>
          <a:p>
            <a:r>
              <a:rPr lang="en-US" dirty="0" smtClean="0"/>
              <a:t>Behavior of the Approximation as </a:t>
            </a:r>
            <a:r>
              <a:rPr lang="en-US" dirty="0" smtClean="0"/>
              <a:t>a Function </a:t>
            </a:r>
            <a:r>
              <a:rPr lang="en-US" dirty="0" smtClean="0"/>
              <a:t>of </a:t>
            </a:r>
            <a:r>
              <a:rPr lang="en-US" i="1" dirty="0" smtClean="0"/>
              <a:t>p, for n = 100</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10</a:t>
            </a:fld>
            <a:endParaRPr lang="en-US"/>
          </a:p>
        </p:txBody>
      </p:sp>
      <p:pic>
        <p:nvPicPr>
          <p:cNvPr id="8" name="Picture 2"/>
          <p:cNvPicPr>
            <a:picLocks noChangeAspect="1" noChangeArrowheads="1"/>
          </p:cNvPicPr>
          <p:nvPr/>
        </p:nvPicPr>
        <p:blipFill>
          <a:blip r:embed="rId3" cstate="print"/>
          <a:srcRect l="5357" t="33758" b="34395"/>
          <a:stretch>
            <a:fillRect/>
          </a:stretch>
        </p:blipFill>
        <p:spPr bwMode="auto">
          <a:xfrm>
            <a:off x="1828800" y="4114800"/>
            <a:ext cx="5492496" cy="2590800"/>
          </a:xfrm>
          <a:prstGeom prst="rect">
            <a:avLst/>
          </a:prstGeom>
          <a:noFill/>
          <a:ln w="9525">
            <a:noFill/>
            <a:miter lim="800000"/>
            <a:headEnd/>
            <a:tailEnd/>
          </a:ln>
          <a:effectLst/>
        </p:spPr>
      </p:pic>
      <p:pic>
        <p:nvPicPr>
          <p:cNvPr id="9" name="Picture 2"/>
          <p:cNvPicPr>
            <a:picLocks noChangeAspect="1" noChangeArrowheads="1"/>
          </p:cNvPicPr>
          <p:nvPr/>
        </p:nvPicPr>
        <p:blipFill>
          <a:blip r:embed="rId3" cstate="print"/>
          <a:srcRect l="5357" b="68153"/>
          <a:stretch>
            <a:fillRect/>
          </a:stretch>
        </p:blipFill>
        <p:spPr bwMode="auto">
          <a:xfrm>
            <a:off x="1642872" y="1219200"/>
            <a:ext cx="5977128" cy="2819400"/>
          </a:xfrm>
          <a:prstGeom prst="rect">
            <a:avLst/>
          </a:prstGeom>
          <a:noFill/>
          <a:ln w="9525">
            <a:noFill/>
            <a:miter lim="800000"/>
            <a:headEnd/>
            <a:tailEnd/>
          </a:ln>
          <a:effectLst/>
        </p:spPr>
      </p:pic>
    </p:spTree>
    <p:extLst>
      <p:ext uri="{BB962C8B-B14F-4D97-AF65-F5344CB8AC3E}">
        <p14:creationId xmlns:p14="http://schemas.microsoft.com/office/powerpoint/2010/main" xmlns="" val="5894371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868362"/>
          </a:xfrm>
        </p:spPr>
        <p:txBody>
          <a:bodyPr>
            <a:normAutofit fontScale="90000"/>
          </a:bodyPr>
          <a:lstStyle/>
          <a:p>
            <a:r>
              <a:rPr lang="en-US" dirty="0" smtClean="0"/>
              <a:t>Calculations with the Normal Approximation</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11</a:t>
            </a:fld>
            <a:endParaRPr lang="en-US"/>
          </a:p>
        </p:txBody>
      </p:sp>
      <p:sp>
        <p:nvSpPr>
          <p:cNvPr id="7" name="Content Placeholder 4"/>
          <p:cNvSpPr>
            <a:spLocks noGrp="1"/>
          </p:cNvSpPr>
          <p:nvPr>
            <p:ph idx="1"/>
          </p:nvPr>
        </p:nvSpPr>
        <p:spPr>
          <a:xfrm>
            <a:off x="457200" y="1189037"/>
            <a:ext cx="8229600" cy="4983163"/>
          </a:xfrm>
        </p:spPr>
        <p:txBody>
          <a:bodyPr>
            <a:normAutofit/>
          </a:bodyPr>
          <a:lstStyle/>
          <a:p>
            <a:r>
              <a:rPr lang="en-US" dirty="0" smtClean="0"/>
              <a:t>Recall the problem we set out to solve:</a:t>
            </a:r>
          </a:p>
          <a:p>
            <a:pPr lvl="1"/>
            <a:r>
              <a:rPr lang="en-US" dirty="0" smtClean="0"/>
              <a:t>P(X &lt;170); where X ~B(1500; 0.12)</a:t>
            </a:r>
          </a:p>
          <a:p>
            <a:r>
              <a:rPr lang="en-US" dirty="0" smtClean="0">
                <a:solidFill>
                  <a:srgbClr val="FF0000"/>
                </a:solidFill>
              </a:rPr>
              <a:t>How do we calculate this using the Normal approximation?</a:t>
            </a:r>
          </a:p>
          <a:p>
            <a:r>
              <a:rPr lang="en-US" dirty="0" smtClean="0"/>
              <a:t>If we were to draw a histogram of the </a:t>
            </a:r>
          </a:p>
          <a:p>
            <a:pPr>
              <a:buNone/>
            </a:pPr>
            <a:r>
              <a:rPr lang="en-US" dirty="0" smtClean="0"/>
              <a:t>	B(1500; 0.12) distribution with bins of width one, P(X &lt; 170) would be represented by the total area of the bins spanning</a:t>
            </a:r>
          </a:p>
        </p:txBody>
      </p:sp>
      <p:pic>
        <p:nvPicPr>
          <p:cNvPr id="25602" name="Picture 2"/>
          <p:cNvPicPr>
            <a:picLocks noChangeAspect="1" noChangeArrowheads="1"/>
          </p:cNvPicPr>
          <p:nvPr/>
        </p:nvPicPr>
        <p:blipFill>
          <a:blip r:embed="rId3" cstate="print"/>
          <a:srcRect/>
          <a:stretch>
            <a:fillRect/>
          </a:stretch>
        </p:blipFill>
        <p:spPr bwMode="auto">
          <a:xfrm>
            <a:off x="914400" y="4648200"/>
            <a:ext cx="7440706" cy="790575"/>
          </a:xfrm>
          <a:prstGeom prst="rect">
            <a:avLst/>
          </a:prstGeom>
          <a:noFill/>
          <a:ln w="9525">
            <a:noFill/>
            <a:miter lim="800000"/>
            <a:headEnd/>
            <a:tailEnd/>
          </a:ln>
          <a:effectLst/>
        </p:spPr>
      </p:pic>
    </p:spTree>
    <p:extLst>
      <p:ext uri="{BB962C8B-B14F-4D97-AF65-F5344CB8AC3E}">
        <p14:creationId xmlns:p14="http://schemas.microsoft.com/office/powerpoint/2010/main" xmlns="" val="5894371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868362"/>
          </a:xfrm>
        </p:spPr>
        <p:txBody>
          <a:bodyPr>
            <a:normAutofit fontScale="90000"/>
          </a:bodyPr>
          <a:lstStyle/>
          <a:p>
            <a:r>
              <a:rPr lang="en-US" dirty="0" smtClean="0"/>
              <a:t>Calculations with the Normal Approximation</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12</a:t>
            </a:fld>
            <a:endParaRPr lang="en-US"/>
          </a:p>
        </p:txBody>
      </p:sp>
      <p:sp>
        <p:nvSpPr>
          <p:cNvPr id="7" name="Content Placeholder 4"/>
          <p:cNvSpPr>
            <a:spLocks noGrp="1"/>
          </p:cNvSpPr>
          <p:nvPr>
            <p:ph idx="1"/>
          </p:nvPr>
        </p:nvSpPr>
        <p:spPr>
          <a:xfrm>
            <a:off x="457200" y="1189037"/>
            <a:ext cx="8229600" cy="4983163"/>
          </a:xfrm>
        </p:spPr>
        <p:txBody>
          <a:bodyPr>
            <a:normAutofit/>
          </a:bodyPr>
          <a:lstStyle/>
          <a:p>
            <a:r>
              <a:rPr lang="en-US" dirty="0" smtClean="0"/>
              <a:t>Thus, using the approximating Normal distribution Y ~ N(170; 0.12), we calculate</a:t>
            </a:r>
          </a:p>
          <a:p>
            <a:endParaRPr lang="es-ES" dirty="0" smtClean="0"/>
          </a:p>
          <a:p>
            <a:r>
              <a:rPr lang="es-ES" dirty="0" smtClean="0"/>
              <a:t>P(X ≤ 170) ≈ P(Y &lt;170.5) = 0.2253</a:t>
            </a:r>
          </a:p>
          <a:p>
            <a:endParaRPr lang="en-US" dirty="0" smtClean="0"/>
          </a:p>
          <a:p>
            <a:r>
              <a:rPr lang="en-US" dirty="0" smtClean="0">
                <a:solidFill>
                  <a:srgbClr val="FF0000"/>
                </a:solidFill>
              </a:rPr>
              <a:t>For reference,</a:t>
            </a:r>
            <a:r>
              <a:rPr lang="en-US" dirty="0" smtClean="0"/>
              <a:t> the exact Binomial probability is 0.2265, so the approximation is apparently pretty good</a:t>
            </a:r>
          </a:p>
        </p:txBody>
      </p:sp>
    </p:spTree>
    <p:extLst>
      <p:ext uri="{BB962C8B-B14F-4D97-AF65-F5344CB8AC3E}">
        <p14:creationId xmlns:p14="http://schemas.microsoft.com/office/powerpoint/2010/main" xmlns="" val="5894371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868362"/>
          </a:xfrm>
        </p:spPr>
        <p:txBody>
          <a:bodyPr>
            <a:normAutofit fontScale="90000"/>
          </a:bodyPr>
          <a:lstStyle/>
          <a:p>
            <a:r>
              <a:rPr lang="en-US" dirty="0" smtClean="0"/>
              <a:t>Calculations with the Normal Approximation</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13</a:t>
            </a:fld>
            <a:endParaRPr lang="en-US"/>
          </a:p>
        </p:txBody>
      </p:sp>
      <p:sp>
        <p:nvSpPr>
          <p:cNvPr id="7" name="Content Placeholder 4"/>
          <p:cNvSpPr>
            <a:spLocks noGrp="1"/>
          </p:cNvSpPr>
          <p:nvPr>
            <p:ph idx="1"/>
          </p:nvPr>
        </p:nvSpPr>
        <p:spPr>
          <a:xfrm>
            <a:off x="457200" y="1189037"/>
            <a:ext cx="8229600" cy="4983163"/>
          </a:xfrm>
        </p:spPr>
        <p:txBody>
          <a:bodyPr>
            <a:normAutofit/>
          </a:bodyPr>
          <a:lstStyle/>
          <a:p>
            <a:r>
              <a:rPr lang="en-US" sz="2000" dirty="0" smtClean="0"/>
              <a:t>The addition of 0.5 in the previous slide is an example of the continuity correction which is intended to refine the approximation by accounting for the fact that the Binomial distribution is discrete while the Normal distribution is continuous.</a:t>
            </a:r>
          </a:p>
          <a:p>
            <a:r>
              <a:rPr lang="en-US" sz="2000" dirty="0" smtClean="0">
                <a:solidFill>
                  <a:srgbClr val="FF0000"/>
                </a:solidFill>
              </a:rPr>
              <a:t>In general, we make the following adjustments:</a:t>
            </a:r>
          </a:p>
        </p:txBody>
      </p:sp>
      <p:pic>
        <p:nvPicPr>
          <p:cNvPr id="26626" name="Picture 2"/>
          <p:cNvPicPr>
            <a:picLocks noChangeAspect="1" noChangeArrowheads="1"/>
          </p:cNvPicPr>
          <p:nvPr/>
        </p:nvPicPr>
        <p:blipFill>
          <a:blip r:embed="rId3" cstate="print"/>
          <a:srcRect/>
          <a:stretch>
            <a:fillRect/>
          </a:stretch>
        </p:blipFill>
        <p:spPr bwMode="auto">
          <a:xfrm>
            <a:off x="2438400" y="3429000"/>
            <a:ext cx="3838575" cy="2705100"/>
          </a:xfrm>
          <a:prstGeom prst="rect">
            <a:avLst/>
          </a:prstGeom>
          <a:noFill/>
          <a:ln w="9525">
            <a:noFill/>
            <a:miter lim="800000"/>
            <a:headEnd/>
            <a:tailEnd/>
          </a:ln>
          <a:effectLst/>
        </p:spPr>
      </p:pic>
    </p:spTree>
    <p:extLst>
      <p:ext uri="{BB962C8B-B14F-4D97-AF65-F5344CB8AC3E}">
        <p14:creationId xmlns:p14="http://schemas.microsoft.com/office/powerpoint/2010/main" xmlns="" val="5894371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 Approximation to the Binomial</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r>
                  <a:rPr lang="en-US" dirty="0" smtClean="0"/>
                  <a:t>If </a:t>
                </a:r>
                <a:r>
                  <a:rPr lang="en-US" dirty="0"/>
                  <a:t>X</a:t>
                </a:r>
                <a:r>
                  <a:rPr lang="en-US" dirty="0" smtClean="0"/>
                  <a:t/>
                </a:r>
                <a:r>
                  <a:rPr lang="en-US" dirty="0"/>
                  <a:t>is a binomial random variable with mean </a:t>
                </a:r>
                <a:r>
                  <a:rPr lang="en-US" i="1" dirty="0" smtClean="0"/>
                  <a:t>μ = </a:t>
                </a:r>
                <a:r>
                  <a:rPr lang="en-US" i="1" dirty="0" err="1" smtClean="0"/>
                  <a:t>np</a:t>
                </a:r>
                <a:r>
                  <a:rPr lang="en-US" i="1" dirty="0" smtClean="0"/>
                  <a:t/>
                </a:r>
                <a:r>
                  <a:rPr lang="en-US" dirty="0"/>
                  <a:t>and variance </a:t>
                </a:r>
                <a:r>
                  <a:rPr lang="en-US" i="1" dirty="0" smtClean="0"/>
                  <a:t>σ</a:t>
                </a:r>
                <a:r>
                  <a:rPr lang="en-US" i="1" baseline="30000" dirty="0" smtClean="0"/>
                  <a:t>2</a:t>
                </a:r>
                <a:r>
                  <a:rPr lang="en-US" i="1" dirty="0" smtClean="0"/>
                  <a:t/>
                </a:r>
                <a:r>
                  <a:rPr lang="en-US" i="1" dirty="0"/>
                  <a:t>= </a:t>
                </a:r>
                <a:r>
                  <a:rPr lang="en-US" i="1" dirty="0" err="1" smtClean="0"/>
                  <a:t>npq</a:t>
                </a:r>
                <a:r>
                  <a:rPr lang="en-US" i="1" dirty="0"/>
                  <a:t/>
                </a:r>
                <a:r>
                  <a:rPr lang="en-US" dirty="0" smtClean="0"/>
                  <a:t>then </a:t>
                </a:r>
                <a:r>
                  <a:rPr lang="en-US" dirty="0"/>
                  <a:t>the limiting form of the distribution </a:t>
                </a:r>
                <a:r>
                  <a:rPr lang="en-US" dirty="0" smtClean="0"/>
                  <a:t>of </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𝑍</m:t>
                      </m:r>
                      <m:r>
                        <a:rPr lang="en-US" b="0" i="1" smtClean="0">
                          <a:latin typeface="Cambria Math"/>
                        </a:rPr>
                        <m:t>= </m:t>
                      </m:r>
                      <m:f>
                        <m:fPr>
                          <m:ctrlPr>
                            <a:rPr lang="en-US" b="0" i="1" smtClean="0">
                              <a:latin typeface="Cambria Math"/>
                            </a:rPr>
                          </m:ctrlPr>
                        </m:fPr>
                        <m:num>
                          <m:r>
                            <a:rPr lang="en-US" b="0" i="1" smtClean="0">
                              <a:latin typeface="Cambria Math"/>
                            </a:rPr>
                            <m:t>𝑋</m:t>
                          </m:r>
                          <m:r>
                            <a:rPr lang="en-US" b="0" i="1" smtClean="0">
                              <a:latin typeface="Cambria Math"/>
                            </a:rPr>
                            <m:t>−</m:t>
                          </m:r>
                          <m:r>
                            <a:rPr lang="en-US" b="0" i="1" smtClean="0">
                              <a:latin typeface="Cambria Math"/>
                            </a:rPr>
                            <m:t>𝑛𝑝</m:t>
                          </m:r>
                        </m:num>
                        <m:den>
                          <m:r>
                            <a:rPr lang="en-US" b="0" i="1" smtClean="0">
                              <a:latin typeface="Cambria Math"/>
                              <a:ea typeface="Cambria Math"/>
                            </a:rPr>
                            <m:t>√</m:t>
                          </m:r>
                          <m:r>
                            <a:rPr lang="en-US" b="0" i="1" smtClean="0">
                              <a:latin typeface="Cambria Math"/>
                              <a:ea typeface="Cambria Math"/>
                            </a:rPr>
                            <m:t>𝑛𝑝𝑞</m:t>
                          </m:r>
                        </m:den>
                      </m:f>
                      <m:r>
                        <a:rPr lang="en-US" b="0" i="0" smtClean="0">
                          <a:latin typeface="Cambria Math"/>
                        </a:rPr>
                        <m:t> </m:t>
                      </m:r>
                    </m:oMath>
                  </m:oMathPara>
                </a14:m>
                <a:endParaRPr lang="en-US" b="0" i="0" dirty="0" smtClean="0">
                  <a:latin typeface="Cambria Math"/>
                </a:endParaRPr>
              </a:p>
              <a:p>
                <a:pPr marL="0" indent="0">
                  <a:buNone/>
                </a:pPr>
                <a14:m>
                  <m:oMathPara xmlns:m="http://schemas.openxmlformats.org/officeDocument/2006/math">
                    <m:oMathParaPr>
                      <m:jc m:val="centerGroup"/>
                    </m:oMathParaPr>
                    <m:oMath xmlns:m="http://schemas.openxmlformats.org/officeDocument/2006/math">
                      <m:r>
                        <m:rPr>
                          <m:sty m:val="p"/>
                        </m:rPr>
                        <a:rPr lang="en-US" b="0" i="0" smtClean="0">
                          <a:latin typeface="Cambria Math"/>
                        </a:rPr>
                        <m:t>as</m:t>
                      </m:r>
                      <m:r>
                        <a:rPr lang="en-US" b="0" i="0" smtClean="0">
                          <a:latin typeface="Cambria Math"/>
                        </a:rPr>
                        <m:t> </m:t>
                      </m:r>
                      <m:r>
                        <m:rPr>
                          <m:sty m:val="p"/>
                        </m:rPr>
                        <a:rPr lang="en-US" b="0" i="0" smtClean="0">
                          <a:latin typeface="Cambria Math"/>
                        </a:rPr>
                        <m:t>n</m:t>
                      </m:r>
                      <m:r>
                        <a:rPr lang="en-US" b="0" i="1" smtClean="0">
                          <a:latin typeface="Cambria Math"/>
                          <a:ea typeface="Cambria Math"/>
                        </a:rPr>
                        <m:t>→∞ </m:t>
                      </m:r>
                      <m:r>
                        <a:rPr lang="en-US" b="0" i="1" smtClean="0">
                          <a:latin typeface="Cambria Math"/>
                          <a:ea typeface="Cambria Math"/>
                        </a:rPr>
                        <m:t>𝑖𝑠</m:t>
                      </m:r>
                      <m:r>
                        <a:rPr lang="en-US" b="0" i="1" smtClean="0">
                          <a:latin typeface="Cambria Math"/>
                          <a:ea typeface="Cambria Math"/>
                        </a:rPr>
                        <m:t> </m:t>
                      </m:r>
                      <m:r>
                        <a:rPr lang="en-US" b="0" i="1" smtClean="0">
                          <a:latin typeface="Cambria Math"/>
                          <a:ea typeface="Cambria Math"/>
                        </a:rPr>
                        <m:t>𝑡h𝑒</m:t>
                      </m:r>
                      <m:r>
                        <a:rPr lang="en-US" b="0" i="1" smtClean="0">
                          <a:latin typeface="Cambria Math"/>
                          <a:ea typeface="Cambria Math"/>
                        </a:rPr>
                        <m:t> </m:t>
                      </m:r>
                      <m:r>
                        <a:rPr lang="en-US" b="0" i="1" smtClean="0">
                          <a:latin typeface="Cambria Math"/>
                          <a:ea typeface="Cambria Math"/>
                        </a:rPr>
                        <m:t>𝑠𝑡𝑎𝑛𝑑𝑎𝑟𝑑</m:t>
                      </m:r>
                      <m:r>
                        <a:rPr lang="en-US" b="0" i="1" smtClean="0">
                          <a:latin typeface="Cambria Math"/>
                          <a:ea typeface="Cambria Math"/>
                        </a:rPr>
                        <m:t> </m:t>
                      </m:r>
                      <m:r>
                        <a:rPr lang="en-US" b="0" i="1" smtClean="0">
                          <a:latin typeface="Cambria Math"/>
                          <a:ea typeface="Cambria Math"/>
                        </a:rPr>
                        <m:t>𝑛𝑜𝑟𝑚𝑎𝑙</m:t>
                      </m:r>
                      <m:r>
                        <a:rPr lang="en-US" b="0" i="1" smtClean="0">
                          <a:latin typeface="Cambria Math"/>
                          <a:ea typeface="Cambria Math"/>
                        </a:rPr>
                        <m:t> </m:t>
                      </m:r>
                      <m:r>
                        <a:rPr lang="en-US" b="0" i="1" smtClean="0">
                          <a:latin typeface="Cambria Math"/>
                          <a:ea typeface="Cambria Math"/>
                        </a:rPr>
                        <m:t>𝑑𝑖𝑠𝑡𝑟𝑖𝑏𝑢𝑡𝑖𝑜𝑛</m:t>
                      </m:r>
                      <m:r>
                        <a:rPr lang="en-US" b="0" i="1" smtClean="0">
                          <a:latin typeface="Cambria Math"/>
                          <a:ea typeface="Cambria Math"/>
                        </a:rPr>
                        <m:t> </m:t>
                      </m:r>
                      <m:r>
                        <a:rPr lang="en-US" b="0" i="1" smtClean="0">
                          <a:latin typeface="Cambria Math"/>
                          <a:ea typeface="Cambria Math"/>
                        </a:rPr>
                        <m:t>𝑛</m:t>
                      </m:r>
                      <m:r>
                        <a:rPr lang="en-US" b="0" i="1" smtClean="0">
                          <a:latin typeface="Cambria Math"/>
                          <a:ea typeface="Cambria Math"/>
                        </a:rPr>
                        <m:t>(</m:t>
                      </m:r>
                      <m:r>
                        <a:rPr lang="en-US" b="0" i="1" smtClean="0">
                          <a:latin typeface="Cambria Math"/>
                          <a:ea typeface="Cambria Math"/>
                        </a:rPr>
                        <m:t>𝑧</m:t>
                      </m:r>
                      <m:r>
                        <a:rPr lang="en-US" b="0" i="1" smtClean="0">
                          <a:latin typeface="Cambria Math"/>
                          <a:ea typeface="Cambria Math"/>
                        </a:rPr>
                        <m:t>;0,1)</m:t>
                      </m:r>
                    </m:oMath>
                  </m:oMathPara>
                </a14:m>
                <a:endParaRPr lang="en-US" dirty="0" smtClean="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963" t="-979" r="-88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14</a:t>
            </a:fld>
            <a:endParaRPr lang="en-US"/>
          </a:p>
        </p:txBody>
      </p:sp>
    </p:spTree>
    <p:extLst>
      <p:ext uri="{BB962C8B-B14F-4D97-AF65-F5344CB8AC3E}">
        <p14:creationId xmlns:p14="http://schemas.microsoft.com/office/powerpoint/2010/main" xmlns="" val="5894371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a:t>
            </a:r>
            <a:endParaRPr lang="en-US" dirty="0"/>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b="3390"/>
          <a:stretch>
            <a:fillRect/>
          </a:stretch>
        </p:blipFill>
        <p:spPr bwMode="auto">
          <a:xfrm>
            <a:off x="253767" y="1219200"/>
            <a:ext cx="8785371" cy="434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5CF84B07-E1DF-494F-8188-564F20F01F9F}" type="slidenum">
              <a:rPr lang="en-US" smtClean="0"/>
              <a:pPr/>
              <a:t>15</a:t>
            </a:fld>
            <a:endParaRPr lang="en-US"/>
          </a:p>
        </p:txBody>
      </p:sp>
    </p:spTree>
    <p:extLst>
      <p:ext uri="{BB962C8B-B14F-4D97-AF65-F5344CB8AC3E}">
        <p14:creationId xmlns:p14="http://schemas.microsoft.com/office/powerpoint/2010/main" xmlns="" val="16312269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a:t>
            </a:r>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76912" y="1371600"/>
            <a:ext cx="8590176"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5CF84B07-E1DF-494F-8188-564F20F01F9F}" type="slidenum">
              <a:rPr lang="en-US" smtClean="0"/>
              <a:pPr/>
              <a:t>16</a:t>
            </a:fld>
            <a:endParaRPr lang="en-US"/>
          </a:p>
        </p:txBody>
      </p:sp>
    </p:spTree>
    <p:extLst>
      <p:ext uri="{BB962C8B-B14F-4D97-AF65-F5344CB8AC3E}">
        <p14:creationId xmlns:p14="http://schemas.microsoft.com/office/powerpoint/2010/main" xmlns="" val="31049870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pPr marL="0" indent="0">
              <a:buNone/>
            </a:pPr>
            <a:r>
              <a:rPr lang="en-US" dirty="0"/>
              <a:t>The probability that a patient recovers from a rare blood disease is 0.4. If </a:t>
            </a:r>
            <a:r>
              <a:rPr lang="en-US" dirty="0" smtClean="0"/>
              <a:t>100 people </a:t>
            </a:r>
            <a:r>
              <a:rPr lang="en-US" dirty="0"/>
              <a:t>are known to have contracted this disease, what is the probability that </a:t>
            </a:r>
            <a:r>
              <a:rPr lang="en-US" dirty="0" smtClean="0"/>
              <a:t>less than </a:t>
            </a:r>
            <a:r>
              <a:rPr lang="en-US" dirty="0"/>
              <a:t>30 survive?</a:t>
            </a:r>
          </a:p>
        </p:txBody>
      </p:sp>
      <p:sp>
        <p:nvSpPr>
          <p:cNvPr id="4" name="Slide Number Placeholder 3"/>
          <p:cNvSpPr>
            <a:spLocks noGrp="1"/>
          </p:cNvSpPr>
          <p:nvPr>
            <p:ph type="sldNum" sz="quarter" idx="12"/>
          </p:nvPr>
        </p:nvSpPr>
        <p:spPr/>
        <p:txBody>
          <a:bodyPr/>
          <a:lstStyle/>
          <a:p>
            <a:fld id="{5CF84B07-E1DF-494F-8188-564F20F01F9F}" type="slidenum">
              <a:rPr lang="en-US" smtClean="0"/>
              <a:pPr/>
              <a:t>17</a:t>
            </a:fld>
            <a:endParaRPr lang="en-US"/>
          </a:p>
        </p:txBody>
      </p:sp>
    </p:spTree>
    <p:extLst>
      <p:ext uri="{BB962C8B-B14F-4D97-AF65-F5344CB8AC3E}">
        <p14:creationId xmlns:p14="http://schemas.microsoft.com/office/powerpoint/2010/main" xmlns="" val="26305906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a:bodyPr>
          <a:lstStyle/>
          <a:p>
            <a:pPr marL="0" indent="0">
              <a:buNone/>
            </a:pPr>
            <a:r>
              <a:rPr lang="en-US" sz="2000" dirty="0"/>
              <a:t>A multiple-choice quiz has 200 questions each with 4 possible answers of </a:t>
            </a:r>
            <a:r>
              <a:rPr lang="en-US" sz="2000" dirty="0" smtClean="0"/>
              <a:t>which only </a:t>
            </a:r>
            <a:r>
              <a:rPr lang="en-US" sz="2000" dirty="0"/>
              <a:t>1 is the correct answer. What is the probability that sheer guesswork </a:t>
            </a:r>
            <a:r>
              <a:rPr lang="en-US" sz="2000" dirty="0" smtClean="0"/>
              <a:t>yields from </a:t>
            </a:r>
            <a:r>
              <a:rPr lang="en-US" sz="2000" dirty="0"/>
              <a:t>25 to 30 correct answers for 80 of the 200 problems about which the </a:t>
            </a:r>
            <a:r>
              <a:rPr lang="en-US" sz="2000" dirty="0" smtClean="0"/>
              <a:t>student has </a:t>
            </a:r>
            <a:r>
              <a:rPr lang="en-US" sz="2000" dirty="0"/>
              <a:t>no knowledge?</a:t>
            </a:r>
          </a:p>
        </p:txBody>
      </p:sp>
      <p:sp>
        <p:nvSpPr>
          <p:cNvPr id="4" name="Slide Number Placeholder 3"/>
          <p:cNvSpPr>
            <a:spLocks noGrp="1"/>
          </p:cNvSpPr>
          <p:nvPr>
            <p:ph type="sldNum" sz="quarter" idx="12"/>
          </p:nvPr>
        </p:nvSpPr>
        <p:spPr/>
        <p:txBody>
          <a:bodyPr/>
          <a:lstStyle/>
          <a:p>
            <a:fld id="{5CF84B07-E1DF-494F-8188-564F20F01F9F}" type="slidenum">
              <a:rPr lang="en-US" smtClean="0"/>
              <a:pPr/>
              <a:t>18</a:t>
            </a:fld>
            <a:endParaRPr lang="en-US"/>
          </a:p>
        </p:txBody>
      </p:sp>
    </p:spTree>
    <p:extLst>
      <p:ext uri="{BB962C8B-B14F-4D97-AF65-F5344CB8AC3E}">
        <p14:creationId xmlns:p14="http://schemas.microsoft.com/office/powerpoint/2010/main" xmlns="" val="3384192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Gamma Distribution</a:t>
            </a:r>
            <a:endParaRPr lang="en-US" dirty="0"/>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lstStyle/>
              <a:p>
                <a:r>
                  <a:rPr lang="en-US" dirty="0" smtClean="0"/>
                  <a:t>A </a:t>
                </a:r>
                <a:r>
                  <a:rPr lang="en-US" dirty="0" smtClean="0">
                    <a:solidFill>
                      <a:srgbClr val="FF0000"/>
                    </a:solidFill>
                  </a:rPr>
                  <a:t>Gamma Function </a:t>
                </a:r>
                <a:r>
                  <a:rPr lang="en-US" dirty="0" smtClean="0"/>
                  <a:t>is defined by </a:t>
                </a:r>
              </a:p>
              <a:p>
                <a:pPr marL="0" indent="0">
                  <a:buNone/>
                </a:pPr>
                <a14:m>
                  <m:oMathPara xmlns:m="http://schemas.openxmlformats.org/officeDocument/2006/math">
                    <m:oMathParaPr>
                      <m:jc m:val="centerGroup"/>
                    </m:oMathParaPr>
                    <m:oMath xmlns:m="http://schemas.openxmlformats.org/officeDocument/2006/math">
                      <m:r>
                        <m:rPr>
                          <m:sty m:val="p"/>
                        </m:rPr>
                        <a:rPr lang="el-GR" i="1" smtClean="0">
                          <a:latin typeface="Cambria Math"/>
                          <a:ea typeface="Cambria Math"/>
                        </a:rPr>
                        <m:t>Γ</m:t>
                      </m:r>
                      <m:d>
                        <m:dPr>
                          <m:ctrlPr>
                            <a:rPr lang="en-US" b="0" i="1" smtClean="0">
                              <a:latin typeface="Cambria Math"/>
                              <a:ea typeface="Cambria Math"/>
                            </a:rPr>
                          </m:ctrlPr>
                        </m:dPr>
                        <m:e>
                          <m:r>
                            <a:rPr lang="en-US" b="0" i="1" smtClean="0">
                              <a:latin typeface="Cambria Math"/>
                              <a:ea typeface="Cambria Math"/>
                            </a:rPr>
                            <m:t>𝛼</m:t>
                          </m:r>
                        </m:e>
                      </m:d>
                      <m:r>
                        <a:rPr lang="en-US" b="0" i="1" smtClean="0">
                          <a:latin typeface="Cambria Math"/>
                          <a:ea typeface="Cambria Math"/>
                        </a:rPr>
                        <m:t>=</m:t>
                      </m:r>
                      <m:nary>
                        <m:naryPr>
                          <m:limLoc m:val="undOvr"/>
                          <m:ctrlPr>
                            <a:rPr lang="en-US" b="0" i="1" smtClean="0">
                              <a:latin typeface="Cambria Math"/>
                              <a:ea typeface="Cambria Math"/>
                            </a:rPr>
                          </m:ctrlPr>
                        </m:naryPr>
                        <m:sub>
                          <m:r>
                            <m:rPr>
                              <m:brk m:alnAt="24"/>
                            </m:rPr>
                            <a:rPr lang="en-US" b="0" i="1" smtClean="0">
                              <a:latin typeface="Cambria Math"/>
                              <a:ea typeface="Cambria Math"/>
                            </a:rPr>
                            <m:t>0</m:t>
                          </m:r>
                        </m:sub>
                        <m:sup>
                          <m:r>
                            <a:rPr lang="en-US" b="0" i="1" smtClean="0">
                              <a:latin typeface="Cambria Math"/>
                              <a:ea typeface="Cambria Math"/>
                            </a:rPr>
                            <m:t>∞</m:t>
                          </m:r>
                        </m:sup>
                        <m:e>
                          <m:sSup>
                            <m:sSupPr>
                              <m:ctrlPr>
                                <a:rPr lang="en-US" b="0" i="1" smtClean="0">
                                  <a:latin typeface="Cambria Math"/>
                                  <a:ea typeface="Cambria Math"/>
                                </a:rPr>
                              </m:ctrlPr>
                            </m:sSupPr>
                            <m:e>
                              <m:r>
                                <a:rPr lang="en-US" b="0" i="1" smtClean="0">
                                  <a:latin typeface="Cambria Math"/>
                                  <a:ea typeface="Cambria Math"/>
                                </a:rPr>
                                <m:t>𝑥</m:t>
                              </m:r>
                            </m:e>
                            <m:sup>
                              <m:r>
                                <a:rPr lang="en-US" b="0" i="1" smtClean="0">
                                  <a:latin typeface="Cambria Math"/>
                                  <a:ea typeface="Cambria Math"/>
                                </a:rPr>
                                <m:t>𝛼</m:t>
                              </m:r>
                              <m:r>
                                <a:rPr lang="en-US" b="0" i="1" smtClean="0">
                                  <a:latin typeface="Cambria Math"/>
                                  <a:ea typeface="Cambria Math"/>
                                </a:rPr>
                                <m:t>−1</m:t>
                              </m:r>
                            </m:sup>
                          </m:sSup>
                          <m:sSup>
                            <m:sSupPr>
                              <m:ctrlPr>
                                <a:rPr lang="en-US" b="0" i="1" smtClean="0">
                                  <a:latin typeface="Cambria Math"/>
                                  <a:ea typeface="Cambria Math"/>
                                </a:rPr>
                              </m:ctrlPr>
                            </m:sSupPr>
                            <m:e>
                              <m:r>
                                <a:rPr lang="en-US" b="0" i="1" smtClean="0">
                                  <a:latin typeface="Cambria Math"/>
                                  <a:ea typeface="Cambria Math"/>
                                </a:rPr>
                                <m:t>𝑒</m:t>
                              </m:r>
                            </m:e>
                            <m:sup>
                              <m:r>
                                <a:rPr lang="en-US" b="0" i="1" smtClean="0">
                                  <a:latin typeface="Cambria Math"/>
                                  <a:ea typeface="Cambria Math"/>
                                </a:rPr>
                                <m:t>−</m:t>
                              </m:r>
                              <m:r>
                                <a:rPr lang="en-US" b="0" i="1" smtClean="0">
                                  <a:latin typeface="Cambria Math"/>
                                  <a:ea typeface="Cambria Math"/>
                                </a:rPr>
                                <m:t>𝑥</m:t>
                              </m:r>
                            </m:sup>
                          </m:sSup>
                          <m:r>
                            <a:rPr lang="en-US" b="0" i="1" smtClean="0">
                              <a:latin typeface="Cambria Math"/>
                              <a:ea typeface="Cambria Math"/>
                            </a:rPr>
                            <m:t>𝑑𝑥</m:t>
                          </m:r>
                          <m:r>
                            <a:rPr lang="en-US" b="0" i="1" smtClean="0">
                              <a:latin typeface="Cambria Math"/>
                              <a:ea typeface="Cambria Math"/>
                            </a:rPr>
                            <m:t> </m:t>
                          </m:r>
                          <m:r>
                            <a:rPr lang="en-US" b="0" i="1" smtClean="0">
                              <a:latin typeface="Cambria Math"/>
                              <a:ea typeface="Cambria Math"/>
                            </a:rPr>
                            <m:t>𝑓𝑜𝑟</m:t>
                          </m:r>
                          <m:r>
                            <a:rPr lang="en-US" b="0" i="1" smtClean="0">
                              <a:latin typeface="Cambria Math"/>
                              <a:ea typeface="Cambria Math"/>
                            </a:rPr>
                            <m:t> </m:t>
                          </m:r>
                          <m:r>
                            <a:rPr lang="en-US" b="0" i="1" smtClean="0">
                              <a:latin typeface="Cambria Math"/>
                              <a:ea typeface="Cambria Math"/>
                            </a:rPr>
                            <m:t>𝛼</m:t>
                          </m:r>
                          <m:r>
                            <a:rPr lang="en-US" b="0" i="1" smtClean="0">
                              <a:latin typeface="Cambria Math"/>
                              <a:ea typeface="Cambria Math"/>
                            </a:rPr>
                            <m:t>&gt;0</m:t>
                          </m:r>
                        </m:e>
                      </m:nary>
                    </m:oMath>
                  </m:oMathPara>
                </a14:m>
                <a:endParaRPr lang="en-US" dirty="0" smtClean="0"/>
              </a:p>
              <a:p>
                <a:pPr marL="0" indent="0">
                  <a:buNone/>
                </a:pPr>
                <a:r>
                  <a:rPr lang="en-US" dirty="0" smtClean="0"/>
                  <a:t>integrating by parts and manipulating results we get</a:t>
                </a:r>
              </a:p>
              <a:p>
                <a:pPr marL="0" indent="0">
                  <a:buNone/>
                </a:pPr>
                <a14:m>
                  <m:oMathPara xmlns:m="http://schemas.openxmlformats.org/officeDocument/2006/math">
                    <m:oMathParaPr>
                      <m:jc m:val="centerGroup"/>
                    </m:oMathParaPr>
                    <m:oMath xmlns:m="http://schemas.openxmlformats.org/officeDocument/2006/math">
                      <m:r>
                        <m:rPr>
                          <m:sty m:val="p"/>
                        </m:rPr>
                        <a:rPr lang="el-GR" i="1" smtClean="0">
                          <a:latin typeface="Cambria Math"/>
                          <a:ea typeface="Cambria Math"/>
                        </a:rPr>
                        <m:t>Γ</m:t>
                      </m:r>
                      <m:d>
                        <m:dPr>
                          <m:ctrlPr>
                            <a:rPr lang="en-US" b="0" i="1" smtClean="0">
                              <a:latin typeface="Cambria Math"/>
                              <a:ea typeface="Cambria Math"/>
                            </a:rPr>
                          </m:ctrlPr>
                        </m:dPr>
                        <m:e>
                          <m:r>
                            <a:rPr lang="en-US" b="0" i="1" smtClean="0">
                              <a:latin typeface="Cambria Math"/>
                              <a:ea typeface="Cambria Math"/>
                            </a:rPr>
                            <m:t>𝛼</m:t>
                          </m:r>
                        </m:e>
                      </m:d>
                      <m:r>
                        <a:rPr lang="en-US" b="0" i="1" smtClean="0">
                          <a:latin typeface="Cambria Math"/>
                          <a:ea typeface="Cambria Math"/>
                        </a:rPr>
                        <m:t>=(</m:t>
                      </m:r>
                      <m:r>
                        <a:rPr lang="en-US" b="0" i="1" smtClean="0">
                          <a:latin typeface="Cambria Math"/>
                          <a:ea typeface="Cambria Math"/>
                        </a:rPr>
                        <m:t>𝛼</m:t>
                      </m:r>
                      <m:r>
                        <a:rPr lang="en-US" b="0" i="1" smtClean="0">
                          <a:latin typeface="Cambria Math"/>
                          <a:ea typeface="Cambria Math"/>
                        </a:rPr>
                        <m:t>−1)</m:t>
                      </m:r>
                      <m:r>
                        <m:rPr>
                          <m:sty m:val="p"/>
                        </m:rPr>
                        <a:rPr lang="el-GR" b="0" i="1" smtClean="0">
                          <a:latin typeface="Cambria Math"/>
                          <a:ea typeface="Cambria Math"/>
                        </a:rPr>
                        <m:t>Γ</m:t>
                      </m:r>
                      <m:r>
                        <a:rPr lang="en-US" b="0" i="1" smtClean="0">
                          <a:latin typeface="Cambria Math"/>
                          <a:ea typeface="Cambria Math"/>
                        </a:rPr>
                        <m:t>(</m:t>
                      </m:r>
                      <m:r>
                        <a:rPr lang="en-US" b="0" i="1" smtClean="0">
                          <a:latin typeface="Cambria Math"/>
                          <a:ea typeface="Cambria Math"/>
                        </a:rPr>
                        <m:t>𝛼</m:t>
                      </m:r>
                      <m:r>
                        <a:rPr lang="en-US" b="0" i="1" smtClean="0">
                          <a:latin typeface="Cambria Math"/>
                          <a:ea typeface="Cambria Math"/>
                        </a:rPr>
                        <m:t>−1)</m:t>
                      </m:r>
                    </m:oMath>
                  </m:oMathPara>
                </a14:m>
                <a:endParaRPr lang="en-US" dirty="0" smtClean="0"/>
              </a:p>
              <a:p>
                <a:pPr marL="0" indent="0">
                  <a:buNone/>
                </a:pPr>
                <a:r>
                  <a:rPr lang="en-US" dirty="0" smtClean="0"/>
                  <a:t>and </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7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19</a:t>
            </a:fld>
            <a:endParaRPr lang="en-US"/>
          </a:p>
        </p:txBody>
      </p:sp>
    </p:spTree>
    <p:extLst>
      <p:ext uri="{BB962C8B-B14F-4D97-AF65-F5344CB8AC3E}">
        <p14:creationId xmlns="" xmlns:p14="http://schemas.microsoft.com/office/powerpoint/2010/main" val="18909657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Gamma Function</a:t>
            </a:r>
            <a:endParaRPr lang="en-US" dirty="0"/>
          </a:p>
        </p:txBody>
      </p:sp>
      <p:graphicFrame>
        <p:nvGraphicFramePr>
          <p:cNvPr id="5" name="Content Placeholder 4"/>
          <p:cNvGraphicFramePr>
            <a:graphicFrameLocks noChangeAspect="1"/>
          </p:cNvGraphicFramePr>
          <p:nvPr>
            <p:ph idx="1"/>
          </p:nvPr>
        </p:nvGraphicFramePr>
        <p:xfrm>
          <a:off x="2438400" y="1752600"/>
          <a:ext cx="3768725" cy="3003550"/>
        </p:xfrm>
        <a:graphic>
          <a:graphicData uri="http://schemas.openxmlformats.org/presentationml/2006/ole">
            <p:oleObj spid="_x0000_s27650" name="Equation" r:id="rId3" imgW="876240" imgH="698400" progId="Equation.3">
              <p:embed/>
            </p:oleObj>
          </a:graphicData>
        </a:graphic>
      </p:graphicFrame>
      <p:sp>
        <p:nvSpPr>
          <p:cNvPr id="6" name="Slide Number Placeholder 5"/>
          <p:cNvSpPr>
            <a:spLocks noGrp="1"/>
          </p:cNvSpPr>
          <p:nvPr>
            <p:ph type="sldNum" sz="quarter" idx="12"/>
          </p:nvPr>
        </p:nvSpPr>
        <p:spPr/>
        <p:txBody>
          <a:bodyPr/>
          <a:lstStyle/>
          <a:p>
            <a:fld id="{5CF84B07-E1DF-494F-8188-564F20F01F9F}" type="slidenum">
              <a:rPr lang="en-US" smtClean="0"/>
              <a:pPr/>
              <a:t>20</a:t>
            </a:fld>
            <a:endParaRPr lang="en-US"/>
          </a:p>
        </p:txBody>
      </p:sp>
    </p:spTree>
    <p:extLst>
      <p:ext uri="{BB962C8B-B14F-4D97-AF65-F5344CB8AC3E}">
        <p14:creationId xmlns="" xmlns:p14="http://schemas.microsoft.com/office/powerpoint/2010/main" val="35398749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Gamma Distribution</a:t>
            </a:r>
            <a:endParaRPr lang="en-US" dirty="0"/>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lstStyle/>
              <a:p>
                <a:r>
                  <a:rPr lang="en-US" dirty="0" smtClean="0"/>
                  <a:t>The continuous random variable </a:t>
                </a:r>
                <a:r>
                  <a:rPr lang="en-US" i="1" dirty="0"/>
                  <a:t>X </a:t>
                </a:r>
                <a:r>
                  <a:rPr lang="en-US" dirty="0"/>
                  <a:t>has a </a:t>
                </a:r>
                <a:r>
                  <a:rPr lang="en-US" dirty="0">
                    <a:solidFill>
                      <a:srgbClr val="FF0000"/>
                    </a:solidFill>
                  </a:rPr>
                  <a:t>gamma </a:t>
                </a:r>
                <a:r>
                  <a:rPr lang="en-US" b="1" dirty="0">
                    <a:solidFill>
                      <a:srgbClr val="FF0000"/>
                    </a:solidFill>
                  </a:rPr>
                  <a:t>distribution</a:t>
                </a:r>
                <a:r>
                  <a:rPr lang="en-US" b="1" dirty="0"/>
                  <a:t>, </a:t>
                </a:r>
                <a:r>
                  <a:rPr lang="en-US" dirty="0"/>
                  <a:t>with </a:t>
                </a:r>
                <a:r>
                  <a:rPr lang="en-US" dirty="0" smtClean="0"/>
                  <a:t>parameters </a:t>
                </a:r>
                <a14:m>
                  <m:oMath xmlns:m="http://schemas.openxmlformats.org/officeDocument/2006/math">
                    <m:r>
                      <a:rPr lang="en-US" i="1">
                        <a:latin typeface="Cambria Math"/>
                        <a:ea typeface="Cambria Math"/>
                      </a:rPr>
                      <m:t>𝛼</m:t>
                    </m:r>
                  </m:oMath>
                </a14:m>
                <a:r>
                  <a:rPr lang="en-US" i="1" dirty="0" smtClean="0"/>
                  <a:t/>
                </a:r>
                <a:r>
                  <a:rPr lang="en-US" dirty="0"/>
                  <a:t>and </a:t>
                </a:r>
                <a14:m>
                  <m:oMath xmlns:m="http://schemas.openxmlformats.org/officeDocument/2006/math">
                    <m:r>
                      <a:rPr lang="en-US" i="1">
                        <a:latin typeface="Cambria Math"/>
                        <a:ea typeface="Cambria Math"/>
                      </a:rPr>
                      <m:t>𝛽</m:t>
                    </m:r>
                  </m:oMath>
                </a14:m>
                <a:r>
                  <a:rPr lang="en-US" dirty="0" smtClean="0"/>
                  <a:t>, </a:t>
                </a:r>
                <a:r>
                  <a:rPr lang="en-US" dirty="0"/>
                  <a:t>if its density function is given </a:t>
                </a:r>
                <a:r>
                  <a:rPr lang="en-US" dirty="0" smtClean="0"/>
                  <a:t>by</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𝑓</m:t>
                      </m:r>
                      <m:d>
                        <m:dPr>
                          <m:ctrlPr>
                            <a:rPr lang="en-US" b="0" i="1" smtClean="0">
                              <a:latin typeface="Cambria Math"/>
                            </a:rPr>
                          </m:ctrlPr>
                        </m:dPr>
                        <m:e>
                          <m:r>
                            <a:rPr lang="en-US" b="0" i="1" smtClean="0">
                              <a:latin typeface="Cambria Math"/>
                            </a:rPr>
                            <m:t>𝑥</m:t>
                          </m:r>
                          <m:r>
                            <a:rPr lang="en-US" b="0" i="1" smtClean="0">
                              <a:latin typeface="Cambria Math"/>
                            </a:rPr>
                            <m:t>;</m:t>
                          </m:r>
                          <m:r>
                            <a:rPr lang="en-US" b="0" i="1" smtClean="0">
                              <a:latin typeface="Cambria Math"/>
                              <a:ea typeface="Cambria Math"/>
                            </a:rPr>
                            <m:t>𝛼</m:t>
                          </m:r>
                          <m:r>
                            <a:rPr lang="en-US" b="0" i="1" smtClean="0">
                              <a:latin typeface="Cambria Math"/>
                              <a:ea typeface="Cambria Math"/>
                            </a:rPr>
                            <m:t>,</m:t>
                          </m:r>
                          <m:r>
                            <a:rPr lang="en-US" b="0" i="1" smtClean="0">
                              <a:latin typeface="Cambria Math"/>
                              <a:ea typeface="Cambria Math"/>
                            </a:rPr>
                            <m:t>𝛽</m:t>
                          </m:r>
                        </m:e>
                      </m:d>
                      <m:r>
                        <a:rPr lang="en-US" b="0" i="1" smtClean="0">
                          <a:latin typeface="Cambria Math"/>
                          <a:ea typeface="Cambria Math"/>
                        </a:rPr>
                        <m:t>=</m:t>
                      </m:r>
                      <m:d>
                        <m:dPr>
                          <m:begChr m:val="{"/>
                          <m:endChr m:val=""/>
                          <m:ctrlPr>
                            <a:rPr lang="en-US" b="0" i="1" smtClean="0">
                              <a:latin typeface="Cambria Math"/>
                              <a:ea typeface="Cambria Math"/>
                            </a:rPr>
                          </m:ctrlPr>
                        </m:dPr>
                        <m:e>
                          <m:eqArr>
                            <m:eqArrPr>
                              <m:ctrlPr>
                                <a:rPr lang="en-US" b="0" i="1" smtClean="0">
                                  <a:latin typeface="Cambria Math"/>
                                  <a:ea typeface="Cambria Math"/>
                                </a:rPr>
                              </m:ctrlPr>
                            </m:eqArrPr>
                            <m:e>
                              <m:f>
                                <m:fPr>
                                  <m:ctrlPr>
                                    <a:rPr lang="en-US" b="0" i="1" smtClean="0">
                                      <a:latin typeface="Cambria Math"/>
                                      <a:ea typeface="Cambria Math"/>
                                    </a:rPr>
                                  </m:ctrlPr>
                                </m:fPr>
                                <m:num>
                                  <m:r>
                                    <a:rPr lang="en-US" b="0" i="1" smtClean="0">
                                      <a:latin typeface="Cambria Math"/>
                                      <a:ea typeface="Cambria Math"/>
                                    </a:rPr>
                                    <m:t>1</m:t>
                                  </m:r>
                                </m:num>
                                <m:den>
                                  <m:sSup>
                                    <m:sSupPr>
                                      <m:ctrlPr>
                                        <a:rPr lang="en-US" b="0" i="1" smtClean="0">
                                          <a:latin typeface="Cambria Math"/>
                                          <a:ea typeface="Cambria Math"/>
                                        </a:rPr>
                                      </m:ctrlPr>
                                    </m:sSupPr>
                                    <m:e>
                                      <m:r>
                                        <a:rPr lang="en-US" b="0" i="1" smtClean="0">
                                          <a:latin typeface="Cambria Math"/>
                                          <a:ea typeface="Cambria Math"/>
                                        </a:rPr>
                                        <m:t>𝛽</m:t>
                                      </m:r>
                                    </m:e>
                                    <m:sup>
                                      <m:r>
                                        <a:rPr lang="en-US" b="0" i="1" smtClean="0">
                                          <a:latin typeface="Cambria Math"/>
                                          <a:ea typeface="Cambria Math"/>
                                        </a:rPr>
                                        <m:t>𝛼</m:t>
                                      </m:r>
                                    </m:sup>
                                  </m:sSup>
                                  <m:r>
                                    <m:rPr>
                                      <m:sty m:val="p"/>
                                    </m:rPr>
                                    <a:rPr lang="el-GR" b="0" i="1" smtClean="0">
                                      <a:latin typeface="Cambria Math"/>
                                      <a:ea typeface="Cambria Math"/>
                                    </a:rPr>
                                    <m:t>Γ</m:t>
                                  </m:r>
                                  <m:r>
                                    <a:rPr lang="en-US" b="0" i="1" smtClean="0">
                                      <a:latin typeface="Cambria Math"/>
                                      <a:ea typeface="Cambria Math"/>
                                    </a:rPr>
                                    <m:t>(</m:t>
                                  </m:r>
                                  <m:r>
                                    <a:rPr lang="en-US" b="0" i="1" smtClean="0">
                                      <a:latin typeface="Cambria Math"/>
                                      <a:ea typeface="Cambria Math"/>
                                    </a:rPr>
                                    <m:t>𝛼</m:t>
                                  </m:r>
                                  <m:r>
                                    <a:rPr lang="en-US" b="0" i="1" smtClean="0">
                                      <a:latin typeface="Cambria Math"/>
                                      <a:ea typeface="Cambria Math"/>
                                    </a:rPr>
                                    <m:t>)</m:t>
                                  </m:r>
                                </m:den>
                              </m:f>
                              <m:sSup>
                                <m:sSupPr>
                                  <m:ctrlPr>
                                    <a:rPr lang="en-US" b="0" i="1" smtClean="0">
                                      <a:latin typeface="Cambria Math"/>
                                      <a:ea typeface="Cambria Math"/>
                                    </a:rPr>
                                  </m:ctrlPr>
                                </m:sSupPr>
                                <m:e>
                                  <m:r>
                                    <a:rPr lang="en-US" b="0" i="1" smtClean="0">
                                      <a:latin typeface="Cambria Math"/>
                                      <a:ea typeface="Cambria Math"/>
                                    </a:rPr>
                                    <m:t>𝑥</m:t>
                                  </m:r>
                                </m:e>
                                <m:sup>
                                  <m:r>
                                    <a:rPr lang="en-US" b="0" i="1" smtClean="0">
                                      <a:latin typeface="Cambria Math"/>
                                      <a:ea typeface="Cambria Math"/>
                                    </a:rPr>
                                    <m:t>𝛼</m:t>
                                  </m:r>
                                  <m:r>
                                    <a:rPr lang="en-US" b="0" i="1" smtClean="0">
                                      <a:latin typeface="Cambria Math"/>
                                      <a:ea typeface="Cambria Math"/>
                                    </a:rPr>
                                    <m:t>−1</m:t>
                                  </m:r>
                                </m:sup>
                              </m:sSup>
                              <m:sSup>
                                <m:sSupPr>
                                  <m:ctrlPr>
                                    <a:rPr lang="en-US" b="0" i="1" smtClean="0">
                                      <a:latin typeface="Cambria Math"/>
                                      <a:ea typeface="Cambria Math"/>
                                    </a:rPr>
                                  </m:ctrlPr>
                                </m:sSupPr>
                                <m:e>
                                  <m:r>
                                    <a:rPr lang="en-US" b="0" i="1" smtClean="0">
                                      <a:latin typeface="Cambria Math"/>
                                      <a:ea typeface="Cambria Math"/>
                                    </a:rPr>
                                    <m:t>𝑒</m:t>
                                  </m:r>
                                </m:e>
                                <m:sup>
                                  <m:r>
                                    <a:rPr lang="en-US" b="0" i="1" smtClean="0">
                                      <a:latin typeface="Cambria Math"/>
                                      <a:ea typeface="Cambria Math"/>
                                    </a:rPr>
                                    <m:t>−</m:t>
                                  </m:r>
                                  <m:r>
                                    <a:rPr lang="en-US" b="0" i="1" smtClean="0">
                                      <a:latin typeface="Cambria Math"/>
                                      <a:ea typeface="Cambria Math"/>
                                    </a:rPr>
                                    <m:t>𝑥</m:t>
                                  </m:r>
                                  <m:r>
                                    <a:rPr lang="en-US" b="0" i="1" smtClean="0">
                                      <a:latin typeface="Cambria Math"/>
                                      <a:ea typeface="Cambria Math"/>
                                    </a:rPr>
                                    <m:t>/</m:t>
                                  </m:r>
                                  <m:r>
                                    <a:rPr lang="en-US" b="0" i="1" smtClean="0">
                                      <a:latin typeface="Cambria Math"/>
                                      <a:ea typeface="Cambria Math"/>
                                    </a:rPr>
                                    <m:t>𝛽</m:t>
                                  </m:r>
                                </m:sup>
                              </m:sSup>
                              <m:r>
                                <a:rPr lang="en-US" b="0" i="1" smtClean="0">
                                  <a:latin typeface="Cambria Math"/>
                                  <a:ea typeface="Cambria Math"/>
                                </a:rPr>
                                <m:t>. </m:t>
                              </m:r>
                              <m:r>
                                <a:rPr lang="en-US" b="0" i="1" smtClean="0">
                                  <a:latin typeface="Cambria Math"/>
                                  <a:ea typeface="Cambria Math"/>
                                </a:rPr>
                                <m:t>𝑥</m:t>
                              </m:r>
                              <m:r>
                                <a:rPr lang="en-US" b="0" i="1" smtClean="0">
                                  <a:latin typeface="Cambria Math"/>
                                  <a:ea typeface="Cambria Math"/>
                                </a:rPr>
                                <m:t>&gt;0</m:t>
                              </m:r>
                            </m:e>
                            <m:e>
                              <m:r>
                                <a:rPr lang="en-US" b="0" i="1" smtClean="0">
                                  <a:latin typeface="Cambria Math"/>
                                  <a:ea typeface="Cambria Math"/>
                                </a:rPr>
                                <m:t>0. </m:t>
                              </m:r>
                              <m:r>
                                <a:rPr lang="en-US" b="0" i="1" smtClean="0">
                                  <a:latin typeface="Cambria Math"/>
                                  <a:ea typeface="Cambria Math"/>
                                </a:rPr>
                                <m:t>𝑒𝑙𝑠𝑒𝑤h𝑒𝑟𝑒</m:t>
                              </m:r>
                            </m:e>
                          </m:eqArr>
                        </m:e>
                      </m:d>
                    </m:oMath>
                  </m:oMathPara>
                </a14:m>
                <a:endParaRPr lang="en-US" dirty="0" smtClean="0"/>
              </a:p>
              <a:p>
                <a:pPr marL="0" indent="0">
                  <a:buNone/>
                </a:pPr>
                <a:r>
                  <a:rPr lang="en-US" dirty="0" smtClean="0"/>
                  <a:t>where </a:t>
                </a:r>
                <a14:m>
                  <m:oMath xmlns:m="http://schemas.openxmlformats.org/officeDocument/2006/math">
                    <m:r>
                      <a:rPr lang="en-US" i="1">
                        <a:latin typeface="Cambria Math"/>
                        <a:ea typeface="Cambria Math"/>
                      </a:rPr>
                      <m:t>𝛼</m:t>
                    </m:r>
                    <m:r>
                      <a:rPr lang="en-US" b="0" i="1" smtClean="0">
                        <a:latin typeface="Cambria Math"/>
                        <a:ea typeface="Cambria Math"/>
                      </a:rPr>
                      <m:t>&gt;0</m:t>
                    </m:r>
                  </m:oMath>
                </a14:m>
                <a:r>
                  <a:rPr lang="en-US" i="1" dirty="0"/>
                  <a:t/>
                </a:r>
                <a:r>
                  <a:rPr lang="en-US" dirty="0"/>
                  <a:t>and </a:t>
                </a:r>
                <a14:m>
                  <m:oMath xmlns:m="http://schemas.openxmlformats.org/officeDocument/2006/math">
                    <m:r>
                      <a:rPr lang="en-US" i="1">
                        <a:latin typeface="Cambria Math"/>
                        <a:ea typeface="Cambria Math"/>
                      </a:rPr>
                      <m:t>𝛽</m:t>
                    </m:r>
                    <m:r>
                      <a:rPr lang="en-US" b="0" i="1" smtClean="0">
                        <a:latin typeface="Cambria Math"/>
                        <a:ea typeface="Cambria Math"/>
                      </a:rPr>
                      <m:t>&gt;0</m:t>
                    </m:r>
                  </m:oMath>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79" r="-88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21</a:t>
            </a:fld>
            <a:endParaRPr lang="en-US"/>
          </a:p>
        </p:txBody>
      </p:sp>
    </p:spTree>
    <p:extLst>
      <p:ext uri="{BB962C8B-B14F-4D97-AF65-F5344CB8AC3E}">
        <p14:creationId xmlns="" xmlns:p14="http://schemas.microsoft.com/office/powerpoint/2010/main" val="2156963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Gamma Distribution</a:t>
            </a:r>
          </a:p>
        </p:txBody>
      </p:sp>
      <p:sp>
        <p:nvSpPr>
          <p:cNvPr id="3" name="Content Placeholder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90435" y="1066800"/>
            <a:ext cx="7394196" cy="48767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5CF84B07-E1DF-494F-8188-564F20F01F9F}" type="slidenum">
              <a:rPr lang="en-US" smtClean="0"/>
              <a:pPr/>
              <a:t>22</a:t>
            </a:fld>
            <a:endParaRPr lang="en-US"/>
          </a:p>
        </p:txBody>
      </p:sp>
    </p:spTree>
    <p:extLst>
      <p:ext uri="{BB962C8B-B14F-4D97-AF65-F5344CB8AC3E}">
        <p14:creationId xmlns="" xmlns:p14="http://schemas.microsoft.com/office/powerpoint/2010/main" val="40958179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Gamma Function</a:t>
            </a:r>
            <a:endParaRPr lang="en-US" dirty="0"/>
          </a:p>
        </p:txBody>
      </p:sp>
      <p:graphicFrame>
        <p:nvGraphicFramePr>
          <p:cNvPr id="5" name="Content Placeholder 4"/>
          <p:cNvGraphicFramePr>
            <a:graphicFrameLocks noChangeAspect="1"/>
          </p:cNvGraphicFramePr>
          <p:nvPr>
            <p:ph idx="1"/>
          </p:nvPr>
        </p:nvGraphicFramePr>
        <p:xfrm>
          <a:off x="1447800" y="990600"/>
          <a:ext cx="2209800" cy="756769"/>
        </p:xfrm>
        <a:graphic>
          <a:graphicData uri="http://schemas.openxmlformats.org/presentationml/2006/ole">
            <p:oleObj spid="_x0000_s28674" name="Equation" r:id="rId3" imgW="825480" imgH="241200" progId="Equation.3">
              <p:embed/>
            </p:oleObj>
          </a:graphicData>
        </a:graphic>
      </p:graphicFrame>
      <p:sp>
        <p:nvSpPr>
          <p:cNvPr id="4" name="Slide Number Placeholder 3"/>
          <p:cNvSpPr>
            <a:spLocks noGrp="1"/>
          </p:cNvSpPr>
          <p:nvPr>
            <p:ph type="sldNum" sz="quarter" idx="12"/>
          </p:nvPr>
        </p:nvSpPr>
        <p:spPr/>
        <p:txBody>
          <a:bodyPr/>
          <a:lstStyle/>
          <a:p>
            <a:fld id="{5CF84B07-E1DF-494F-8188-564F20F01F9F}" type="slidenum">
              <a:rPr lang="en-US" smtClean="0"/>
              <a:pPr/>
              <a:t>23</a:t>
            </a:fld>
            <a:endParaRPr lang="en-US"/>
          </a:p>
        </p:txBody>
      </p:sp>
      <p:sp>
        <p:nvSpPr>
          <p:cNvPr id="6" name="TextBox 5"/>
          <p:cNvSpPr txBox="1"/>
          <p:nvPr/>
        </p:nvSpPr>
        <p:spPr>
          <a:xfrm>
            <a:off x="838200" y="1905000"/>
            <a:ext cx="1015919" cy="400110"/>
          </a:xfrm>
          <a:prstGeom prst="rect">
            <a:avLst/>
          </a:prstGeom>
          <a:noFill/>
        </p:spPr>
        <p:txBody>
          <a:bodyPr wrap="none" rtlCol="0">
            <a:spAutoFit/>
          </a:bodyPr>
          <a:lstStyle/>
          <a:p>
            <a:r>
              <a:rPr lang="en-US" sz="2000" dirty="0" smtClean="0">
                <a:latin typeface="Arial Black" pitchFamily="34" charset="0"/>
              </a:rPr>
              <a:t>Proof:</a:t>
            </a:r>
            <a:endParaRPr lang="en-US" sz="2000" dirty="0">
              <a:latin typeface="Arial Black" pitchFamily="34" charset="0"/>
            </a:endParaRPr>
          </a:p>
        </p:txBody>
      </p:sp>
    </p:spTree>
    <p:extLst>
      <p:ext uri="{BB962C8B-B14F-4D97-AF65-F5344CB8AC3E}">
        <p14:creationId xmlns="" xmlns:p14="http://schemas.microsoft.com/office/powerpoint/2010/main" val="35398749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 and Variance</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24</a:t>
            </a:fld>
            <a:endParaRPr lang="en-US"/>
          </a:p>
        </p:txBody>
      </p:sp>
      <p:sp>
        <p:nvSpPr>
          <p:cNvPr id="5" name="Content Placeholder 4"/>
          <p:cNvSpPr>
            <a:spLocks noGrp="1"/>
          </p:cNvSpPr>
          <p:nvPr>
            <p:ph idx="1"/>
          </p:nvPr>
        </p:nvSpPr>
        <p:spPr/>
        <p:txBody>
          <a:bodyPr/>
          <a:lstStyle/>
          <a:p>
            <a:r>
              <a:rPr lang="en-US" dirty="0" smtClean="0"/>
              <a:t>The mean and variance of Gamma distribution are </a:t>
            </a:r>
          </a:p>
          <a:p>
            <a:r>
              <a:rPr lang="en-US" dirty="0" smtClean="0"/>
              <a:t> </a:t>
            </a:r>
            <a:endParaRPr lang="en-US" dirty="0"/>
          </a:p>
        </p:txBody>
      </p:sp>
      <p:graphicFrame>
        <p:nvGraphicFramePr>
          <p:cNvPr id="7" name="Object 6"/>
          <p:cNvGraphicFramePr>
            <a:graphicFrameLocks noChangeAspect="1"/>
          </p:cNvGraphicFramePr>
          <p:nvPr/>
        </p:nvGraphicFramePr>
        <p:xfrm>
          <a:off x="1828800" y="1981200"/>
          <a:ext cx="4641850" cy="647700"/>
        </p:xfrm>
        <a:graphic>
          <a:graphicData uri="http://schemas.openxmlformats.org/presentationml/2006/ole">
            <p:oleObj spid="_x0000_s29699" name="Equation" r:id="rId3" imgW="1638000" imgH="228600" progId="Equation.3">
              <p:embed/>
            </p:oleObj>
          </a:graphicData>
        </a:graphic>
      </p:graphicFrame>
      <p:sp>
        <p:nvSpPr>
          <p:cNvPr id="8" name="Footer Placeholder 7"/>
          <p:cNvSpPr>
            <a:spLocks noGrp="1"/>
          </p:cNvSpPr>
          <p:nvPr>
            <p:ph type="ftr" sz="quarter" idx="11"/>
          </p:nvPr>
        </p:nvSpPr>
        <p:spPr/>
        <p:txBody>
          <a:bodyPr/>
          <a:lstStyle/>
          <a:p>
            <a:r>
              <a:rPr lang="en-US" smtClean="0"/>
              <a:t>PTO</a:t>
            </a:r>
            <a:endParaRPr lang="en-US"/>
          </a:p>
        </p:txBody>
      </p:sp>
    </p:spTree>
    <p:extLst>
      <p:ext uri="{BB962C8B-B14F-4D97-AF65-F5344CB8AC3E}">
        <p14:creationId xmlns="" xmlns:p14="http://schemas.microsoft.com/office/powerpoint/2010/main" val="3077687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 and Variance</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25</a:t>
            </a:fld>
            <a:endParaRPr lang="en-US"/>
          </a:p>
        </p:txBody>
      </p:sp>
      <p:graphicFrame>
        <p:nvGraphicFramePr>
          <p:cNvPr id="7" name="Object 6"/>
          <p:cNvGraphicFramePr>
            <a:graphicFrameLocks noChangeAspect="1"/>
          </p:cNvGraphicFramePr>
          <p:nvPr/>
        </p:nvGraphicFramePr>
        <p:xfrm>
          <a:off x="1905000" y="838200"/>
          <a:ext cx="4641850" cy="647700"/>
        </p:xfrm>
        <a:graphic>
          <a:graphicData uri="http://schemas.openxmlformats.org/presentationml/2006/ole">
            <p:oleObj spid="_x0000_s30722" name="Equation" r:id="rId3" imgW="1638000" imgH="228600" progId="Equation.3">
              <p:embed/>
            </p:oleObj>
          </a:graphicData>
        </a:graphic>
      </p:graphicFrame>
    </p:spTree>
    <p:extLst>
      <p:ext uri="{BB962C8B-B14F-4D97-AF65-F5344CB8AC3E}">
        <p14:creationId xmlns="" xmlns:p14="http://schemas.microsoft.com/office/powerpoint/2010/main" val="3077687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Exponential Distribution</a:t>
            </a:r>
            <a:endParaRPr lang="en-US" dirty="0"/>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lstStyle/>
              <a:p>
                <a:r>
                  <a:rPr lang="en-US" dirty="0" smtClean="0"/>
                  <a:t>Special case of Gamma function with </a:t>
                </a:r>
                <a:r>
                  <a:rPr lang="el-GR" dirty="0" smtClean="0"/>
                  <a:t>α</a:t>
                </a:r>
                <a:r>
                  <a:rPr lang="en-US" dirty="0"/>
                  <a:t/>
                </a:r>
                <a:r>
                  <a:rPr lang="en-US" dirty="0" smtClean="0"/>
                  <a:t>= 1</a:t>
                </a:r>
              </a:p>
              <a:p>
                <a:r>
                  <a:rPr lang="en-US" dirty="0"/>
                  <a:t>The continuous random variable </a:t>
                </a:r>
                <a:r>
                  <a:rPr lang="en-US" i="1" dirty="0"/>
                  <a:t>X </a:t>
                </a:r>
                <a:r>
                  <a:rPr lang="en-US" dirty="0"/>
                  <a:t>has </a:t>
                </a:r>
                <a:r>
                  <a:rPr lang="en-US" dirty="0" smtClean="0"/>
                  <a:t>an </a:t>
                </a:r>
                <a:r>
                  <a:rPr lang="en-US" dirty="0" smtClean="0">
                    <a:solidFill>
                      <a:srgbClr val="FF0000"/>
                    </a:solidFill>
                  </a:rPr>
                  <a:t>exponential </a:t>
                </a:r>
                <a:r>
                  <a:rPr lang="en-US" b="1" dirty="0">
                    <a:solidFill>
                      <a:srgbClr val="FF0000"/>
                    </a:solidFill>
                  </a:rPr>
                  <a:t>distribution</a:t>
                </a:r>
                <a:r>
                  <a:rPr lang="en-US" b="1" dirty="0"/>
                  <a:t>, </a:t>
                </a:r>
                <a:r>
                  <a:rPr lang="en-US" dirty="0"/>
                  <a:t>with </a:t>
                </a:r>
                <a:r>
                  <a:rPr lang="en-US" dirty="0" smtClean="0"/>
                  <a:t>parameter </a:t>
                </a:r>
                <a14:m>
                  <m:oMath xmlns:m="http://schemas.openxmlformats.org/officeDocument/2006/math">
                    <m:r>
                      <a:rPr lang="en-US" i="1">
                        <a:latin typeface="Cambria Math"/>
                        <a:ea typeface="Cambria Math"/>
                      </a:rPr>
                      <m:t>𝛽</m:t>
                    </m:r>
                  </m:oMath>
                </a14:m>
                <a:r>
                  <a:rPr lang="en-US" dirty="0"/>
                  <a:t>, </a:t>
                </a:r>
                <a:r>
                  <a:rPr lang="en-US" dirty="0"/>
                  <a:t>if its density function is given </a:t>
                </a:r>
                <a:r>
                  <a:rPr lang="en-US" dirty="0"/>
                  <a:t>by</a:t>
                </a:r>
              </a:p>
              <a:p>
                <a:pPr marL="0" indent="0">
                  <a:buNone/>
                </a:pPr>
                <a14:m>
                  <m:oMathPara xmlns:m="http://schemas.openxmlformats.org/officeDocument/2006/math">
                    <m:oMathParaPr>
                      <m:jc m:val="centerGroup"/>
                    </m:oMathParaPr>
                    <m:oMath xmlns:m="http://schemas.openxmlformats.org/officeDocument/2006/math">
                      <m:r>
                        <a:rPr lang="en-US" i="1">
                          <a:latin typeface="Cambria Math"/>
                        </a:rPr>
                        <m:t>𝑓</m:t>
                      </m:r>
                      <m:d>
                        <m:dPr>
                          <m:ctrlPr>
                            <a:rPr lang="en-US" i="1">
                              <a:latin typeface="Cambria Math"/>
                            </a:rPr>
                          </m:ctrlPr>
                        </m:dPr>
                        <m:e>
                          <m:r>
                            <a:rPr lang="en-US" i="1">
                              <a:latin typeface="Cambria Math"/>
                            </a:rPr>
                            <m:t>𝑥</m:t>
                          </m:r>
                          <m:r>
                            <a:rPr lang="en-US" i="1">
                              <a:latin typeface="Cambria Math"/>
                            </a:rPr>
                            <m:t>;</m:t>
                          </m:r>
                          <m:r>
                            <a:rPr lang="en-US" i="1">
                              <a:latin typeface="Cambria Math"/>
                              <a:ea typeface="Cambria Math"/>
                            </a:rPr>
                            <m:t>𝛽</m:t>
                          </m:r>
                        </m:e>
                      </m:d>
                      <m:r>
                        <a:rPr lang="en-US" i="1">
                          <a:latin typeface="Cambria Math"/>
                          <a:ea typeface="Cambria Math"/>
                        </a:rPr>
                        <m:t>=</m:t>
                      </m:r>
                      <m:d>
                        <m:dPr>
                          <m:begChr m:val="{"/>
                          <m:endChr m:val=""/>
                          <m:ctrlPr>
                            <a:rPr lang="en-US" i="1">
                              <a:latin typeface="Cambria Math"/>
                              <a:ea typeface="Cambria Math"/>
                            </a:rPr>
                          </m:ctrlPr>
                        </m:dPr>
                        <m:e>
                          <m:eqArr>
                            <m:eqArrPr>
                              <m:ctrlPr>
                                <a:rPr lang="en-US" i="1">
                                  <a:latin typeface="Cambria Math"/>
                                  <a:ea typeface="Cambria Math"/>
                                </a:rPr>
                              </m:ctrlPr>
                            </m:eqArrPr>
                            <m:e>
                              <m:f>
                                <m:fPr>
                                  <m:ctrlPr>
                                    <a:rPr lang="en-US" i="1">
                                      <a:latin typeface="Cambria Math"/>
                                      <a:ea typeface="Cambria Math"/>
                                    </a:rPr>
                                  </m:ctrlPr>
                                </m:fPr>
                                <m:num>
                                  <m:r>
                                    <a:rPr lang="en-US" i="1">
                                      <a:latin typeface="Cambria Math"/>
                                      <a:ea typeface="Cambria Math"/>
                                    </a:rPr>
                                    <m:t>1</m:t>
                                  </m:r>
                                </m:num>
                                <m:den>
                                  <m:r>
                                    <a:rPr lang="en-US" i="1" smtClean="0">
                                      <a:latin typeface="Cambria Math"/>
                                      <a:ea typeface="Cambria Math"/>
                                    </a:rPr>
                                    <m:t>𝛽</m:t>
                                  </m:r>
                                </m:den>
                              </m:f>
                              <m:sSup>
                                <m:sSupPr>
                                  <m:ctrlPr>
                                    <a:rPr lang="en-US" i="1">
                                      <a:latin typeface="Cambria Math"/>
                                      <a:ea typeface="Cambria Math"/>
                                    </a:rPr>
                                  </m:ctrlPr>
                                </m:sSupPr>
                                <m:e>
                                  <m:r>
                                    <a:rPr lang="en-US" i="1">
                                      <a:latin typeface="Cambria Math"/>
                                      <a:ea typeface="Cambria Math"/>
                                    </a:rPr>
                                    <m:t>𝑒</m:t>
                                  </m:r>
                                </m:e>
                                <m:sup>
                                  <m:r>
                                    <a:rPr lang="en-US" i="1">
                                      <a:latin typeface="Cambria Math"/>
                                      <a:ea typeface="Cambria Math"/>
                                    </a:rPr>
                                    <m:t>−</m:t>
                                  </m:r>
                                  <m:r>
                                    <a:rPr lang="en-US" i="1">
                                      <a:latin typeface="Cambria Math"/>
                                      <a:ea typeface="Cambria Math"/>
                                    </a:rPr>
                                    <m:t>𝑥</m:t>
                                  </m:r>
                                  <m:r>
                                    <a:rPr lang="en-US" i="1">
                                      <a:latin typeface="Cambria Math"/>
                                      <a:ea typeface="Cambria Math"/>
                                    </a:rPr>
                                    <m:t>/</m:t>
                                  </m:r>
                                  <m:r>
                                    <a:rPr lang="en-US" i="1">
                                      <a:latin typeface="Cambria Math"/>
                                      <a:ea typeface="Cambria Math"/>
                                    </a:rPr>
                                    <m:t>𝛽</m:t>
                                  </m:r>
                                </m:sup>
                              </m:sSup>
                              <m:r>
                                <a:rPr lang="en-US" i="1">
                                  <a:latin typeface="Cambria Math"/>
                                  <a:ea typeface="Cambria Math"/>
                                </a:rPr>
                                <m:t>. </m:t>
                              </m:r>
                              <m:r>
                                <a:rPr lang="en-US" i="1">
                                  <a:latin typeface="Cambria Math"/>
                                  <a:ea typeface="Cambria Math"/>
                                </a:rPr>
                                <m:t>𝑥</m:t>
                              </m:r>
                              <m:r>
                                <a:rPr lang="en-US" i="1">
                                  <a:latin typeface="Cambria Math"/>
                                  <a:ea typeface="Cambria Math"/>
                                </a:rPr>
                                <m:t>&gt;0</m:t>
                              </m:r>
                            </m:e>
                            <m:e>
                              <m:r>
                                <a:rPr lang="en-US" i="1">
                                  <a:latin typeface="Cambria Math"/>
                                  <a:ea typeface="Cambria Math"/>
                                </a:rPr>
                                <m:t>0. </m:t>
                              </m:r>
                              <m:r>
                                <a:rPr lang="en-US" i="1">
                                  <a:latin typeface="Cambria Math"/>
                                  <a:ea typeface="Cambria Math"/>
                                </a:rPr>
                                <m:t>𝑒𝑙𝑠𝑒𝑤h𝑒𝑟𝑒</m:t>
                              </m:r>
                            </m:e>
                          </m:eqArr>
                        </m:e>
                      </m:d>
                    </m:oMath>
                  </m:oMathPara>
                </a14:m>
                <a:endParaRPr lang="en-US" dirty="0"/>
              </a:p>
              <a:p>
                <a:pPr marL="0" indent="0">
                  <a:buNone/>
                </a:pPr>
                <a:r>
                  <a:rPr lang="en-US" dirty="0"/>
                  <a:t>where </a:t>
                </a:r>
                <a14:m>
                  <m:oMath xmlns:m="http://schemas.openxmlformats.org/officeDocument/2006/math">
                    <m:r>
                      <a:rPr lang="en-US" i="1">
                        <a:latin typeface="Cambria Math"/>
                        <a:ea typeface="Cambria Math"/>
                      </a:rPr>
                      <m:t>𝛽</m:t>
                    </m:r>
                    <m:r>
                      <a:rPr lang="en-US" i="1">
                        <a:latin typeface="Cambria Math"/>
                        <a:ea typeface="Cambria Math"/>
                      </a:rPr>
                      <m:t>&gt;0</m:t>
                    </m:r>
                  </m:oMath>
                </a14:m>
                <a:endParaRPr lang="en-US" dirty="0"/>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7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26</a:t>
            </a:fld>
            <a:endParaRPr lang="en-US"/>
          </a:p>
        </p:txBody>
      </p:sp>
    </p:spTree>
    <p:extLst>
      <p:ext uri="{BB962C8B-B14F-4D97-AF65-F5344CB8AC3E}">
        <p14:creationId xmlns="" xmlns:p14="http://schemas.microsoft.com/office/powerpoint/2010/main" val="33755599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 and Variance</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27</a:t>
            </a:fld>
            <a:endParaRPr lang="en-US"/>
          </a:p>
        </p:txBody>
      </p:sp>
      <p:sp>
        <p:nvSpPr>
          <p:cNvPr id="5" name="Content Placeholder 4"/>
          <p:cNvSpPr>
            <a:spLocks noGrp="1"/>
          </p:cNvSpPr>
          <p:nvPr>
            <p:ph idx="1"/>
          </p:nvPr>
        </p:nvSpPr>
        <p:spPr/>
        <p:txBody>
          <a:bodyPr/>
          <a:lstStyle/>
          <a:p>
            <a:r>
              <a:rPr lang="en-US" dirty="0" smtClean="0"/>
              <a:t>The mean and variance of Exponential  distribution are </a:t>
            </a:r>
          </a:p>
          <a:p>
            <a:r>
              <a:rPr lang="en-US" dirty="0" smtClean="0"/>
              <a:t> </a:t>
            </a:r>
            <a:endParaRPr lang="en-US" dirty="0"/>
          </a:p>
        </p:txBody>
      </p:sp>
      <p:graphicFrame>
        <p:nvGraphicFramePr>
          <p:cNvPr id="7" name="Object 6"/>
          <p:cNvGraphicFramePr>
            <a:graphicFrameLocks noChangeAspect="1"/>
          </p:cNvGraphicFramePr>
          <p:nvPr/>
        </p:nvGraphicFramePr>
        <p:xfrm>
          <a:off x="2062163" y="1981200"/>
          <a:ext cx="4173537" cy="647700"/>
        </p:xfrm>
        <a:graphic>
          <a:graphicData uri="http://schemas.openxmlformats.org/presentationml/2006/ole">
            <p:oleObj spid="_x0000_s31746" name="Equation" r:id="rId3" imgW="1473120" imgH="228600" progId="Equation.3">
              <p:embed/>
            </p:oleObj>
          </a:graphicData>
        </a:graphic>
      </p:graphicFrame>
    </p:spTree>
    <p:extLst>
      <p:ext uri="{BB962C8B-B14F-4D97-AF65-F5344CB8AC3E}">
        <p14:creationId xmlns="" xmlns:p14="http://schemas.microsoft.com/office/powerpoint/2010/main" val="3077687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2637"/>
            <a:ext cx="8229600" cy="639762"/>
          </a:xfrm>
        </p:spPr>
        <p:txBody>
          <a:bodyPr/>
          <a:lstStyle/>
          <a:p>
            <a:r>
              <a:rPr lang="en-US" dirty="0" smtClean="0"/>
              <a:t>References</a:t>
            </a:r>
            <a:endParaRPr lang="en-US" dirty="0"/>
          </a:p>
        </p:txBody>
      </p:sp>
      <p:sp>
        <p:nvSpPr>
          <p:cNvPr id="3" name="Content Placeholder 2"/>
          <p:cNvSpPr>
            <a:spLocks noGrp="1"/>
          </p:cNvSpPr>
          <p:nvPr>
            <p:ph idx="1"/>
          </p:nvPr>
        </p:nvSpPr>
        <p:spPr>
          <a:xfrm>
            <a:off x="457200" y="4191000"/>
            <a:ext cx="8229600" cy="2133600"/>
          </a:xfrm>
        </p:spPr>
        <p:txBody>
          <a:bodyPr/>
          <a:lstStyle/>
          <a:p>
            <a:r>
              <a:rPr lang="en-US" dirty="0" smtClean="0"/>
              <a:t>Probability and Statistics for Engineers and Scientists by Walpole</a:t>
            </a:r>
          </a:p>
          <a:p>
            <a:r>
              <a:rPr lang="en-US" dirty="0" err="1" smtClean="0"/>
              <a:t>Schaum</a:t>
            </a:r>
            <a:r>
              <a:rPr lang="en-US" dirty="0" smtClean="0"/>
              <a:t> outline series in Probability and Statistics</a:t>
            </a:r>
            <a:endParaRPr lang="en-US" dirty="0"/>
          </a:p>
        </p:txBody>
      </p:sp>
      <p:sp>
        <p:nvSpPr>
          <p:cNvPr id="4" name="Title 1"/>
          <p:cNvSpPr txBox="1">
            <a:spLocks/>
          </p:cNvSpPr>
          <p:nvPr/>
        </p:nvSpPr>
        <p:spPr>
          <a:xfrm>
            <a:off x="457200" y="685800"/>
            <a:ext cx="8229600" cy="63976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smtClean="0">
                <a:ln>
                  <a:noFill/>
                </a:ln>
                <a:solidFill>
                  <a:schemeClr val="tx1"/>
                </a:solidFill>
                <a:effectLst/>
                <a:uLnTx/>
                <a:uFillTx/>
                <a:latin typeface="Arial Black" pitchFamily="34" charset="0"/>
                <a:ea typeface="+mj-ea"/>
                <a:cs typeface="+mj-cs"/>
              </a:rPr>
              <a:t>Summary</a:t>
            </a:r>
            <a:endParaRPr kumimoji="0" lang="en-US" sz="2800" b="1" i="0" u="none" strike="noStrike" kern="1200" cap="none" spc="0" normalizeH="0" baseline="0" noProof="0" dirty="0">
              <a:ln>
                <a:noFill/>
              </a:ln>
              <a:solidFill>
                <a:schemeClr val="tx1"/>
              </a:solidFill>
              <a:effectLst/>
              <a:uLnTx/>
              <a:uFillTx/>
              <a:latin typeface="Arial Black" pitchFamily="34" charset="0"/>
              <a:ea typeface="+mj-ea"/>
              <a:cs typeface="+mj-cs"/>
            </a:endParaRPr>
          </a:p>
        </p:txBody>
      </p:sp>
      <p:sp>
        <p:nvSpPr>
          <p:cNvPr id="5" name="Content Placeholder 2"/>
          <p:cNvSpPr txBox="1">
            <a:spLocks/>
          </p:cNvSpPr>
          <p:nvPr/>
        </p:nvSpPr>
        <p:spPr>
          <a:xfrm>
            <a:off x="457200" y="1554162"/>
            <a:ext cx="8229600" cy="1417637"/>
          </a:xfrm>
          <a:prstGeom prst="rect">
            <a:avLst/>
          </a:prstGeom>
        </p:spPr>
        <p:txBody>
          <a:bodyPr vert="horz" lIns="91440" tIns="45720" rIns="91440" bIns="45720" rtlCol="0">
            <a:normAutofit/>
          </a:bodyPr>
          <a:lstStyle/>
          <a:p>
            <a:pPr marL="342900" lvl="1" indent="-342900">
              <a:buFont typeface="Arial" pitchFamily="34" charset="0"/>
              <a:buChar char="•"/>
            </a:pPr>
            <a:r>
              <a:rPr lang="en-US" sz="2400" dirty="0" smtClean="0">
                <a:latin typeface="Arial Black" pitchFamily="34" charset="0"/>
              </a:rPr>
              <a:t>Gamma Distribution</a:t>
            </a:r>
          </a:p>
          <a:p>
            <a:pPr marL="342900" lvl="1" indent="-342900">
              <a:buFont typeface="Arial" pitchFamily="34" charset="0"/>
              <a:buChar char="•"/>
            </a:pPr>
            <a:r>
              <a:rPr lang="en-US" sz="2400" dirty="0" smtClean="0">
                <a:latin typeface="Arial Black" pitchFamily="34" charset="0"/>
              </a:rPr>
              <a:t>Exponential Distribution</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400" b="0" i="0" u="none" strike="noStrike" kern="1200" cap="none" spc="0" normalizeH="0" baseline="0" noProof="0" dirty="0">
              <a:ln>
                <a:noFill/>
              </a:ln>
              <a:solidFill>
                <a:schemeClr val="tx1"/>
              </a:solidFill>
              <a:effectLst/>
              <a:uLnTx/>
              <a:uFillTx/>
              <a:latin typeface="Arial Black" pitchFamily="34" charset="0"/>
              <a:ea typeface="+mn-ea"/>
              <a:cs typeface="+mn-cs"/>
            </a:endParaRPr>
          </a:p>
        </p:txBody>
      </p:sp>
      <p:sp>
        <p:nvSpPr>
          <p:cNvPr id="7" name="Slide Number Placeholder 6"/>
          <p:cNvSpPr>
            <a:spLocks noGrp="1"/>
          </p:cNvSpPr>
          <p:nvPr>
            <p:ph type="sldNum" sz="quarter" idx="12"/>
          </p:nvPr>
        </p:nvSpPr>
        <p:spPr/>
        <p:txBody>
          <a:bodyPr/>
          <a:lstStyle/>
          <a:p>
            <a:fld id="{5CF84B07-E1DF-494F-8188-564F20F01F9F}" type="slidenum">
              <a:rPr lang="en-US" smtClean="0"/>
              <a:pPr/>
              <a:t>28</a:t>
            </a:fld>
            <a:endParaRPr lang="en-US"/>
          </a:p>
        </p:txBody>
      </p:sp>
    </p:spTree>
    <p:extLst>
      <p:ext uri="{BB962C8B-B14F-4D97-AF65-F5344CB8AC3E}">
        <p14:creationId xmlns:p14="http://schemas.microsoft.com/office/powerpoint/2010/main" xmlns="" val="34394260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4092</TotalTime>
  <Words>572</Words>
  <Application>Microsoft Office PowerPoint</Application>
  <PresentationFormat>On-screen Show (4:3)</PresentationFormat>
  <Paragraphs>100</Paragraphs>
  <Slides>28</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0" baseType="lpstr">
      <vt:lpstr>Office Theme</vt:lpstr>
      <vt:lpstr>Equation</vt:lpstr>
      <vt:lpstr>Slide 1</vt:lpstr>
      <vt:lpstr>Last Class</vt:lpstr>
      <vt:lpstr>Today’s Agenda</vt:lpstr>
      <vt:lpstr>Binomial Distribution</vt:lpstr>
      <vt:lpstr>Binomial Distribution</vt:lpstr>
      <vt:lpstr>Binomial Distribution</vt:lpstr>
      <vt:lpstr>Binomial Distribution</vt:lpstr>
      <vt:lpstr>Parameters of the Approximating Distribution</vt:lpstr>
      <vt:lpstr>When is the approximation appropriate?</vt:lpstr>
      <vt:lpstr>Behavior of the Approximation as a Function of p, for n = 100</vt:lpstr>
      <vt:lpstr>Calculations with the Normal Approximation</vt:lpstr>
      <vt:lpstr>Calculations with the Normal Approximation</vt:lpstr>
      <vt:lpstr>Calculations with the Normal Approximation</vt:lpstr>
      <vt:lpstr>Normal Approximation to the Binomial</vt:lpstr>
      <vt:lpstr>Comparison</vt:lpstr>
      <vt:lpstr>Comparison</vt:lpstr>
      <vt:lpstr>Example</vt:lpstr>
      <vt:lpstr>Example</vt:lpstr>
      <vt:lpstr>Gamma Distribution</vt:lpstr>
      <vt:lpstr>Properties of Gamma Function</vt:lpstr>
      <vt:lpstr>Gamma Distribution</vt:lpstr>
      <vt:lpstr>Gamma Distribution</vt:lpstr>
      <vt:lpstr>Properties of Gamma Function</vt:lpstr>
      <vt:lpstr>Mean and Variance</vt:lpstr>
      <vt:lpstr>Mean and Variance</vt:lpstr>
      <vt:lpstr>Exponential Distribution</vt:lpstr>
      <vt:lpstr>Mean and Variance</vt:lpstr>
      <vt:lpstr>References</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Architecture</dc:title>
  <dc:creator>MyUserName</dc:creator>
  <cp:lastModifiedBy>NTS</cp:lastModifiedBy>
  <cp:revision>336</cp:revision>
  <dcterms:created xsi:type="dcterms:W3CDTF">2013-05-04T10:14:09Z</dcterms:created>
  <dcterms:modified xsi:type="dcterms:W3CDTF">2013-12-28T08:05:16Z</dcterms:modified>
</cp:coreProperties>
</file>