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06" r:id="rId2"/>
    <p:sldId id="257" r:id="rId3"/>
    <p:sldId id="258" r:id="rId4"/>
    <p:sldId id="315" r:id="rId5"/>
    <p:sldId id="311" r:id="rId6"/>
    <p:sldId id="312" r:id="rId7"/>
    <p:sldId id="313" r:id="rId8"/>
    <p:sldId id="314" r:id="rId9"/>
    <p:sldId id="301" r:id="rId10"/>
    <p:sldId id="302" r:id="rId11"/>
    <p:sldId id="303" r:id="rId12"/>
    <p:sldId id="304" r:id="rId13"/>
    <p:sldId id="331" r:id="rId14"/>
    <p:sldId id="332" r:id="rId15"/>
    <p:sldId id="317" r:id="rId16"/>
    <p:sldId id="318" r:id="rId17"/>
    <p:sldId id="305" r:id="rId18"/>
    <p:sldId id="319" r:id="rId19"/>
    <p:sldId id="321" r:id="rId20"/>
    <p:sldId id="322" r:id="rId21"/>
    <p:sldId id="323" r:id="rId22"/>
    <p:sldId id="324" r:id="rId23"/>
    <p:sldId id="28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sorterViewPr>
    <p:cViewPr>
      <p:scale>
        <a:sx n="100" d="100"/>
        <a:sy n="100" d="100"/>
      </p:scale>
      <p:origin x="0" y="330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DB7D2F-9A1C-4DD6-BD06-8E914E760150}" type="datetimeFigureOut">
              <a:rPr lang="en-US" smtClean="0"/>
              <a:pPr/>
              <a:t>12/28/2013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164A7C-7E77-41DB-B622-487F609E860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Black"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Black"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0F292F57-91CC-4DF6-9D81-09231C1A9BD3}" type="datetime1">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2734784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lvl1pPr>
              <a:defRPr sz="2800">
                <a:latin typeface="Arial Black"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4983163"/>
          </a:xfrm>
        </p:spPr>
        <p:txBody>
          <a:bodyPr/>
          <a:lstStyle>
            <a:lvl1pPr>
              <a:defRPr sz="2400">
                <a:latin typeface="Arial Black" pitchFamily="34" charset="0"/>
              </a:defRPr>
            </a:lvl1pPr>
            <a:lvl2pPr>
              <a:defRPr sz="2000">
                <a:latin typeface="Arial Black" pitchFamily="34" charset="0"/>
              </a:defRPr>
            </a:lvl2pPr>
            <a:lvl3pPr>
              <a:defRPr sz="1800">
                <a:latin typeface="Arial Black" pitchFamily="34" charset="0"/>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8E12E0E8-1A06-4CA5-AAAD-099AE4309C63}" type="datetime1">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543169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DA325B-6EBE-4ABB-A9BD-A43D862CB22F}" type="datetime1">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122947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C439536-8D20-45DC-8D5E-E52F602CB8CE}" type="datetime1">
              <a:rPr lang="en-US" smtClean="0"/>
              <a:pPr/>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745507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CB78C2-7EF6-445A-94D1-EDB766E5471C}" type="datetime1">
              <a:rPr lang="en-US" smtClean="0"/>
              <a:pPr/>
              <a:t>12/28/2013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953960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B28360-3382-42FF-8AE3-EDB9E2E1FF31}" type="datetime1">
              <a:rPr lang="en-US" smtClean="0"/>
              <a:pPr/>
              <a:t>12/28/2013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2183827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8A6657-2FBA-47B7-B536-FAFAB12F923D}" type="datetime1">
              <a:rPr lang="en-US" smtClean="0"/>
              <a:pPr/>
              <a:t>12/28/2013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838062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510B2B-9884-48D8-9CC9-5C8047516E28}" type="datetime1">
              <a:rPr lang="en-US" smtClean="0"/>
              <a:pPr/>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727695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E1262F-3A84-423F-96BB-8CAD5467AEE6}" type="datetime1">
              <a:rPr lang="en-US" smtClean="0"/>
              <a:pPr/>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3240455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A153D8-A8E6-4792-AE58-AA3AD701957C}" type="datetime1">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985332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AF5C75-51C9-4073-B8FB-29F1E11D0E83}" type="datetime1">
              <a:rPr lang="en-US" smtClean="0"/>
              <a:pPr/>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570528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BC7428-6ED3-4350-9688-FAEAA7B47432}" type="datetime1">
              <a:rPr lang="en-US" smtClean="0"/>
              <a:pPr/>
              <a:t>12/28/2013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F84B07-E1DF-494F-8188-564F20F01F9F}" type="slidenum">
              <a:rPr lang="en-US" smtClean="0"/>
              <a:pPr/>
              <a:t>‹#›</a:t>
            </a:fld>
            <a:endParaRPr lang="en-US"/>
          </a:p>
        </p:txBody>
      </p:sp>
    </p:spTree>
    <p:extLst>
      <p:ext uri="{BB962C8B-B14F-4D97-AF65-F5344CB8AC3E}">
        <p14:creationId xmlns:p14="http://schemas.microsoft.com/office/powerpoint/2010/main" xmlns="" val="1108700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Lecture 25</a:t>
            </a:r>
          </a:p>
          <a:p>
            <a:r>
              <a:rPr lang="en-US" dirty="0" smtClean="0"/>
              <a:t>Prof. Dr. M. </a:t>
            </a:r>
            <a:r>
              <a:rPr lang="en-US" dirty="0" err="1" smtClean="0"/>
              <a:t>Junaid</a:t>
            </a:r>
            <a:r>
              <a:rPr lang="en-US" dirty="0" smtClean="0"/>
              <a:t> </a:t>
            </a:r>
            <a:r>
              <a:rPr lang="en-US" dirty="0" err="1" smtClean="0"/>
              <a:t>Mughal</a:t>
            </a:r>
            <a:endParaRPr lang="en-US" dirty="0" smtClean="0"/>
          </a:p>
          <a:p>
            <a:endParaRPr lang="en-US" dirty="0" smtClean="0"/>
          </a:p>
        </p:txBody>
      </p:sp>
      <p:sp>
        <p:nvSpPr>
          <p:cNvPr id="4" name="Title 1"/>
          <p:cNvSpPr txBox="1">
            <a:spLocks/>
          </p:cNvSpPr>
          <p:nvPr/>
        </p:nvSpPr>
        <p:spPr>
          <a:xfrm>
            <a:off x="838200" y="2282825"/>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smtClean="0">
                <a:ln>
                  <a:noFill/>
                </a:ln>
                <a:solidFill>
                  <a:schemeClr val="tx1"/>
                </a:solidFill>
                <a:effectLst/>
                <a:uLnTx/>
                <a:uFillTx/>
                <a:latin typeface="Arial Black" pitchFamily="34" charset="0"/>
                <a:ea typeface="+mj-ea"/>
                <a:cs typeface="+mj-cs"/>
              </a:rPr>
              <a:t>Mathematical Statistics</a:t>
            </a:r>
            <a:endParaRPr kumimoji="0" lang="en-US" sz="4400" b="1" i="0" u="none" strike="noStrike" kern="1200" cap="none" spc="0" normalizeH="0" baseline="0" noProof="0" dirty="0">
              <a:ln>
                <a:noFill/>
              </a:ln>
              <a:solidFill>
                <a:schemeClr val="tx1"/>
              </a:solidFill>
              <a:effectLst/>
              <a:uLnTx/>
              <a:uFillTx/>
              <a:latin typeface="Arial Black" pitchFamily="34" charset="0"/>
              <a:ea typeface="+mj-ea"/>
              <a:cs typeface="+mj-cs"/>
            </a:endParaRPr>
          </a:p>
        </p:txBody>
      </p:sp>
      <p:sp>
        <p:nvSpPr>
          <p:cNvPr id="5" name="Slide Number Placeholder 4"/>
          <p:cNvSpPr>
            <a:spLocks noGrp="1"/>
          </p:cNvSpPr>
          <p:nvPr>
            <p:ph type="sldNum" sz="quarter" idx="12"/>
          </p:nvPr>
        </p:nvSpPr>
        <p:spPr/>
        <p:txBody>
          <a:bodyPr/>
          <a:lstStyle/>
          <a:p>
            <a:fld id="{5CF84B07-E1DF-494F-8188-564F20F01F9F}" type="slidenum">
              <a:rPr lang="en-US" smtClean="0"/>
              <a:pPr/>
              <a:t>1</a:t>
            </a:fld>
            <a:endParaRPr lang="en-US"/>
          </a:p>
        </p:txBody>
      </p:sp>
    </p:spTree>
    <p:extLst>
      <p:ext uri="{BB962C8B-B14F-4D97-AF65-F5344CB8AC3E}">
        <p14:creationId xmlns:p14="http://schemas.microsoft.com/office/powerpoint/2010/main" xmlns="" val="350818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Class</a:t>
            </a:r>
            <a:endParaRPr lang="en-US" dirty="0"/>
          </a:p>
        </p:txBody>
      </p:sp>
      <p:sp>
        <p:nvSpPr>
          <p:cNvPr id="3" name="Content Placeholder 2"/>
          <p:cNvSpPr>
            <a:spLocks noGrp="1"/>
          </p:cNvSpPr>
          <p:nvPr>
            <p:ph idx="1"/>
          </p:nvPr>
        </p:nvSpPr>
        <p:spPr/>
        <p:txBody>
          <a:bodyPr/>
          <a:lstStyle/>
          <a:p>
            <a:r>
              <a:rPr lang="en-US" dirty="0" smtClean="0"/>
              <a:t>Normal </a:t>
            </a:r>
            <a:r>
              <a:rPr lang="en-US" dirty="0"/>
              <a:t>Distribution</a:t>
            </a:r>
          </a:p>
        </p:txBody>
      </p:sp>
      <p:sp>
        <p:nvSpPr>
          <p:cNvPr id="4" name="Slide Number Placeholder 3"/>
          <p:cNvSpPr>
            <a:spLocks noGrp="1"/>
          </p:cNvSpPr>
          <p:nvPr>
            <p:ph type="sldNum" sz="quarter" idx="12"/>
          </p:nvPr>
        </p:nvSpPr>
        <p:spPr/>
        <p:txBody>
          <a:bodyPr/>
          <a:lstStyle/>
          <a:p>
            <a:fld id="{5CF84B07-E1DF-494F-8188-564F20F01F9F}" type="slidenum">
              <a:rPr lang="en-US" smtClean="0"/>
              <a:pPr/>
              <a:t>2</a:t>
            </a:fld>
            <a:endParaRPr lang="en-US"/>
          </a:p>
        </p:txBody>
      </p:sp>
    </p:spTree>
    <p:extLst>
      <p:ext uri="{BB962C8B-B14F-4D97-AF65-F5344CB8AC3E}">
        <p14:creationId xmlns:p14="http://schemas.microsoft.com/office/powerpoint/2010/main" xmlns="" val="15459642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Agenda</a:t>
            </a:r>
            <a:endParaRPr lang="en-US" dirty="0"/>
          </a:p>
        </p:txBody>
      </p:sp>
      <p:sp>
        <p:nvSpPr>
          <p:cNvPr id="3" name="Content Placeholder 2"/>
          <p:cNvSpPr>
            <a:spLocks noGrp="1"/>
          </p:cNvSpPr>
          <p:nvPr>
            <p:ph idx="1"/>
          </p:nvPr>
        </p:nvSpPr>
        <p:spPr/>
        <p:txBody>
          <a:bodyPr/>
          <a:lstStyle/>
          <a:p>
            <a:r>
              <a:rPr lang="en-US" dirty="0" smtClean="0"/>
              <a:t>Normal Distribution (cont.)</a:t>
            </a:r>
          </a:p>
          <a:p>
            <a:r>
              <a:rPr lang="en-US" dirty="0" smtClean="0"/>
              <a:t>Normal Approximation to the Binomial</a:t>
            </a:r>
          </a:p>
          <a:p>
            <a:endParaRPr lang="en-US" dirty="0" smtClean="0"/>
          </a:p>
        </p:txBody>
      </p:sp>
      <p:sp>
        <p:nvSpPr>
          <p:cNvPr id="4" name="Slide Number Placeholder 3"/>
          <p:cNvSpPr>
            <a:spLocks noGrp="1"/>
          </p:cNvSpPr>
          <p:nvPr>
            <p:ph type="sldNum" sz="quarter" idx="12"/>
          </p:nvPr>
        </p:nvSpPr>
        <p:spPr/>
        <p:txBody>
          <a:bodyPr/>
          <a:lstStyle/>
          <a:p>
            <a:fld id="{5CF84B07-E1DF-494F-8188-564F20F01F9F}" type="slidenum">
              <a:rPr lang="en-US" smtClean="0"/>
              <a:pPr/>
              <a:t>3</a:t>
            </a:fld>
            <a:endParaRPr lang="en-US"/>
          </a:p>
        </p:txBody>
      </p:sp>
    </p:spTree>
    <p:extLst>
      <p:ext uri="{BB962C8B-B14F-4D97-AF65-F5344CB8AC3E}">
        <p14:creationId xmlns:p14="http://schemas.microsoft.com/office/powerpoint/2010/main" xmlns="" val="5033240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the Normal Curve in Reverse</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4</a:t>
            </a:fld>
            <a:endParaRPr lang="en-US"/>
          </a:p>
        </p:txBody>
      </p:sp>
      <p:sp>
        <p:nvSpPr>
          <p:cNvPr id="5" name="Rectangle 3"/>
          <p:cNvSpPr>
            <a:spLocks noGrp="1" noChangeArrowheads="1"/>
          </p:cNvSpPr>
          <p:nvPr>
            <p:ph idx="1"/>
          </p:nvPr>
        </p:nvSpPr>
        <p:spPr>
          <a:xfrm>
            <a:off x="457200" y="1143001"/>
            <a:ext cx="8229600" cy="1295400"/>
          </a:xfrm>
        </p:spPr>
        <p:txBody>
          <a:bodyPr/>
          <a:lstStyle/>
          <a:p>
            <a:pPr>
              <a:buFont typeface="Wingdings" pitchFamily="2" charset="2"/>
              <a:buNone/>
            </a:pPr>
            <a:r>
              <a:rPr lang="en-US" dirty="0">
                <a:latin typeface="Times New Roman" pitchFamily="18" charset="0"/>
                <a:cs typeface="Times New Roman" pitchFamily="18" charset="0"/>
              </a:rPr>
              <a:t> 	</a:t>
            </a:r>
            <a:r>
              <a:rPr lang="en-US" dirty="0"/>
              <a:t>All normal distributions can be converted into the standard normal curve by subtracting the mean and dividing by the standard deviation: </a:t>
            </a:r>
          </a:p>
          <a:p>
            <a:pPr>
              <a:buFont typeface="Wingdings" pitchFamily="2" charset="2"/>
              <a:buNone/>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a:p>
            <a:endParaRPr lang="en-US" dirty="0">
              <a:latin typeface="Times New Roman" pitchFamily="18" charset="0"/>
            </a:endParaRPr>
          </a:p>
        </p:txBody>
      </p:sp>
      <p:grpSp>
        <p:nvGrpSpPr>
          <p:cNvPr id="3" name="Group 5"/>
          <p:cNvGrpSpPr>
            <a:grpSpLocks/>
          </p:cNvGrpSpPr>
          <p:nvPr/>
        </p:nvGrpSpPr>
        <p:grpSpPr bwMode="auto">
          <a:xfrm>
            <a:off x="3352800" y="2590800"/>
            <a:ext cx="2362200" cy="1219200"/>
            <a:chOff x="2160" y="1776"/>
            <a:chExt cx="1488" cy="768"/>
          </a:xfrm>
        </p:grpSpPr>
        <p:sp>
          <p:nvSpPr>
            <p:cNvPr id="7" name="Rectangle 6"/>
            <p:cNvSpPr>
              <a:spLocks noChangeArrowheads="1"/>
            </p:cNvSpPr>
            <p:nvPr/>
          </p:nvSpPr>
          <p:spPr bwMode="auto">
            <a:xfrm>
              <a:off x="2160" y="1776"/>
              <a:ext cx="1488" cy="768"/>
            </a:xfrm>
            <a:prstGeom prst="rect">
              <a:avLst/>
            </a:prstGeom>
            <a:solidFill>
              <a:srgbClr val="FFFFFF"/>
            </a:solidFill>
            <a:ln w="9525">
              <a:solidFill>
                <a:srgbClr val="000000"/>
              </a:solidFill>
              <a:miter lim="800000"/>
              <a:headEnd/>
              <a:tailEnd/>
            </a:ln>
            <a:effectLst/>
          </p:spPr>
          <p:txBody>
            <a:bodyPr wrap="none" bIns="0" anchor="ctr"/>
            <a:lstStyle/>
            <a:p>
              <a:endParaRPr lang="en-US"/>
            </a:p>
          </p:txBody>
        </p:sp>
        <p:graphicFrame>
          <p:nvGraphicFramePr>
            <p:cNvPr id="8" name="Object 7"/>
            <p:cNvGraphicFramePr>
              <a:graphicFrameLocks noChangeAspect="1"/>
            </p:cNvGraphicFramePr>
            <p:nvPr/>
          </p:nvGraphicFramePr>
          <p:xfrm>
            <a:off x="2352" y="1854"/>
            <a:ext cx="927" cy="537"/>
          </p:xfrm>
          <a:graphic>
            <a:graphicData uri="http://schemas.openxmlformats.org/presentationml/2006/ole">
              <p:oleObj spid="_x0000_s1026" r:id="rId3" imgW="647700" imgH="368300" progId="Equation.3">
                <p:embed/>
              </p:oleObj>
            </a:graphicData>
          </a:graphic>
        </p:graphicFrame>
      </p:grpSp>
      <p:sp>
        <p:nvSpPr>
          <p:cNvPr id="9" name="Rectangle 8"/>
          <p:cNvSpPr>
            <a:spLocks noChangeArrowheads="1"/>
          </p:cNvSpPr>
          <p:nvPr/>
        </p:nvSpPr>
        <p:spPr bwMode="auto">
          <a:xfrm>
            <a:off x="381000" y="4419600"/>
            <a:ext cx="8763000" cy="710964"/>
          </a:xfrm>
          <a:prstGeom prst="rect">
            <a:avLst/>
          </a:prstGeom>
          <a:noFill/>
          <a:ln w="9525">
            <a:noFill/>
            <a:miter lim="800000"/>
            <a:headEnd/>
            <a:tailEnd/>
          </a:ln>
          <a:effectLst/>
        </p:spPr>
        <p:txBody>
          <a:bodyPr bIns="0">
            <a:spAutoFit/>
          </a:bodyPr>
          <a:lstStyle/>
          <a:p>
            <a:pPr eaLnBrk="1" hangingPunct="1">
              <a:lnSpc>
                <a:spcPct val="90000"/>
              </a:lnSpc>
              <a:spcBef>
                <a:spcPct val="50000"/>
              </a:spcBef>
              <a:buClr>
                <a:schemeClr val="accent2"/>
              </a:buClr>
              <a:buSzPct val="80000"/>
              <a:buFont typeface="Wingdings" pitchFamily="2" charset="2"/>
              <a:buNone/>
            </a:pPr>
            <a:r>
              <a:rPr lang="en-US" sz="2400" dirty="0" smtClean="0">
                <a:latin typeface="Arial Black" pitchFamily="34" charset="0"/>
              </a:rPr>
              <a:t>Then we can use the standard normal distribution table to find the probability</a:t>
            </a:r>
            <a:endParaRPr lang="en-US" sz="2400" dirty="0">
              <a:solidFill>
                <a:srgbClr val="FF0000"/>
              </a:solidFill>
              <a:latin typeface="Arial Black" pitchFamily="34" charset="0"/>
            </a:endParaRPr>
          </a:p>
        </p:txBody>
      </p:sp>
    </p:spTree>
    <p:extLst>
      <p:ext uri="{BB962C8B-B14F-4D97-AF65-F5344CB8AC3E}">
        <p14:creationId xmlns:p14="http://schemas.microsoft.com/office/powerpoint/2010/main" xmlns="" val="23030442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A.3</a:t>
            </a:r>
            <a:endParaRPr lang="en-US" dirty="0"/>
          </a:p>
        </p:txBody>
      </p:sp>
      <p:sp>
        <p:nvSpPr>
          <p:cNvPr id="5" name="Slide Number Placeholder 4"/>
          <p:cNvSpPr>
            <a:spLocks noGrp="1"/>
          </p:cNvSpPr>
          <p:nvPr>
            <p:ph type="sldNum" sz="quarter" idx="12"/>
          </p:nvPr>
        </p:nvSpPr>
        <p:spPr/>
        <p:txBody>
          <a:bodyPr/>
          <a:lstStyle/>
          <a:p>
            <a:fld id="{5CF84B07-E1DF-494F-8188-564F20F01F9F}" type="slidenum">
              <a:rPr lang="en-US" smtClean="0"/>
              <a:pPr/>
              <a:t>5</a:t>
            </a:fld>
            <a:endParaRPr lang="en-US"/>
          </a:p>
        </p:txBody>
      </p:sp>
      <p:pic>
        <p:nvPicPr>
          <p:cNvPr id="7169" name="Picture 1"/>
          <p:cNvPicPr>
            <a:picLocks noChangeAspect="1" noChangeArrowheads="1"/>
          </p:cNvPicPr>
          <p:nvPr/>
        </p:nvPicPr>
        <p:blipFill>
          <a:blip r:embed="rId3" cstate="print"/>
          <a:srcRect l="28125" t="10000" r="25000" b="47000"/>
          <a:stretch>
            <a:fillRect/>
          </a:stretch>
        </p:blipFill>
        <p:spPr bwMode="auto">
          <a:xfrm>
            <a:off x="352647" y="990600"/>
            <a:ext cx="8638953" cy="4953000"/>
          </a:xfrm>
          <a:prstGeom prst="rect">
            <a:avLst/>
          </a:prstGeom>
          <a:noFill/>
          <a:ln w="9525">
            <a:noFill/>
            <a:miter lim="800000"/>
            <a:headEnd/>
            <a:tailEnd/>
          </a:ln>
          <a:effectLst/>
        </p:spPr>
      </p:pic>
    </p:spTree>
    <p:extLst>
      <p:ext uri="{BB962C8B-B14F-4D97-AF65-F5344CB8AC3E}">
        <p14:creationId xmlns:p14="http://schemas.microsoft.com/office/powerpoint/2010/main" xmlns="" val="7714393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A.3</a:t>
            </a:r>
            <a:endParaRPr lang="en-US" dirty="0"/>
          </a:p>
        </p:txBody>
      </p:sp>
      <p:sp>
        <p:nvSpPr>
          <p:cNvPr id="5" name="Slide Number Placeholder 4"/>
          <p:cNvSpPr>
            <a:spLocks noGrp="1"/>
          </p:cNvSpPr>
          <p:nvPr>
            <p:ph type="sldNum" sz="quarter" idx="12"/>
          </p:nvPr>
        </p:nvSpPr>
        <p:spPr/>
        <p:txBody>
          <a:bodyPr/>
          <a:lstStyle/>
          <a:p>
            <a:fld id="{5CF84B07-E1DF-494F-8188-564F20F01F9F}" type="slidenum">
              <a:rPr lang="en-US" smtClean="0"/>
              <a:pPr/>
              <a:t>6</a:t>
            </a:fld>
            <a:endParaRPr lang="en-US"/>
          </a:p>
        </p:txBody>
      </p:sp>
      <p:grpSp>
        <p:nvGrpSpPr>
          <p:cNvPr id="3" name="Group 7"/>
          <p:cNvGrpSpPr/>
          <p:nvPr/>
        </p:nvGrpSpPr>
        <p:grpSpPr>
          <a:xfrm>
            <a:off x="914400" y="762000"/>
            <a:ext cx="7543800" cy="5791200"/>
            <a:chOff x="914400" y="762000"/>
            <a:chExt cx="7543800" cy="5791200"/>
          </a:xfrm>
        </p:grpSpPr>
        <p:pic>
          <p:nvPicPr>
            <p:cNvPr id="7169" name="Picture 1"/>
            <p:cNvPicPr>
              <a:picLocks noChangeAspect="1" noChangeArrowheads="1"/>
            </p:cNvPicPr>
            <p:nvPr/>
          </p:nvPicPr>
          <p:blipFill>
            <a:blip r:embed="rId3" cstate="print"/>
            <a:srcRect l="28125" t="52000" r="25000" b="6000"/>
            <a:stretch>
              <a:fillRect/>
            </a:stretch>
          </p:blipFill>
          <p:spPr bwMode="auto">
            <a:xfrm>
              <a:off x="914400" y="2048933"/>
              <a:ext cx="7543800" cy="4504267"/>
            </a:xfrm>
            <a:prstGeom prst="rect">
              <a:avLst/>
            </a:prstGeom>
            <a:noFill/>
            <a:ln w="9525">
              <a:noFill/>
              <a:miter lim="800000"/>
              <a:headEnd/>
              <a:tailEnd/>
            </a:ln>
            <a:effectLst/>
          </p:spPr>
        </p:pic>
        <p:pic>
          <p:nvPicPr>
            <p:cNvPr id="6" name="Picture 1"/>
            <p:cNvPicPr>
              <a:picLocks noChangeAspect="1" noChangeArrowheads="1"/>
            </p:cNvPicPr>
            <p:nvPr/>
          </p:nvPicPr>
          <p:blipFill>
            <a:blip r:embed="rId3" cstate="print"/>
            <a:srcRect l="28125" t="10000" r="25000" b="78000"/>
            <a:stretch>
              <a:fillRect/>
            </a:stretch>
          </p:blipFill>
          <p:spPr bwMode="auto">
            <a:xfrm>
              <a:off x="914400" y="762000"/>
              <a:ext cx="7543800" cy="1286933"/>
            </a:xfrm>
            <a:prstGeom prst="rect">
              <a:avLst/>
            </a:prstGeom>
            <a:noFill/>
            <a:ln w="9525">
              <a:noFill/>
              <a:miter lim="800000"/>
              <a:headEnd/>
              <a:tailEnd/>
            </a:ln>
            <a:effectLst/>
          </p:spPr>
        </p:pic>
      </p:grpSp>
    </p:spTree>
    <p:extLst>
      <p:ext uri="{BB962C8B-B14F-4D97-AF65-F5344CB8AC3E}">
        <p14:creationId xmlns:p14="http://schemas.microsoft.com/office/powerpoint/2010/main" xmlns="" val="7714393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A.3</a:t>
            </a:r>
            <a:endParaRPr lang="en-US" dirty="0"/>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0525" y="1038225"/>
            <a:ext cx="8362950" cy="5362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5CF84B07-E1DF-494F-8188-564F20F01F9F}" type="slidenum">
              <a:rPr lang="en-US" smtClean="0"/>
              <a:pPr/>
              <a:t>7</a:t>
            </a:fld>
            <a:endParaRPr lang="en-US"/>
          </a:p>
        </p:txBody>
      </p:sp>
    </p:spTree>
    <p:extLst>
      <p:ext uri="{BB962C8B-B14F-4D97-AF65-F5344CB8AC3E}">
        <p14:creationId xmlns:p14="http://schemas.microsoft.com/office/powerpoint/2010/main" xmlns="" val="7714393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A.3</a:t>
            </a:r>
            <a:endParaRPr lang="en-US" dirty="0"/>
          </a:p>
        </p:txBody>
      </p:sp>
      <p:sp>
        <p:nvSpPr>
          <p:cNvPr id="5" name="Slide Number Placeholder 4"/>
          <p:cNvSpPr>
            <a:spLocks noGrp="1"/>
          </p:cNvSpPr>
          <p:nvPr>
            <p:ph type="sldNum" sz="quarter" idx="12"/>
          </p:nvPr>
        </p:nvSpPr>
        <p:spPr/>
        <p:txBody>
          <a:bodyPr/>
          <a:lstStyle/>
          <a:p>
            <a:fld id="{5CF84B07-E1DF-494F-8188-564F20F01F9F}" type="slidenum">
              <a:rPr lang="en-US" smtClean="0"/>
              <a:pPr/>
              <a:t>8</a:t>
            </a:fld>
            <a:endParaRPr lang="en-US"/>
          </a:p>
        </p:txBody>
      </p:sp>
      <p:grpSp>
        <p:nvGrpSpPr>
          <p:cNvPr id="3" name="Group 7"/>
          <p:cNvGrpSpPr/>
          <p:nvPr/>
        </p:nvGrpSpPr>
        <p:grpSpPr>
          <a:xfrm>
            <a:off x="0" y="762000"/>
            <a:ext cx="8610600" cy="5334000"/>
            <a:chOff x="457200" y="762000"/>
            <a:chExt cx="8153400" cy="4494834"/>
          </a:xfrm>
        </p:grpSpPr>
        <p:pic>
          <p:nvPicPr>
            <p:cNvPr id="50178" name="Picture 2"/>
            <p:cNvPicPr>
              <a:picLocks noChangeAspect="1" noChangeArrowheads="1"/>
            </p:cNvPicPr>
            <p:nvPr/>
          </p:nvPicPr>
          <p:blipFill>
            <a:blip r:embed="rId2" cstate="print"/>
            <a:srcRect l="25625" t="62000" r="25000" b="7000"/>
            <a:stretch>
              <a:fillRect/>
            </a:stretch>
          </p:blipFill>
          <p:spPr bwMode="auto">
            <a:xfrm>
              <a:off x="457200" y="2057399"/>
              <a:ext cx="8153400" cy="3199435"/>
            </a:xfrm>
            <a:prstGeom prst="rect">
              <a:avLst/>
            </a:prstGeom>
            <a:noFill/>
            <a:ln w="9525">
              <a:noFill/>
              <a:miter lim="800000"/>
              <a:headEnd/>
              <a:tailEnd/>
            </a:ln>
            <a:effectLst/>
          </p:spPr>
        </p:pic>
        <p:pic>
          <p:nvPicPr>
            <p:cNvPr id="7" name="Picture 1"/>
            <p:cNvPicPr>
              <a:picLocks noChangeAspect="1" noChangeArrowheads="1"/>
            </p:cNvPicPr>
            <p:nvPr/>
          </p:nvPicPr>
          <p:blipFill>
            <a:blip r:embed="rId3" cstate="print"/>
            <a:srcRect l="28125" t="10000" r="25000" b="78000"/>
            <a:stretch>
              <a:fillRect/>
            </a:stretch>
          </p:blipFill>
          <p:spPr bwMode="auto">
            <a:xfrm>
              <a:off x="914400" y="762000"/>
              <a:ext cx="7543800" cy="1286933"/>
            </a:xfrm>
            <a:prstGeom prst="rect">
              <a:avLst/>
            </a:prstGeom>
            <a:noFill/>
            <a:ln w="9525">
              <a:noFill/>
              <a:miter lim="800000"/>
              <a:headEnd/>
              <a:tailEnd/>
            </a:ln>
            <a:effectLst/>
          </p:spPr>
        </p:pic>
      </p:grpSp>
    </p:spTree>
    <p:extLst>
      <p:ext uri="{BB962C8B-B14F-4D97-AF65-F5344CB8AC3E}">
        <p14:creationId xmlns:p14="http://schemas.microsoft.com/office/powerpoint/2010/main" xmlns="" val="7714393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pPr marL="0" indent="0">
              <a:buNone/>
            </a:pPr>
            <a:r>
              <a:rPr lang="en-US" dirty="0" smtClean="0"/>
              <a:t>The </a:t>
            </a:r>
            <a:r>
              <a:rPr lang="en-US" dirty="0"/>
              <a:t>buyer </a:t>
            </a:r>
            <a:r>
              <a:rPr lang="en-US" dirty="0" smtClean="0"/>
              <a:t>of ball bearing sets </a:t>
            </a:r>
            <a:r>
              <a:rPr lang="en-US" dirty="0"/>
              <a:t>specifications on the diameter to be 3.0 ± 0.01 cm. </a:t>
            </a:r>
            <a:r>
              <a:rPr lang="en-US" dirty="0" smtClean="0"/>
              <a:t>The diameter </a:t>
            </a:r>
            <a:r>
              <a:rPr lang="en-US" dirty="0"/>
              <a:t>of a ball bearing has a normal </a:t>
            </a:r>
            <a:r>
              <a:rPr lang="en-US" dirty="0" smtClean="0"/>
              <a:t>distribution with mean </a:t>
            </a:r>
            <a:r>
              <a:rPr lang="en-US" dirty="0"/>
              <a:t>3.0 and standard deviation </a:t>
            </a:r>
            <a:r>
              <a:rPr lang="en-US" dirty="0" smtClean="0"/>
              <a:t>0.005</a:t>
            </a:r>
            <a:r>
              <a:rPr lang="en-US" dirty="0"/>
              <a:t>. On the average, how </a:t>
            </a:r>
            <a:r>
              <a:rPr lang="en-US" dirty="0" smtClean="0"/>
              <a:t>many manufactured </a:t>
            </a:r>
            <a:r>
              <a:rPr lang="en-US" dirty="0"/>
              <a:t>ball bearings will </a:t>
            </a:r>
            <a:r>
              <a:rPr lang="en-US" dirty="0" smtClean="0"/>
              <a:t>be scrapped</a:t>
            </a:r>
            <a:r>
              <a:rPr lang="en-US" dirty="0"/>
              <a:t>?</a:t>
            </a:r>
          </a:p>
        </p:txBody>
      </p:sp>
      <p:sp>
        <p:nvSpPr>
          <p:cNvPr id="4" name="Slide Number Placeholder 3"/>
          <p:cNvSpPr>
            <a:spLocks noGrp="1"/>
          </p:cNvSpPr>
          <p:nvPr>
            <p:ph type="sldNum" sz="quarter" idx="12"/>
          </p:nvPr>
        </p:nvSpPr>
        <p:spPr/>
        <p:txBody>
          <a:bodyPr/>
          <a:lstStyle/>
          <a:p>
            <a:fld id="{5CF84B07-E1DF-494F-8188-564F20F01F9F}" type="slidenum">
              <a:rPr lang="en-US" smtClean="0"/>
              <a:pPr/>
              <a:t>9</a:t>
            </a:fld>
            <a:endParaRPr lang="en-US"/>
          </a:p>
        </p:txBody>
      </p:sp>
    </p:spTree>
    <p:extLst>
      <p:ext uri="{BB962C8B-B14F-4D97-AF65-F5344CB8AC3E}">
        <p14:creationId xmlns:p14="http://schemas.microsoft.com/office/powerpoint/2010/main" xmlns="" val="4052621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pPr marL="0" indent="0">
              <a:buNone/>
            </a:pPr>
            <a:r>
              <a:rPr lang="en-US" sz="2000" dirty="0"/>
              <a:t>Gauges are used to reject all components where a certain dimension is not </a:t>
            </a:r>
            <a:r>
              <a:rPr lang="en-US" sz="2000" dirty="0" smtClean="0"/>
              <a:t>within the </a:t>
            </a:r>
            <a:r>
              <a:rPr lang="en-US" sz="2000" dirty="0"/>
              <a:t>specification </a:t>
            </a:r>
            <a:r>
              <a:rPr lang="en-US" sz="2000" i="1" dirty="0"/>
              <a:t>l.50±d. </a:t>
            </a:r>
            <a:r>
              <a:rPr lang="en-US" sz="2000" dirty="0"/>
              <a:t>T</a:t>
            </a:r>
            <a:r>
              <a:rPr lang="en-US" sz="2000" dirty="0" smtClean="0"/>
              <a:t>his </a:t>
            </a:r>
            <a:r>
              <a:rPr lang="en-US" sz="2000" dirty="0"/>
              <a:t>measurement is normally </a:t>
            </a:r>
            <a:r>
              <a:rPr lang="en-US" sz="2000" dirty="0" smtClean="0"/>
              <a:t>distributed with </a:t>
            </a:r>
            <a:r>
              <a:rPr lang="en-US" sz="2000" dirty="0"/>
              <a:t>mean 1.50 and standard deviation 0.2. Determine the value </a:t>
            </a:r>
            <a:r>
              <a:rPr lang="en-US" sz="2000" i="1" dirty="0"/>
              <a:t>d </a:t>
            </a:r>
            <a:r>
              <a:rPr lang="en-US" sz="2000" dirty="0"/>
              <a:t>such that </a:t>
            </a:r>
            <a:r>
              <a:rPr lang="en-US" sz="2000" dirty="0" smtClean="0"/>
              <a:t>the specifications cover </a:t>
            </a:r>
            <a:r>
              <a:rPr lang="en-US" sz="2000" dirty="0"/>
              <a:t>95% of the measurements.</a:t>
            </a:r>
          </a:p>
        </p:txBody>
      </p:sp>
      <p:sp>
        <p:nvSpPr>
          <p:cNvPr id="4" name="Slide Number Placeholder 3"/>
          <p:cNvSpPr>
            <a:spLocks noGrp="1"/>
          </p:cNvSpPr>
          <p:nvPr>
            <p:ph type="sldNum" sz="quarter" idx="12"/>
          </p:nvPr>
        </p:nvSpPr>
        <p:spPr/>
        <p:txBody>
          <a:bodyPr/>
          <a:lstStyle/>
          <a:p>
            <a:fld id="{5CF84B07-E1DF-494F-8188-564F20F01F9F}" type="slidenum">
              <a:rPr lang="en-US" smtClean="0"/>
              <a:pPr/>
              <a:t>10</a:t>
            </a:fld>
            <a:endParaRPr lang="en-US"/>
          </a:p>
        </p:txBody>
      </p:sp>
    </p:spTree>
    <p:extLst>
      <p:ext uri="{BB962C8B-B14F-4D97-AF65-F5344CB8AC3E}">
        <p14:creationId xmlns:p14="http://schemas.microsoft.com/office/powerpoint/2010/main" xmlns="" val="34342409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pPr marL="0" indent="0">
              <a:buNone/>
            </a:pPr>
            <a:r>
              <a:rPr lang="en-US" sz="2000" dirty="0" smtClean="0"/>
              <a:t>A machine makes </a:t>
            </a:r>
            <a:r>
              <a:rPr lang="en-US" sz="2000" dirty="0"/>
              <a:t>resistors having a mean resistance of 40 </a:t>
            </a:r>
            <a:r>
              <a:rPr lang="en-US" sz="2000" dirty="0" smtClean="0"/>
              <a:t>ohms and </a:t>
            </a:r>
            <a:r>
              <a:rPr lang="en-US" sz="2000" dirty="0"/>
              <a:t>a standard deviation of 2 ohms. Assuming that the resistance follows a </a:t>
            </a:r>
            <a:r>
              <a:rPr lang="en-US" sz="2000" dirty="0" smtClean="0"/>
              <a:t>normal distribution </a:t>
            </a:r>
            <a:r>
              <a:rPr lang="en-US" sz="2000" dirty="0"/>
              <a:t>and can be measured to any degree of accuracy, what percentage </a:t>
            </a:r>
            <a:r>
              <a:rPr lang="en-US" sz="2000" dirty="0" smtClean="0"/>
              <a:t>of resistors </a:t>
            </a:r>
            <a:r>
              <a:rPr lang="en-US" sz="2000" dirty="0"/>
              <a:t>will have a resistance exceeding 43 </a:t>
            </a:r>
            <a:r>
              <a:rPr lang="en-US" sz="2000" dirty="0" smtClean="0"/>
              <a:t>ohms?</a:t>
            </a:r>
            <a:endParaRPr lang="en-US" sz="2000"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11</a:t>
            </a:fld>
            <a:endParaRPr lang="en-US"/>
          </a:p>
        </p:txBody>
      </p:sp>
    </p:spTree>
    <p:extLst>
      <p:ext uri="{BB962C8B-B14F-4D97-AF65-F5344CB8AC3E}">
        <p14:creationId xmlns:p14="http://schemas.microsoft.com/office/powerpoint/2010/main" xmlns="" val="219269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pPr marL="0" indent="0">
              <a:buNone/>
            </a:pPr>
            <a:r>
              <a:rPr lang="en-US" sz="2000" dirty="0"/>
              <a:t>The average grade for an exam is 74, and the standard deviation is 7. If </a:t>
            </a:r>
            <a:r>
              <a:rPr lang="en-US" sz="2000" dirty="0" smtClean="0"/>
              <a:t>12% of the </a:t>
            </a:r>
            <a:r>
              <a:rPr lang="en-US" sz="2000" dirty="0"/>
              <a:t>class is given A's, and the grades are curved to follow a normal </a:t>
            </a:r>
            <a:r>
              <a:rPr lang="en-US" sz="2000" dirty="0" smtClean="0"/>
              <a:t>distribution, what </a:t>
            </a:r>
            <a:r>
              <a:rPr lang="en-US" sz="2000" dirty="0"/>
              <a:t>is the lowest possible A and the highest possible B?</a:t>
            </a:r>
          </a:p>
        </p:txBody>
      </p:sp>
      <p:sp>
        <p:nvSpPr>
          <p:cNvPr id="4" name="Slide Number Placeholder 3"/>
          <p:cNvSpPr>
            <a:spLocks noGrp="1"/>
          </p:cNvSpPr>
          <p:nvPr>
            <p:ph type="sldNum" sz="quarter" idx="12"/>
          </p:nvPr>
        </p:nvSpPr>
        <p:spPr/>
        <p:txBody>
          <a:bodyPr/>
          <a:lstStyle/>
          <a:p>
            <a:fld id="{5CF84B07-E1DF-494F-8188-564F20F01F9F}" type="slidenum">
              <a:rPr lang="en-US" smtClean="0"/>
              <a:pPr/>
              <a:t>12</a:t>
            </a:fld>
            <a:endParaRPr lang="en-US"/>
          </a:p>
        </p:txBody>
      </p:sp>
    </p:spTree>
    <p:extLst>
      <p:ext uri="{BB962C8B-B14F-4D97-AF65-F5344CB8AC3E}">
        <p14:creationId xmlns:p14="http://schemas.microsoft.com/office/powerpoint/2010/main" xmlns="" val="31857277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normAutofit/>
          </a:bodyPr>
          <a:lstStyle/>
          <a:p>
            <a:r>
              <a:rPr lang="en-US" sz="2000" dirty="0" smtClean="0"/>
              <a:t>6.6 According to </a:t>
            </a:r>
            <a:r>
              <a:rPr lang="en-US" sz="2000" dirty="0" err="1" smtClean="0"/>
              <a:t>Chebyshev's</a:t>
            </a:r>
            <a:r>
              <a:rPr lang="en-US" sz="2000" dirty="0" smtClean="0"/>
              <a:t> theorem, the probability that any random variable assumes a value within 3 standard deviations of the mean is at least 8/9. If it is known that the probability distribution of a random variable X is normal with mean µ, and variance </a:t>
            </a:r>
            <a:r>
              <a:rPr lang="el-GR" sz="2000" dirty="0" smtClean="0"/>
              <a:t>σ</a:t>
            </a:r>
            <a:r>
              <a:rPr lang="en-US" sz="2000" baseline="30000" dirty="0" smtClean="0"/>
              <a:t>2</a:t>
            </a:r>
            <a:r>
              <a:rPr lang="en-US" sz="2000" dirty="0" smtClean="0"/>
              <a:t>, what is the exact value of P(µ — 3</a:t>
            </a:r>
            <a:r>
              <a:rPr lang="el-GR" sz="2000" dirty="0" smtClean="0"/>
              <a:t>σ</a:t>
            </a:r>
            <a:r>
              <a:rPr lang="en-US" sz="2000" dirty="0" smtClean="0"/>
              <a:t> &lt; X &lt; µ +3</a:t>
            </a:r>
            <a:r>
              <a:rPr lang="el-GR" sz="2000" dirty="0" smtClean="0"/>
              <a:t>σ</a:t>
            </a:r>
            <a:r>
              <a:rPr lang="en-US" sz="2000" dirty="0" smtClean="0"/>
              <a:t> )?</a:t>
            </a:r>
            <a:endParaRPr lang="en-US" sz="2000"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13</a:t>
            </a:fld>
            <a:endParaRPr lang="en-US"/>
          </a:p>
        </p:txBody>
      </p:sp>
    </p:spTree>
    <p:extLst>
      <p:ext uri="{BB962C8B-B14F-4D97-AF65-F5344CB8AC3E}">
        <p14:creationId xmlns:p14="http://schemas.microsoft.com/office/powerpoint/2010/main" xmlns="" val="31857277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a:t>
            </a:r>
            <a:endParaRPr lang="en-US" dirty="0"/>
          </a:p>
        </p:txBody>
      </p:sp>
      <p:sp>
        <p:nvSpPr>
          <p:cNvPr id="3" name="Content Placeholder 2"/>
          <p:cNvSpPr>
            <a:spLocks noGrp="1"/>
          </p:cNvSpPr>
          <p:nvPr>
            <p:ph idx="1"/>
          </p:nvPr>
        </p:nvSpPr>
        <p:spPr/>
        <p:txBody>
          <a:bodyPr>
            <a:normAutofit/>
          </a:bodyPr>
          <a:lstStyle/>
          <a:p>
            <a:r>
              <a:rPr lang="en-US" sz="2000" dirty="0" smtClean="0"/>
              <a:t>6.7 A research scientist reports that mice will live an average of 40 months when their diets are sharply restricted and then enriched with vitamins and proteins. Assuming that the lifetimes of such mice are normally distributed with a standard deviation of 6.3 months, find the probability that a given mouse will live</a:t>
            </a:r>
          </a:p>
          <a:p>
            <a:r>
              <a:rPr lang="en-US" sz="2000" dirty="0" smtClean="0"/>
              <a:t>(a) more than 32 months;</a:t>
            </a:r>
          </a:p>
          <a:p>
            <a:r>
              <a:rPr lang="en-US" sz="2000" dirty="0" smtClean="0"/>
              <a:t>(b) less than 28 months;</a:t>
            </a:r>
          </a:p>
          <a:p>
            <a:r>
              <a:rPr lang="en-US" sz="2000" dirty="0" smtClean="0"/>
              <a:t>(c) between 37 and 49 months.</a:t>
            </a:r>
            <a:endParaRPr lang="en-US" sz="2000"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14</a:t>
            </a:fld>
            <a:endParaRPr lang="en-US"/>
          </a:p>
        </p:txBody>
      </p:sp>
    </p:spTree>
    <p:extLst>
      <p:ext uri="{BB962C8B-B14F-4D97-AF65-F5344CB8AC3E}">
        <p14:creationId xmlns:p14="http://schemas.microsoft.com/office/powerpoint/2010/main" xmlns="" val="31857277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lstStyle/>
              <a:p>
                <a:pPr marL="0" indent="0">
                  <a:buNone/>
                </a:pPr>
                <a:r>
                  <a:rPr lang="en-US" dirty="0" smtClean="0"/>
                  <a:t>A Bernoulli trial can result in a success with probability </a:t>
                </a:r>
                <a:r>
                  <a:rPr lang="en-US" i="1" dirty="0"/>
                  <a:t>p </a:t>
                </a:r>
                <a:r>
                  <a:rPr lang="en-US" dirty="0"/>
                  <a:t>and a failure </a:t>
                </a:r>
                <a:r>
                  <a:rPr lang="en-US" dirty="0" smtClean="0"/>
                  <a:t>with </a:t>
                </a:r>
                <a:r>
                  <a:rPr lang="en-US" dirty="0"/>
                  <a:t>probability </a:t>
                </a:r>
                <a:r>
                  <a:rPr lang="en-US" i="1" dirty="0"/>
                  <a:t>q </a:t>
                </a:r>
                <a:r>
                  <a:rPr lang="en-US" dirty="0"/>
                  <a:t>= 1 — </a:t>
                </a:r>
                <a:r>
                  <a:rPr lang="en-US" i="1" dirty="0"/>
                  <a:t>p. </a:t>
                </a:r>
                <a:r>
                  <a:rPr lang="en-US" dirty="0"/>
                  <a:t>Then the probability distribution of the binomial </a:t>
                </a:r>
                <a:r>
                  <a:rPr lang="en-US" dirty="0" smtClean="0"/>
                  <a:t>random variable </a:t>
                </a:r>
                <a:r>
                  <a:rPr lang="en-US" dirty="0"/>
                  <a:t>X, the number of successes in n independent trials, </a:t>
                </a:r>
                <a:r>
                  <a:rPr lang="en-US" dirty="0" smtClean="0"/>
                  <a:t>is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𝑏</m:t>
                      </m:r>
                      <m:d>
                        <m:dPr>
                          <m:ctrlPr>
                            <a:rPr lang="en-US" b="0" i="1" smtClean="0">
                              <a:latin typeface="Cambria Math"/>
                            </a:rPr>
                          </m:ctrlPr>
                        </m:dPr>
                        <m:e>
                          <m:r>
                            <a:rPr lang="en-US" b="0" i="1" smtClean="0">
                              <a:latin typeface="Cambria Math"/>
                            </a:rPr>
                            <m:t>𝑥</m:t>
                          </m:r>
                          <m:r>
                            <a:rPr lang="en-US" b="0" i="1" smtClean="0">
                              <a:latin typeface="Cambria Math"/>
                            </a:rPr>
                            <m:t>;</m:t>
                          </m:r>
                          <m:r>
                            <a:rPr lang="en-US" b="0" i="1" smtClean="0">
                              <a:latin typeface="Cambria Math"/>
                            </a:rPr>
                            <m:t>𝑛</m:t>
                          </m:r>
                          <m:r>
                            <a:rPr lang="en-US" b="0" i="1" smtClean="0">
                              <a:latin typeface="Cambria Math"/>
                            </a:rPr>
                            <m:t>,</m:t>
                          </m:r>
                          <m:r>
                            <a:rPr lang="en-US" b="0" i="1" smtClean="0">
                              <a:latin typeface="Cambria Math"/>
                            </a:rPr>
                            <m:t>𝑝</m:t>
                          </m:r>
                        </m:e>
                      </m:d>
                      <m:r>
                        <a:rPr lang="en-US" b="0" i="1" smtClean="0">
                          <a:latin typeface="Cambria Math"/>
                        </a:rPr>
                        <m:t>=</m:t>
                      </m:r>
                      <m:d>
                        <m:dPr>
                          <m:ctrlPr>
                            <a:rPr lang="en-US" b="0" i="1" smtClean="0">
                              <a:latin typeface="Cambria Math"/>
                            </a:rPr>
                          </m:ctrlPr>
                        </m:dPr>
                        <m:e>
                          <m:f>
                            <m:fPr>
                              <m:type m:val="noBar"/>
                              <m:ctrlPr>
                                <a:rPr lang="en-US" b="0" i="1" smtClean="0">
                                  <a:latin typeface="Cambria Math"/>
                                </a:rPr>
                              </m:ctrlPr>
                            </m:fPr>
                            <m:num>
                              <m:r>
                                <a:rPr lang="en-US" b="0" i="1" smtClean="0">
                                  <a:latin typeface="Cambria Math"/>
                                </a:rPr>
                                <m:t>𝑛</m:t>
                              </m:r>
                            </m:num>
                            <m:den>
                              <m:r>
                                <a:rPr lang="en-US" b="0" i="1" smtClean="0">
                                  <a:latin typeface="Cambria Math"/>
                                </a:rPr>
                                <m:t>𝑥</m:t>
                              </m:r>
                            </m:den>
                          </m:f>
                        </m:e>
                      </m:d>
                      <m:sSup>
                        <m:sSupPr>
                          <m:ctrlPr>
                            <a:rPr lang="en-US" b="0" i="1" smtClean="0">
                              <a:latin typeface="Cambria Math"/>
                            </a:rPr>
                          </m:ctrlPr>
                        </m:sSupPr>
                        <m:e>
                          <m:r>
                            <a:rPr lang="en-US" b="0" i="1" smtClean="0">
                              <a:latin typeface="Cambria Math"/>
                            </a:rPr>
                            <m:t>𝑝</m:t>
                          </m:r>
                        </m:e>
                        <m:sup>
                          <m:r>
                            <a:rPr lang="en-US" b="0" i="1" smtClean="0">
                              <a:latin typeface="Cambria Math"/>
                            </a:rPr>
                            <m:t>𝑥</m:t>
                          </m:r>
                        </m:sup>
                      </m:sSup>
                      <m:sSup>
                        <m:sSupPr>
                          <m:ctrlPr>
                            <a:rPr lang="en-US" b="0" i="1" smtClean="0">
                              <a:latin typeface="Cambria Math"/>
                            </a:rPr>
                          </m:ctrlPr>
                        </m:sSupPr>
                        <m:e>
                          <m:r>
                            <a:rPr lang="en-US" b="0" i="1" smtClean="0">
                              <a:latin typeface="Cambria Math"/>
                            </a:rPr>
                            <m:t>𝑞</m:t>
                          </m:r>
                        </m:e>
                        <m:sup>
                          <m:r>
                            <a:rPr lang="en-US" b="0" i="1" smtClean="0">
                              <a:latin typeface="Cambria Math"/>
                            </a:rPr>
                            <m:t>𝑛</m:t>
                          </m:r>
                          <m:r>
                            <a:rPr lang="en-US" b="0" i="1" smtClean="0">
                              <a:latin typeface="Cambria Math"/>
                            </a:rPr>
                            <m:t>−</m:t>
                          </m:r>
                          <m:r>
                            <a:rPr lang="en-US" b="0" i="1" smtClean="0">
                              <a:latin typeface="Cambria Math"/>
                            </a:rPr>
                            <m:t>𝑥</m:t>
                          </m:r>
                        </m:sup>
                      </m:sSup>
                      <m:r>
                        <a:rPr lang="en-US" b="0" i="1" smtClean="0">
                          <a:latin typeface="Cambria Math"/>
                        </a:rPr>
                        <m:t>, </m:t>
                      </m:r>
                      <m:r>
                        <a:rPr lang="en-US" b="0" i="1" smtClean="0">
                          <a:latin typeface="Cambria Math"/>
                        </a:rPr>
                        <m:t>𝑥</m:t>
                      </m:r>
                      <m:r>
                        <a:rPr lang="en-US" b="0" i="1" smtClean="0">
                          <a:latin typeface="Cambria Math"/>
                        </a:rPr>
                        <m:t>=0, 1, 2,…, </m:t>
                      </m:r>
                      <m:r>
                        <a:rPr lang="en-US" b="0" i="1" smtClean="0">
                          <a:latin typeface="Cambria Math"/>
                        </a:rPr>
                        <m:t>𝑛</m:t>
                      </m:r>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111" t="-979" r="-59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15</a:t>
            </a:fld>
            <a:endParaRPr lang="en-US"/>
          </a:p>
        </p:txBody>
      </p:sp>
    </p:spTree>
    <p:extLst>
      <p:ext uri="{BB962C8B-B14F-4D97-AF65-F5344CB8AC3E}">
        <p14:creationId xmlns:p14="http://schemas.microsoft.com/office/powerpoint/2010/main" xmlns="" val="7085717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a:t>
            </a:r>
            <a:endParaRPr lang="en-US" dirty="0"/>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pPr marL="0" indent="0">
                  <a:buNone/>
                </a:pPr>
                <a:r>
                  <a:rPr lang="en-US" sz="2000" dirty="0" smtClean="0"/>
                  <a:t>The mean and variance of the binomial distribution </a:t>
                </a:r>
                <a:r>
                  <a:rPr lang="en-US" sz="2000" i="1" dirty="0"/>
                  <a:t>b(x</a:t>
                </a:r>
                <a:r>
                  <a:rPr lang="en-US" sz="2000" i="1" dirty="0" smtClean="0"/>
                  <a:t>; n, p</a:t>
                </a:r>
                <a:r>
                  <a:rPr lang="en-US" sz="2000" i="1" dirty="0"/>
                  <a:t>) </a:t>
                </a:r>
                <a:r>
                  <a:rPr lang="en-US" sz="2000" dirty="0" smtClean="0"/>
                  <a:t>are </a:t>
                </a:r>
              </a:p>
              <a:p>
                <a:pPr marL="0" indent="0">
                  <a:buNone/>
                </a:pPr>
                <a14:m>
                  <m:oMathPara xmlns:m="http://schemas.openxmlformats.org/officeDocument/2006/math">
                    <m:oMathParaPr>
                      <m:jc m:val="centerGroup"/>
                    </m:oMathParaPr>
                    <m:oMath xmlns:m="http://schemas.openxmlformats.org/officeDocument/2006/math">
                      <m:r>
                        <a:rPr lang="en-US" sz="2000" b="0" i="1" smtClean="0">
                          <a:latin typeface="Cambria Math"/>
                        </a:rPr>
                        <m:t>𝑝</m:t>
                      </m:r>
                      <m:r>
                        <a:rPr lang="en-US" sz="2000" b="0" i="1" smtClean="0">
                          <a:latin typeface="Cambria Math"/>
                        </a:rPr>
                        <m:t>=</m:t>
                      </m:r>
                      <m:r>
                        <a:rPr lang="en-US" sz="2000" b="0" i="1" smtClean="0">
                          <a:latin typeface="Cambria Math"/>
                        </a:rPr>
                        <m:t>𝑛𝑝</m:t>
                      </m:r>
                      <m:r>
                        <a:rPr lang="en-US" sz="2000" b="0" i="1" smtClean="0">
                          <a:latin typeface="Cambria Math"/>
                        </a:rPr>
                        <m:t> </m:t>
                      </m:r>
                      <m:r>
                        <a:rPr lang="en-US" sz="2000" b="0" i="1" smtClean="0">
                          <a:latin typeface="Cambria Math"/>
                        </a:rPr>
                        <m:t>𝑎𝑛𝑑</m:t>
                      </m:r>
                      <m:r>
                        <a:rPr lang="en-US" sz="2000" b="0" i="1" smtClean="0">
                          <a:latin typeface="Cambria Math"/>
                        </a:rPr>
                        <m:t> </m:t>
                      </m:r>
                      <m:sSup>
                        <m:sSupPr>
                          <m:ctrlPr>
                            <a:rPr lang="en-US" sz="2000" b="0" i="1" smtClean="0">
                              <a:latin typeface="Cambria Math"/>
                            </a:rPr>
                          </m:ctrlPr>
                        </m:sSupPr>
                        <m:e>
                          <m:r>
                            <a:rPr lang="en-US" sz="2000" b="0" i="1" smtClean="0">
                              <a:latin typeface="Cambria Math"/>
                              <a:ea typeface="Cambria Math"/>
                            </a:rPr>
                            <m:t>𝜎</m:t>
                          </m:r>
                        </m:e>
                        <m:sup>
                          <m:r>
                            <a:rPr lang="en-US" sz="2000" b="0" i="1" smtClean="0">
                              <a:latin typeface="Cambria Math"/>
                            </a:rPr>
                            <m:t>2</m:t>
                          </m:r>
                        </m:sup>
                      </m:sSup>
                      <m:r>
                        <a:rPr lang="en-US" sz="2000" b="0" i="1" smtClean="0">
                          <a:latin typeface="Cambria Math"/>
                        </a:rPr>
                        <m:t>=</m:t>
                      </m:r>
                      <m:r>
                        <a:rPr lang="en-US" sz="2000" b="0" i="1" smtClean="0">
                          <a:latin typeface="Cambria Math"/>
                        </a:rPr>
                        <m:t>𝑛𝑝𝑞</m:t>
                      </m:r>
                    </m:oMath>
                  </m:oMathPara>
                </a14:m>
                <a:endParaRPr lang="en-US" sz="2000" dirty="0" smtClean="0"/>
              </a:p>
              <a:p>
                <a:pPr marL="0" indent="0">
                  <a:buNone/>
                </a:pPr>
                <a:r>
                  <a:rPr lang="en-US" sz="2000" dirty="0" smtClean="0"/>
                  <a:t>Proof: </a:t>
                </a:r>
                <a:r>
                  <a:rPr lang="en-US" sz="2000" dirty="0" smtClean="0"/>
                  <a:t>Let </a:t>
                </a:r>
                <a:r>
                  <a:rPr lang="en-US" sz="2000" dirty="0"/>
                  <a:t>the outcome on the j </a:t>
                </a:r>
                <a:r>
                  <a:rPr lang="en-US" sz="2000" dirty="0" err="1"/>
                  <a:t>th</a:t>
                </a:r>
                <a:r>
                  <a:rPr lang="en-US" sz="2000" dirty="0"/>
                  <a:t> trial be represented by a Bernoulli random variable</a:t>
                </a:r>
              </a:p>
              <a:p>
                <a:pPr marL="0" indent="0">
                  <a:buNone/>
                </a:pPr>
                <a:r>
                  <a:rPr lang="en-US" sz="2000" i="1" dirty="0" err="1"/>
                  <a:t>I</a:t>
                </a:r>
                <a:r>
                  <a:rPr lang="en-US" sz="2000" i="1" baseline="-25000" dirty="0" err="1"/>
                  <a:t>j</a:t>
                </a:r>
                <a:r>
                  <a:rPr lang="en-US" sz="2000" i="1" dirty="0"/>
                  <a:t>, </a:t>
                </a:r>
                <a:r>
                  <a:rPr lang="en-US" sz="2000" dirty="0"/>
                  <a:t>which assumes the values 0 and 1 with probabilities </a:t>
                </a:r>
                <a:r>
                  <a:rPr lang="en-US" sz="2000" i="1" dirty="0"/>
                  <a:t>q </a:t>
                </a:r>
                <a:r>
                  <a:rPr lang="en-US" sz="2000" dirty="0"/>
                  <a:t>and </a:t>
                </a:r>
                <a:r>
                  <a:rPr lang="en-US" sz="2000" i="1" dirty="0"/>
                  <a:t>p, </a:t>
                </a:r>
                <a:r>
                  <a:rPr lang="en-US" sz="2000" dirty="0" smtClean="0"/>
                  <a:t>respectively. Therefore</a:t>
                </a:r>
                <a:r>
                  <a:rPr lang="en-US" sz="2000" dirty="0"/>
                  <a:t>, in a binomial experiment the number of successes can be written as </a:t>
                </a:r>
                <a:r>
                  <a:rPr lang="en-US" sz="2000" dirty="0" smtClean="0"/>
                  <a:t>the sum </a:t>
                </a:r>
                <a:r>
                  <a:rPr lang="en-US" sz="2000" dirty="0"/>
                  <a:t>of the n independent indicator variables. Hence</a:t>
                </a:r>
                <a:endParaRPr lang="en-US" sz="20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741" t="-612" r="-59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5CF84B07-E1DF-494F-8188-564F20F01F9F}" type="slidenum">
              <a:rPr lang="en-US" smtClean="0"/>
              <a:pPr/>
              <a:t>16</a:t>
            </a:fld>
            <a:endParaRPr lang="en-US"/>
          </a:p>
        </p:txBody>
      </p:sp>
    </p:spTree>
    <p:extLst>
      <p:ext uri="{BB962C8B-B14F-4D97-AF65-F5344CB8AC3E}">
        <p14:creationId xmlns:p14="http://schemas.microsoft.com/office/powerpoint/2010/main" xmlns="" val="41594622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17</a:t>
            </a:fld>
            <a:endParaRPr lang="en-US"/>
          </a:p>
        </p:txBody>
      </p:sp>
      <p:pic>
        <p:nvPicPr>
          <p:cNvPr id="19458" name="Picture 2"/>
          <p:cNvPicPr>
            <a:picLocks noGrp="1" noChangeAspect="1" noChangeArrowheads="1"/>
          </p:cNvPicPr>
          <p:nvPr>
            <p:ph idx="1"/>
          </p:nvPr>
        </p:nvPicPr>
        <p:blipFill>
          <a:blip r:embed="rId3" cstate="print"/>
          <a:srcRect t="19174" b="47381"/>
          <a:stretch>
            <a:fillRect/>
          </a:stretch>
        </p:blipFill>
        <p:spPr bwMode="auto">
          <a:xfrm>
            <a:off x="990600" y="1524000"/>
            <a:ext cx="6579400" cy="1828800"/>
          </a:xfrm>
          <a:prstGeom prst="rect">
            <a:avLst/>
          </a:prstGeom>
          <a:noFill/>
          <a:ln w="9525">
            <a:noFill/>
            <a:miter lim="800000"/>
            <a:headEnd/>
            <a:tailEnd/>
          </a:ln>
          <a:effectLst/>
        </p:spPr>
      </p:pic>
      <p:sp>
        <p:nvSpPr>
          <p:cNvPr id="8" name="Content Placeholder 4"/>
          <p:cNvSpPr txBox="1">
            <a:spLocks/>
          </p:cNvSpPr>
          <p:nvPr/>
        </p:nvSpPr>
        <p:spPr>
          <a:xfrm>
            <a:off x="457200" y="990601"/>
            <a:ext cx="8229600" cy="6096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noProof="0" dirty="0" smtClean="0">
                <a:ln>
                  <a:noFill/>
                </a:ln>
                <a:solidFill>
                  <a:schemeClr val="tx1"/>
                </a:solidFill>
                <a:effectLst/>
                <a:uLnTx/>
                <a:uFillTx/>
                <a:latin typeface="Arial Black" pitchFamily="34" charset="0"/>
                <a:ea typeface="+mn-ea"/>
                <a:cs typeface="+mn-cs"/>
              </a:rPr>
              <a:t>Probability for a Binomial Random variable X</a:t>
            </a:r>
            <a:endParaRPr kumimoji="0" lang="en-US" sz="2000" b="0" i="0" u="none" strike="noStrike" kern="1200" cap="none" spc="0" normalizeH="0" baseline="0" noProof="0" dirty="0">
              <a:ln>
                <a:noFill/>
              </a:ln>
              <a:solidFill>
                <a:schemeClr val="tx1"/>
              </a:solidFill>
              <a:effectLst/>
              <a:uLnTx/>
              <a:uFillTx/>
              <a:latin typeface="Arial Black" pitchFamily="34" charset="0"/>
              <a:ea typeface="+mn-ea"/>
              <a:cs typeface="+mn-cs"/>
            </a:endParaRPr>
          </a:p>
        </p:txBody>
      </p:sp>
      <p:pic>
        <p:nvPicPr>
          <p:cNvPr id="9" name="Picture 2"/>
          <p:cNvPicPr>
            <a:picLocks noChangeAspect="1" noChangeArrowheads="1"/>
          </p:cNvPicPr>
          <p:nvPr/>
        </p:nvPicPr>
        <p:blipFill>
          <a:blip r:embed="rId3" cstate="print"/>
          <a:srcRect t="76646"/>
          <a:stretch>
            <a:fillRect/>
          </a:stretch>
        </p:blipFill>
        <p:spPr bwMode="auto">
          <a:xfrm>
            <a:off x="1143000" y="4038600"/>
            <a:ext cx="6579400" cy="1277015"/>
          </a:xfrm>
          <a:prstGeom prst="rect">
            <a:avLst/>
          </a:prstGeom>
          <a:noFill/>
          <a:ln w="9525">
            <a:noFill/>
            <a:miter lim="800000"/>
            <a:headEnd/>
            <a:tailEnd/>
          </a:ln>
          <a:effectLst/>
        </p:spPr>
      </p:pic>
      <p:sp>
        <p:nvSpPr>
          <p:cNvPr id="10" name="Content Placeholder 4"/>
          <p:cNvSpPr txBox="1">
            <a:spLocks/>
          </p:cNvSpPr>
          <p:nvPr/>
        </p:nvSpPr>
        <p:spPr>
          <a:xfrm>
            <a:off x="533400" y="3276600"/>
            <a:ext cx="8229600" cy="838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000" b="0" i="0" u="none" strike="noStrike" kern="1200" cap="none" spc="0" normalizeH="0" noProof="0" dirty="0" smtClean="0">
                <a:ln>
                  <a:noFill/>
                </a:ln>
                <a:solidFill>
                  <a:schemeClr val="tx1"/>
                </a:solidFill>
                <a:effectLst/>
                <a:uLnTx/>
                <a:uFillTx/>
                <a:latin typeface="Arial Black" pitchFamily="34" charset="0"/>
                <a:ea typeface="+mn-ea"/>
                <a:cs typeface="+mn-cs"/>
              </a:rPr>
              <a:t>For a compound event such as P(X ≤ k) the probability is given by</a:t>
            </a:r>
            <a:endParaRPr kumimoji="0" lang="en-US" sz="2000" b="0" i="0" u="none" strike="noStrike" kern="1200" cap="none" spc="0" normalizeH="0" baseline="0" noProof="0" dirty="0">
              <a:ln>
                <a:noFill/>
              </a:ln>
              <a:solidFill>
                <a:schemeClr val="tx1"/>
              </a:solidFill>
              <a:effectLst/>
              <a:uLnTx/>
              <a:uFillTx/>
              <a:latin typeface="Arial Black" pitchFamily="34" charset="0"/>
              <a:ea typeface="+mn-ea"/>
              <a:cs typeface="+mn-cs"/>
            </a:endParaRPr>
          </a:p>
        </p:txBody>
      </p:sp>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Binomial Sum</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5250" y="1081088"/>
            <a:ext cx="8953500" cy="4695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5CF84B07-E1DF-494F-8188-564F20F01F9F}" type="slidenum">
              <a:rPr lang="en-US" smtClean="0"/>
              <a:pPr/>
              <a:t>18</a:t>
            </a:fld>
            <a:endParaRPr lang="en-US"/>
          </a:p>
        </p:txBody>
      </p:sp>
    </p:spTree>
    <p:extLst>
      <p:ext uri="{BB962C8B-B14F-4D97-AF65-F5344CB8AC3E}">
        <p14:creationId xmlns:p14="http://schemas.microsoft.com/office/powerpoint/2010/main" xmlns="" val="4796558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19</a:t>
            </a:fld>
            <a:endParaRPr lang="en-US"/>
          </a:p>
        </p:txBody>
      </p:sp>
      <p:sp>
        <p:nvSpPr>
          <p:cNvPr id="5" name="Content Placeholder 4"/>
          <p:cNvSpPr>
            <a:spLocks noGrp="1"/>
          </p:cNvSpPr>
          <p:nvPr>
            <p:ph idx="1"/>
          </p:nvPr>
        </p:nvSpPr>
        <p:spPr>
          <a:xfrm>
            <a:off x="457200" y="990600"/>
            <a:ext cx="8229600" cy="4983163"/>
          </a:xfrm>
        </p:spPr>
        <p:txBody>
          <a:bodyPr>
            <a:normAutofit/>
          </a:bodyPr>
          <a:lstStyle/>
          <a:p>
            <a:r>
              <a:rPr lang="en-US" sz="2000" dirty="0" smtClean="0"/>
              <a:t>Suppose out of a sample of 1,500 person we want to assess whether the representation of foreigners in the sample is accurate. We know that about 12% of population is foreigners. Let X be the number of foreigners in the sample, what is the probability that the sample contains 170 or fewer foreigners?</a:t>
            </a:r>
            <a:endParaRPr lang="en-US" sz="2000" dirty="0"/>
          </a:p>
        </p:txBody>
      </p:sp>
      <p:pic>
        <p:nvPicPr>
          <p:cNvPr id="20482" name="Picture 2"/>
          <p:cNvPicPr>
            <a:picLocks noChangeAspect="1" noChangeArrowheads="1"/>
          </p:cNvPicPr>
          <p:nvPr/>
        </p:nvPicPr>
        <p:blipFill>
          <a:blip r:embed="rId3" cstate="print"/>
          <a:srcRect/>
          <a:stretch>
            <a:fillRect/>
          </a:stretch>
        </p:blipFill>
        <p:spPr bwMode="auto">
          <a:xfrm>
            <a:off x="1447800" y="2895600"/>
            <a:ext cx="6772275" cy="2619375"/>
          </a:xfrm>
          <a:prstGeom prst="rect">
            <a:avLst/>
          </a:prstGeom>
          <a:noFill/>
          <a:ln w="9525">
            <a:noFill/>
            <a:miter lim="800000"/>
            <a:headEnd/>
            <a:tailEnd/>
          </a:ln>
          <a:effectLst/>
        </p:spPr>
      </p:pic>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20</a:t>
            </a:fld>
            <a:endParaRPr lang="en-US"/>
          </a:p>
        </p:txBody>
      </p:sp>
      <p:sp>
        <p:nvSpPr>
          <p:cNvPr id="5" name="Content Placeholder 4"/>
          <p:cNvSpPr>
            <a:spLocks noGrp="1"/>
          </p:cNvSpPr>
          <p:nvPr>
            <p:ph idx="1"/>
          </p:nvPr>
        </p:nvSpPr>
        <p:spPr>
          <a:xfrm>
            <a:off x="457200" y="990600"/>
            <a:ext cx="8229600" cy="4983163"/>
          </a:xfrm>
        </p:spPr>
        <p:txBody>
          <a:bodyPr>
            <a:normAutofit/>
          </a:bodyPr>
          <a:lstStyle/>
          <a:p>
            <a:r>
              <a:rPr lang="en-US" sz="2000" dirty="0" smtClean="0"/>
              <a:t>It turns out that as n gets larger, the Binomial distribution looks increasingly like the Normal distribution. </a:t>
            </a:r>
          </a:p>
          <a:p>
            <a:r>
              <a:rPr lang="en-US" sz="2000" dirty="0" smtClean="0"/>
              <a:t>Consider the following Binomial histograms, Binomial distribution with p = 0.1</a:t>
            </a:r>
            <a:endParaRPr lang="en-US" sz="2000" dirty="0"/>
          </a:p>
        </p:txBody>
      </p:sp>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21</a:t>
            </a:fld>
            <a:endParaRPr lang="en-US"/>
          </a:p>
        </p:txBody>
      </p:sp>
      <p:pic>
        <p:nvPicPr>
          <p:cNvPr id="21506" name="Picture 2"/>
          <p:cNvPicPr>
            <a:picLocks noChangeAspect="1" noChangeArrowheads="1"/>
          </p:cNvPicPr>
          <p:nvPr/>
        </p:nvPicPr>
        <p:blipFill>
          <a:blip r:embed="rId3" cstate="print"/>
          <a:srcRect l="5904" t="1056" r="12915" b="70490"/>
          <a:stretch>
            <a:fillRect/>
          </a:stretch>
        </p:blipFill>
        <p:spPr bwMode="auto">
          <a:xfrm>
            <a:off x="1143000" y="838200"/>
            <a:ext cx="6931269" cy="2971800"/>
          </a:xfrm>
          <a:prstGeom prst="rect">
            <a:avLst/>
          </a:prstGeom>
          <a:noFill/>
          <a:ln w="9525">
            <a:noFill/>
            <a:miter lim="800000"/>
            <a:headEnd/>
            <a:tailEnd/>
          </a:ln>
          <a:effectLst/>
        </p:spPr>
      </p:pic>
      <p:pic>
        <p:nvPicPr>
          <p:cNvPr id="8" name="Picture 2"/>
          <p:cNvPicPr>
            <a:picLocks noChangeAspect="1" noChangeArrowheads="1"/>
          </p:cNvPicPr>
          <p:nvPr/>
        </p:nvPicPr>
        <p:blipFill>
          <a:blip r:embed="rId3" cstate="print"/>
          <a:srcRect l="5904" t="35501" r="14391" b="33635"/>
          <a:stretch>
            <a:fillRect/>
          </a:stretch>
        </p:blipFill>
        <p:spPr bwMode="auto">
          <a:xfrm>
            <a:off x="1371600" y="3810000"/>
            <a:ext cx="6273800" cy="2971800"/>
          </a:xfrm>
          <a:prstGeom prst="rect">
            <a:avLst/>
          </a:prstGeom>
          <a:noFill/>
          <a:ln w="9525">
            <a:noFill/>
            <a:miter lim="800000"/>
            <a:headEnd/>
            <a:tailEnd/>
          </a:ln>
          <a:effectLst/>
        </p:spPr>
      </p:pic>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Binomial Distribution</a:t>
            </a:r>
            <a:endParaRPr lang="en-US" dirty="0"/>
          </a:p>
        </p:txBody>
      </p:sp>
      <p:sp>
        <p:nvSpPr>
          <p:cNvPr id="4" name="Slide Number Placeholder 3"/>
          <p:cNvSpPr>
            <a:spLocks noGrp="1"/>
          </p:cNvSpPr>
          <p:nvPr>
            <p:ph type="sldNum" sz="quarter" idx="12"/>
          </p:nvPr>
        </p:nvSpPr>
        <p:spPr/>
        <p:txBody>
          <a:bodyPr/>
          <a:lstStyle/>
          <a:p>
            <a:fld id="{5CF84B07-E1DF-494F-8188-564F20F01F9F}" type="slidenum">
              <a:rPr lang="en-US" smtClean="0"/>
              <a:pPr/>
              <a:t>22</a:t>
            </a:fld>
            <a:endParaRPr lang="en-US"/>
          </a:p>
        </p:txBody>
      </p:sp>
      <p:pic>
        <p:nvPicPr>
          <p:cNvPr id="7" name="Picture 2"/>
          <p:cNvPicPr>
            <a:picLocks noChangeAspect="1" noChangeArrowheads="1"/>
          </p:cNvPicPr>
          <p:nvPr/>
        </p:nvPicPr>
        <p:blipFill>
          <a:blip r:embed="rId3" cstate="print"/>
          <a:srcRect l="4428" t="67572" r="11439"/>
          <a:stretch>
            <a:fillRect/>
          </a:stretch>
        </p:blipFill>
        <p:spPr bwMode="auto">
          <a:xfrm>
            <a:off x="533400" y="1295400"/>
            <a:ext cx="8242359" cy="3886200"/>
          </a:xfrm>
          <a:prstGeom prst="rect">
            <a:avLst/>
          </a:prstGeom>
          <a:noFill/>
          <a:ln w="9525">
            <a:noFill/>
            <a:miter lim="800000"/>
            <a:headEnd/>
            <a:tailEnd/>
          </a:ln>
          <a:effectLst/>
        </p:spPr>
      </p:pic>
    </p:spTree>
    <p:extLst>
      <p:ext uri="{BB962C8B-B14F-4D97-AF65-F5344CB8AC3E}">
        <p14:creationId xmlns:p14="http://schemas.microsoft.com/office/powerpoint/2010/main" xmlns="" val="5894371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2637"/>
            <a:ext cx="8229600" cy="639762"/>
          </a:xfrm>
        </p:spPr>
        <p:txBody>
          <a:bodyPr/>
          <a:lstStyle/>
          <a:p>
            <a:r>
              <a:rPr lang="en-US" dirty="0" smtClean="0"/>
              <a:t>References</a:t>
            </a:r>
            <a:endParaRPr lang="en-US" dirty="0"/>
          </a:p>
        </p:txBody>
      </p:sp>
      <p:sp>
        <p:nvSpPr>
          <p:cNvPr id="3" name="Content Placeholder 2"/>
          <p:cNvSpPr>
            <a:spLocks noGrp="1"/>
          </p:cNvSpPr>
          <p:nvPr>
            <p:ph idx="1"/>
          </p:nvPr>
        </p:nvSpPr>
        <p:spPr>
          <a:xfrm>
            <a:off x="457200" y="4191000"/>
            <a:ext cx="8229600" cy="2133600"/>
          </a:xfrm>
        </p:spPr>
        <p:txBody>
          <a:bodyPr/>
          <a:lstStyle/>
          <a:p>
            <a:r>
              <a:rPr lang="en-US" dirty="0" smtClean="0"/>
              <a:t>Probability and Statistics for Engineers and Scientists by Walpole</a:t>
            </a:r>
          </a:p>
          <a:p>
            <a:r>
              <a:rPr lang="en-US" dirty="0" err="1" smtClean="0"/>
              <a:t>Schaum</a:t>
            </a:r>
            <a:r>
              <a:rPr lang="en-US" dirty="0" smtClean="0"/>
              <a:t> outline series in Probability and Statistics</a:t>
            </a:r>
            <a:endParaRPr lang="en-US" dirty="0"/>
          </a:p>
        </p:txBody>
      </p:sp>
      <p:sp>
        <p:nvSpPr>
          <p:cNvPr id="4" name="Title 1"/>
          <p:cNvSpPr txBox="1">
            <a:spLocks/>
          </p:cNvSpPr>
          <p:nvPr/>
        </p:nvSpPr>
        <p:spPr>
          <a:xfrm>
            <a:off x="457200" y="685800"/>
            <a:ext cx="8229600" cy="6397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smtClean="0">
                <a:ln>
                  <a:noFill/>
                </a:ln>
                <a:solidFill>
                  <a:schemeClr val="tx1"/>
                </a:solidFill>
                <a:effectLst/>
                <a:uLnTx/>
                <a:uFillTx/>
                <a:latin typeface="Arial Black" pitchFamily="34" charset="0"/>
                <a:ea typeface="+mj-ea"/>
                <a:cs typeface="+mj-cs"/>
              </a:rPr>
              <a:t>Summary</a:t>
            </a:r>
            <a:endParaRPr kumimoji="0" lang="en-US" sz="2800" b="1" i="0" u="none" strike="noStrike" kern="1200" cap="none" spc="0" normalizeH="0" baseline="0" noProof="0" dirty="0">
              <a:ln>
                <a:noFill/>
              </a:ln>
              <a:solidFill>
                <a:schemeClr val="tx1"/>
              </a:solidFill>
              <a:effectLst/>
              <a:uLnTx/>
              <a:uFillTx/>
              <a:latin typeface="Arial Black" pitchFamily="34" charset="0"/>
              <a:ea typeface="+mj-ea"/>
              <a:cs typeface="+mj-cs"/>
            </a:endParaRPr>
          </a:p>
        </p:txBody>
      </p:sp>
      <p:sp>
        <p:nvSpPr>
          <p:cNvPr id="5" name="Content Placeholder 2"/>
          <p:cNvSpPr txBox="1">
            <a:spLocks/>
          </p:cNvSpPr>
          <p:nvPr/>
        </p:nvSpPr>
        <p:spPr>
          <a:xfrm>
            <a:off x="457200" y="1554162"/>
            <a:ext cx="8229600" cy="1417637"/>
          </a:xfrm>
          <a:prstGeom prst="rect">
            <a:avLst/>
          </a:prstGeom>
        </p:spPr>
        <p:txBody>
          <a:bodyPr vert="horz" lIns="91440" tIns="45720" rIns="91440" bIns="45720" rtlCol="0">
            <a:normAutofit/>
          </a:bodyPr>
          <a:lstStyle/>
          <a:p>
            <a:pPr marL="342900" marR="0" lvl="1"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Arial Black" pitchFamily="34" charset="0"/>
                <a:ea typeface="+mn-ea"/>
                <a:cs typeface="+mn-cs"/>
              </a:rPr>
              <a:t>Normal</a:t>
            </a:r>
            <a:r>
              <a:rPr kumimoji="0" lang="en-US" sz="2000" b="0" i="0" u="none" strike="noStrike" kern="1200" cap="none" spc="0" normalizeH="0" baseline="0" noProof="0" dirty="0" smtClean="0">
                <a:ln>
                  <a:noFill/>
                </a:ln>
                <a:solidFill>
                  <a:schemeClr val="tx1"/>
                </a:solidFill>
                <a:effectLst/>
                <a:uLnTx/>
                <a:uFillTx/>
                <a:latin typeface="Arial Black" pitchFamily="34" charset="0"/>
                <a:ea typeface="+mn-ea"/>
                <a:cs typeface="+mn-cs"/>
              </a:rPr>
              <a:t> </a:t>
            </a:r>
            <a:r>
              <a:rPr kumimoji="0" lang="en-US" sz="2400" b="0" i="0" u="none" strike="noStrike" kern="1200" cap="none" spc="0" normalizeH="0" baseline="0" noProof="0" dirty="0" smtClean="0">
                <a:ln>
                  <a:noFill/>
                </a:ln>
                <a:solidFill>
                  <a:schemeClr val="tx1"/>
                </a:solidFill>
                <a:effectLst/>
                <a:uLnTx/>
                <a:uFillTx/>
                <a:latin typeface="Arial Black" pitchFamily="34" charset="0"/>
                <a:ea typeface="+mn-ea"/>
                <a:cs typeface="+mn-cs"/>
              </a:rPr>
              <a:t>Distributions</a:t>
            </a:r>
          </a:p>
          <a:p>
            <a:pPr marL="342900" lvl="1" indent="-342900">
              <a:spcBef>
                <a:spcPct val="20000"/>
              </a:spcBef>
              <a:buFont typeface="Arial" pitchFamily="34" charset="0"/>
              <a:buChar char="•"/>
            </a:pPr>
            <a:r>
              <a:rPr lang="en-US" sz="2400" dirty="0" smtClean="0">
                <a:latin typeface="Arial Black" pitchFamily="34" charset="0"/>
              </a:rPr>
              <a:t>Normal Approximation to the Binomial distribution</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a:ln>
                <a:noFill/>
              </a:ln>
              <a:solidFill>
                <a:schemeClr val="tx1"/>
              </a:solidFill>
              <a:effectLst/>
              <a:uLnTx/>
              <a:uFillTx/>
              <a:latin typeface="Arial Black" pitchFamily="34" charset="0"/>
              <a:ea typeface="+mn-ea"/>
              <a:cs typeface="+mn-cs"/>
            </a:endParaRPr>
          </a:p>
        </p:txBody>
      </p:sp>
      <p:sp>
        <p:nvSpPr>
          <p:cNvPr id="7" name="Slide Number Placeholder 6"/>
          <p:cNvSpPr>
            <a:spLocks noGrp="1"/>
          </p:cNvSpPr>
          <p:nvPr>
            <p:ph type="sldNum" sz="quarter" idx="12"/>
          </p:nvPr>
        </p:nvSpPr>
        <p:spPr/>
        <p:txBody>
          <a:bodyPr/>
          <a:lstStyle/>
          <a:p>
            <a:fld id="{5CF84B07-E1DF-494F-8188-564F20F01F9F}" type="slidenum">
              <a:rPr lang="en-US" smtClean="0"/>
              <a:pPr/>
              <a:t>23</a:t>
            </a:fld>
            <a:endParaRPr lang="en-US"/>
          </a:p>
        </p:txBody>
      </p:sp>
    </p:spTree>
    <p:extLst>
      <p:ext uri="{BB962C8B-B14F-4D97-AF65-F5344CB8AC3E}">
        <p14:creationId xmlns:p14="http://schemas.microsoft.com/office/powerpoint/2010/main" xmlns="" val="34394260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3975</TotalTime>
  <Words>580</Words>
  <Application>Microsoft Office PowerPoint</Application>
  <PresentationFormat>On-screen Show (4:3)</PresentationFormat>
  <Paragraphs>75</Paragraphs>
  <Slides>23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Office Theme</vt:lpstr>
      <vt:lpstr>Microsoft Equation 3.0</vt:lpstr>
      <vt:lpstr>Slide 1</vt:lpstr>
      <vt:lpstr>Last Class</vt:lpstr>
      <vt:lpstr>Today’s Agenda</vt:lpstr>
      <vt:lpstr>Using the Normal Curve in Reverse</vt:lpstr>
      <vt:lpstr>Table A.3</vt:lpstr>
      <vt:lpstr>Table A.3</vt:lpstr>
      <vt:lpstr>Table A.3</vt:lpstr>
      <vt:lpstr>Table A.3</vt:lpstr>
      <vt:lpstr>Example</vt:lpstr>
      <vt:lpstr>Example</vt:lpstr>
      <vt:lpstr>Example</vt:lpstr>
      <vt:lpstr>Example</vt:lpstr>
      <vt:lpstr>Exercise</vt:lpstr>
      <vt:lpstr>Exercise</vt:lpstr>
      <vt:lpstr>Binomial Distribution</vt:lpstr>
      <vt:lpstr>Theorem</vt:lpstr>
      <vt:lpstr>Binomial Distribution</vt:lpstr>
      <vt:lpstr>Table of Binomial Sum</vt:lpstr>
      <vt:lpstr>Binomial Distribution</vt:lpstr>
      <vt:lpstr>Binomial Distribution</vt:lpstr>
      <vt:lpstr>Binomial Distribution</vt:lpstr>
      <vt:lpstr>Binomial Distribution</vt:lpstr>
      <vt:lpstr>References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Architecture</dc:title>
  <dc:creator>MyUserName</dc:creator>
  <cp:lastModifiedBy>NTS</cp:lastModifiedBy>
  <cp:revision>319</cp:revision>
  <dcterms:created xsi:type="dcterms:W3CDTF">2013-05-04T10:14:09Z</dcterms:created>
  <dcterms:modified xsi:type="dcterms:W3CDTF">2013-12-28T06:18:14Z</dcterms:modified>
</cp:coreProperties>
</file>