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06" r:id="rId2"/>
    <p:sldId id="257" r:id="rId3"/>
    <p:sldId id="258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15" r:id="rId16"/>
    <p:sldId id="316" r:id="rId17"/>
    <p:sldId id="311" r:id="rId18"/>
    <p:sldId id="312" r:id="rId19"/>
    <p:sldId id="313" r:id="rId20"/>
    <p:sldId id="314" r:id="rId21"/>
    <p:sldId id="296" r:id="rId22"/>
    <p:sldId id="298" r:id="rId23"/>
    <p:sldId id="297" r:id="rId24"/>
    <p:sldId id="299" r:id="rId25"/>
    <p:sldId id="300" r:id="rId26"/>
    <p:sldId id="285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DB7D2F-9A1C-4DD6-BD06-8E914E760150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164A7C-7E77-41DB-B622-487F609E860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92F57-91CC-4DF6-9D81-09231C1A9BD3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2E0E8-1A06-4CA5-AAAD-099AE4309C63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A325B-6EBE-4ABB-A9BD-A43D862CB22F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9536-8D20-45DC-8D5E-E52F602CB8CE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78C2-7EF6-445A-94D1-EDB766E5471C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8360-3382-42FF-8AE3-EDB9E2E1FF31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A6657-2FBA-47B7-B536-FAFAB12F923D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10B2B-9884-48D8-9CC9-5C8047516E28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1262F-3A84-423F-96BB-8CAD5467AEE6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153D8-A8E6-4792-AE58-AA3AD701957C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F5C75-51C9-4073-B8FB-29F1E11D0E83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C7428-6ED3-4350-9688-FAEAA7B47432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24</a:t>
            </a:r>
          </a:p>
          <a:p>
            <a:r>
              <a:rPr lang="en-US" dirty="0" smtClean="0"/>
              <a:t>Prof. Dr. M. </a:t>
            </a:r>
            <a:r>
              <a:rPr lang="en-US" dirty="0" err="1" smtClean="0"/>
              <a:t>Junaid</a:t>
            </a:r>
            <a:r>
              <a:rPr lang="en-US" dirty="0" smtClean="0"/>
              <a:t> </a:t>
            </a:r>
            <a:r>
              <a:rPr lang="en-US" dirty="0" err="1" smtClean="0"/>
              <a:t>Mughal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2828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Mathematical Statistics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Normal </a:t>
            </a:r>
            <a:r>
              <a:rPr lang="en-US" dirty="0"/>
              <a:t>Distribution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459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Normal Distribution (cont</a:t>
            </a:r>
            <a:r>
              <a:rPr lang="en-US" dirty="0" smtClean="0"/>
              <a:t>.)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Distribution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ea typeface="Cambria Math"/>
                  </a:rPr>
                  <a:t>Normal Probability for interval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𝑃</m:t>
                      </m:r>
                      <m:r>
                        <a:rPr lang="en-US" i="1">
                          <a:latin typeface="Cambria Math"/>
                        </a:rPr>
                        <m:t>((</m:t>
                      </m:r>
                      <m:r>
                        <a:rPr lang="en-US" i="1">
                          <a:latin typeface="Cambria Math"/>
                        </a:rPr>
                        <m:t>𝑎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𝑋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𝑏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)=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𝐹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𝑏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𝐹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dirty="0"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ea typeface="Cambria Math"/>
                  </a:rPr>
                  <a:t>	These </a:t>
                </a:r>
                <a:r>
                  <a:rPr lang="en-US" dirty="0">
                    <a:ea typeface="Cambria Math"/>
                  </a:rPr>
                  <a:t>values are available in tables</a:t>
                </a:r>
                <a:endParaRPr lang="en-US" dirty="0">
                  <a:ea typeface="Cambria Math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456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Normal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distribution of a normal random variable with mean 0 and variance 1 is </a:t>
            </a:r>
            <a:r>
              <a:rPr lang="en-US" dirty="0" smtClean="0"/>
              <a:t>called a </a:t>
            </a:r>
            <a:r>
              <a:rPr lang="en-US" b="1" dirty="0">
                <a:solidFill>
                  <a:srgbClr val="FF0000"/>
                </a:solidFill>
              </a:rPr>
              <a:t>standard normal distribution.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10241" name="Object 1"/>
          <p:cNvGraphicFramePr>
            <a:graphicFrameLocks noChangeAspect="1"/>
          </p:cNvGraphicFramePr>
          <p:nvPr/>
        </p:nvGraphicFramePr>
        <p:xfrm>
          <a:off x="609600" y="2895600"/>
          <a:ext cx="8389937" cy="1617663"/>
        </p:xfrm>
        <a:graphic>
          <a:graphicData uri="http://schemas.openxmlformats.org/presentationml/2006/ole">
            <p:oleObj spid="_x0000_s19458" name="Equation" r:id="rId3" imgW="2425680" imgH="457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83272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 under the Normal Curve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8125" y="1252538"/>
            <a:ext cx="8667750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Standard Normal Dist. find area under the curves that lies to the right of z = 1.84 and between z = -1.97 to 0.86.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950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A.3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 cstate="print"/>
          <a:srcRect l="28125" t="10000" r="25000" b="47000"/>
          <a:stretch>
            <a:fillRect/>
          </a:stretch>
        </p:blipFill>
        <p:spPr bwMode="auto">
          <a:xfrm>
            <a:off x="352647" y="990600"/>
            <a:ext cx="8638953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77143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A.3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>
            <a:off x="914400" y="762000"/>
            <a:ext cx="7543800" cy="5791200"/>
            <a:chOff x="914400" y="762000"/>
            <a:chExt cx="7543800" cy="5791200"/>
          </a:xfrm>
        </p:grpSpPr>
        <p:pic>
          <p:nvPicPr>
            <p:cNvPr id="7169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 l="28125" t="52000" r="25000" b="6000"/>
            <a:stretch>
              <a:fillRect/>
            </a:stretch>
          </p:blipFill>
          <p:spPr bwMode="auto">
            <a:xfrm>
              <a:off x="914400" y="2048933"/>
              <a:ext cx="7543800" cy="4504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 l="28125" t="10000" r="25000" b="78000"/>
            <a:stretch>
              <a:fillRect/>
            </a:stretch>
          </p:blipFill>
          <p:spPr bwMode="auto">
            <a:xfrm>
              <a:off x="914400" y="762000"/>
              <a:ext cx="7543800" cy="1286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xmlns="" val="77143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A.3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0525" y="1038225"/>
            <a:ext cx="8362950" cy="536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143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A.3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>
            <a:off x="0" y="762000"/>
            <a:ext cx="8610600" cy="5334000"/>
            <a:chOff x="457200" y="762000"/>
            <a:chExt cx="8153400" cy="4494834"/>
          </a:xfrm>
        </p:grpSpPr>
        <p:pic>
          <p:nvPicPr>
            <p:cNvPr id="5017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625" t="62000" r="25000" b="7000"/>
            <a:stretch>
              <a:fillRect/>
            </a:stretch>
          </p:blipFill>
          <p:spPr bwMode="auto">
            <a:xfrm>
              <a:off x="457200" y="2057399"/>
              <a:ext cx="8153400" cy="3199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1"/>
            <p:cNvPicPr>
              <a:picLocks noChangeAspect="1" noChangeArrowheads="1"/>
            </p:cNvPicPr>
            <p:nvPr/>
          </p:nvPicPr>
          <p:blipFill>
            <a:blip r:embed="rId4" cstate="print"/>
            <a:srcRect l="28125" t="10000" r="25000" b="78000"/>
            <a:stretch>
              <a:fillRect/>
            </a:stretch>
          </p:blipFill>
          <p:spPr bwMode="auto">
            <a:xfrm>
              <a:off x="914400" y="762000"/>
              <a:ext cx="7543800" cy="1286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xmlns="" val="77143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Given a standard normal distribution, find the value of k such that</a:t>
            </a:r>
          </a:p>
          <a:p>
            <a:r>
              <a:rPr lang="en-US" dirty="0" smtClean="0"/>
              <a:t>(a) </a:t>
            </a:r>
            <a:r>
              <a:rPr lang="en-US" i="1" dirty="0" smtClean="0"/>
              <a:t>P(Z &gt; k) = 0.3015, and</a:t>
            </a:r>
          </a:p>
          <a:p>
            <a:r>
              <a:rPr lang="pl-PL" dirty="0" smtClean="0"/>
              <a:t>(b) </a:t>
            </a:r>
            <a:r>
              <a:rPr lang="pl-PL" i="1" dirty="0" smtClean="0"/>
              <a:t>P(k &lt; Z &lt; -0.18) = 0.4197.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508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Normal Curve in Reverse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1"/>
            <a:ext cx="8229600" cy="12954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dirty="0"/>
              <a:t>All normal distributions can be converted into the standard normal curve by subtracting the mean and dividing by the standard deviation: </a:t>
            </a:r>
          </a:p>
          <a:p>
            <a:pPr>
              <a:buFont typeface="Wingdings" pitchFamily="2" charset="2"/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</a:endParaRPr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3352800" y="2590800"/>
            <a:ext cx="2362200" cy="1219200"/>
            <a:chOff x="2160" y="1776"/>
            <a:chExt cx="1488" cy="768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160" y="1776"/>
              <a:ext cx="1488" cy="76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bIns="0" anchor="ctr"/>
            <a:lstStyle/>
            <a:p>
              <a:endParaRPr lang="en-US"/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2352" y="1854"/>
            <a:ext cx="927" cy="537"/>
          </p:xfrm>
          <a:graphic>
            <a:graphicData uri="http://schemas.openxmlformats.org/presentationml/2006/ole">
              <p:oleObj spid="_x0000_s20482" r:id="rId3" imgW="647700" imgH="368300" progId="Equation.3">
                <p:embed/>
              </p:oleObj>
            </a:graphicData>
          </a:graphic>
        </p:graphicFrame>
      </p:grp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81000" y="4419600"/>
            <a:ext cx="8763000" cy="156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en-US" sz="2400" dirty="0">
                <a:latin typeface="Arial Black" pitchFamily="34" charset="0"/>
              </a:rPr>
              <a:t>Somebody calculated all the integrals for the standard normal and put them in a table!  So we never have to integrate!  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en-US" sz="2400" dirty="0">
                <a:solidFill>
                  <a:srgbClr val="FF0000"/>
                </a:solidFill>
                <a:latin typeface="Arial Black" pitchFamily="34" charset="0"/>
              </a:rPr>
              <a:t>Even better, computers now do all the integration.</a:t>
            </a:r>
          </a:p>
        </p:txBody>
      </p:sp>
    </p:spTree>
    <p:extLst>
      <p:ext uri="{BB962C8B-B14F-4D97-AF65-F5344CB8AC3E}">
        <p14:creationId xmlns:p14="http://schemas.microsoft.com/office/powerpoint/2010/main" xmlns="" val="230304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>
                <a:cs typeface="Times New Roman" pitchFamily="18" charset="0"/>
              </a:rPr>
              <a:t>For example: What’s the probability of getting a math SAT score of 575 or less, 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</a:t>
            </a:r>
            <a:r>
              <a:rPr lang="en-US" dirty="0" smtClean="0">
                <a:cs typeface="Times New Roman" pitchFamily="18" charset="0"/>
              </a:rPr>
              <a:t>=500 and 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</a:t>
            </a:r>
            <a:r>
              <a:rPr lang="en-US" dirty="0" smtClean="0">
                <a:cs typeface="Times New Roman" pitchFamily="18" charset="0"/>
              </a:rPr>
              <a:t>=50?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2667000" y="2209800"/>
            <a:ext cx="2743200" cy="898525"/>
            <a:chOff x="816" y="2448"/>
            <a:chExt cx="1728" cy="566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816" y="2448"/>
              <a:ext cx="1728" cy="5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bIns="0" anchor="ctr"/>
            <a:lstStyle/>
            <a:p>
              <a:endParaRPr lang="en-US"/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864" y="2496"/>
            <a:ext cx="1586" cy="518"/>
          </p:xfrm>
          <a:graphic>
            <a:graphicData uri="http://schemas.openxmlformats.org/presentationml/2006/ole">
              <p:oleObj spid="_x0000_s21506" name="Equation" r:id="rId3" imgW="1143000" imgH="368280" progId="Equation.3">
                <p:embed/>
              </p:oleObj>
            </a:graphicData>
          </a:graphic>
        </p:graphicFrame>
      </p:grp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57200" y="3200400"/>
            <a:ext cx="8229600" cy="71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</a:pPr>
            <a:r>
              <a:rPr lang="en-US" sz="2400" dirty="0">
                <a:latin typeface="Arial Black" pitchFamily="34" charset="0"/>
                <a:cs typeface="Times New Roman" pitchFamily="18" charset="0"/>
              </a:rPr>
              <a:t>i.e., A score of 575 is 1.5 standard deviations above the mean</a:t>
            </a:r>
          </a:p>
        </p:txBody>
      </p:sp>
      <p:grpSp>
        <p:nvGrpSpPr>
          <p:cNvPr id="6" name="Group 10"/>
          <p:cNvGrpSpPr>
            <a:grpSpLocks/>
          </p:cNvGrpSpPr>
          <p:nvPr/>
        </p:nvGrpSpPr>
        <p:grpSpPr bwMode="auto">
          <a:xfrm>
            <a:off x="0" y="4038600"/>
            <a:ext cx="8686800" cy="1143000"/>
            <a:chOff x="144" y="2544"/>
            <a:chExt cx="5472" cy="720"/>
          </a:xfrm>
        </p:grpSpPr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144" y="2544"/>
              <a:ext cx="5472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bIns="0" anchor="ctr"/>
            <a:lstStyle/>
            <a:p>
              <a:endParaRPr lang="en-US"/>
            </a:p>
          </p:txBody>
        </p:sp>
        <p:graphicFrame>
          <p:nvGraphicFramePr>
            <p:cNvPr id="12" name="Object 12"/>
            <p:cNvGraphicFramePr>
              <a:graphicFrameLocks noChangeAspect="1"/>
            </p:cNvGraphicFramePr>
            <p:nvPr/>
          </p:nvGraphicFramePr>
          <p:xfrm>
            <a:off x="425" y="2592"/>
            <a:ext cx="4817" cy="629"/>
          </p:xfrm>
          <a:graphic>
            <a:graphicData uri="http://schemas.openxmlformats.org/presentationml/2006/ole">
              <p:oleObj spid="_x0000_s21507" name="Equation" r:id="rId4" imgW="3682800" imgH="469800" progId="Equation.3">
                <p:embed/>
              </p:oleObj>
            </a:graphicData>
          </a:graphic>
        </p:graphicFrame>
      </p:grp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304800" y="5573713"/>
            <a:ext cx="84582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en-US" sz="2000" dirty="0" smtClean="0">
                <a:latin typeface="Arial Black" pitchFamily="34" charset="0"/>
                <a:cs typeface="Times New Roman" pitchFamily="18" charset="0"/>
              </a:rPr>
              <a:t>But </a:t>
            </a:r>
            <a:r>
              <a:rPr lang="en-US" sz="2000" dirty="0">
                <a:latin typeface="Arial Black" pitchFamily="34" charset="0"/>
                <a:cs typeface="Times New Roman" pitchFamily="18" charset="0"/>
              </a:rPr>
              <a:t>to look up Z= 1.5 in standard normal chart </a:t>
            </a:r>
            <a:r>
              <a:rPr lang="en-US" sz="2000" dirty="0" smtClean="0">
                <a:latin typeface="Arial Black" pitchFamily="34" charset="0"/>
                <a:cs typeface="Times New Roman" pitchFamily="18" charset="0"/>
              </a:rPr>
              <a:t>= </a:t>
            </a:r>
            <a:r>
              <a:rPr lang="en-US" sz="2000" dirty="0">
                <a:latin typeface="Arial Black" pitchFamily="34" charset="0"/>
                <a:cs typeface="Times New Roman" pitchFamily="18" charset="0"/>
              </a:rPr>
              <a:t>.9332 </a:t>
            </a:r>
          </a:p>
        </p:txBody>
      </p:sp>
    </p:spTree>
    <p:extLst>
      <p:ext uri="{BB962C8B-B14F-4D97-AF65-F5344CB8AC3E}">
        <p14:creationId xmlns:p14="http://schemas.microsoft.com/office/powerpoint/2010/main" xmlns="" val="160194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Normal Curve in Reverse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1"/>
            <a:ext cx="8229600" cy="12954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dirty="0"/>
              <a:t>All normal distributions can be converted into the standard normal curve by subtracting the mean and dividing by the standard deviation: </a:t>
            </a:r>
          </a:p>
          <a:p>
            <a:pPr>
              <a:buFont typeface="Wingdings" pitchFamily="2" charset="2"/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</a:endParaRPr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3352800" y="2590800"/>
            <a:ext cx="2362200" cy="1219200"/>
            <a:chOff x="2160" y="1776"/>
            <a:chExt cx="1488" cy="768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160" y="1776"/>
              <a:ext cx="1488" cy="76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bIns="0" anchor="ctr"/>
            <a:lstStyle/>
            <a:p>
              <a:endParaRPr lang="en-US"/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2352" y="1854"/>
            <a:ext cx="927" cy="537"/>
          </p:xfrm>
          <a:graphic>
            <a:graphicData uri="http://schemas.openxmlformats.org/presentationml/2006/ole">
              <p:oleObj spid="_x0000_s1026" r:id="rId3" imgW="647700" imgH="368300" progId="Equation.3">
                <p:embed/>
              </p:oleObj>
            </a:graphicData>
          </a:graphic>
        </p:graphicFrame>
      </p:grp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81000" y="4419600"/>
            <a:ext cx="8763000" cy="156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en-US" sz="2400" dirty="0">
                <a:latin typeface="Arial Black" pitchFamily="34" charset="0"/>
              </a:rPr>
              <a:t>Somebody calculated all the integrals for the standard normal and put them in a table!  So we never have to integrate!  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en-US" sz="2400" dirty="0">
                <a:solidFill>
                  <a:srgbClr val="FF0000"/>
                </a:solidFill>
                <a:latin typeface="Arial Black" pitchFamily="34" charset="0"/>
              </a:rPr>
              <a:t>Even better, computers now do all the integration.</a:t>
            </a:r>
          </a:p>
        </p:txBody>
      </p:sp>
    </p:spTree>
    <p:extLst>
      <p:ext uri="{BB962C8B-B14F-4D97-AF65-F5344CB8AC3E}">
        <p14:creationId xmlns="" xmlns:p14="http://schemas.microsoft.com/office/powerpoint/2010/main" val="230304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>
                <a:cs typeface="Times New Roman" pitchFamily="18" charset="0"/>
              </a:rPr>
              <a:t>For example: What’s the probability of getting a math SAT score of 575 or less, 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</a:t>
            </a:r>
            <a:r>
              <a:rPr lang="en-US" dirty="0" smtClean="0">
                <a:cs typeface="Times New Roman" pitchFamily="18" charset="0"/>
              </a:rPr>
              <a:t>=500 and 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</a:t>
            </a:r>
            <a:r>
              <a:rPr lang="en-US" dirty="0" smtClean="0">
                <a:cs typeface="Times New Roman" pitchFamily="18" charset="0"/>
              </a:rPr>
              <a:t>=50?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2667000" y="2209800"/>
            <a:ext cx="2743200" cy="898525"/>
            <a:chOff x="816" y="2448"/>
            <a:chExt cx="1728" cy="566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816" y="2448"/>
              <a:ext cx="1728" cy="5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bIns="0" anchor="ctr"/>
            <a:lstStyle/>
            <a:p>
              <a:endParaRPr lang="en-US"/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864" y="2496"/>
            <a:ext cx="1586" cy="518"/>
          </p:xfrm>
          <a:graphic>
            <a:graphicData uri="http://schemas.openxmlformats.org/presentationml/2006/ole">
              <p:oleObj spid="_x0000_s2050" name="Equation" r:id="rId3" imgW="1143000" imgH="368280" progId="Equation.3">
                <p:embed/>
              </p:oleObj>
            </a:graphicData>
          </a:graphic>
        </p:graphicFrame>
      </p:grp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57200" y="3200400"/>
            <a:ext cx="8229600" cy="71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l"/>
            </a:pPr>
            <a:r>
              <a:rPr lang="en-US" sz="2400" dirty="0">
                <a:latin typeface="Arial Black" pitchFamily="34" charset="0"/>
                <a:cs typeface="Times New Roman" pitchFamily="18" charset="0"/>
              </a:rPr>
              <a:t>i.e., A score of 575 is 1.5 standard deviations above the mean</a:t>
            </a:r>
          </a:p>
        </p:txBody>
      </p:sp>
      <p:grpSp>
        <p:nvGrpSpPr>
          <p:cNvPr id="6" name="Group 10"/>
          <p:cNvGrpSpPr>
            <a:grpSpLocks/>
          </p:cNvGrpSpPr>
          <p:nvPr/>
        </p:nvGrpSpPr>
        <p:grpSpPr bwMode="auto">
          <a:xfrm>
            <a:off x="0" y="4038600"/>
            <a:ext cx="8686800" cy="1143000"/>
            <a:chOff x="144" y="2544"/>
            <a:chExt cx="5472" cy="720"/>
          </a:xfrm>
        </p:grpSpPr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144" y="2544"/>
              <a:ext cx="5472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bIns="0" anchor="ctr"/>
            <a:lstStyle/>
            <a:p>
              <a:endParaRPr lang="en-US"/>
            </a:p>
          </p:txBody>
        </p:sp>
        <p:graphicFrame>
          <p:nvGraphicFramePr>
            <p:cNvPr id="12" name="Object 12"/>
            <p:cNvGraphicFramePr>
              <a:graphicFrameLocks noChangeAspect="1"/>
            </p:cNvGraphicFramePr>
            <p:nvPr/>
          </p:nvGraphicFramePr>
          <p:xfrm>
            <a:off x="425" y="2592"/>
            <a:ext cx="4817" cy="629"/>
          </p:xfrm>
          <a:graphic>
            <a:graphicData uri="http://schemas.openxmlformats.org/presentationml/2006/ole">
              <p:oleObj spid="_x0000_s2051" name="Equation" r:id="rId4" imgW="3682800" imgH="469800" progId="Equation.3">
                <p:embed/>
              </p:oleObj>
            </a:graphicData>
          </a:graphic>
        </p:graphicFrame>
      </p:grp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304800" y="5573713"/>
            <a:ext cx="84582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r>
              <a:rPr lang="en-US" sz="2000" dirty="0" smtClean="0">
                <a:latin typeface="Arial Black" pitchFamily="34" charset="0"/>
                <a:cs typeface="Times New Roman" pitchFamily="18" charset="0"/>
              </a:rPr>
              <a:t>But </a:t>
            </a:r>
            <a:r>
              <a:rPr lang="en-US" sz="2000" dirty="0">
                <a:latin typeface="Arial Black" pitchFamily="34" charset="0"/>
                <a:cs typeface="Times New Roman" pitchFamily="18" charset="0"/>
              </a:rPr>
              <a:t>to look up Z= 1.5 in standard normal chart </a:t>
            </a:r>
            <a:r>
              <a:rPr lang="en-US" sz="2000" dirty="0" smtClean="0">
                <a:latin typeface="Arial Black" pitchFamily="34" charset="0"/>
                <a:cs typeface="Times New Roman" pitchFamily="18" charset="0"/>
              </a:rPr>
              <a:t>= </a:t>
            </a:r>
            <a:r>
              <a:rPr lang="en-US" sz="2000" dirty="0">
                <a:latin typeface="Arial Black" pitchFamily="34" charset="0"/>
                <a:cs typeface="Times New Roman" pitchFamily="18" charset="0"/>
              </a:rPr>
              <a:t>.9332 </a:t>
            </a:r>
          </a:p>
        </p:txBody>
      </p:sp>
    </p:spTree>
    <p:extLst>
      <p:ext uri="{BB962C8B-B14F-4D97-AF65-F5344CB8AC3E}">
        <p14:creationId xmlns="" xmlns:p14="http://schemas.microsoft.com/office/powerpoint/2010/main" val="160194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A.3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/>
          <a:srcRect l="28125" t="10000" r="25000" b="47000"/>
          <a:stretch>
            <a:fillRect/>
          </a:stretch>
        </p:blipFill>
        <p:spPr bwMode="auto">
          <a:xfrm>
            <a:off x="352647" y="990600"/>
            <a:ext cx="8638953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77143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A.3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>
            <a:off x="914400" y="762000"/>
            <a:ext cx="7543800" cy="5791200"/>
            <a:chOff x="914400" y="762000"/>
            <a:chExt cx="7543800" cy="5791200"/>
          </a:xfrm>
        </p:grpSpPr>
        <p:pic>
          <p:nvPicPr>
            <p:cNvPr id="7169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 l="28125" t="52000" r="25000" b="6000"/>
            <a:stretch>
              <a:fillRect/>
            </a:stretch>
          </p:blipFill>
          <p:spPr bwMode="auto">
            <a:xfrm>
              <a:off x="914400" y="2048933"/>
              <a:ext cx="7543800" cy="4504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 l="28125" t="10000" r="25000" b="78000"/>
            <a:stretch>
              <a:fillRect/>
            </a:stretch>
          </p:blipFill>
          <p:spPr bwMode="auto">
            <a:xfrm>
              <a:off x="914400" y="762000"/>
              <a:ext cx="7543800" cy="1286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="" xmlns:p14="http://schemas.microsoft.com/office/powerpoint/2010/main" val="77143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A.3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1038225"/>
            <a:ext cx="8362950" cy="536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143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A.3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>
            <a:off x="0" y="762000"/>
            <a:ext cx="8610600" cy="5334000"/>
            <a:chOff x="457200" y="762000"/>
            <a:chExt cx="8153400" cy="4494834"/>
          </a:xfrm>
        </p:grpSpPr>
        <p:pic>
          <p:nvPicPr>
            <p:cNvPr id="5017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625" t="62000" r="25000" b="7000"/>
            <a:stretch>
              <a:fillRect/>
            </a:stretch>
          </p:blipFill>
          <p:spPr bwMode="auto">
            <a:xfrm>
              <a:off x="457200" y="2057399"/>
              <a:ext cx="8153400" cy="3199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1"/>
            <p:cNvPicPr>
              <a:picLocks noChangeAspect="1" noChangeArrowheads="1"/>
            </p:cNvPicPr>
            <p:nvPr/>
          </p:nvPicPr>
          <p:blipFill>
            <a:blip r:embed="rId4" cstate="print"/>
            <a:srcRect l="28125" t="10000" r="25000" b="78000"/>
            <a:stretch>
              <a:fillRect/>
            </a:stretch>
          </p:blipFill>
          <p:spPr bwMode="auto">
            <a:xfrm>
              <a:off x="914400" y="762000"/>
              <a:ext cx="7543800" cy="1286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="" xmlns:p14="http://schemas.microsoft.com/office/powerpoint/2010/main" val="77143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Given a random variable </a:t>
            </a:r>
            <a:r>
              <a:rPr lang="en-US" sz="2000" i="1" dirty="0"/>
              <a:t>X </a:t>
            </a:r>
            <a:r>
              <a:rPr lang="en-US" sz="2000" dirty="0"/>
              <a:t>having a normal distribution with </a:t>
            </a:r>
            <a:r>
              <a:rPr lang="en-US" sz="2000" i="1" dirty="0" smtClean="0"/>
              <a:t>μ = </a:t>
            </a:r>
            <a:r>
              <a:rPr lang="en-US" sz="2000" dirty="0" smtClean="0"/>
              <a:t>50 </a:t>
            </a:r>
            <a:r>
              <a:rPr lang="en-US" sz="2000" dirty="0"/>
              <a:t>and </a:t>
            </a:r>
            <a:r>
              <a:rPr lang="en-US" sz="2000" i="1" dirty="0"/>
              <a:t>σ</a:t>
            </a:r>
            <a:r>
              <a:rPr lang="en-US" sz="2000" i="1" dirty="0" smtClean="0"/>
              <a:t> </a:t>
            </a:r>
            <a:r>
              <a:rPr lang="en-US" sz="2000" i="1" dirty="0"/>
              <a:t>= </a:t>
            </a:r>
            <a:r>
              <a:rPr lang="en-US" sz="2000" dirty="0" smtClean="0"/>
              <a:t>10, find </a:t>
            </a:r>
            <a:r>
              <a:rPr lang="en-US" sz="2000" dirty="0"/>
              <a:t>the probability that </a:t>
            </a:r>
            <a:r>
              <a:rPr lang="en-US" sz="2000" i="1" dirty="0"/>
              <a:t>X </a:t>
            </a:r>
            <a:r>
              <a:rPr lang="en-US" sz="2000" dirty="0"/>
              <a:t>assumes a value between 45 and 62.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9976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Given a normal distribution with μ</a:t>
            </a:r>
            <a:r>
              <a:rPr lang="en-US" dirty="0" smtClean="0"/>
              <a:t> </a:t>
            </a:r>
            <a:r>
              <a:rPr lang="en-US" dirty="0"/>
              <a:t>= 40 and </a:t>
            </a:r>
            <a:r>
              <a:rPr lang="el-GR" dirty="0" smtClean="0"/>
              <a:t>σ</a:t>
            </a:r>
            <a:r>
              <a:rPr lang="en-US" i="1" dirty="0" smtClean="0"/>
              <a:t> </a:t>
            </a:r>
            <a:r>
              <a:rPr lang="en-US" dirty="0"/>
              <a:t>= 6, find the value of </a:t>
            </a:r>
            <a:r>
              <a:rPr lang="en-US" i="1" dirty="0"/>
              <a:t>x </a:t>
            </a:r>
            <a:r>
              <a:rPr lang="en-US" dirty="0"/>
              <a:t>that </a:t>
            </a:r>
            <a:r>
              <a:rPr lang="en-US" dirty="0" smtClean="0"/>
              <a:t>has</a:t>
            </a:r>
          </a:p>
          <a:p>
            <a:pPr marL="0" indent="0">
              <a:buNone/>
            </a:pPr>
            <a:r>
              <a:rPr lang="en-US" dirty="0" smtClean="0"/>
              <a:t>(a</a:t>
            </a:r>
            <a:r>
              <a:rPr lang="en-US" dirty="0"/>
              <a:t>) 45% of the area to the left, and</a:t>
            </a:r>
          </a:p>
          <a:p>
            <a:pPr marL="0" indent="0">
              <a:buNone/>
            </a:pPr>
            <a:r>
              <a:rPr lang="en-US" dirty="0"/>
              <a:t>(b) 14% of the area to </a:t>
            </a:r>
            <a:r>
              <a:rPr lang="en-US" dirty="0" smtClean="0"/>
              <a:t>the </a:t>
            </a:r>
            <a:r>
              <a:rPr lang="en-US" dirty="0"/>
              <a:t>right.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6558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Given that </a:t>
            </a:r>
            <a:r>
              <a:rPr lang="en-US" i="1" dirty="0"/>
              <a:t>X </a:t>
            </a:r>
            <a:r>
              <a:rPr lang="en-US" dirty="0"/>
              <a:t>has a normal distribution with </a:t>
            </a:r>
            <a:r>
              <a:rPr lang="el-GR" dirty="0" smtClean="0"/>
              <a:t>μ</a:t>
            </a:r>
            <a:r>
              <a:rPr lang="en-US" i="1" dirty="0" smtClean="0"/>
              <a:t> </a:t>
            </a:r>
            <a:r>
              <a:rPr lang="en-US" dirty="0"/>
              <a:t>300 and </a:t>
            </a:r>
            <a:r>
              <a:rPr lang="en-US" i="1" dirty="0"/>
              <a:t>σ</a:t>
            </a:r>
            <a:r>
              <a:rPr lang="en-US" i="1" dirty="0" smtClean="0"/>
              <a:t> </a:t>
            </a:r>
            <a:r>
              <a:rPr lang="en-US" i="1" dirty="0"/>
              <a:t>= </a:t>
            </a:r>
            <a:r>
              <a:rPr lang="en-US" dirty="0"/>
              <a:t>50, find </a:t>
            </a:r>
            <a:r>
              <a:rPr lang="en-US" dirty="0" smtClean="0"/>
              <a:t>the probability </a:t>
            </a:r>
            <a:r>
              <a:rPr lang="en-US" dirty="0"/>
              <a:t>that </a:t>
            </a:r>
            <a:r>
              <a:rPr lang="en-US" i="1" dirty="0"/>
              <a:t>X </a:t>
            </a:r>
            <a:r>
              <a:rPr lang="en-US" dirty="0"/>
              <a:t>assumes a value greater than 362.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643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A certain type of storage battery lasts, on average, 3.0 years with a </a:t>
            </a:r>
            <a:r>
              <a:rPr lang="en-US" sz="2000" dirty="0" smtClean="0"/>
              <a:t>standard deviation </a:t>
            </a:r>
            <a:r>
              <a:rPr lang="en-US" sz="2000" dirty="0"/>
              <a:t>of 0.5 year. Assuming that the battery lives are normally </a:t>
            </a:r>
            <a:r>
              <a:rPr lang="en-US" sz="2000" dirty="0" smtClean="0"/>
              <a:t>distributed, find </a:t>
            </a:r>
            <a:r>
              <a:rPr lang="en-US" sz="2000" dirty="0"/>
              <a:t>the probability that a given battery will last less than 2.3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5552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An electrical firm manufactures light bulbs that have a life, before burn-out, </a:t>
            </a:r>
            <a:r>
              <a:rPr lang="en-US" sz="2000" dirty="0" smtClean="0"/>
              <a:t>that is </a:t>
            </a:r>
            <a:r>
              <a:rPr lang="en-US" sz="2000" dirty="0"/>
              <a:t>normally distributed with mean equal to 800 hours and a standard deviation </a:t>
            </a:r>
            <a:r>
              <a:rPr lang="en-US" sz="2000" dirty="0" smtClean="0"/>
              <a:t>of 40 </a:t>
            </a:r>
            <a:r>
              <a:rPr lang="en-US" sz="2000" dirty="0"/>
              <a:t>hours. Find the probability that a bulb burns between 778 and 834 hours.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5806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2637"/>
            <a:ext cx="8229600" cy="639762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91000"/>
            <a:ext cx="8229600" cy="2133600"/>
          </a:xfrm>
        </p:spPr>
        <p:txBody>
          <a:bodyPr/>
          <a:lstStyle/>
          <a:p>
            <a:r>
              <a:rPr lang="en-US" dirty="0" smtClean="0"/>
              <a:t>Probability and Statistics for Engineers and Scientists by Walpole</a:t>
            </a:r>
          </a:p>
          <a:p>
            <a:r>
              <a:rPr lang="en-US" dirty="0" err="1" smtClean="0"/>
              <a:t>Schaum</a:t>
            </a:r>
            <a:r>
              <a:rPr lang="en-US" dirty="0" smtClean="0"/>
              <a:t> outline series in Probability and Statistics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685800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Summary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554162"/>
            <a:ext cx="8229600" cy="1417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Normal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Distributions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3841</TotalTime>
  <Words>567</Words>
  <Application>Microsoft Office PowerPoint</Application>
  <PresentationFormat>On-screen Show (4:3)</PresentationFormat>
  <Paragraphs>88</Paragraphs>
  <Slides>26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Office Theme</vt:lpstr>
      <vt:lpstr>Microsoft Equation 3.0</vt:lpstr>
      <vt:lpstr>Equation</vt:lpstr>
      <vt:lpstr>Slide 1</vt:lpstr>
      <vt:lpstr>Last Class</vt:lpstr>
      <vt:lpstr>Today’s Agenda</vt:lpstr>
      <vt:lpstr>Normal Distribution</vt:lpstr>
      <vt:lpstr>Standard Normal Distribution</vt:lpstr>
      <vt:lpstr>Area under the Normal Curve</vt:lpstr>
      <vt:lpstr>Example</vt:lpstr>
      <vt:lpstr>Table A.3</vt:lpstr>
      <vt:lpstr>Table A.3</vt:lpstr>
      <vt:lpstr>Table A.3</vt:lpstr>
      <vt:lpstr>Table A.3</vt:lpstr>
      <vt:lpstr>Example </vt:lpstr>
      <vt:lpstr>Using the Normal Curve in Reverse</vt:lpstr>
      <vt:lpstr>Example</vt:lpstr>
      <vt:lpstr>Using the Normal Curve in Reverse</vt:lpstr>
      <vt:lpstr>Example</vt:lpstr>
      <vt:lpstr>Table A.3</vt:lpstr>
      <vt:lpstr>Table A.3</vt:lpstr>
      <vt:lpstr>Table A.3</vt:lpstr>
      <vt:lpstr>Table A.3</vt:lpstr>
      <vt:lpstr>Example</vt:lpstr>
      <vt:lpstr>Example</vt:lpstr>
      <vt:lpstr>Example</vt:lpstr>
      <vt:lpstr>Example</vt:lpstr>
      <vt:lpstr>Example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301</cp:revision>
  <dcterms:created xsi:type="dcterms:W3CDTF">2013-05-04T10:14:09Z</dcterms:created>
  <dcterms:modified xsi:type="dcterms:W3CDTF">2013-12-27T13:17:17Z</dcterms:modified>
</cp:coreProperties>
</file>