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724" r:id="rId3"/>
    <p:sldId id="743" r:id="rId4"/>
    <p:sldId id="725" r:id="rId5"/>
    <p:sldId id="730" r:id="rId6"/>
    <p:sldId id="731" r:id="rId7"/>
    <p:sldId id="744" r:id="rId8"/>
    <p:sldId id="766" r:id="rId9"/>
    <p:sldId id="781" r:id="rId10"/>
    <p:sldId id="779" r:id="rId11"/>
    <p:sldId id="780" r:id="rId12"/>
    <p:sldId id="767" r:id="rId13"/>
    <p:sldId id="752" r:id="rId14"/>
    <p:sldId id="745" r:id="rId15"/>
    <p:sldId id="746" r:id="rId16"/>
    <p:sldId id="747" r:id="rId17"/>
    <p:sldId id="748" r:id="rId18"/>
    <p:sldId id="749" r:id="rId19"/>
    <p:sldId id="775" r:id="rId20"/>
    <p:sldId id="769" r:id="rId21"/>
    <p:sldId id="771" r:id="rId22"/>
    <p:sldId id="776" r:id="rId23"/>
    <p:sldId id="770" r:id="rId24"/>
    <p:sldId id="755" r:id="rId25"/>
    <p:sldId id="777" r:id="rId26"/>
    <p:sldId id="62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2201" autoAdjust="0"/>
    <p:restoredTop sz="94576" autoAdjust="0"/>
  </p:normalViewPr>
  <p:slideViewPr>
    <p:cSldViewPr>
      <p:cViewPr varScale="1">
        <p:scale>
          <a:sx n="62" d="100"/>
          <a:sy n="62" d="100"/>
        </p:scale>
        <p:origin x="-127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60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AAFEF-5962-4011-BEF6-7C87DFE343FC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F4CC6-A9C9-4319-9F81-072F7773D61B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0DD06-1739-4887-B384-4DD39CDA0D23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8721B-7B07-41DC-9E81-77CCD1E8152D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A9C5-DAB9-4BC5-BCEA-85AB59EA8F6F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B2AE-6EEC-4A50-84CF-DD00FCA12C97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E486B-D23C-40FD-A83B-562101F7894B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8758F-7CC8-46B2-AC01-D0FCA3C22BA0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A279E-632D-49AD-9581-43A95024F9FE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60594-B226-423B-B103-20CA04E2D3DB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AD337-2322-4A2D-8B46-9C76EA871F29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55FB7-73C1-414F-A9CF-3779134FB7BD}" type="datetime1">
              <a:rPr lang="en-US" smtClean="0"/>
              <a:pPr/>
              <a:t>12/27/2013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23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Poisson Distribution</a:t>
            </a:r>
          </a:p>
          <a:p>
            <a:r>
              <a:rPr lang="en-US" dirty="0" smtClean="0"/>
              <a:t>Continuous Distributions</a:t>
            </a:r>
          </a:p>
          <a:p>
            <a:pPr lvl="1"/>
            <a:r>
              <a:rPr lang="en-US" dirty="0" smtClean="0"/>
              <a:t>Uniform Distribution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Distributions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47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Poisson Distribution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</a:p>
          <a:p>
            <a:r>
              <a:rPr lang="en-US" dirty="0" smtClean="0"/>
              <a:t>Continuous Distributions</a:t>
            </a:r>
          </a:p>
          <a:p>
            <a:pPr lvl="1"/>
            <a:r>
              <a:rPr lang="en-US" dirty="0" smtClean="0"/>
              <a:t>Uniform Distribution (Review)</a:t>
            </a:r>
          </a:p>
          <a:p>
            <a:pPr lvl="1"/>
            <a:r>
              <a:rPr lang="en-US" dirty="0" smtClean="0"/>
              <a:t>Normal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Uniform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simplest continuous distributions in all of statistics is the </a:t>
            </a:r>
            <a:r>
              <a:rPr lang="en-US" b="1" dirty="0" smtClean="0"/>
              <a:t>continuous uniform distribution. This distribution is characterized by a density function </a:t>
            </a:r>
            <a:r>
              <a:rPr lang="en-US" dirty="0" smtClean="0"/>
              <a:t>that is "flat," and thus the probability is uniform in a closed interval, say [A, </a:t>
            </a:r>
            <a:r>
              <a:rPr lang="en-US" i="1" dirty="0" smtClean="0"/>
              <a:t>B].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47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Uniform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density function of the continuous uniform random variable </a:t>
                </a:r>
                <a:r>
                  <a:rPr lang="en-US" i="1" dirty="0"/>
                  <a:t>X </a:t>
                </a:r>
                <a:r>
                  <a:rPr lang="en-US" dirty="0"/>
                  <a:t>on </a:t>
                </a:r>
                <a:r>
                  <a:rPr lang="en-US" dirty="0" smtClean="0"/>
                  <a:t>the </a:t>
                </a:r>
                <a:r>
                  <a:rPr lang="en-US" dirty="0"/>
                  <a:t>interval </a:t>
                </a:r>
                <a:r>
                  <a:rPr lang="en-US" i="1" dirty="0"/>
                  <a:t>[A, B]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𝐵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𝐴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𝑓𝑜𝑟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0        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𝑒𝑙𝑠𝑒𝑤h𝑒𝑟𝑒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Uniform distribution is also called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rectangular distribution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 r="-2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3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most important, continuous probability distribution in the entire field of statistics is the normal distribution. Its graph, called the </a:t>
            </a:r>
            <a:r>
              <a:rPr lang="en-US" b="1" dirty="0" smtClean="0"/>
              <a:t>normal curve, is the bell shaped </a:t>
            </a:r>
            <a:r>
              <a:rPr lang="en-US" dirty="0" smtClean="0"/>
              <a:t>curve.</a:t>
            </a:r>
            <a:endParaRPr lang="en-US" dirty="0"/>
          </a:p>
        </p:txBody>
      </p:sp>
      <p:pic>
        <p:nvPicPr>
          <p:cNvPr id="23554" name="Picture 2" descr="http://cdn.crooksandliars.com/files/vfs/2010/11/bell.jpg"/>
          <p:cNvPicPr>
            <a:picLocks noChangeAspect="1" noChangeArrowheads="1"/>
          </p:cNvPicPr>
          <p:nvPr/>
        </p:nvPicPr>
        <p:blipFill>
          <a:blip r:embed="rId3" cstate="print"/>
          <a:srcRect l="16000" t="18000" r="18000" b="20000"/>
          <a:stretch>
            <a:fillRect/>
          </a:stretch>
        </p:blipFill>
        <p:spPr bwMode="auto">
          <a:xfrm>
            <a:off x="304800" y="3048000"/>
            <a:ext cx="3163529" cy="2971800"/>
          </a:xfrm>
          <a:prstGeom prst="rect">
            <a:avLst/>
          </a:prstGeom>
          <a:noFill/>
        </p:spPr>
      </p:pic>
      <p:pic>
        <p:nvPicPr>
          <p:cNvPr id="23556" name="Picture 4" descr="Plot of the normal density"/>
          <p:cNvPicPr>
            <a:picLocks noChangeAspect="1" noChangeArrowheads="1"/>
          </p:cNvPicPr>
          <p:nvPr/>
        </p:nvPicPr>
        <p:blipFill>
          <a:blip r:embed="rId4" cstate="print"/>
          <a:srcRect l="14000" t="9486" r="11000" b="14625"/>
          <a:stretch>
            <a:fillRect/>
          </a:stretch>
        </p:blipFill>
        <p:spPr bwMode="auto">
          <a:xfrm>
            <a:off x="3810000" y="2895600"/>
            <a:ext cx="4876800" cy="3121152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Number added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clear all</a:t>
            </a:r>
          </a:p>
          <a:p>
            <a:r>
              <a:rPr lang="en-GB" dirty="0" smtClean="0"/>
              <a:t>close all</a:t>
            </a:r>
          </a:p>
          <a:p>
            <a:r>
              <a:rPr lang="en-GB" dirty="0" smtClean="0"/>
              <a:t>a= rand(10000,10000);</a:t>
            </a:r>
          </a:p>
          <a:p>
            <a:r>
              <a:rPr lang="en-GB" dirty="0" smtClean="0"/>
              <a:t>b= sum(a)./10000;</a:t>
            </a:r>
          </a:p>
          <a:p>
            <a:r>
              <a:rPr lang="en-GB" dirty="0" smtClean="0"/>
              <a:t>figure(1)</a:t>
            </a:r>
          </a:p>
          <a:p>
            <a:r>
              <a:rPr lang="en-GB" dirty="0" smtClean="0"/>
              <a:t>n = </a:t>
            </a:r>
            <a:r>
              <a:rPr lang="en-GB" dirty="0" err="1" smtClean="0"/>
              <a:t>hist</a:t>
            </a:r>
            <a:r>
              <a:rPr lang="en-GB" dirty="0" smtClean="0"/>
              <a:t>(b,30);</a:t>
            </a:r>
          </a:p>
          <a:p>
            <a:r>
              <a:rPr lang="en-GB" dirty="0" err="1" smtClean="0"/>
              <a:t>hist</a:t>
            </a:r>
            <a:r>
              <a:rPr lang="en-GB" dirty="0" smtClean="0"/>
              <a:t>(b,30);</a:t>
            </a:r>
          </a:p>
          <a:p>
            <a:r>
              <a:rPr lang="en-GB" dirty="0" err="1" smtClean="0"/>
              <a:t>meanb</a:t>
            </a:r>
            <a:r>
              <a:rPr lang="en-GB" dirty="0" smtClean="0"/>
              <a:t> = mean(b);</a:t>
            </a:r>
          </a:p>
          <a:p>
            <a:r>
              <a:rPr lang="en-GB" dirty="0" err="1" smtClean="0"/>
              <a:t>sdb</a:t>
            </a:r>
            <a:r>
              <a:rPr lang="en-GB" dirty="0" smtClean="0"/>
              <a:t> =std(b);</a:t>
            </a:r>
          </a:p>
          <a:p>
            <a:r>
              <a:rPr lang="en-GB" dirty="0" err="1" smtClean="0"/>
              <a:t>minb</a:t>
            </a:r>
            <a:r>
              <a:rPr lang="en-GB" dirty="0" smtClean="0"/>
              <a:t> = min(b);</a:t>
            </a:r>
          </a:p>
          <a:p>
            <a:r>
              <a:rPr lang="en-GB" dirty="0" err="1" smtClean="0"/>
              <a:t>maxb</a:t>
            </a:r>
            <a:r>
              <a:rPr lang="en-GB" dirty="0" smtClean="0"/>
              <a:t> = max(b);</a:t>
            </a:r>
          </a:p>
          <a:p>
            <a:r>
              <a:rPr lang="en-GB" dirty="0" smtClean="0"/>
              <a:t>x=</a:t>
            </a:r>
            <a:r>
              <a:rPr lang="en-GB" dirty="0" err="1" smtClean="0"/>
              <a:t>minb</a:t>
            </a:r>
            <a:r>
              <a:rPr lang="en-GB" dirty="0" smtClean="0"/>
              <a:t>:(</a:t>
            </a:r>
            <a:r>
              <a:rPr lang="en-GB" dirty="0" err="1" smtClean="0"/>
              <a:t>maxb-minb</a:t>
            </a:r>
            <a:r>
              <a:rPr lang="en-GB" dirty="0" smtClean="0"/>
              <a:t>)/200:maxb;</a:t>
            </a:r>
          </a:p>
          <a:p>
            <a:r>
              <a:rPr lang="en-GB" dirty="0" smtClean="0"/>
              <a:t>y = (1/(</a:t>
            </a:r>
            <a:r>
              <a:rPr lang="en-GB" dirty="0" err="1" smtClean="0"/>
              <a:t>sqrt</a:t>
            </a:r>
            <a:r>
              <a:rPr lang="en-GB" dirty="0" smtClean="0"/>
              <a:t>(2*pi)*</a:t>
            </a:r>
            <a:r>
              <a:rPr lang="en-GB" dirty="0" err="1" smtClean="0"/>
              <a:t>sdb</a:t>
            </a:r>
            <a:r>
              <a:rPr lang="en-GB" dirty="0" smtClean="0"/>
              <a:t>))*exp(-(((x-</a:t>
            </a:r>
            <a:r>
              <a:rPr lang="en-GB" dirty="0" err="1" smtClean="0"/>
              <a:t>meanb</a:t>
            </a:r>
            <a:r>
              <a:rPr lang="en-GB" dirty="0" smtClean="0"/>
              <a:t>).^2)/(2*sdb^2)));</a:t>
            </a:r>
          </a:p>
          <a:p>
            <a:r>
              <a:rPr lang="en-GB" dirty="0" err="1" smtClean="0"/>
              <a:t>maxy</a:t>
            </a:r>
            <a:r>
              <a:rPr lang="en-GB" dirty="0" smtClean="0"/>
              <a:t> =max(y);</a:t>
            </a:r>
          </a:p>
          <a:p>
            <a:r>
              <a:rPr lang="en-GB" dirty="0" smtClean="0"/>
              <a:t>y = max(n)*y/</a:t>
            </a:r>
            <a:r>
              <a:rPr lang="en-GB" dirty="0" err="1" smtClean="0"/>
              <a:t>maxy</a:t>
            </a:r>
            <a:r>
              <a:rPr lang="en-GB" dirty="0" smtClean="0"/>
              <a:t>;</a:t>
            </a:r>
          </a:p>
          <a:p>
            <a:r>
              <a:rPr lang="en-GB" dirty="0" smtClean="0"/>
              <a:t>hold on</a:t>
            </a:r>
          </a:p>
          <a:p>
            <a:r>
              <a:rPr lang="en-GB" dirty="0" smtClean="0"/>
              <a:t>figure(1)</a:t>
            </a:r>
          </a:p>
          <a:p>
            <a:r>
              <a:rPr lang="en-GB" dirty="0" smtClean="0"/>
              <a:t>plot(x,y,'r','LineWidth',3);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233" y="631824"/>
            <a:ext cx="7793567" cy="584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95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Normal distribution describes approximately many phenomena that occur in </a:t>
            </a:r>
          </a:p>
          <a:p>
            <a:pPr lvl="1"/>
            <a:r>
              <a:rPr lang="en-US" dirty="0" smtClean="0"/>
              <a:t>nature, </a:t>
            </a:r>
          </a:p>
          <a:p>
            <a:pPr lvl="1"/>
            <a:r>
              <a:rPr lang="en-US" dirty="0" smtClean="0"/>
              <a:t>industry, </a:t>
            </a:r>
          </a:p>
          <a:p>
            <a:pPr lvl="1"/>
            <a:r>
              <a:rPr lang="en-US" dirty="0" smtClean="0"/>
              <a:t>and research</a:t>
            </a:r>
          </a:p>
          <a:p>
            <a:pPr lvl="1"/>
            <a:r>
              <a:rPr lang="en-US" dirty="0" smtClean="0"/>
              <a:t> </a:t>
            </a:r>
          </a:p>
          <a:p>
            <a:r>
              <a:rPr lang="en-US" dirty="0" smtClean="0"/>
              <a:t>Physical measurements in areas such as</a:t>
            </a:r>
          </a:p>
          <a:p>
            <a:pPr lvl="1"/>
            <a:r>
              <a:rPr lang="en-US" dirty="0" smtClean="0"/>
              <a:t>meteorological experiments, </a:t>
            </a:r>
          </a:p>
          <a:p>
            <a:pPr lvl="1"/>
            <a:r>
              <a:rPr lang="en-US" dirty="0" smtClean="0"/>
              <a:t>rainfall studies, </a:t>
            </a:r>
          </a:p>
          <a:p>
            <a:pPr lvl="1"/>
            <a:r>
              <a:rPr lang="en-US" dirty="0" smtClean="0"/>
              <a:t>measurements of manufactured parts</a:t>
            </a:r>
          </a:p>
          <a:p>
            <a:pPr lvl="1"/>
            <a:r>
              <a:rPr lang="en-US" dirty="0" smtClean="0"/>
              <a:t>errors in scientific measurements </a:t>
            </a:r>
          </a:p>
          <a:p>
            <a:pPr>
              <a:buNone/>
            </a:pPr>
            <a:r>
              <a:rPr lang="en-US" dirty="0" smtClean="0"/>
              <a:t>	are often more than adequately explained with a normal distribution.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1733, Abraham </a:t>
            </a:r>
            <a:r>
              <a:rPr lang="en-US" dirty="0" err="1" smtClean="0"/>
              <a:t>DeMoivre</a:t>
            </a:r>
            <a:r>
              <a:rPr lang="en-US" dirty="0" smtClean="0"/>
              <a:t> developed the mathematical equation of the normal curve. Which provided a basis for which much of the theory of inductive statistics is founded. 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normal distribution </a:t>
            </a:r>
            <a:r>
              <a:rPr lang="en-US" dirty="0" smtClean="0"/>
              <a:t>is often referred to as the </a:t>
            </a:r>
            <a:r>
              <a:rPr lang="en-US" dirty="0" smtClean="0">
                <a:solidFill>
                  <a:srgbClr val="FF0000"/>
                </a:solidFill>
              </a:rPr>
              <a:t>Gaussian distribution</a:t>
            </a:r>
            <a:r>
              <a:rPr lang="en-US" dirty="0" smtClean="0"/>
              <a:t>, in honor of Karl </a:t>
            </a:r>
            <a:r>
              <a:rPr lang="en-US" dirty="0" err="1" smtClean="0"/>
              <a:t>Fricdrich</a:t>
            </a:r>
            <a:r>
              <a:rPr lang="en-US" dirty="0" smtClean="0"/>
              <a:t> Gauss (1777-1855), who also derived its equation from a study of errors in repeated measurements of the same quantity.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101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 continuous random variable </a:t>
                </a:r>
                <a:r>
                  <a:rPr lang="en-US" i="1" dirty="0"/>
                  <a:t>X </a:t>
                </a:r>
                <a:r>
                  <a:rPr lang="en-US" dirty="0"/>
                  <a:t>having the bell-shaped distribution </a:t>
                </a:r>
                <a:r>
                  <a:rPr lang="en-US" dirty="0" smtClean="0"/>
                  <a:t>is </a:t>
                </a:r>
                <a:r>
                  <a:rPr lang="en-US" dirty="0"/>
                  <a:t>called a </a:t>
                </a:r>
                <a:r>
                  <a:rPr lang="en-US" b="1" dirty="0">
                    <a:solidFill>
                      <a:srgbClr val="FF0000"/>
                    </a:solidFill>
                  </a:rPr>
                  <a:t>normal random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variable</a:t>
                </a:r>
                <a:r>
                  <a:rPr lang="en-US" b="1" dirty="0" smtClean="0"/>
                  <a:t>. </a:t>
                </a:r>
                <a:r>
                  <a:rPr lang="en-US" dirty="0"/>
                  <a:t>D</a:t>
                </a:r>
                <a:r>
                  <a:rPr lang="en-US" dirty="0" smtClean="0"/>
                  <a:t>ensity of X is denoted by n(x, </a:t>
                </a:r>
                <a:r>
                  <a:rPr lang="el-GR" dirty="0" smtClean="0"/>
                  <a:t>μ</a:t>
                </a:r>
                <a:r>
                  <a:rPr lang="en-US" dirty="0" smtClean="0"/>
                  <a:t>, </a:t>
                </a:r>
                <a:r>
                  <a:rPr lang="el-GR" dirty="0" smtClean="0"/>
                  <a:t>σ</a:t>
                </a:r>
                <a:r>
                  <a:rPr lang="en-US" dirty="0" smtClean="0"/>
                  <a:t>).</a:t>
                </a:r>
              </a:p>
              <a:p>
                <a:r>
                  <a:rPr lang="en-US" dirty="0"/>
                  <a:t>The density of the normal random variable </a:t>
                </a:r>
                <a:r>
                  <a:rPr lang="en-US" i="1" dirty="0"/>
                  <a:t>X, </a:t>
                </a:r>
                <a:r>
                  <a:rPr lang="en-US" dirty="0"/>
                  <a:t>with mean </a:t>
                </a:r>
                <a:r>
                  <a:rPr lang="el-GR" dirty="0"/>
                  <a:t>μ</a:t>
                </a:r>
                <a:r>
                  <a:rPr lang="en-US" i="1" dirty="0" smtClean="0"/>
                  <a:t/>
                </a:r>
                <a:r>
                  <a:rPr lang="en-US" dirty="0"/>
                  <a:t>and variance </a:t>
                </a:r>
                <a:r>
                  <a:rPr lang="el-GR" dirty="0" smtClean="0"/>
                  <a:t>σ</a:t>
                </a:r>
                <a:r>
                  <a:rPr lang="en-US" baseline="30000" dirty="0" smtClean="0"/>
                  <a:t>2</a:t>
                </a:r>
                <a:r>
                  <a:rPr lang="en-US" i="1" dirty="0" smtClean="0"/>
                  <a:t>,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√2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𝜋𝜎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𝑓𝑜𝑟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 −∞&lt;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&lt;∞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98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mode, which is the point on </a:t>
            </a:r>
            <a:r>
              <a:rPr lang="en-US" dirty="0" smtClean="0"/>
              <a:t>the horizontal </a:t>
            </a:r>
            <a:r>
              <a:rPr lang="en-US" dirty="0"/>
              <a:t>axis where the curve is </a:t>
            </a:r>
            <a:r>
              <a:rPr lang="en-US" dirty="0" smtClean="0"/>
              <a:t>a maximum</a:t>
            </a:r>
            <a:r>
              <a:rPr lang="en-US" dirty="0"/>
              <a:t>, occurs at x = </a:t>
            </a:r>
            <a:r>
              <a:rPr lang="el-GR" dirty="0" smtClean="0"/>
              <a:t>μ</a:t>
            </a:r>
            <a:endParaRPr lang="en-US" dirty="0" smtClean="0"/>
          </a:p>
          <a:p>
            <a:r>
              <a:rPr lang="en-US" dirty="0"/>
              <a:t>The curve is symmetric about a vertical axis through the mean </a:t>
            </a:r>
            <a:r>
              <a:rPr lang="el-GR" dirty="0"/>
              <a:t>μ </a:t>
            </a:r>
            <a:r>
              <a:rPr lang="en-US" dirty="0" smtClean="0"/>
              <a:t>.</a:t>
            </a:r>
          </a:p>
          <a:p>
            <a:r>
              <a:rPr lang="en-US" dirty="0"/>
              <a:t>The curve has its points of inflection at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x </a:t>
            </a:r>
            <a:r>
              <a:rPr lang="en-US" dirty="0"/>
              <a:t>= </a:t>
            </a:r>
            <a:r>
              <a:rPr lang="en-US" dirty="0" smtClean="0"/>
              <a:t>µ </a:t>
            </a:r>
            <a:r>
              <a:rPr lang="en-US" dirty="0"/>
              <a:t>± σ</a:t>
            </a:r>
            <a:r>
              <a:rPr lang="en-US" dirty="0" smtClean="0"/>
              <a:t>, </a:t>
            </a:r>
            <a:r>
              <a:rPr lang="en-US" dirty="0"/>
              <a:t>is concave downward </a:t>
            </a:r>
            <a:r>
              <a:rPr lang="en-US" dirty="0" smtClean="0"/>
              <a:t>if µ </a:t>
            </a:r>
            <a:r>
              <a:rPr lang="en-US" dirty="0"/>
              <a:t>— σ</a:t>
            </a:r>
            <a:r>
              <a:rPr lang="en-US" dirty="0" smtClean="0"/>
              <a:t> </a:t>
            </a:r>
            <a:r>
              <a:rPr lang="en-US" dirty="0"/>
              <a:t>&lt; X &lt; </a:t>
            </a:r>
            <a:r>
              <a:rPr lang="en-US" dirty="0" smtClean="0"/>
              <a:t>µ </a:t>
            </a:r>
            <a:r>
              <a:rPr lang="en-US" dirty="0"/>
              <a:t>+ σ</a:t>
            </a:r>
            <a:r>
              <a:rPr lang="en-US" dirty="0" smtClean="0"/>
              <a:t>, </a:t>
            </a:r>
            <a:r>
              <a:rPr lang="en-US" dirty="0"/>
              <a:t>and is concave upward otherwise</a:t>
            </a:r>
            <a:r>
              <a:rPr lang="en-US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1" y="4381677"/>
            <a:ext cx="4572000" cy="2384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313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Normal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83163"/>
          </a:xfrm>
        </p:spPr>
        <p:txBody>
          <a:bodyPr/>
          <a:lstStyle/>
          <a:p>
            <a:r>
              <a:rPr lang="en-US" dirty="0"/>
              <a:t>The normal curve approaches the horizontal axis asymptotically as we proceed in either direction away from the mean</a:t>
            </a:r>
            <a:r>
              <a:rPr lang="en-US" dirty="0" smtClean="0"/>
              <a:t>.</a:t>
            </a:r>
          </a:p>
          <a:p>
            <a:r>
              <a:rPr lang="en-US" dirty="0"/>
              <a:t>The total area under the curve and above the horizontal axis is equal to 1.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581400"/>
            <a:ext cx="4227891" cy="220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532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of 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477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of 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744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Maxima of Normal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137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</a:t>
            </a:r>
            <a:r>
              <a:rPr lang="en-US" dirty="0"/>
              <a:t>Distribution</a:t>
            </a:r>
          </a:p>
        </p:txBody>
      </p:sp>
      <p:pic>
        <p:nvPicPr>
          <p:cNvPr id="45058" name="Picture 2" descr="http://upload.wikimedia.org/wikipedia/commons/thumb/7/74/Normal_Distribution_PDF.svg/350px-Normal_Distribution_PDF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40" y="990599"/>
            <a:ext cx="8691560" cy="5562601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532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</a:rPr>
                        <m:t>𝑛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;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√2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𝜋𝜎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US" i="1">
                          <a:latin typeface="Cambria Math"/>
                          <a:ea typeface="Cambria Math"/>
                        </a:rPr>
                        <m:t>𝑓𝑜𝑟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 −∞&lt;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&lt;∞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 smtClean="0"/>
                  <a:t>Mean of the distribution is </a:t>
                </a:r>
                <a:r>
                  <a:rPr lang="el-GR" dirty="0" smtClean="0"/>
                  <a:t>μ</a:t>
                </a:r>
                <a:r>
                  <a:rPr lang="en-US" dirty="0" smtClean="0"/>
                  <a:t> while its variance is </a:t>
                </a:r>
                <a:r>
                  <a:rPr lang="el-GR" dirty="0" smtClean="0"/>
                  <a:t>σ</a:t>
                </a:r>
                <a:endParaRPr lang="en-US" dirty="0" smtClean="0"/>
              </a:p>
              <a:p>
                <a:r>
                  <a:rPr lang="en-US" dirty="0" smtClean="0"/>
                  <a:t>Constant 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𝜎</m:t>
                        </m:r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√2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b="0" dirty="0" smtClean="0"/>
                  <a:t> makes the area under the </a:t>
                </a:r>
                <a:r>
                  <a:rPr lang="en-US" b="0" dirty="0" err="1" smtClean="0"/>
                  <a:t>gaussian</a:t>
                </a:r>
                <a:r>
                  <a:rPr lang="en-US" dirty="0" smtClean="0"/>
                  <a:t>/normal curve equal to 1.</a:t>
                </a:r>
              </a:p>
              <a:p>
                <a:r>
                  <a:rPr lang="en-US" b="0" dirty="0" smtClean="0"/>
                  <a:t>The curve is symmetric w. </a:t>
                </a:r>
                <a:r>
                  <a:rPr lang="en-US" dirty="0" smtClean="0"/>
                  <a:t>r. t. the axis defined by x = </a:t>
                </a:r>
                <a:r>
                  <a:rPr lang="el-GR" dirty="0" smtClean="0"/>
                  <a:t>μ</a:t>
                </a:r>
                <a:endParaRPr lang="en-US" dirty="0" smtClean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822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Smaller the </a:t>
                </a:r>
                <a:r>
                  <a:rPr lang="el-GR" dirty="0"/>
                  <a:t>σ</a:t>
                </a:r>
                <a:r>
                  <a:rPr lang="en-US" dirty="0"/>
                  <a:t> narrower is the curve i.e. the function goes to zero very fast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The curve has its point of inflection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𝜎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𝑃</m:t>
                      </m:r>
                      <m:r>
                        <a:rPr lang="en-US" b="0" i="1" smtClean="0">
                          <a:latin typeface="Cambria Math"/>
                        </a:rPr>
                        <m:t>((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)&lt;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&lt;(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)≈68%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1">
                          <a:latin typeface="Cambria Math"/>
                        </a:rPr>
                        <m:t>((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−2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)&lt;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&lt;(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+2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)≈95.5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%</m:t>
                      </m:r>
                    </m:oMath>
                  </m:oMathPara>
                </a14:m>
                <a:endParaRPr lang="en-US" dirty="0" smtClean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1">
                          <a:latin typeface="Cambria Math"/>
                        </a:rPr>
                        <m:t>((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−3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)&lt;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&lt;(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)≈99.7%</m:t>
                      </m:r>
                    </m:oMath>
                  </m:oMathPara>
                </a14:m>
                <a:endParaRPr lang="en-US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US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US" dirty="0">
                  <a:ea typeface="Cambria Math"/>
                </a:endParaRPr>
              </a:p>
              <a:p>
                <a:pPr marL="0" indent="0">
                  <a:buNone/>
                </a:pPr>
                <a:endParaRPr lang="en-US" dirty="0">
                  <a:ea typeface="Cambria Math"/>
                </a:endParaRPr>
              </a:p>
              <a:p>
                <a:pPr marL="0" indent="0">
                  <a:buNone/>
                </a:pPr>
                <a:endParaRPr lang="en-US" dirty="0">
                  <a:ea typeface="Cambria Math"/>
                </a:endParaRPr>
              </a:p>
              <a:p>
                <a:pPr marL="0" indent="0">
                  <a:buNone/>
                </a:pPr>
                <a:endParaRPr lang="en-US" b="0" dirty="0" smtClean="0">
                  <a:ea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154" name="Picture 2" descr="http://www.comfsm.fm/%7Edleeling/statistics/standard_normal_curv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3899919"/>
            <a:ext cx="3733800" cy="2958081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393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1447799" y="1143000"/>
          <a:ext cx="6307697" cy="5257800"/>
        </p:xfrm>
        <a:graphic>
          <a:graphicData uri="http://schemas.openxmlformats.org/presentationml/2006/ole">
            <p:oleObj spid="_x0000_s51202" name="Equation" r:id="rId3" imgW="1815840" imgH="151128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7393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p:pic>
        <p:nvPicPr>
          <p:cNvPr id="47106" name="Picture 2" descr="http://www.independentamericanparty.org/wp-content/uploads/Bell_Shaped_Curve_1.jpg"/>
          <p:cNvPicPr>
            <a:picLocks noChangeAspect="1" noChangeArrowheads="1"/>
          </p:cNvPicPr>
          <p:nvPr/>
        </p:nvPicPr>
        <p:blipFill>
          <a:blip r:embed="rId3" cstate="print"/>
          <a:srcRect l="27046" t="23316" r="12727" b="13731"/>
          <a:stretch>
            <a:fillRect/>
          </a:stretch>
        </p:blipFill>
        <p:spPr bwMode="auto">
          <a:xfrm>
            <a:off x="1295400" y="838200"/>
            <a:ext cx="6731000" cy="54864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393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Beauty of Normal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eaLnBrk="1" hangingPunct="1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No matter what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are, the area between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is about 68%; the area between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+2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is about 95%; and the area between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-3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+3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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is about 99.7%.  Almost all values fall within 3 standard deviations. </a:t>
            </a:r>
          </a:p>
        </p:txBody>
      </p:sp>
    </p:spTree>
    <p:extLst>
      <p:ext uri="{BB962C8B-B14F-4D97-AF65-F5344CB8AC3E}">
        <p14:creationId xmlns:p14="http://schemas.microsoft.com/office/powerpoint/2010/main" xmlns="" val="323363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i="1" dirty="0" smtClean="0">
                    <a:latin typeface="Cambria Math"/>
                  </a:rPr>
                  <a:t>Also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1">
                          <a:latin typeface="Cambria Math"/>
                        </a:rPr>
                        <m:t>((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−1.96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)&lt;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&lt;(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+1.96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)≈95%</m:t>
                      </m:r>
                    </m:oMath>
                  </m:oMathPara>
                </a14:m>
                <a:endParaRPr lang="en-US" dirty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1">
                          <a:latin typeface="Cambria Math"/>
                        </a:rPr>
                        <m:t>((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−2.58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)&lt;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&lt;(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+2.58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)≈99%</m:t>
                      </m:r>
                    </m:oMath>
                  </m:oMathPara>
                </a14:m>
                <a:endParaRPr lang="en-US" dirty="0"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𝑃</m:t>
                      </m:r>
                      <m:r>
                        <a:rPr lang="en-US" i="1">
                          <a:latin typeface="Cambria Math"/>
                        </a:rPr>
                        <m:t>((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−3.29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)&lt;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&lt;(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+3.29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𝜎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)≈99.9%</m:t>
                      </m:r>
                    </m:oMath>
                  </m:oMathPara>
                </a14:m>
                <a:endParaRPr lang="en-US" dirty="0">
                  <a:ea typeface="Cambria Math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363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Summary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35052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References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43434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and Statistics for Engineers and Scientists by Walpole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Schaum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outline series in Probability and Statistics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600200"/>
          </a:xfrm>
        </p:spPr>
        <p:txBody>
          <a:bodyPr/>
          <a:lstStyle/>
          <a:p>
            <a:r>
              <a:rPr lang="en-US" dirty="0" smtClean="0"/>
              <a:t>Normal distribution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3965</TotalTime>
  <Words>550</Words>
  <Application>Microsoft Office PowerPoint</Application>
  <PresentationFormat>On-screen Show (4:3)</PresentationFormat>
  <Paragraphs>113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Equation</vt:lpstr>
      <vt:lpstr>Slide 1</vt:lpstr>
      <vt:lpstr>Last Class</vt:lpstr>
      <vt:lpstr>Continuous Distributions</vt:lpstr>
      <vt:lpstr>Today’s Agenda</vt:lpstr>
      <vt:lpstr>Uniform Distribution</vt:lpstr>
      <vt:lpstr>Uniform Distribution</vt:lpstr>
      <vt:lpstr>Normal Distribution</vt:lpstr>
      <vt:lpstr>Normal Distribution</vt:lpstr>
      <vt:lpstr>Normal Distribution</vt:lpstr>
      <vt:lpstr>Normal Distribution</vt:lpstr>
      <vt:lpstr>Normal Distribution</vt:lpstr>
      <vt:lpstr>Normal Distribution</vt:lpstr>
      <vt:lpstr>Normal Distribution</vt:lpstr>
      <vt:lpstr>Properties of Normal Distribution</vt:lpstr>
      <vt:lpstr>Properties of Normal Distribution</vt:lpstr>
      <vt:lpstr>Mean of Normal Distribution</vt:lpstr>
      <vt:lpstr>Variance of Normal Distribution</vt:lpstr>
      <vt:lpstr>Maxima of Normal Distribution</vt:lpstr>
      <vt:lpstr>Normal Distribution</vt:lpstr>
      <vt:lpstr>Normal Distribution</vt:lpstr>
      <vt:lpstr>Normal Distribution</vt:lpstr>
      <vt:lpstr>Normal Distribution</vt:lpstr>
      <vt:lpstr>Normal Distribution</vt:lpstr>
      <vt:lpstr>Beauty of Normal Distribution</vt:lpstr>
      <vt:lpstr>Normal Distribution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418</cp:revision>
  <dcterms:created xsi:type="dcterms:W3CDTF">2013-05-04T10:14:09Z</dcterms:created>
  <dcterms:modified xsi:type="dcterms:W3CDTF">2013-12-27T11:39:53Z</dcterms:modified>
</cp:coreProperties>
</file>