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724" r:id="rId3"/>
    <p:sldId id="725" r:id="rId4"/>
    <p:sldId id="738" r:id="rId5"/>
    <p:sldId id="742" r:id="rId6"/>
    <p:sldId id="739" r:id="rId7"/>
    <p:sldId id="740" r:id="rId8"/>
    <p:sldId id="741" r:id="rId9"/>
    <p:sldId id="728" r:id="rId10"/>
    <p:sldId id="729" r:id="rId11"/>
    <p:sldId id="726" r:id="rId12"/>
    <p:sldId id="727" r:id="rId13"/>
    <p:sldId id="743" r:id="rId14"/>
    <p:sldId id="730" r:id="rId15"/>
    <p:sldId id="731" r:id="rId16"/>
    <p:sldId id="732" r:id="rId17"/>
    <p:sldId id="733" r:id="rId18"/>
    <p:sldId id="734" r:id="rId19"/>
    <p:sldId id="735" r:id="rId20"/>
    <p:sldId id="622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2214" autoAdjust="0"/>
    <p:restoredTop sz="94576" autoAdjust="0"/>
  </p:normalViewPr>
  <p:slideViewPr>
    <p:cSldViewPr>
      <p:cViewPr varScale="1">
        <p:scale>
          <a:sx n="60" d="100"/>
          <a:sy n="60" d="100"/>
        </p:scale>
        <p:origin x="-128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688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3AD3ED-1764-4048-8258-23B7F028A4E7}" type="datetimeFigureOut">
              <a:rPr lang="en-US" smtClean="0"/>
              <a:pPr/>
              <a:t>12/24/2013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BADA67-A45E-4C99-AC41-2C3792F2841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2F6DF-F456-4E2A-8A7B-905F07237057}" type="datetime1">
              <a:rPr lang="en-US" smtClean="0"/>
              <a:pPr/>
              <a:t>12/24/2013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PTO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A7E66-BCE6-4278-AEDF-0D9918615777}" type="datetime1">
              <a:rPr lang="en-US" smtClean="0"/>
              <a:pPr/>
              <a:t>12/24/2013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PTO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F634E-6EB2-4B37-902E-E84658799F14}" type="datetime1">
              <a:rPr lang="en-US" smtClean="0"/>
              <a:pPr/>
              <a:t>12/24/2013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PTO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5EC61-C9DB-469D-A9B4-5761D36BC674}" type="datetime1">
              <a:rPr lang="en-US" smtClean="0"/>
              <a:pPr/>
              <a:t>12/24/2013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PTO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A5826-846D-49F9-A6CC-3E83D8863A20}" type="datetime1">
              <a:rPr lang="en-US" smtClean="0"/>
              <a:pPr/>
              <a:t>12/24/2013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PTO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2AC59-D05F-43F8-A0B0-E734694C7E03}" type="datetime1">
              <a:rPr lang="en-US" smtClean="0"/>
              <a:pPr/>
              <a:t>12/24/2013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PTO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03D0-E785-47BB-8DDE-5D26E986E5F2}" type="datetime1">
              <a:rPr lang="en-US" smtClean="0"/>
              <a:pPr/>
              <a:t>12/24/2013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PTO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8B5BB-1BC8-477A-A318-353F75FE74AD}" type="datetime1">
              <a:rPr lang="en-US" smtClean="0"/>
              <a:pPr/>
              <a:t>12/24/2013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PTO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F7A17-7C5A-4734-9474-AE806C9A2177}" type="datetime1">
              <a:rPr lang="en-US" smtClean="0"/>
              <a:pPr/>
              <a:t>12/24/2013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PTO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A651-9E91-49D6-B6BD-8B2CF98A3F5F}" type="datetime1">
              <a:rPr lang="en-US" smtClean="0"/>
              <a:pPr/>
              <a:t>12/24/2013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PTO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68779-42B8-4F17-B769-60AA79E4FCC2}" type="datetime1">
              <a:rPr lang="en-US" smtClean="0"/>
              <a:pPr/>
              <a:t>12/24/2013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PTO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522207-B8E6-41D3-8140-52569DC33A10}" type="datetime1">
              <a:rPr lang="en-US" smtClean="0"/>
              <a:pPr/>
              <a:t>12/24/2013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PTO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22</a:t>
            </a:r>
          </a:p>
          <a:p>
            <a:r>
              <a:rPr lang="en-US" dirty="0" smtClean="0"/>
              <a:t>Prof. Dr. M. </a:t>
            </a:r>
            <a:r>
              <a:rPr lang="en-US" dirty="0" err="1" smtClean="0"/>
              <a:t>Junaid</a:t>
            </a:r>
            <a:r>
              <a:rPr lang="en-US" dirty="0" smtClean="0"/>
              <a:t> </a:t>
            </a:r>
            <a:r>
              <a:rPr lang="en-US" dirty="0" err="1" smtClean="0"/>
              <a:t>Mughal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22828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Mathematical Statistics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Binomial Distribution</a:t>
            </a:r>
          </a:p>
          <a:p>
            <a:r>
              <a:rPr lang="en-US" dirty="0"/>
              <a:t>Poisson Process</a:t>
            </a:r>
          </a:p>
          <a:p>
            <a:r>
              <a:rPr lang="en-US" dirty="0"/>
              <a:t>Poisson Distribution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4596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Poisson Distribution (</a:t>
            </a:r>
            <a:r>
              <a:rPr lang="en-US" dirty="0" err="1" smtClean="0"/>
              <a:t>Contd</a:t>
            </a:r>
            <a:r>
              <a:rPr lang="en-US" dirty="0" smtClean="0"/>
              <a:t>)</a:t>
            </a:r>
          </a:p>
          <a:p>
            <a:r>
              <a:rPr lang="en-US" dirty="0" smtClean="0"/>
              <a:t>Continuous Distributions</a:t>
            </a:r>
          </a:p>
          <a:p>
            <a:pPr lvl="1"/>
            <a:r>
              <a:rPr lang="en-US" dirty="0" smtClean="0"/>
              <a:t>Uniform Distribution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Poisson Distribution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The probability distribution of the Poisson random variable X, representing the </a:t>
                </a:r>
                <a:r>
                  <a:rPr lang="en-US" dirty="0"/>
                  <a:t>number of outcomes occurring in a given time interval or specified </a:t>
                </a:r>
                <a:r>
                  <a:rPr lang="en-US" dirty="0" smtClean="0"/>
                  <a:t>region denoted </a:t>
                </a:r>
                <a:r>
                  <a:rPr lang="en-US" dirty="0"/>
                  <a:t>by </a:t>
                </a:r>
                <a:r>
                  <a:rPr lang="en-US" i="1" dirty="0"/>
                  <a:t>t, </a:t>
                </a:r>
                <a:r>
                  <a:rPr lang="en-US" dirty="0" smtClean="0"/>
                  <a:t>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;</m:t>
                          </m:r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/>
                            </a:rPr>
                            <m:t>λ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l-GR" b="0" i="1" smtClean="0">
                                  <a:latin typeface="Cambria Math"/>
                                </a:rPr>
                                <m:t>λ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𝑡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m:rPr>
                                  <m:sty m:val="p"/>
                                </m:rPr>
                                <a:rPr lang="el-GR" b="0" i="1" smtClean="0">
                                  <a:latin typeface="Cambria Math"/>
                                </a:rPr>
                                <m:t>λ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  ;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=0, 1, 2, ….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Table A.2 of the text contains the sums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;</m:t>
                          </m:r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/>
                            </a:rPr>
                            <m:t>λ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=0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𝑟</m:t>
                          </m:r>
                        </m:sup>
                        <m:e>
                          <m:r>
                            <a:rPr lang="en-US" b="0" i="1" smtClean="0">
                              <a:latin typeface="Cambria Math"/>
                            </a:rPr>
                            <m:t>𝑃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;</m:t>
                          </m:r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/>
                            </a:rPr>
                            <m:t>λ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111" t="-9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38200" y="5334000"/>
            <a:ext cx="7924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rial Black" pitchFamily="34" charset="0"/>
              </a:rPr>
              <a:t>where </a:t>
            </a:r>
            <a:r>
              <a:rPr lang="el-GR" sz="2000" dirty="0" smtClean="0">
                <a:solidFill>
                  <a:srgbClr val="FF0000"/>
                </a:solidFill>
                <a:latin typeface="Arial Black" pitchFamily="34" charset="0"/>
              </a:rPr>
              <a:t>λ</a:t>
            </a:r>
            <a:r>
              <a:rPr lang="en-US" sz="2000" dirty="0" smtClean="0">
                <a:solidFill>
                  <a:srgbClr val="FF0000"/>
                </a:solidFill>
                <a:latin typeface="Arial Black" pitchFamily="34" charset="0"/>
              </a:rPr>
              <a:t> is the average number of outcomes per unit time, distance, area, or volume, and e = 2.71828 • • •.</a:t>
            </a:r>
            <a:endParaRPr lang="en-US" sz="2000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7708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Poisson Distribution Normalized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7708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Poisson Distribution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Theorem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Both the mean and variance of the Poisson distribution p(x; </a:t>
            </a:r>
            <a:r>
              <a:rPr lang="el-GR" dirty="0" smtClean="0"/>
              <a:t>λ</a:t>
            </a:r>
            <a:r>
              <a:rPr lang="en-US" dirty="0" smtClean="0"/>
              <a:t>t) are </a:t>
            </a:r>
            <a:r>
              <a:rPr lang="el-GR" dirty="0" smtClean="0"/>
              <a:t>λ</a:t>
            </a:r>
            <a:r>
              <a:rPr lang="en-US" dirty="0" smtClean="0"/>
              <a:t>t.</a:t>
            </a:r>
          </a:p>
          <a:p>
            <a:r>
              <a:rPr lang="en-US" dirty="0" smtClean="0"/>
              <a:t>Proof: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PTO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Poisson Distribution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Theorem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Both the mean and variance of the Poisson distribution p(x; </a:t>
            </a:r>
            <a:r>
              <a:rPr lang="el-GR" dirty="0" smtClean="0"/>
              <a:t>λ</a:t>
            </a:r>
            <a:r>
              <a:rPr lang="en-US" dirty="0" smtClean="0"/>
              <a:t>t) are </a:t>
            </a:r>
            <a:r>
              <a:rPr lang="el-GR" dirty="0" smtClean="0"/>
              <a:t>λ</a:t>
            </a:r>
            <a:r>
              <a:rPr lang="en-US" dirty="0" smtClean="0"/>
              <a:t>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Poisson Dist. as Limiting case of </a:t>
            </a:r>
            <a:r>
              <a:rPr lang="en-US" dirty="0" err="1" smtClean="0"/>
              <a:t>Binom</a:t>
            </a:r>
            <a:r>
              <a:rPr lang="en-US" dirty="0" smtClean="0"/>
              <a:t>. Dist.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It should be evident from the three principles of the Poisson process that the Poisson distribution relates to the binomial distribution. </a:t>
            </a:r>
          </a:p>
          <a:p>
            <a:r>
              <a:rPr lang="en-US" sz="2000" dirty="0" smtClean="0"/>
              <a:t>Although the Poisson usually finds applications in space and time problems but it can be viewed as a limiting form of the binomial distribution.</a:t>
            </a:r>
          </a:p>
          <a:p>
            <a:r>
              <a:rPr lang="en-US" sz="2000" dirty="0" smtClean="0"/>
              <a:t>In the case of the binomial, if n is quite large and p is small, the conditions begin to simulate the continuous space or time region implications of the Poisson process. </a:t>
            </a:r>
          </a:p>
          <a:p>
            <a:r>
              <a:rPr lang="en-US" sz="2000" dirty="0" smtClean="0"/>
              <a:t>The independence among Bernoulli trials in the binomial case is consistent with property 2 of the Poisson process.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1905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Poisson Dist. as Limiting case of </a:t>
            </a:r>
            <a:r>
              <a:rPr lang="en-US" dirty="0" err="1" smtClean="0"/>
              <a:t>Binom</a:t>
            </a:r>
            <a:r>
              <a:rPr lang="en-US" dirty="0" smtClean="0"/>
              <a:t>. Dist.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/>
              <a:t>Allowing the parameter p to be close to zero relates to property 3 of the Poisson process. Indeed, if n is large and p is close to 0, the Poisson distribution can be used, with p = </a:t>
            </a:r>
            <a:r>
              <a:rPr lang="en-US" sz="2000" dirty="0" err="1" smtClean="0"/>
              <a:t>np</a:t>
            </a:r>
            <a:r>
              <a:rPr lang="en-US" sz="2000" dirty="0" smtClean="0"/>
              <a:t>, to approximate binomial probabilities.</a:t>
            </a:r>
          </a:p>
          <a:p>
            <a:r>
              <a:rPr lang="en-US" sz="2000" dirty="0" smtClean="0"/>
              <a:t>If p is close to 1, we can still use the Poisson distribution to approximate binomial probabilities by interchanging what we have defined to be a success and a failure, thereby changing p to a value close to 0.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1905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Poisson Dist. as Limiting case of </a:t>
            </a:r>
            <a:r>
              <a:rPr lang="en-US" dirty="0" err="1"/>
              <a:t>Binom</a:t>
            </a:r>
            <a:r>
              <a:rPr lang="en-US" dirty="0"/>
              <a:t>. Dist.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 l="25625" t="61000" r="7500" b="22000"/>
          <a:stretch>
            <a:fillRect/>
          </a:stretch>
        </p:blipFill>
        <p:spPr bwMode="auto">
          <a:xfrm>
            <a:off x="358588" y="1447800"/>
            <a:ext cx="8633012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24541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The probability </a:t>
            </a:r>
            <a:r>
              <a:rPr lang="en-US" sz="2000" dirty="0"/>
              <a:t>of an accident on any given day is 0.005 and accidents are </a:t>
            </a:r>
            <a:r>
              <a:rPr lang="en-US" sz="2000" dirty="0" smtClean="0"/>
              <a:t>independent of </a:t>
            </a:r>
            <a:r>
              <a:rPr lang="en-US" sz="2000" dirty="0"/>
              <a:t>each other.</a:t>
            </a:r>
          </a:p>
          <a:p>
            <a:pPr marL="0" indent="0">
              <a:buNone/>
            </a:pPr>
            <a:r>
              <a:rPr lang="en-US" sz="2000" dirty="0"/>
              <a:t>(a) What, is the probability that in any given period of 400 days there will be </a:t>
            </a:r>
            <a:r>
              <a:rPr lang="en-US" sz="2000" dirty="0" smtClean="0"/>
              <a:t>an accident </a:t>
            </a:r>
            <a:r>
              <a:rPr lang="en-US" sz="2000" dirty="0"/>
              <a:t>on one day?</a:t>
            </a:r>
          </a:p>
          <a:p>
            <a:pPr marL="0" indent="0">
              <a:buNone/>
            </a:pPr>
            <a:r>
              <a:rPr lang="en-US" sz="2000" dirty="0"/>
              <a:t>(b) What is the probability that there are at most three days with an accident?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023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On </a:t>
            </a:r>
            <a:r>
              <a:rPr lang="en-US" dirty="0"/>
              <a:t>average, 1 in every 1000 of these items produced has one or more </a:t>
            </a:r>
            <a:r>
              <a:rPr lang="en-US" dirty="0" smtClean="0"/>
              <a:t>bubbles. What </a:t>
            </a:r>
            <a:r>
              <a:rPr lang="en-US" dirty="0"/>
              <a:t>is the probability that a random sample of 8000 will yield fewer than 7 </a:t>
            </a:r>
            <a:r>
              <a:rPr lang="en-US" dirty="0" smtClean="0"/>
              <a:t>items possessing </a:t>
            </a:r>
            <a:r>
              <a:rPr lang="en-US" dirty="0"/>
              <a:t>bubbles?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03337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Continuous Distributions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14712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Uniform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of the simplest continuous distributions in all of statistics is the </a:t>
            </a:r>
            <a:r>
              <a:rPr lang="en-US" b="1" dirty="0" smtClean="0"/>
              <a:t>continuous uniform distribution. This distribution is characterized by a density function </a:t>
            </a:r>
            <a:r>
              <a:rPr lang="en-US" dirty="0" smtClean="0"/>
              <a:t>that is "flat," and thus the probability is uniform in a closed interval, say [A, </a:t>
            </a:r>
            <a:r>
              <a:rPr lang="en-US" i="1" dirty="0" smtClean="0"/>
              <a:t>B].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14712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Uniform Distribution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The density function of the continuous uniform random variable </a:t>
                </a:r>
                <a:r>
                  <a:rPr lang="en-US" i="1" dirty="0"/>
                  <a:t>X </a:t>
                </a:r>
                <a:r>
                  <a:rPr lang="en-US" dirty="0"/>
                  <a:t>on </a:t>
                </a:r>
                <a:r>
                  <a:rPr lang="en-US" dirty="0" smtClean="0"/>
                  <a:t>the </a:t>
                </a:r>
                <a:r>
                  <a:rPr lang="en-US" dirty="0"/>
                  <a:t>interval </a:t>
                </a:r>
                <a:r>
                  <a:rPr lang="en-US" i="1" dirty="0"/>
                  <a:t>[A, B] </a:t>
                </a:r>
                <a:r>
                  <a:rPr lang="en-US" dirty="0" smtClean="0"/>
                  <a:t>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;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𝐴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eqArr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𝐵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𝐴</m:t>
                                  </m:r>
                                </m:den>
                              </m:f>
                              <m:r>
                                <a:rPr lang="en-US" b="0" i="1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𝑓𝑜𝑟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𝐴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≤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≤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0        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𝑒𝑙𝑠𝑒𝑤h𝑒𝑟𝑒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 smtClean="0"/>
              </a:p>
              <a:p>
                <a:r>
                  <a:rPr lang="en-US" dirty="0" smtClean="0"/>
                  <a:t>Uniform distribution is also called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rectangular distribution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963" t="-979" r="-20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30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Suppose that a large conference room for a certain company can be reserved for </a:t>
            </a:r>
            <a:r>
              <a:rPr lang="en-US" sz="2000" dirty="0" smtClean="0"/>
              <a:t>no more </a:t>
            </a:r>
            <a:r>
              <a:rPr lang="en-US" sz="2000" dirty="0"/>
              <a:t>than 4 hours. However, the use of the conference room is such that both </a:t>
            </a:r>
            <a:r>
              <a:rPr lang="en-US" sz="2000" dirty="0" smtClean="0"/>
              <a:t>long and </a:t>
            </a:r>
            <a:r>
              <a:rPr lang="en-US" sz="2000" dirty="0"/>
              <a:t>short conferences occur quite often. In fact, it can be assumed that length </a:t>
            </a:r>
            <a:r>
              <a:rPr lang="en-US" sz="2000" i="1" dirty="0" smtClean="0"/>
              <a:t>X </a:t>
            </a:r>
            <a:r>
              <a:rPr lang="en-US" sz="2000" dirty="0" smtClean="0"/>
              <a:t>of </a:t>
            </a:r>
            <a:r>
              <a:rPr lang="en-US" sz="2000" dirty="0"/>
              <a:t>a conference has a uniform distribution on the interval [0, 4].</a:t>
            </a:r>
          </a:p>
          <a:p>
            <a:pPr marL="457200" indent="-457200">
              <a:buAutoNum type="alphaLcParenBoth"/>
            </a:pPr>
            <a:r>
              <a:rPr lang="en-US" sz="2000" dirty="0" smtClean="0"/>
              <a:t>What </a:t>
            </a:r>
            <a:r>
              <a:rPr lang="en-US" sz="2000" dirty="0"/>
              <a:t>is the </a:t>
            </a:r>
            <a:r>
              <a:rPr lang="en-US" sz="2000" dirty="0" smtClean="0"/>
              <a:t>probability </a:t>
            </a:r>
            <a:r>
              <a:rPr lang="en-US" sz="2000" dirty="0"/>
              <a:t>density function</a:t>
            </a:r>
            <a:r>
              <a:rPr lang="en-US" sz="2000" dirty="0" smtClean="0"/>
              <a:t>?</a:t>
            </a:r>
          </a:p>
          <a:p>
            <a:pPr marL="457200" indent="-457200">
              <a:buAutoNum type="alphaLcParenBoth"/>
            </a:pPr>
            <a:r>
              <a:rPr lang="en-US" sz="2000" dirty="0" smtClean="0"/>
              <a:t>What </a:t>
            </a:r>
            <a:r>
              <a:rPr lang="en-US" sz="2000" dirty="0"/>
              <a:t>is the probability that any given conference lasts at least 3 hours?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831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US" dirty="0" smtClean="0"/>
                  <a:t>Mean of Uniform Distribution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𝜇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𝐵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 cstate="print"/>
                <a:stretch>
                  <a:fillRect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0776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US" dirty="0" smtClean="0"/>
                  <a:t>Variance </a:t>
                </a:r>
                <a:r>
                  <a:rPr lang="en-US" dirty="0"/>
                  <a:t>of Uniform Distribution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i="1" smtClean="0"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𝐵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𝐴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1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 cstate="print"/>
                <a:stretch>
                  <a:fillRect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3700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Summary</a:t>
            </a:r>
            <a:endParaRPr lang="en-US" b="1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Summary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33400" y="3505200"/>
            <a:ext cx="82296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References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09600" y="4343400"/>
            <a:ext cx="82296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Probability and Statistics for Engineers and Scientists by Walpole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Schaum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outline series in Probability and Statistics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1600200"/>
          </a:xfrm>
        </p:spPr>
        <p:txBody>
          <a:bodyPr/>
          <a:lstStyle/>
          <a:p>
            <a:r>
              <a:rPr lang="en-US" dirty="0"/>
              <a:t>Poisson Distribution (</a:t>
            </a:r>
            <a:r>
              <a:rPr lang="en-US" dirty="0" err="1"/>
              <a:t>Contd</a:t>
            </a:r>
            <a:r>
              <a:rPr lang="en-US" dirty="0"/>
              <a:t>)</a:t>
            </a:r>
          </a:p>
          <a:p>
            <a:r>
              <a:rPr lang="en-US" dirty="0"/>
              <a:t>Continuous Distributions</a:t>
            </a:r>
          </a:p>
          <a:p>
            <a:pPr lvl="1"/>
            <a:r>
              <a:rPr lang="en-US" dirty="0"/>
              <a:t>Uniform Distribution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0327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3702</TotalTime>
  <Words>621</Words>
  <Application>Microsoft Office PowerPoint</Application>
  <PresentationFormat>On-screen Show (4:3)</PresentationFormat>
  <Paragraphs>78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Last Class</vt:lpstr>
      <vt:lpstr>Today’s Agenda</vt:lpstr>
      <vt:lpstr>Poisson Distribution</vt:lpstr>
      <vt:lpstr>Poisson Distribution Normalized</vt:lpstr>
      <vt:lpstr>Poisson Distribution</vt:lpstr>
      <vt:lpstr>Poisson Distribution</vt:lpstr>
      <vt:lpstr>Poisson Dist. as Limiting case of Binom. Dist.</vt:lpstr>
      <vt:lpstr>Poisson Dist. as Limiting case of Binom. Dist.</vt:lpstr>
      <vt:lpstr>Poisson Dist. as Limiting case of Binom. Dist.</vt:lpstr>
      <vt:lpstr>Example</vt:lpstr>
      <vt:lpstr>Example</vt:lpstr>
      <vt:lpstr>Continuous Distributions</vt:lpstr>
      <vt:lpstr>Uniform Distribution</vt:lpstr>
      <vt:lpstr>Uniform Distribution</vt:lpstr>
      <vt:lpstr>Example</vt:lpstr>
      <vt:lpstr> </vt:lpstr>
      <vt:lpstr> </vt:lpstr>
      <vt:lpstr>Normal Distribution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NTS</cp:lastModifiedBy>
  <cp:revision>393</cp:revision>
  <dcterms:created xsi:type="dcterms:W3CDTF">2013-05-04T10:14:09Z</dcterms:created>
  <dcterms:modified xsi:type="dcterms:W3CDTF">2013-12-24T07:46:30Z</dcterms:modified>
</cp:coreProperties>
</file>