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594" r:id="rId3"/>
    <p:sldId id="684" r:id="rId4"/>
    <p:sldId id="699" r:id="rId5"/>
    <p:sldId id="700" r:id="rId6"/>
    <p:sldId id="701" r:id="rId7"/>
    <p:sldId id="685" r:id="rId8"/>
    <p:sldId id="686" r:id="rId9"/>
    <p:sldId id="687" r:id="rId10"/>
    <p:sldId id="688" r:id="rId11"/>
    <p:sldId id="689" r:id="rId12"/>
    <p:sldId id="690" r:id="rId13"/>
    <p:sldId id="692" r:id="rId14"/>
    <p:sldId id="693" r:id="rId15"/>
    <p:sldId id="694" r:id="rId16"/>
    <p:sldId id="695" r:id="rId17"/>
    <p:sldId id="696" r:id="rId18"/>
    <p:sldId id="62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2214" autoAdjust="0"/>
    <p:restoredTop sz="94576" autoAdjust="0"/>
  </p:normalViewPr>
  <p:slideViewPr>
    <p:cSldViewPr>
      <p:cViewPr varScale="1">
        <p:scale>
          <a:sx n="60" d="100"/>
          <a:sy n="60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AD3ED-1764-4048-8258-23B7F028A4E7}" type="datetimeFigureOut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BADA67-A45E-4C99-AC41-2C3792F284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86FBF-F2FB-423F-8AC5-B4D6661A462B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24B94-4B2F-4302-9974-FC46BBAE2A31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7AC1-E37A-4754-937B-BC4B297F599F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148DA-6FB9-46DA-9938-0D06CEC89E94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602F3-1830-4849-8D34-E04ABB2A176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74431-13FB-46F0-829C-B0D5B07ABFED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15C10-C84A-450E-A0EB-64AC29105B06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4C1C1-4DA0-41A6-A83C-34C9159EBB7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EF8D7-5125-49DF-9DAC-E17A43ED5CCC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0A815-1E48-4B65-B4A6-CAE42D33AC32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00294-1A9B-47BE-9E36-1AA2D1B97145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6009B-E6E5-46A0-B093-C6155517DC60}" type="datetime1">
              <a:rPr lang="en-US" smtClean="0"/>
              <a:pPr/>
              <a:t>12/23/2013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20</a:t>
            </a:r>
          </a:p>
          <a:p>
            <a:r>
              <a:rPr lang="en-US" dirty="0" smtClean="0"/>
              <a:t>Prof. Dr. M. </a:t>
            </a:r>
            <a:r>
              <a:rPr lang="en-US" dirty="0" err="1" smtClean="0"/>
              <a:t>Junaid</a:t>
            </a:r>
            <a:r>
              <a:rPr lang="en-US" dirty="0" smtClean="0"/>
              <a:t> </a:t>
            </a:r>
            <a:r>
              <a:rPr lang="en-US" dirty="0" err="1" smtClean="0"/>
              <a:t>Mughal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Mathematical Statistics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33400" y="990601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err="1" smtClean="0">
                <a:latin typeface="Arial Black" pitchFamily="34" charset="0"/>
              </a:rPr>
              <a:t>Chebyshev’s</a:t>
            </a:r>
            <a:r>
              <a:rPr lang="en-US" sz="2400" dirty="0" smtClean="0">
                <a:latin typeface="Arial Black" pitchFamily="34" charset="0"/>
              </a:rPr>
              <a:t> Theorem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Examples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 smtClean="0"/>
          </a:p>
          <a:p>
            <a:r>
              <a:rPr lang="en-US" dirty="0" smtClean="0"/>
              <a:t>Uniform </a:t>
            </a:r>
            <a:r>
              <a:rPr lang="en-US" dirty="0" smtClean="0"/>
              <a:t>Distributions</a:t>
            </a:r>
          </a:p>
          <a:p>
            <a:r>
              <a:rPr lang="en-US" dirty="0" err="1" smtClean="0"/>
              <a:t>Bournollie’s</a:t>
            </a:r>
            <a:r>
              <a:rPr lang="en-US" dirty="0" smtClean="0"/>
              <a:t> Process</a:t>
            </a:r>
          </a:p>
          <a:p>
            <a:r>
              <a:rPr lang="en-US" dirty="0" smtClean="0"/>
              <a:t>Binomial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914400"/>
            <a:ext cx="792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 Black" pitchFamily="34" charset="0"/>
              </a:rPr>
              <a:t>4.60 Seventy new jobs are opening up at an automobile</a:t>
            </a:r>
          </a:p>
          <a:p>
            <a:r>
              <a:rPr lang="en-US" dirty="0" smtClean="0">
                <a:latin typeface="Arial Black" pitchFamily="34" charset="0"/>
              </a:rPr>
              <a:t>manufacturing plant, but 1000 applicants show up for the 70 positions. To select the best 70 from among the applicants, the company gives a test that covers mechanical skill, manual dexterity, and mathematical ability. The mean grade on this test turns out to be 60, and the scores have a standard deviation 6. Can a person who has an 84 score count on getting one of the jobs? [Hint Use </a:t>
            </a:r>
            <a:r>
              <a:rPr lang="en-US" dirty="0" err="1" smtClean="0">
                <a:latin typeface="Arial Black" pitchFamily="34" charset="0"/>
              </a:rPr>
              <a:t>Chebyshev's</a:t>
            </a:r>
            <a:r>
              <a:rPr lang="en-US" dirty="0" smtClean="0">
                <a:latin typeface="Arial Black" pitchFamily="34" charset="0"/>
              </a:rPr>
              <a:t> theorem.] Assume that the distribution is symmetric about the mean.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9144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itchFamily="34" charset="0"/>
              </a:rPr>
              <a:t>4.61 An electrical firm manufactures a 100-watt light</a:t>
            </a:r>
          </a:p>
          <a:p>
            <a:r>
              <a:rPr lang="en-US" sz="2000" dirty="0" smtClean="0">
                <a:latin typeface="Arial Black" pitchFamily="34" charset="0"/>
              </a:rPr>
              <a:t>bulb, which, according to specifications written on the</a:t>
            </a:r>
          </a:p>
          <a:p>
            <a:r>
              <a:rPr lang="en-US" sz="2000" dirty="0" smtClean="0">
                <a:latin typeface="Arial Black" pitchFamily="34" charset="0"/>
              </a:rPr>
              <a:t>package, has a mean life of 900 hours with a standard</a:t>
            </a:r>
          </a:p>
          <a:p>
            <a:r>
              <a:rPr lang="en-US" sz="2000" dirty="0" smtClean="0">
                <a:latin typeface="Arial Black" pitchFamily="34" charset="0"/>
              </a:rPr>
              <a:t>deviation of 50 hours. At most, what percentage of</a:t>
            </a:r>
          </a:p>
          <a:p>
            <a:r>
              <a:rPr lang="en-US" sz="2000" dirty="0" smtClean="0">
                <a:latin typeface="Arial Black" pitchFamily="34" charset="0"/>
              </a:rPr>
              <a:t>the bulbs fail to last even 700 hours? Assume that the</a:t>
            </a:r>
          </a:p>
          <a:p>
            <a:r>
              <a:rPr lang="en-US" sz="2000" dirty="0" smtClean="0">
                <a:latin typeface="Arial Black" pitchFamily="34" charset="0"/>
              </a:rPr>
              <a:t>distribution is symmetric about the mean.</a:t>
            </a: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09600" y="914400"/>
            <a:ext cx="792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itchFamily="34" charset="0"/>
              </a:rPr>
              <a:t>4.62 A local company manufactures telephone wire. The average length of the wire is 52 inches with a standard deviation of 6.5 inches. At most, what percentage of the telephone wire from this company exceeds 71.5 inches? Assume that the distribution is symmetric about the mean.</a:t>
            </a:r>
            <a:endParaRPr lang="en-US" sz="2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Discrete Uniform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If the random variable </a:t>
                </a:r>
                <a:r>
                  <a:rPr lang="en-US" i="1" dirty="0"/>
                  <a:t>X </a:t>
                </a:r>
                <a:r>
                  <a:rPr lang="en-US" dirty="0"/>
                  <a:t>assumes the values </a:t>
                </a:r>
                <a:r>
                  <a:rPr lang="en-US" i="1" dirty="0" smtClean="0"/>
                  <a:t>x</a:t>
                </a:r>
                <a:r>
                  <a:rPr lang="en-US" i="1" baseline="-25000" dirty="0" smtClean="0"/>
                  <a:t>1</a:t>
                </a:r>
                <a:r>
                  <a:rPr lang="en-US" i="1" dirty="0" smtClean="0"/>
                  <a:t>,x</a:t>
                </a:r>
                <a:r>
                  <a:rPr lang="en-US" i="1" baseline="-25000" dirty="0" smtClean="0"/>
                  <a:t>2</a:t>
                </a:r>
                <a:r>
                  <a:rPr lang="en-US" i="1" dirty="0" smtClean="0"/>
                  <a:t>, …. </a:t>
                </a:r>
                <a:r>
                  <a:rPr lang="en-US" i="1" dirty="0" err="1" smtClean="0"/>
                  <a:t>x</a:t>
                </a:r>
                <a:r>
                  <a:rPr lang="en-US" i="1" baseline="-25000" dirty="0" err="1" smtClean="0"/>
                  <a:t>k</a:t>
                </a:r>
                <a:r>
                  <a:rPr lang="en-US" dirty="0" smtClean="0"/>
                  <a:t/>
                </a:r>
                <a:r>
                  <a:rPr lang="en-US" dirty="0"/>
                  <a:t>with equal </a:t>
                </a:r>
                <a:r>
                  <a:rPr lang="en-US" dirty="0" smtClean="0"/>
                  <a:t>probabilities</a:t>
                </a:r>
                <a:r>
                  <a:rPr lang="en-US" dirty="0"/>
                  <a:t>, </a:t>
                </a:r>
                <a:r>
                  <a:rPr lang="en-US" dirty="0" smtClean="0"/>
                  <a:t>then </a:t>
                </a:r>
                <a:r>
                  <a:rPr lang="en-US" dirty="0"/>
                  <a:t>the discrete </a:t>
                </a:r>
                <a:r>
                  <a:rPr lang="en-US" dirty="0" smtClean="0"/>
                  <a:t>uniform </a:t>
                </a:r>
                <a:r>
                  <a:rPr lang="en-US" dirty="0"/>
                  <a:t>distribution is given </a:t>
                </a:r>
                <a:r>
                  <a:rPr lang="en-US" dirty="0" smtClean="0"/>
                  <a:t>by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28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/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1207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Theorem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The mean and variance of uniform PDF f(</a:t>
                </a:r>
                <a:r>
                  <a:rPr lang="en-US" dirty="0" err="1" smtClean="0"/>
                  <a:t>x;k</a:t>
                </a:r>
                <a:r>
                  <a:rPr lang="en-US" dirty="0" smtClean="0"/>
                  <a:t>) is</a:t>
                </a:r>
              </a:p>
              <a:p>
                <a:pPr marL="0" indent="0" algn="ctr"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𝜇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  <a:ea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𝑘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 smtClean="0"/>
              </a:p>
              <a:p>
                <a:pPr marL="0" indent="0" algn="ctr">
                  <a:buNone/>
                </a:pPr>
                <a:r>
                  <a:rPr lang="en-US" dirty="0" smtClean="0"/>
                  <a:t>and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/>
                              <a:ea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den>
                      </m:f>
                      <m:nary>
                        <m:naryPr>
                          <m:chr m:val="∑"/>
                          <m:limLoc m:val="subSup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/>
                                  <a:ea typeface="Cambria Math"/>
                                </a:rPr>
                                <m:t>𝜇</m:t>
                              </m:r>
                            </m:e>
                          </m:d>
                          <m:r>
                            <a:rPr lang="en-US" b="0" i="1" baseline="30000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930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and variance of rolling of a die experiment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642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Bournoulli’s</a:t>
            </a:r>
            <a:r>
              <a:rPr lang="en-US" dirty="0" smtClean="0"/>
              <a:t> Process / Trail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Bournoulli’s</a:t>
            </a:r>
            <a:r>
              <a:rPr lang="en-US" dirty="0" smtClean="0"/>
              <a:t> process possesses following properties</a:t>
            </a:r>
          </a:p>
          <a:p>
            <a:pPr lvl="1"/>
            <a:r>
              <a:rPr lang="en-US" dirty="0" smtClean="0"/>
              <a:t>The experiments consists of repeated trails</a:t>
            </a:r>
          </a:p>
          <a:p>
            <a:pPr lvl="1"/>
            <a:r>
              <a:rPr lang="en-US" dirty="0" smtClean="0"/>
              <a:t>The probability of success is same in each trail</a:t>
            </a:r>
          </a:p>
          <a:p>
            <a:pPr lvl="1"/>
            <a:r>
              <a:rPr lang="en-US" dirty="0" smtClean="0"/>
              <a:t>There are n trails and n is constant</a:t>
            </a:r>
          </a:p>
          <a:p>
            <a:pPr lvl="1"/>
            <a:r>
              <a:rPr lang="en-US" dirty="0" smtClean="0"/>
              <a:t>The n – trails are independent.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921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Binomial Distribution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A Bernoulli trial can result in a success with probability </a:t>
                </a:r>
                <a:r>
                  <a:rPr lang="en-US" i="1" dirty="0"/>
                  <a:t>p </a:t>
                </a:r>
                <a:r>
                  <a:rPr lang="en-US" dirty="0"/>
                  <a:t>and a failure </a:t>
                </a:r>
                <a:r>
                  <a:rPr lang="en-US" dirty="0" smtClean="0"/>
                  <a:t>with </a:t>
                </a:r>
                <a:r>
                  <a:rPr lang="en-US" dirty="0"/>
                  <a:t>probability </a:t>
                </a:r>
                <a:r>
                  <a:rPr lang="en-US" i="1" dirty="0"/>
                  <a:t>q </a:t>
                </a:r>
                <a:r>
                  <a:rPr lang="en-US" dirty="0"/>
                  <a:t>= 1 — </a:t>
                </a:r>
                <a:r>
                  <a:rPr lang="en-US" i="1" dirty="0"/>
                  <a:t>p. </a:t>
                </a:r>
                <a:r>
                  <a:rPr lang="en-US" dirty="0"/>
                  <a:t>Then the probability distribution of the binomial </a:t>
                </a:r>
                <a:r>
                  <a:rPr lang="en-US" dirty="0" smtClean="0"/>
                  <a:t>random variable </a:t>
                </a:r>
                <a:r>
                  <a:rPr lang="en-US" dirty="0"/>
                  <a:t>X, the number of successes in n independent trials, </a:t>
                </a:r>
                <a:r>
                  <a:rPr lang="en-US" dirty="0" smtClean="0"/>
                  <a:t>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𝑏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;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𝑞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, </m:t>
                      </m:r>
                      <m:r>
                        <a:rPr lang="en-US" b="0" i="1" smtClean="0">
                          <a:latin typeface="Cambria Math"/>
                        </a:rPr>
                        <m:t>𝑥</m:t>
                      </m:r>
                      <m:r>
                        <a:rPr lang="en-US" b="0" i="1" smtClean="0">
                          <a:latin typeface="Cambria Math"/>
                        </a:rPr>
                        <m:t>=0, 1, 2,…, </m:t>
                      </m:r>
                      <m:r>
                        <a:rPr lang="en-US" b="0" i="1" smtClean="0">
                          <a:latin typeface="Cambria Math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79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857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probability that a certain kind of component will survive a </a:t>
            </a:r>
            <a:r>
              <a:rPr lang="en-US" dirty="0" smtClean="0"/>
              <a:t>shock </a:t>
            </a:r>
            <a:r>
              <a:rPr lang="en-US" dirty="0"/>
              <a:t>test is </a:t>
            </a:r>
            <a:r>
              <a:rPr lang="en-US" dirty="0" smtClean="0"/>
              <a:t>3/4. Find </a:t>
            </a:r>
            <a:r>
              <a:rPr lang="en-US" dirty="0"/>
              <a:t>the probability that exactly 2 of the next. 4 components tested survive.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852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Binomial Sum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081088"/>
            <a:ext cx="89535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965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probability that </a:t>
            </a:r>
            <a:r>
              <a:rPr lang="en-US" sz="2000" dirty="0" smtClean="0"/>
              <a:t>a </a:t>
            </a:r>
            <a:r>
              <a:rPr lang="en-US" sz="2000" dirty="0"/>
              <a:t>patient recovers from a rare blood disease is 0.4. If </a:t>
            </a:r>
            <a:r>
              <a:rPr lang="en-US" sz="2000" dirty="0" smtClean="0"/>
              <a:t>15 people </a:t>
            </a:r>
            <a:r>
              <a:rPr lang="en-US" sz="2000" dirty="0"/>
              <a:t>are known to have contracted this disease, what is the probability that (</a:t>
            </a:r>
            <a:r>
              <a:rPr lang="en-US" sz="2000" dirty="0" smtClean="0"/>
              <a:t>a) at </a:t>
            </a:r>
            <a:r>
              <a:rPr lang="en-US" sz="2000" dirty="0"/>
              <a:t>least 10 survive, (b) from 3 to 8 survive, and (c) exactly 5 survive?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37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 large chain retailer purchases a certain kind of electronic device from a </a:t>
            </a:r>
            <a:r>
              <a:rPr lang="en-US" sz="2000" dirty="0" smtClean="0"/>
              <a:t>manufacturer. The </a:t>
            </a:r>
            <a:r>
              <a:rPr lang="en-US" sz="2000" dirty="0"/>
              <a:t>manufacturer indicates that the defective rate of the device is </a:t>
            </a:r>
            <a:r>
              <a:rPr lang="en-US" sz="2000" i="1" dirty="0"/>
              <a:t>3</a:t>
            </a:r>
            <a:r>
              <a:rPr lang="en-US" sz="2000" i="1" dirty="0" smtClean="0"/>
              <a:t>%. </a:t>
            </a:r>
          </a:p>
          <a:p>
            <a:pPr marL="457200" lvl="1" indent="0">
              <a:buNone/>
            </a:pPr>
            <a:r>
              <a:rPr lang="en-US" sz="1800" dirty="0" smtClean="0"/>
              <a:t>(</a:t>
            </a:r>
            <a:r>
              <a:rPr lang="en-US" sz="1800" dirty="0"/>
              <a:t>a) The inspector of the retailer randomly picks 20 items from a shipment. </a:t>
            </a:r>
            <a:r>
              <a:rPr lang="en-US" sz="1800" dirty="0" smtClean="0"/>
              <a:t>What is </a:t>
            </a:r>
            <a:r>
              <a:rPr lang="en-US" sz="1800" dirty="0"/>
              <a:t>the probability that there will be at least one defective item among </a:t>
            </a:r>
            <a:r>
              <a:rPr lang="en-US" sz="1800" dirty="0" smtClean="0"/>
              <a:t>these 20?</a:t>
            </a:r>
          </a:p>
          <a:p>
            <a:pPr marL="457200" lvl="1" indent="0"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832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n-US" sz="1800" dirty="0" smtClean="0"/>
              <a:t>(b) Suppose </a:t>
            </a:r>
            <a:r>
              <a:rPr lang="en-US" sz="1800" dirty="0"/>
              <a:t>that the retailer receives 10 shipments in a month and the inspector randomly tests 20 devices per shipment. What is the probability that there will be 3 shipments containing at least one defective device?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949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Summary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3505200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References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43434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Probability and Statistics for Engineers and Scientists by Walpole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Schaum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outline series in Probability and Statistics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066800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Uniform Distributions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   </a:t>
            </a:r>
            <a:r>
              <a:rPr lang="en-US" sz="2400" dirty="0" err="1" smtClean="0">
                <a:latin typeface="Arial Black" pitchFamily="34" charset="0"/>
              </a:rPr>
              <a:t>Bournollie’s</a:t>
            </a:r>
            <a:r>
              <a:rPr lang="en-US" sz="2400" dirty="0" smtClean="0">
                <a:latin typeface="Arial Black" pitchFamily="34" charset="0"/>
              </a:rPr>
              <a:t> Process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Arial Black" pitchFamily="34" charset="0"/>
              </a:rPr>
              <a:t>   Binomial Distribution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latin typeface="Arial Black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3445</TotalTime>
  <Words>542</Words>
  <Application>Microsoft Office PowerPoint</Application>
  <PresentationFormat>On-screen Show 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Last Class</vt:lpstr>
      <vt:lpstr>Today’s Agenda</vt:lpstr>
      <vt:lpstr>Exercise</vt:lpstr>
      <vt:lpstr>Exercise</vt:lpstr>
      <vt:lpstr>Exercise</vt:lpstr>
      <vt:lpstr>Discrete Uniform Distribution</vt:lpstr>
      <vt:lpstr>Explanation / Examples</vt:lpstr>
      <vt:lpstr>Theorem</vt:lpstr>
      <vt:lpstr>Example</vt:lpstr>
      <vt:lpstr>Bournoulli’s Process / Trail</vt:lpstr>
      <vt:lpstr>Binomial Distribution</vt:lpstr>
      <vt:lpstr>Example</vt:lpstr>
      <vt:lpstr>Table of Binomial Sum</vt:lpstr>
      <vt:lpstr>Example</vt:lpstr>
      <vt:lpstr>Example</vt:lpstr>
      <vt:lpstr>Example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353</cp:revision>
  <dcterms:created xsi:type="dcterms:W3CDTF">2013-05-04T10:14:09Z</dcterms:created>
  <dcterms:modified xsi:type="dcterms:W3CDTF">2013-12-23T13:26:54Z</dcterms:modified>
</cp:coreProperties>
</file>