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3" r:id="rId5"/>
    <p:sldId id="286" r:id="rId6"/>
    <p:sldId id="287" r:id="rId7"/>
    <p:sldId id="288" r:id="rId8"/>
    <p:sldId id="274" r:id="rId9"/>
    <p:sldId id="289" r:id="rId10"/>
    <p:sldId id="275" r:id="rId11"/>
    <p:sldId id="290" r:id="rId12"/>
    <p:sldId id="277" r:id="rId13"/>
    <p:sldId id="293" r:id="rId14"/>
    <p:sldId id="292" r:id="rId15"/>
    <p:sldId id="294" r:id="rId16"/>
    <p:sldId id="291" r:id="rId17"/>
    <p:sldId id="296" r:id="rId18"/>
    <p:sldId id="297" r:id="rId19"/>
    <p:sldId id="295" r:id="rId20"/>
    <p:sldId id="298" r:id="rId21"/>
    <p:sldId id="278" r:id="rId22"/>
    <p:sldId id="279" r:id="rId23"/>
    <p:sldId id="280" r:id="rId24"/>
    <p:sldId id="281" r:id="rId25"/>
    <p:sldId id="282" r:id="rId26"/>
    <p:sldId id="284" r:id="rId27"/>
    <p:sldId id="283" r:id="rId28"/>
    <p:sldId id="300" r:id="rId29"/>
    <p:sldId id="301" r:id="rId30"/>
    <p:sldId id="302" r:id="rId31"/>
    <p:sldId id="303" r:id="rId32"/>
    <p:sldId id="272" r:id="rId33"/>
    <p:sldId id="285"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7" d="100"/>
          <a:sy n="67" d="100"/>
        </p:scale>
        <p:origin x="-83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cat>
            <c:strRef>
              <c:f>Sheet1!$A$1:$A$5</c:f>
              <c:strCache>
                <c:ptCount val="5"/>
                <c:pt idx="0">
                  <c:v>75 - 79 </c:v>
                </c:pt>
                <c:pt idx="1">
                  <c:v>80 - 84 </c:v>
                </c:pt>
                <c:pt idx="2">
                  <c:v>85 - 89 </c:v>
                </c:pt>
                <c:pt idx="3">
                  <c:v>90 - 94 </c:v>
                </c:pt>
                <c:pt idx="4">
                  <c:v>94 - 99 </c:v>
                </c:pt>
              </c:strCache>
            </c:strRef>
          </c:cat>
          <c:val>
            <c:numRef>
              <c:f>Sheet1!$B$1:$B$5</c:f>
            </c:numRef>
          </c:val>
        </c:ser>
        <c:ser>
          <c:idx val="1"/>
          <c:order val="1"/>
          <c:cat>
            <c:strRef>
              <c:f>Sheet1!$A$1:$A$5</c:f>
              <c:strCache>
                <c:ptCount val="5"/>
                <c:pt idx="0">
                  <c:v>75 - 79 </c:v>
                </c:pt>
                <c:pt idx="1">
                  <c:v>80 - 84 </c:v>
                </c:pt>
                <c:pt idx="2">
                  <c:v>85 - 89 </c:v>
                </c:pt>
                <c:pt idx="3">
                  <c:v>90 - 94 </c:v>
                </c:pt>
                <c:pt idx="4">
                  <c:v>94 - 99 </c:v>
                </c:pt>
              </c:strCache>
            </c:strRef>
          </c:cat>
          <c:val>
            <c:numRef>
              <c:f>Sheet1!$C$1:$C$5</c:f>
              <c:numCache>
                <c:formatCode>0.00</c:formatCode>
                <c:ptCount val="5"/>
                <c:pt idx="0">
                  <c:v>7.1428571428571438E-2</c:v>
                </c:pt>
                <c:pt idx="1">
                  <c:v>0.21428571428571427</c:v>
                </c:pt>
                <c:pt idx="2">
                  <c:v>0.5</c:v>
                </c:pt>
                <c:pt idx="3">
                  <c:v>0.1428571428571429</c:v>
                </c:pt>
                <c:pt idx="4">
                  <c:v>7.1428571428571438E-2</c:v>
                </c:pt>
              </c:numCache>
            </c:numRef>
          </c:val>
        </c:ser>
        <c:axId val="70444160"/>
        <c:axId val="70445696"/>
      </c:barChart>
      <c:catAx>
        <c:axId val="70444160"/>
        <c:scaling>
          <c:orientation val="minMax"/>
        </c:scaling>
        <c:axPos val="b"/>
        <c:tickLblPos val="nextTo"/>
        <c:crossAx val="70445696"/>
        <c:crosses val="autoZero"/>
        <c:auto val="1"/>
        <c:lblAlgn val="ctr"/>
        <c:lblOffset val="100"/>
      </c:catAx>
      <c:valAx>
        <c:axId val="70445696"/>
        <c:scaling>
          <c:orientation val="minMax"/>
        </c:scaling>
        <c:axPos val="l"/>
        <c:majorGridlines/>
        <c:numFmt formatCode="0.00" sourceLinked="1"/>
        <c:tickLblPos val="nextTo"/>
        <c:crossAx val="70444160"/>
        <c:crosses val="autoZero"/>
        <c:crossBetween val="between"/>
      </c:valAx>
    </c:plotArea>
    <c:plotVisOnly val="1"/>
  </c:chart>
  <c:txPr>
    <a:bodyPr/>
    <a:lstStyle/>
    <a:p>
      <a:pPr>
        <a:defRPr sz="14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plotArea>
      <c:layout/>
      <c:barChart>
        <c:barDir val="col"/>
        <c:grouping val="clustered"/>
        <c:ser>
          <c:idx val="0"/>
          <c:order val="0"/>
          <c:cat>
            <c:strRef>
              <c:f>Sheet1!$A$1:$A$5</c:f>
              <c:strCache>
                <c:ptCount val="5"/>
                <c:pt idx="0">
                  <c:v>75 - 79 </c:v>
                </c:pt>
                <c:pt idx="1">
                  <c:v>80 - 84 </c:v>
                </c:pt>
                <c:pt idx="2">
                  <c:v>85 - 89 </c:v>
                </c:pt>
                <c:pt idx="3">
                  <c:v>90 - 94 </c:v>
                </c:pt>
                <c:pt idx="4">
                  <c:v>94 - 99 </c:v>
                </c:pt>
              </c:strCache>
            </c:strRef>
          </c:cat>
          <c:val>
            <c:numRef>
              <c:f>Sheet1!$B$1:$B$5</c:f>
            </c:numRef>
          </c:val>
        </c:ser>
        <c:ser>
          <c:idx val="1"/>
          <c:order val="1"/>
          <c:cat>
            <c:strRef>
              <c:f>Sheet1!$A$1:$A$5</c:f>
              <c:strCache>
                <c:ptCount val="5"/>
                <c:pt idx="0">
                  <c:v>75 - 79 </c:v>
                </c:pt>
                <c:pt idx="1">
                  <c:v>80 - 84 </c:v>
                </c:pt>
                <c:pt idx="2">
                  <c:v>85 - 89 </c:v>
                </c:pt>
                <c:pt idx="3">
                  <c:v>90 - 94 </c:v>
                </c:pt>
                <c:pt idx="4">
                  <c:v>94 - 99 </c:v>
                </c:pt>
              </c:strCache>
            </c:strRef>
          </c:cat>
          <c:val>
            <c:numRef>
              <c:f>Sheet1!$C$1:$C$5</c:f>
              <c:numCache>
                <c:formatCode>0.00</c:formatCode>
                <c:ptCount val="5"/>
                <c:pt idx="0">
                  <c:v>7.1428571428571425E-2</c:v>
                </c:pt>
                <c:pt idx="1">
                  <c:v>0.21428571428571427</c:v>
                </c:pt>
                <c:pt idx="2">
                  <c:v>0.5</c:v>
                </c:pt>
                <c:pt idx="3">
                  <c:v>0.1428571428571429</c:v>
                </c:pt>
                <c:pt idx="4">
                  <c:v>7.1428571428571425E-2</c:v>
                </c:pt>
              </c:numCache>
            </c:numRef>
          </c:val>
        </c:ser>
        <c:axId val="71592576"/>
        <c:axId val="71602560"/>
      </c:barChart>
      <c:catAx>
        <c:axId val="71592576"/>
        <c:scaling>
          <c:orientation val="minMax"/>
        </c:scaling>
        <c:axPos val="b"/>
        <c:tickLblPos val="nextTo"/>
        <c:crossAx val="71602560"/>
        <c:crosses val="autoZero"/>
        <c:auto val="1"/>
        <c:lblAlgn val="ctr"/>
        <c:lblOffset val="100"/>
      </c:catAx>
      <c:valAx>
        <c:axId val="71602560"/>
        <c:scaling>
          <c:orientation val="minMax"/>
        </c:scaling>
        <c:axPos val="l"/>
        <c:majorGridlines/>
        <c:numFmt formatCode="0.00" sourceLinked="1"/>
        <c:tickLblPos val="nextTo"/>
        <c:crossAx val="71592576"/>
        <c:crosses val="autoZero"/>
        <c:crossBetween val="between"/>
      </c:valAx>
    </c:plotArea>
    <c:plotVisOnly val="1"/>
  </c:chart>
  <c:txPr>
    <a:bodyPr/>
    <a:lstStyle/>
    <a:p>
      <a:pPr>
        <a:defRPr sz="1400"/>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6361665-C0A3-4567-B279-D21BF5E6B223}" type="datetimeFigureOut">
              <a:rPr lang="en-US" smtClean="0"/>
              <a:pPr/>
              <a:t>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86361665-C0A3-4567-B279-D21BF5E6B223}" type="datetimeFigureOut">
              <a:rPr lang="en-US" smtClean="0"/>
              <a:pPr/>
              <a:t>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361665-C0A3-4567-B279-D21BF5E6B223}" type="datetimeFigureOut">
              <a:rPr lang="en-US" smtClean="0"/>
              <a:pPr/>
              <a:t>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361665-C0A3-4567-B279-D21BF5E6B223}" type="datetimeFigureOut">
              <a:rPr lang="en-US" smtClean="0"/>
              <a:pPr/>
              <a:t>12/7/2013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361665-C0A3-4567-B279-D21BF5E6B223}" type="datetimeFigureOut">
              <a:rPr lang="en-US" smtClean="0"/>
              <a:pPr/>
              <a:t>12/7/2013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361665-C0A3-4567-B279-D21BF5E6B223}" type="datetimeFigureOut">
              <a:rPr lang="en-US" smtClean="0"/>
              <a:pPr/>
              <a:t>12/7/2013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361665-C0A3-4567-B279-D21BF5E6B223}" type="datetimeFigureOut">
              <a:rPr lang="en-US" smtClean="0"/>
              <a:pPr/>
              <a:t>12/7/2013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361665-C0A3-4567-B279-D21BF5E6B223}" type="datetimeFigureOut">
              <a:rPr lang="en-US" smtClean="0"/>
              <a:pPr/>
              <a:t>12/7/2013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361665-C0A3-4567-B279-D21BF5E6B223}" type="datetimeFigureOut">
              <a:rPr lang="en-US" smtClean="0"/>
              <a:pPr/>
              <a:t>12/7/2013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361665-C0A3-4567-B279-D21BF5E6B223}" type="datetimeFigureOut">
              <a:rPr lang="en-US" smtClean="0"/>
              <a:pPr/>
              <a:t>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361665-C0A3-4567-B279-D21BF5E6B223}" type="datetimeFigureOut">
              <a:rPr lang="en-US" smtClean="0"/>
              <a:pPr/>
              <a:t>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361665-C0A3-4567-B279-D21BF5E6B223}" type="datetimeFigureOut">
              <a:rPr lang="en-US" smtClean="0"/>
              <a:pPr/>
              <a:t>12/7/2013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mathsisfun.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02</a:t>
            </a:r>
          </a:p>
          <a:p>
            <a:r>
              <a:rPr lang="en-US" dirty="0" smtClean="0"/>
              <a:t>Prof. Dr. M. </a:t>
            </a:r>
            <a:r>
              <a:rPr lang="en-US" dirty="0" err="1" smtClean="0"/>
              <a:t>Junaid</a:t>
            </a:r>
            <a:r>
              <a:rPr lang="en-US" dirty="0" smtClean="0"/>
              <a:t> </a:t>
            </a:r>
            <a:r>
              <a:rPr lang="en-US" dirty="0" err="1" smtClean="0"/>
              <a:t>Mughal</a:t>
            </a:r>
            <a:endParaRPr lang="en-US" dirty="0"/>
          </a:p>
        </p:txBody>
      </p:sp>
      <p:sp>
        <p:nvSpPr>
          <p:cNvPr id="5" name="Title 1"/>
          <p:cNvSpPr>
            <a:spLocks noGrp="1"/>
          </p:cNvSpPr>
          <p:nvPr>
            <p:ph type="ctrTitle"/>
          </p:nvPr>
        </p:nvSpPr>
        <p:spPr/>
        <p:txBody>
          <a:bodyPr>
            <a:normAutofit/>
          </a:bodyPr>
          <a:lstStyle/>
          <a:p>
            <a:r>
              <a:rPr lang="en-US" b="1" dirty="0" smtClean="0">
                <a:latin typeface="Arial Black" pitchFamily="34" charset="0"/>
              </a:rPr>
              <a:t>Mathematical Statistics</a:t>
            </a:r>
            <a:endParaRPr lang="en-US" b="1" dirty="0">
              <a:latin typeface="Arial Black" pitchFamily="34" charset="0"/>
            </a:endParaRPr>
          </a:p>
        </p:txBody>
      </p:sp>
    </p:spTree>
    <p:extLst>
      <p:ext uri="{BB962C8B-B14F-4D97-AF65-F5344CB8AC3E}">
        <p14:creationId xmlns="" xmlns:p14="http://schemas.microsoft.com/office/powerpoint/2010/main"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Introduction to the course</a:t>
            </a:r>
          </a:p>
          <a:p>
            <a:r>
              <a:rPr lang="en-US" dirty="0"/>
              <a:t>What is statistics and statistical methods</a:t>
            </a:r>
          </a:p>
          <a:p>
            <a:r>
              <a:rPr lang="en-US" dirty="0"/>
              <a:t>Data and its representation</a:t>
            </a:r>
          </a:p>
          <a:p>
            <a:pPr marL="0" indent="0">
              <a:buNone/>
            </a:pPr>
            <a:endParaRPr lang="en-US" dirty="0"/>
          </a:p>
        </p:txBody>
      </p:sp>
    </p:spTree>
    <p:extLst>
      <p:ext uri="{BB962C8B-B14F-4D97-AF65-F5344CB8AC3E}">
        <p14:creationId xmlns="" xmlns:p14="http://schemas.microsoft.com/office/powerpoint/2010/main"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lstStyle/>
          <a:p>
            <a:r>
              <a:rPr lang="en-US" dirty="0" smtClean="0"/>
              <a:t>Continue from data Representation</a:t>
            </a:r>
          </a:p>
          <a:p>
            <a:pPr lvl="1"/>
            <a:r>
              <a:rPr lang="en-US" dirty="0" smtClean="0"/>
              <a:t>Histogram</a:t>
            </a:r>
          </a:p>
          <a:p>
            <a:r>
              <a:rPr lang="en-US" dirty="0"/>
              <a:t>Center and Spread of </a:t>
            </a:r>
            <a:r>
              <a:rPr lang="en-US" dirty="0" smtClean="0"/>
              <a:t>Data</a:t>
            </a:r>
          </a:p>
          <a:p>
            <a:r>
              <a:rPr lang="en-US" dirty="0" smtClean="0"/>
              <a:t>Quartiles</a:t>
            </a:r>
          </a:p>
          <a:p>
            <a:r>
              <a:rPr lang="en-US" dirty="0" smtClean="0"/>
              <a:t>Box and Whisker Plot</a:t>
            </a:r>
          </a:p>
          <a:p>
            <a:r>
              <a:rPr lang="en-US" dirty="0" smtClean="0"/>
              <a:t>Outliers</a:t>
            </a:r>
            <a:endParaRPr lang="en-US" dirty="0"/>
          </a:p>
        </p:txBody>
      </p:sp>
    </p:spTree>
    <p:extLst>
      <p:ext uri="{BB962C8B-B14F-4D97-AF65-F5344CB8AC3E}">
        <p14:creationId xmlns="" xmlns:p14="http://schemas.microsoft.com/office/powerpoint/2010/main" val="503324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89 84 87 81 89 86 91 90 78 89  87 99 83 89 </a:t>
            </a:r>
          </a:p>
          <a:p>
            <a:r>
              <a:rPr lang="en-US" dirty="0" smtClean="0"/>
              <a:t>Sort this data</a:t>
            </a:r>
          </a:p>
          <a:p>
            <a:r>
              <a:rPr lang="en-US" dirty="0" smtClean="0"/>
              <a:t>78 81 83  84 86 87 87 89 89 89 89 90 91 99</a:t>
            </a:r>
          </a:p>
          <a:p>
            <a:r>
              <a:rPr lang="en-US" dirty="0" smtClean="0"/>
              <a:t>Group this data</a:t>
            </a:r>
          </a:p>
          <a:p>
            <a:pPr lvl="1"/>
            <a:r>
              <a:rPr lang="en-US" dirty="0" smtClean="0"/>
              <a:t>Make 5 groups</a:t>
            </a:r>
          </a:p>
          <a:p>
            <a:pPr marL="457200" lvl="1" indent="0">
              <a:buNone/>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262400682"/>
              </p:ext>
            </p:extLst>
          </p:nvPr>
        </p:nvGraphicFramePr>
        <p:xfrm>
          <a:off x="914400" y="3718560"/>
          <a:ext cx="4191000" cy="2225040"/>
        </p:xfrm>
        <a:graphic>
          <a:graphicData uri="http://schemas.openxmlformats.org/drawingml/2006/table">
            <a:tbl>
              <a:tblPr firstRow="1" bandRow="1">
                <a:tableStyleId>{7E9639D4-E3E2-4D34-9284-5A2195B3D0D7}</a:tableStyleId>
              </a:tblPr>
              <a:tblGrid>
                <a:gridCol w="2095500"/>
                <a:gridCol w="2095500"/>
              </a:tblGrid>
              <a:tr h="370840">
                <a:tc>
                  <a:txBody>
                    <a:bodyPr/>
                    <a:lstStyle/>
                    <a:p>
                      <a:pPr algn="ctr"/>
                      <a:r>
                        <a:rPr lang="en-US" dirty="0" smtClean="0"/>
                        <a:t>Group</a:t>
                      </a:r>
                      <a:endParaRPr lang="en-US" dirty="0"/>
                    </a:p>
                  </a:txBody>
                  <a:tcPr/>
                </a:tc>
                <a:tc>
                  <a:txBody>
                    <a:bodyPr/>
                    <a:lstStyle/>
                    <a:p>
                      <a:pPr algn="ctr"/>
                      <a:r>
                        <a:rPr lang="en-US" dirty="0" smtClean="0"/>
                        <a:t>No of Elements</a:t>
                      </a:r>
                      <a:endParaRPr lang="en-US" dirty="0"/>
                    </a:p>
                  </a:txBody>
                  <a:tcPr/>
                </a:tc>
              </a:tr>
              <a:tr h="370840">
                <a:tc>
                  <a:txBody>
                    <a:bodyPr/>
                    <a:lstStyle/>
                    <a:p>
                      <a:pPr algn="ctr"/>
                      <a:r>
                        <a:rPr lang="en-US" dirty="0" smtClean="0"/>
                        <a:t>75</a:t>
                      </a:r>
                      <a:r>
                        <a:rPr lang="en-US" baseline="0" dirty="0" smtClean="0"/>
                        <a:t> - 79</a:t>
                      </a:r>
                      <a:endParaRPr lang="en-US" dirty="0"/>
                    </a:p>
                  </a:txBody>
                  <a:tcPr/>
                </a:tc>
                <a:tc>
                  <a:txBody>
                    <a:bodyPr/>
                    <a:lstStyle/>
                    <a:p>
                      <a:pPr algn="ctr"/>
                      <a:r>
                        <a:rPr lang="en-US" dirty="0" smtClean="0"/>
                        <a:t>1</a:t>
                      </a:r>
                      <a:endParaRPr lang="en-US" dirty="0"/>
                    </a:p>
                  </a:txBody>
                  <a:tcPr/>
                </a:tc>
              </a:tr>
              <a:tr h="370840">
                <a:tc>
                  <a:txBody>
                    <a:bodyPr/>
                    <a:lstStyle/>
                    <a:p>
                      <a:pPr algn="ctr"/>
                      <a:r>
                        <a:rPr lang="en-US" dirty="0" smtClean="0"/>
                        <a:t>80 - 84</a:t>
                      </a:r>
                      <a:endParaRPr lang="en-US" dirty="0"/>
                    </a:p>
                  </a:txBody>
                  <a:tcPr/>
                </a:tc>
                <a:tc>
                  <a:txBody>
                    <a:bodyPr/>
                    <a:lstStyle/>
                    <a:p>
                      <a:pPr algn="ctr"/>
                      <a:r>
                        <a:rPr lang="en-US" dirty="0" smtClean="0"/>
                        <a:t>3</a:t>
                      </a:r>
                      <a:endParaRPr lang="en-US" dirty="0"/>
                    </a:p>
                  </a:txBody>
                  <a:tcPr/>
                </a:tc>
              </a:tr>
              <a:tr h="370840">
                <a:tc>
                  <a:txBody>
                    <a:bodyPr/>
                    <a:lstStyle/>
                    <a:p>
                      <a:pPr algn="ctr"/>
                      <a:r>
                        <a:rPr lang="en-US" dirty="0" smtClean="0"/>
                        <a:t>85 - 89</a:t>
                      </a:r>
                      <a:endParaRPr lang="en-US" dirty="0"/>
                    </a:p>
                  </a:txBody>
                  <a:tcPr/>
                </a:tc>
                <a:tc>
                  <a:txBody>
                    <a:bodyPr/>
                    <a:lstStyle/>
                    <a:p>
                      <a:pPr algn="ctr"/>
                      <a:r>
                        <a:rPr lang="en-US" dirty="0" smtClean="0"/>
                        <a:t>7</a:t>
                      </a:r>
                      <a:endParaRPr lang="en-US" dirty="0"/>
                    </a:p>
                  </a:txBody>
                  <a:tcPr/>
                </a:tc>
              </a:tr>
              <a:tr h="370840">
                <a:tc>
                  <a:txBody>
                    <a:bodyPr/>
                    <a:lstStyle/>
                    <a:p>
                      <a:pPr algn="ctr"/>
                      <a:r>
                        <a:rPr lang="en-US" dirty="0" smtClean="0"/>
                        <a:t>90 - 94</a:t>
                      </a:r>
                      <a:endParaRPr lang="en-US" dirty="0"/>
                    </a:p>
                  </a:txBody>
                  <a:tcPr/>
                </a:tc>
                <a:tc>
                  <a:txBody>
                    <a:bodyPr/>
                    <a:lstStyle/>
                    <a:p>
                      <a:pPr algn="ctr"/>
                      <a:r>
                        <a:rPr lang="en-US" dirty="0" smtClean="0"/>
                        <a:t>2</a:t>
                      </a:r>
                      <a:endParaRPr lang="en-US" dirty="0"/>
                    </a:p>
                  </a:txBody>
                  <a:tcPr/>
                </a:tc>
              </a:tr>
              <a:tr h="370840">
                <a:tc>
                  <a:txBody>
                    <a:bodyPr/>
                    <a:lstStyle/>
                    <a:p>
                      <a:pPr algn="ctr"/>
                      <a:r>
                        <a:rPr lang="en-US" dirty="0" smtClean="0"/>
                        <a:t>94 - 99</a:t>
                      </a:r>
                      <a:endParaRPr lang="en-US" dirty="0"/>
                    </a:p>
                  </a:txBody>
                  <a:tcPr/>
                </a:tc>
                <a:tc>
                  <a:txBody>
                    <a:bodyPr/>
                    <a:lstStyle/>
                    <a:p>
                      <a:pPr algn="ctr"/>
                      <a:r>
                        <a:rPr lang="en-US" dirty="0" smtClean="0"/>
                        <a:t>1</a:t>
                      </a:r>
                      <a:endParaRPr lang="en-US" dirty="0"/>
                    </a:p>
                  </a:txBody>
                  <a:tcPr/>
                </a:tc>
              </a:tr>
            </a:tbl>
          </a:graphicData>
        </a:graphic>
      </p:graphicFrame>
    </p:spTree>
    <p:extLst>
      <p:ext uri="{BB962C8B-B14F-4D97-AF65-F5344CB8AC3E}">
        <p14:creationId xmlns="" xmlns:p14="http://schemas.microsoft.com/office/powerpoint/2010/main" val="319253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78 81 83  84 86 87 87 89 89 89 89 90 91 99</a:t>
            </a:r>
          </a:p>
          <a:p>
            <a:r>
              <a:rPr lang="en-US" dirty="0" smtClean="0"/>
              <a:t>Representing the same data in stem and leaf plot,</a:t>
            </a:r>
          </a:p>
          <a:p>
            <a:pPr marL="457200" lvl="1" indent="0">
              <a:buNone/>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262400682"/>
              </p:ext>
            </p:extLst>
          </p:nvPr>
        </p:nvGraphicFramePr>
        <p:xfrm>
          <a:off x="2895600" y="3048000"/>
          <a:ext cx="2895600" cy="2225040"/>
        </p:xfrm>
        <a:graphic>
          <a:graphicData uri="http://schemas.openxmlformats.org/drawingml/2006/table">
            <a:tbl>
              <a:tblPr firstRow="1" bandRow="1">
                <a:tableStyleId>{7E9639D4-E3E2-4D34-9284-5A2195B3D0D7}</a:tableStyleId>
              </a:tblPr>
              <a:tblGrid>
                <a:gridCol w="1447800"/>
                <a:gridCol w="1447800"/>
              </a:tblGrid>
              <a:tr h="370840">
                <a:tc>
                  <a:txBody>
                    <a:bodyPr/>
                    <a:lstStyle/>
                    <a:p>
                      <a:pPr algn="ctr"/>
                      <a:r>
                        <a:rPr lang="en-US" dirty="0" smtClean="0"/>
                        <a:t>Stem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Leaf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r>
                        <a:rPr lang="en-US" baseline="0" dirty="0" smtClean="0"/>
                        <a:t> 3 4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6 7 7 9 9 9 9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19253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78 81 83  84 86 87 87 89 89 89 89 90 91 99</a:t>
            </a:r>
          </a:p>
          <a:p>
            <a:r>
              <a:rPr lang="en-US" dirty="0" smtClean="0"/>
              <a:t>Counting how many leaves a certain stem has, we write that number in the left most column, and call it absolute frequency</a:t>
            </a:r>
          </a:p>
          <a:p>
            <a:pPr marL="457200" lvl="1" indent="0">
              <a:buNone/>
            </a:pPr>
            <a:endParaRPr lang="en-US" dirty="0" smtClean="0"/>
          </a:p>
          <a:p>
            <a:pPr marL="0" indent="0">
              <a:buNone/>
            </a:pP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262400682"/>
              </p:ext>
            </p:extLst>
          </p:nvPr>
        </p:nvGraphicFramePr>
        <p:xfrm>
          <a:off x="2667000" y="3124200"/>
          <a:ext cx="3474720" cy="2763520"/>
        </p:xfrm>
        <a:graphic>
          <a:graphicData uri="http://schemas.openxmlformats.org/drawingml/2006/table">
            <a:tbl>
              <a:tblPr firstRow="1" bandRow="1">
                <a:tableStyleId>{7E9639D4-E3E2-4D34-9284-5A2195B3D0D7}</a:tableStyleId>
              </a:tblPr>
              <a:tblGrid>
                <a:gridCol w="1158240"/>
                <a:gridCol w="1158240"/>
                <a:gridCol w="1158240"/>
              </a:tblGrid>
              <a:tr h="370840">
                <a:tc>
                  <a:txBody>
                    <a:bodyPr/>
                    <a:lstStyle/>
                    <a:p>
                      <a:pPr algn="ct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Stem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Leaf</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r>
                        <a:rPr lang="en-US" baseline="0" dirty="0" smtClean="0"/>
                        <a:t> 3 4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6 7 7 9 9 9 9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1925377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Representation (Example)</a:t>
            </a:r>
            <a:endParaRPr lang="en-US" dirty="0"/>
          </a:p>
        </p:txBody>
      </p:sp>
      <p:sp>
        <p:nvSpPr>
          <p:cNvPr id="3" name="Content Placeholder 2"/>
          <p:cNvSpPr>
            <a:spLocks noGrp="1"/>
          </p:cNvSpPr>
          <p:nvPr>
            <p:ph idx="1"/>
          </p:nvPr>
        </p:nvSpPr>
        <p:spPr/>
        <p:txBody>
          <a:bodyPr/>
          <a:lstStyle/>
          <a:p>
            <a:r>
              <a:rPr lang="en-US" dirty="0" smtClean="0"/>
              <a:t>78 81 83  84 86 87 87 89 89 89 89 90 91 99</a:t>
            </a:r>
          </a:p>
          <a:p>
            <a:r>
              <a:rPr lang="en-US" dirty="0" smtClean="0"/>
              <a:t>To find the cumulative absolute frequency, we add up the absolute frequencies up to the line of the leaf</a:t>
            </a:r>
          </a:p>
          <a:p>
            <a:pPr marL="0" indent="0">
              <a:buNone/>
            </a:pP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262400682"/>
              </p:ext>
            </p:extLst>
          </p:nvPr>
        </p:nvGraphicFramePr>
        <p:xfrm>
          <a:off x="1905000" y="3276600"/>
          <a:ext cx="5013960" cy="3037840"/>
        </p:xfrm>
        <a:graphic>
          <a:graphicData uri="http://schemas.openxmlformats.org/drawingml/2006/table">
            <a:tbl>
              <a:tblPr firstRow="1" bandRow="1">
                <a:tableStyleId>{7E9639D4-E3E2-4D34-9284-5A2195B3D0D7}</a:tableStyleId>
              </a:tblPr>
              <a:tblGrid>
                <a:gridCol w="1253490"/>
                <a:gridCol w="1253490"/>
                <a:gridCol w="1253490"/>
                <a:gridCol w="1253490"/>
              </a:tblGrid>
              <a:tr h="370840">
                <a:tc>
                  <a:txBody>
                    <a:bodyPr/>
                    <a:lstStyle/>
                    <a:p>
                      <a:pPr algn="ctr"/>
                      <a:r>
                        <a:rPr lang="en-US" dirty="0" smtClean="0"/>
                        <a:t>Cumulative</a:t>
                      </a:r>
                      <a:r>
                        <a:rPr lang="en-US" baseline="0" dirty="0" smtClean="0"/>
                        <a:t> </a:t>
                      </a: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Group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No of Elements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r>
                        <a:rPr lang="en-US" baseline="0" dirty="0" smtClean="0"/>
                        <a:t> 3 4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6 7 7 9 9 9 9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pSp>
        <p:nvGrpSpPr>
          <p:cNvPr id="10" name="Group 9"/>
          <p:cNvGrpSpPr/>
          <p:nvPr/>
        </p:nvGrpSpPr>
        <p:grpSpPr>
          <a:xfrm>
            <a:off x="2742406" y="4344194"/>
            <a:ext cx="991394" cy="456406"/>
            <a:chOff x="2742406" y="4344194"/>
            <a:chExt cx="991394" cy="456406"/>
          </a:xfrm>
        </p:grpSpPr>
        <p:cxnSp>
          <p:nvCxnSpPr>
            <p:cNvPr id="6" name="Straight Arrow Connector 5"/>
            <p:cNvCxnSpPr/>
            <p:nvPr/>
          </p:nvCxnSpPr>
          <p:spPr>
            <a:xfrm rot="5400000">
              <a:off x="2552700" y="45339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10800000" flipV="1">
              <a:off x="2819400" y="4724400"/>
              <a:ext cx="914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31925377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Representation (Example)</a:t>
            </a:r>
          </a:p>
        </p:txBody>
      </p:sp>
      <p:sp>
        <p:nvSpPr>
          <p:cNvPr id="3" name="Content Placeholder 2"/>
          <p:cNvSpPr>
            <a:spLocks noGrp="1"/>
          </p:cNvSpPr>
          <p:nvPr>
            <p:ph idx="1"/>
          </p:nvPr>
        </p:nvSpPr>
        <p:spPr>
          <a:xfrm>
            <a:off x="457200" y="3886200"/>
            <a:ext cx="8229600" cy="2590800"/>
          </a:xfrm>
        </p:spPr>
        <p:txBody>
          <a:bodyPr>
            <a:normAutofit/>
          </a:bodyPr>
          <a:lstStyle/>
          <a:p>
            <a:r>
              <a:rPr lang="en-US" dirty="0" smtClean="0"/>
              <a:t>Individual entries of left most column in stem and leaf plot are called </a:t>
            </a:r>
            <a:r>
              <a:rPr lang="en-US" i="1" dirty="0" smtClean="0">
                <a:solidFill>
                  <a:srgbClr val="FF0000"/>
                </a:solidFill>
              </a:rPr>
              <a:t>Cumulative Absolute Frequency CAS</a:t>
            </a:r>
            <a:r>
              <a:rPr lang="en-US" dirty="0" smtClean="0"/>
              <a:t>, i. e. the sum of the absolute frequencies of values up to the line of the leaf.</a:t>
            </a:r>
          </a:p>
          <a:p>
            <a:pPr lvl="1"/>
            <a:r>
              <a:rPr lang="en-US" dirty="0" smtClean="0"/>
              <a:t>For example, 11 shows that there are 11 values in the data not exceeding 89.</a:t>
            </a:r>
          </a:p>
        </p:txBody>
      </p:sp>
      <p:graphicFrame>
        <p:nvGraphicFramePr>
          <p:cNvPr id="4" name="Table 3"/>
          <p:cNvGraphicFramePr>
            <a:graphicFrameLocks noGrp="1"/>
          </p:cNvGraphicFramePr>
          <p:nvPr>
            <p:extLst>
              <p:ext uri="{D42A27DB-BD31-4B8C-83A1-F6EECF244321}">
                <p14:modId xmlns="" xmlns:p14="http://schemas.microsoft.com/office/powerpoint/2010/main" val="262400682"/>
              </p:ext>
            </p:extLst>
          </p:nvPr>
        </p:nvGraphicFramePr>
        <p:xfrm>
          <a:off x="2057400" y="914400"/>
          <a:ext cx="5257800" cy="2768600"/>
        </p:xfrm>
        <a:graphic>
          <a:graphicData uri="http://schemas.openxmlformats.org/drawingml/2006/table">
            <a:tbl>
              <a:tblPr firstRow="1" bandRow="1">
                <a:tableStyleId>{7E9639D4-E3E2-4D34-9284-5A2195B3D0D7}</a:tableStyleId>
              </a:tblPr>
              <a:tblGrid>
                <a:gridCol w="1314450"/>
                <a:gridCol w="1314450"/>
                <a:gridCol w="1314450"/>
                <a:gridCol w="1314450"/>
              </a:tblGrid>
              <a:tr h="370840">
                <a:tc>
                  <a:txBody>
                    <a:bodyPr/>
                    <a:lstStyle/>
                    <a:p>
                      <a:pPr algn="ctr"/>
                      <a:r>
                        <a:rPr lang="en-US" dirty="0" smtClean="0"/>
                        <a:t>Cumulative</a:t>
                      </a:r>
                      <a:r>
                        <a:rPr lang="en-US" baseline="0" dirty="0" smtClean="0"/>
                        <a:t> </a:t>
                      </a: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Absolute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Group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No of Elements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r>
                        <a:rPr lang="en-US" baseline="0" dirty="0" smtClean="0"/>
                        <a:t> 3 4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6 7 7 9 9 9 9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0 1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940666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Representation (Example)</a:t>
            </a:r>
          </a:p>
        </p:txBody>
      </p:sp>
      <p:sp>
        <p:nvSpPr>
          <p:cNvPr id="3" name="Content Placeholder 2"/>
          <p:cNvSpPr>
            <a:spLocks noGrp="1"/>
          </p:cNvSpPr>
          <p:nvPr>
            <p:ph idx="1"/>
          </p:nvPr>
        </p:nvSpPr>
        <p:spPr/>
        <p:txBody>
          <a:bodyPr/>
          <a:lstStyle/>
          <a:p>
            <a:r>
              <a:rPr lang="en-US" dirty="0" smtClean="0"/>
              <a:t>Dividing the absolute frequency by n (total number of entries in the data) gives</a:t>
            </a:r>
            <a:r>
              <a:rPr lang="en-US" i="1" dirty="0" smtClean="0">
                <a:solidFill>
                  <a:srgbClr val="FF0000"/>
                </a:solidFill>
              </a:rPr>
              <a:t> Relative class </a:t>
            </a:r>
            <a:r>
              <a:rPr lang="en-US" i="1" dirty="0">
                <a:solidFill>
                  <a:srgbClr val="FF0000"/>
                </a:solidFill>
              </a:rPr>
              <a:t>Frequency </a:t>
            </a:r>
            <a:endParaRPr lang="en-US" i="1" dirty="0" smtClean="0">
              <a:solidFill>
                <a:srgbClr val="FF0000"/>
              </a:solidFill>
            </a:endParaRPr>
          </a:p>
          <a:p>
            <a:r>
              <a:rPr lang="en-US" dirty="0" smtClean="0"/>
              <a:t>In the present example there are total 14 entries, therefore, relative frequency is calculated as</a:t>
            </a: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3094945494"/>
              </p:ext>
            </p:extLst>
          </p:nvPr>
        </p:nvGraphicFramePr>
        <p:xfrm>
          <a:off x="2362200" y="3657600"/>
          <a:ext cx="4572000" cy="2494280"/>
        </p:xfrm>
        <a:graphic>
          <a:graphicData uri="http://schemas.openxmlformats.org/drawingml/2006/table">
            <a:tbl>
              <a:tblPr firstRow="1" bandRow="1">
                <a:tableStyleId>{7E9639D4-E3E2-4D34-9284-5A2195B3D0D7}</a:tableStyleId>
              </a:tblPr>
              <a:tblGrid>
                <a:gridCol w="1026368"/>
                <a:gridCol w="1672765"/>
                <a:gridCol w="1872867"/>
              </a:tblGrid>
              <a:tr h="370840">
                <a:tc>
                  <a:txBody>
                    <a:bodyPr/>
                    <a:lstStyle/>
                    <a:p>
                      <a:pPr algn="ctr"/>
                      <a:r>
                        <a:rPr lang="en-US" dirty="0" smtClean="0"/>
                        <a:t>Group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Abs. </a:t>
                      </a:r>
                      <a:r>
                        <a:rPr lang="en-US" dirty="0" err="1" smtClean="0"/>
                        <a:t>Freq</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Relative</a:t>
                      </a:r>
                      <a:r>
                        <a:rPr lang="en-US" baseline="0" dirty="0" smtClean="0"/>
                        <a:t> C. Frequency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75</a:t>
                      </a:r>
                      <a:r>
                        <a:rPr lang="en-US" baseline="0" dirty="0" smtClean="0"/>
                        <a:t> - 79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80 - 84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85 - 89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90 - 94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94 - 99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940666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frequency</a:t>
            </a:r>
            <a:endParaRPr lang="en-US" dirty="0"/>
          </a:p>
        </p:txBody>
      </p:sp>
      <p:sp>
        <p:nvSpPr>
          <p:cNvPr id="3" name="Content Placeholder 2"/>
          <p:cNvSpPr>
            <a:spLocks noGrp="1"/>
          </p:cNvSpPr>
          <p:nvPr>
            <p:ph idx="1"/>
          </p:nvPr>
        </p:nvSpPr>
        <p:spPr/>
        <p:txBody>
          <a:bodyPr/>
          <a:lstStyle/>
          <a:p>
            <a:r>
              <a:rPr lang="en-US" dirty="0" smtClean="0"/>
              <a:t>How Relative class Frequency is used for data representation?</a:t>
            </a:r>
            <a:endParaRPr lang="en-US" dirty="0"/>
          </a:p>
          <a:p>
            <a:pPr marL="0" indent="0">
              <a:buNone/>
            </a:pPr>
            <a:endParaRPr lang="en-US" dirty="0"/>
          </a:p>
        </p:txBody>
      </p:sp>
    </p:spTree>
    <p:extLst>
      <p:ext uri="{BB962C8B-B14F-4D97-AF65-F5344CB8AC3E}">
        <p14:creationId xmlns="" xmlns:p14="http://schemas.microsoft.com/office/powerpoint/2010/main" val="33461501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Histogram</a:t>
            </a:r>
            <a:endParaRPr lang="en-US" dirty="0"/>
          </a:p>
        </p:txBody>
      </p:sp>
      <p:sp>
        <p:nvSpPr>
          <p:cNvPr id="3" name="Content Placeholder 2"/>
          <p:cNvSpPr>
            <a:spLocks noGrp="1"/>
          </p:cNvSpPr>
          <p:nvPr>
            <p:ph idx="1"/>
          </p:nvPr>
        </p:nvSpPr>
        <p:spPr/>
        <p:txBody>
          <a:bodyPr/>
          <a:lstStyle/>
          <a:p>
            <a:r>
              <a:rPr lang="en-US" dirty="0" smtClean="0"/>
              <a:t>Area of the rectangles are proportional to the relative frequency.</a:t>
            </a:r>
            <a:endParaRPr lang="en-US" dirty="0"/>
          </a:p>
          <a:p>
            <a:pPr marL="0" indent="0">
              <a:buNone/>
            </a:pPr>
            <a:endParaRPr lang="en-US" dirty="0"/>
          </a:p>
        </p:txBody>
      </p:sp>
      <p:graphicFrame>
        <p:nvGraphicFramePr>
          <p:cNvPr id="4" name="Table 3"/>
          <p:cNvGraphicFramePr>
            <a:graphicFrameLocks noGrp="1"/>
          </p:cNvGraphicFramePr>
          <p:nvPr>
            <p:extLst>
              <p:ext uri="{D42A27DB-BD31-4B8C-83A1-F6EECF244321}">
                <p14:modId xmlns="" xmlns:p14="http://schemas.microsoft.com/office/powerpoint/2010/main" val="3094945494"/>
              </p:ext>
            </p:extLst>
          </p:nvPr>
        </p:nvGraphicFramePr>
        <p:xfrm>
          <a:off x="228600" y="2057400"/>
          <a:ext cx="4343400" cy="3840480"/>
        </p:xfrm>
        <a:graphic>
          <a:graphicData uri="http://schemas.openxmlformats.org/drawingml/2006/table">
            <a:tbl>
              <a:tblPr firstRow="1" bandRow="1">
                <a:tableStyleId>{7E9639D4-E3E2-4D34-9284-5A2195B3D0D7}</a:tableStyleId>
              </a:tblPr>
              <a:tblGrid>
                <a:gridCol w="691702"/>
                <a:gridCol w="962926"/>
                <a:gridCol w="1172029"/>
                <a:gridCol w="1516743"/>
              </a:tblGrid>
              <a:tr h="640080">
                <a:tc>
                  <a:txBody>
                    <a:bodyPr/>
                    <a:lstStyle/>
                    <a:p>
                      <a:pPr algn="ctr"/>
                      <a:r>
                        <a:rPr lang="en-US" dirty="0" smtClean="0"/>
                        <a:t>Group</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Abs. </a:t>
                      </a:r>
                      <a:r>
                        <a:rPr lang="en-US" dirty="0" err="1" smtClean="0"/>
                        <a:t>Freq</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Rel.</a:t>
                      </a:r>
                      <a:r>
                        <a:rPr lang="en-US" baseline="0" dirty="0" smtClean="0"/>
                        <a:t> Freq</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Rel.</a:t>
                      </a:r>
                      <a:r>
                        <a:rPr lang="en-US" baseline="0" dirty="0" smtClean="0"/>
                        <a:t> Freq</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75</a:t>
                      </a:r>
                      <a:r>
                        <a:rPr lang="en-US" baseline="0" dirty="0" smtClean="0"/>
                        <a:t> - 79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en-US" sz="1800" b="1" i="0" u="none" strike="noStrike" dirty="0">
                          <a:solidFill>
                            <a:schemeClr val="tx1"/>
                          </a:solidFill>
                          <a:latin typeface="Calibri"/>
                        </a:rPr>
                        <a:t>0.07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80 - 84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3/14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en-US" sz="1800" b="1" i="0" u="none" strike="noStrike" dirty="0">
                          <a:solidFill>
                            <a:schemeClr val="tx1"/>
                          </a:solidFill>
                          <a:latin typeface="Calibri"/>
                        </a:rPr>
                        <a:t>0.21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85 - 89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7/14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en-US" sz="1800" b="1" i="0" u="none" strike="noStrike" dirty="0">
                          <a:solidFill>
                            <a:schemeClr val="tx1"/>
                          </a:solidFill>
                          <a:latin typeface="Calibri"/>
                        </a:rPr>
                        <a:t>0.50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90 - 94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2/14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en-US" sz="1800" b="1" i="0" u="none" strike="noStrike" dirty="0">
                          <a:solidFill>
                            <a:schemeClr val="tx1"/>
                          </a:solidFill>
                          <a:latin typeface="Calibri"/>
                        </a:rPr>
                        <a:t>0.14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dirty="0" smtClean="0"/>
                        <a:t>94 - 99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t"/>
                      <a:r>
                        <a:rPr lang="en-US" sz="1800" b="1" i="0" u="none" strike="noStrike" dirty="0">
                          <a:solidFill>
                            <a:schemeClr val="tx1"/>
                          </a:solidFill>
                          <a:latin typeface="Calibri"/>
                        </a:rPr>
                        <a:t>0.07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5" name="Chart 4"/>
          <p:cNvGraphicFramePr/>
          <p:nvPr/>
        </p:nvGraphicFramePr>
        <p:xfrm>
          <a:off x="4800600" y="2209800"/>
          <a:ext cx="3886200" cy="365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3346150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Histogram</a:t>
            </a:r>
            <a:endParaRPr lang="en-US" dirty="0"/>
          </a:p>
        </p:txBody>
      </p:sp>
      <p:sp>
        <p:nvSpPr>
          <p:cNvPr id="3" name="Content Placeholder 2"/>
          <p:cNvSpPr>
            <a:spLocks noGrp="1"/>
          </p:cNvSpPr>
          <p:nvPr>
            <p:ph idx="1"/>
          </p:nvPr>
        </p:nvSpPr>
        <p:spPr/>
        <p:txBody>
          <a:bodyPr/>
          <a:lstStyle/>
          <a:p>
            <a:r>
              <a:rPr lang="en-US" dirty="0" smtClean="0"/>
              <a:t>What information does Histogram?</a:t>
            </a:r>
          </a:p>
          <a:p>
            <a:r>
              <a:rPr lang="en-US" dirty="0" smtClean="0"/>
              <a:t>The data was</a:t>
            </a:r>
          </a:p>
          <a:p>
            <a:pPr lvl="1"/>
            <a:r>
              <a:rPr lang="en-US" dirty="0" smtClean="0"/>
              <a:t>78 81 83  84 86 87 87 89 89 89 89 90 91 99</a:t>
            </a:r>
          </a:p>
          <a:p>
            <a:pPr lvl="1"/>
            <a:endParaRPr lang="en-US" dirty="0"/>
          </a:p>
        </p:txBody>
      </p:sp>
      <p:graphicFrame>
        <p:nvGraphicFramePr>
          <p:cNvPr id="4" name="Chart 3"/>
          <p:cNvGraphicFramePr/>
          <p:nvPr/>
        </p:nvGraphicFramePr>
        <p:xfrm>
          <a:off x="1066800" y="2667000"/>
          <a:ext cx="7086600" cy="3657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Histogram</a:t>
            </a:r>
            <a:endParaRPr lang="en-US" dirty="0"/>
          </a:p>
        </p:txBody>
      </p:sp>
      <p:sp>
        <p:nvSpPr>
          <p:cNvPr id="3" name="Content Placeholder 2"/>
          <p:cNvSpPr>
            <a:spLocks noGrp="1"/>
          </p:cNvSpPr>
          <p:nvPr>
            <p:ph idx="1"/>
          </p:nvPr>
        </p:nvSpPr>
        <p:spPr/>
        <p:txBody>
          <a:bodyPr/>
          <a:lstStyle/>
          <a:p>
            <a:r>
              <a:rPr lang="en-US" dirty="0" smtClean="0"/>
              <a:t>What information does Histogram?</a:t>
            </a:r>
          </a:p>
          <a:p>
            <a:r>
              <a:rPr lang="en-US" dirty="0" smtClean="0"/>
              <a:t>It give us a clear picture where is the concentration of data</a:t>
            </a:r>
          </a:p>
          <a:p>
            <a:r>
              <a:rPr lang="en-US" dirty="0" smtClean="0"/>
              <a:t>Or we can say, which way the data is inclined</a:t>
            </a:r>
            <a:endParaRPr lang="en-US" dirty="0"/>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so far?</a:t>
            </a:r>
            <a:endParaRPr lang="en-US" dirty="0"/>
          </a:p>
        </p:txBody>
      </p:sp>
      <p:sp>
        <p:nvSpPr>
          <p:cNvPr id="3" name="Content Placeholder 2"/>
          <p:cNvSpPr>
            <a:spLocks noGrp="1"/>
          </p:cNvSpPr>
          <p:nvPr>
            <p:ph idx="1"/>
          </p:nvPr>
        </p:nvSpPr>
        <p:spPr/>
        <p:txBody>
          <a:bodyPr/>
          <a:lstStyle/>
          <a:p>
            <a:r>
              <a:rPr lang="en-US" dirty="0" smtClean="0"/>
              <a:t>We have studied,</a:t>
            </a:r>
          </a:p>
          <a:p>
            <a:pPr lvl="1"/>
            <a:r>
              <a:rPr lang="en-US" dirty="0" smtClean="0"/>
              <a:t>absolute frequencies</a:t>
            </a:r>
          </a:p>
          <a:p>
            <a:pPr lvl="1"/>
            <a:r>
              <a:rPr lang="en-US" dirty="0" smtClean="0"/>
              <a:t>Relative frequency</a:t>
            </a:r>
          </a:p>
          <a:p>
            <a:pPr lvl="1"/>
            <a:r>
              <a:rPr lang="en-US" dirty="0" smtClean="0"/>
              <a:t>And how to use it in plotting histogram</a:t>
            </a:r>
          </a:p>
          <a:p>
            <a:pPr lvl="1"/>
            <a:endParaRPr lang="en-US" dirty="0"/>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3" name="Content Placeholder 2"/>
          <p:cNvSpPr>
            <a:spLocks noGrp="1"/>
          </p:cNvSpPr>
          <p:nvPr>
            <p:ph idx="1"/>
          </p:nvPr>
        </p:nvSpPr>
        <p:spPr/>
        <p:txBody>
          <a:bodyPr/>
          <a:lstStyle/>
          <a:p>
            <a:r>
              <a:rPr lang="en-US" dirty="0" smtClean="0"/>
              <a:t>We have collected data and we want to analyze it, </a:t>
            </a:r>
          </a:p>
          <a:p>
            <a:r>
              <a:rPr lang="en-US" dirty="0" smtClean="0"/>
              <a:t>We take the previous data</a:t>
            </a:r>
          </a:p>
          <a:p>
            <a:r>
              <a:rPr lang="en-US" dirty="0" smtClean="0"/>
              <a:t>89 84 87 81 89 86 91 90 78 89  87 99 83 89 </a:t>
            </a:r>
          </a:p>
          <a:p>
            <a:r>
              <a:rPr lang="en-US" dirty="0" smtClean="0"/>
              <a:t>Sorting this data we get</a:t>
            </a:r>
          </a:p>
          <a:p>
            <a:r>
              <a:rPr lang="en-US" dirty="0" smtClean="0"/>
              <a:t>78 81 83  84 86 87 87 89 89 89 89 90 91 99</a:t>
            </a:r>
          </a:p>
          <a:p>
            <a:endParaRPr lang="en-US" dirty="0" smtClean="0"/>
          </a:p>
          <a:p>
            <a:pPr lvl="1"/>
            <a:endParaRPr lang="en-US" dirty="0"/>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and Spread of Data</a:t>
            </a:r>
            <a:endParaRPr lang="en-US" dirty="0"/>
          </a:p>
        </p:txBody>
      </p:sp>
      <p:sp>
        <p:nvSpPr>
          <p:cNvPr id="3" name="Content Placeholder 2"/>
          <p:cNvSpPr>
            <a:spLocks noGrp="1"/>
          </p:cNvSpPr>
          <p:nvPr>
            <p:ph idx="1"/>
          </p:nvPr>
        </p:nvSpPr>
        <p:spPr/>
        <p:txBody>
          <a:bodyPr>
            <a:normAutofit fontScale="92500"/>
          </a:bodyPr>
          <a:lstStyle/>
          <a:p>
            <a:r>
              <a:rPr lang="en-US" dirty="0" smtClean="0"/>
              <a:t>As a center of the location of data values we can take a </a:t>
            </a:r>
            <a:r>
              <a:rPr lang="en-US" i="1" dirty="0" smtClean="0">
                <a:solidFill>
                  <a:srgbClr val="C00000"/>
                </a:solidFill>
              </a:rPr>
              <a:t>median</a:t>
            </a:r>
            <a:r>
              <a:rPr lang="en-US" dirty="0" smtClean="0"/>
              <a:t>.</a:t>
            </a:r>
          </a:p>
          <a:p>
            <a:r>
              <a:rPr lang="en-US" dirty="0"/>
              <a:t>78 81 83  84 86 87 87 89 89 89 89 90 91 99</a:t>
            </a:r>
          </a:p>
          <a:p>
            <a:r>
              <a:rPr lang="en-US" dirty="0" smtClean="0"/>
              <a:t>There are total 14 values</a:t>
            </a:r>
          </a:p>
          <a:p>
            <a:r>
              <a:rPr lang="en-US" dirty="0" smtClean="0"/>
              <a:t>As in the present data set we have even number of values so there is no center value</a:t>
            </a:r>
          </a:p>
          <a:p>
            <a:r>
              <a:rPr lang="en-US" dirty="0" smtClean="0"/>
              <a:t>But we have 87 and 89 as middle values (7</a:t>
            </a:r>
            <a:r>
              <a:rPr lang="en-US" baseline="30000" dirty="0" smtClean="0"/>
              <a:t>th</a:t>
            </a:r>
            <a:r>
              <a:rPr lang="en-US" dirty="0" smtClean="0"/>
              <a:t> and 8</a:t>
            </a:r>
            <a:r>
              <a:rPr lang="en-US" baseline="30000" dirty="0" smtClean="0"/>
              <a:t>th</a:t>
            </a:r>
            <a:r>
              <a:rPr lang="en-US" dirty="0" smtClean="0"/>
              <a:t>) so </a:t>
            </a:r>
          </a:p>
          <a:p>
            <a:pPr lvl="1"/>
            <a:r>
              <a:rPr lang="en-US" dirty="0" smtClean="0"/>
              <a:t>We take the median as </a:t>
            </a:r>
          </a:p>
          <a:p>
            <a:pPr lvl="1"/>
            <a:r>
              <a:rPr lang="en-US" dirty="0" smtClean="0"/>
              <a:t>(87+89)/2</a:t>
            </a:r>
          </a:p>
          <a:p>
            <a:pPr lvl="1"/>
            <a:r>
              <a:rPr lang="en-US" dirty="0" smtClean="0"/>
              <a:t>=88</a:t>
            </a:r>
          </a:p>
          <a:p>
            <a:pPr lvl="1"/>
            <a:r>
              <a:rPr lang="en-US" dirty="0" smtClean="0"/>
              <a:t>Therefore, The median is </a:t>
            </a:r>
            <a:r>
              <a:rPr lang="en-US" dirty="0" smtClean="0">
                <a:solidFill>
                  <a:srgbClr val="FF0000"/>
                </a:solidFill>
              </a:rPr>
              <a:t>88</a:t>
            </a:r>
            <a:r>
              <a:rPr lang="en-US" dirty="0" smtClean="0"/>
              <a:t>.</a:t>
            </a:r>
          </a:p>
          <a:p>
            <a:r>
              <a:rPr lang="en-US" dirty="0" smtClean="0">
                <a:solidFill>
                  <a:srgbClr val="FF0000"/>
                </a:solidFill>
              </a:rPr>
              <a:t>Remember Median may not be present in the data.</a:t>
            </a:r>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Median Cont..</a:t>
            </a:r>
            <a:endParaRPr lang="en-US" dirty="0"/>
          </a:p>
        </p:txBody>
      </p:sp>
      <p:sp>
        <p:nvSpPr>
          <p:cNvPr id="3" name="Content Placeholder 2"/>
          <p:cNvSpPr>
            <a:spLocks noGrp="1"/>
          </p:cNvSpPr>
          <p:nvPr>
            <p:ph idx="1"/>
          </p:nvPr>
        </p:nvSpPr>
        <p:spPr/>
        <p:txBody>
          <a:bodyPr>
            <a:normAutofit/>
          </a:bodyPr>
          <a:lstStyle/>
          <a:p>
            <a:r>
              <a:rPr lang="en-US" dirty="0" smtClean="0"/>
              <a:t>Take another example</a:t>
            </a:r>
          </a:p>
          <a:p>
            <a:r>
              <a:rPr lang="en-US" dirty="0" smtClean="0"/>
              <a:t>51 54 55 55 57 62 63 63 69</a:t>
            </a:r>
            <a:endParaRPr lang="en-US" dirty="0"/>
          </a:p>
          <a:p>
            <a:r>
              <a:rPr lang="en-US" dirty="0" smtClean="0"/>
              <a:t>There are total 9 values</a:t>
            </a:r>
          </a:p>
          <a:p>
            <a:r>
              <a:rPr lang="en-US" dirty="0" smtClean="0"/>
              <a:t>As in the present data set we have ODD number of values so there is a center value</a:t>
            </a:r>
          </a:p>
          <a:p>
            <a:r>
              <a:rPr lang="en-US" dirty="0" smtClean="0"/>
              <a:t>The center value is 57</a:t>
            </a:r>
          </a:p>
          <a:p>
            <a:pPr lvl="1"/>
            <a:r>
              <a:rPr lang="en-US" dirty="0" smtClean="0"/>
              <a:t>Therefore, The median is </a:t>
            </a:r>
            <a:r>
              <a:rPr lang="en-US" dirty="0" smtClean="0">
                <a:solidFill>
                  <a:srgbClr val="FF0000"/>
                </a:solidFill>
              </a:rPr>
              <a:t>57</a:t>
            </a:r>
            <a:r>
              <a:rPr lang="en-US" dirty="0" smtClean="0"/>
              <a:t>.</a:t>
            </a:r>
          </a:p>
          <a:p>
            <a:r>
              <a:rPr lang="en-US" dirty="0" smtClean="0">
                <a:solidFill>
                  <a:srgbClr val="FF0000"/>
                </a:solidFill>
              </a:rPr>
              <a:t>Notice in this example Median is present in the data.</a:t>
            </a:r>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Median Cont..</a:t>
            </a:r>
            <a:endParaRPr lang="en-US" dirty="0"/>
          </a:p>
        </p:txBody>
      </p:sp>
      <p:sp>
        <p:nvSpPr>
          <p:cNvPr id="3" name="Content Placeholder 2"/>
          <p:cNvSpPr>
            <a:spLocks noGrp="1"/>
          </p:cNvSpPr>
          <p:nvPr>
            <p:ph idx="1"/>
          </p:nvPr>
        </p:nvSpPr>
        <p:spPr/>
        <p:txBody>
          <a:bodyPr>
            <a:normAutofit/>
          </a:bodyPr>
          <a:lstStyle/>
          <a:p>
            <a:r>
              <a:rPr lang="en-US" dirty="0" smtClean="0"/>
              <a:t>Take another example</a:t>
            </a:r>
          </a:p>
          <a:p>
            <a:r>
              <a:rPr lang="en-US" dirty="0" smtClean="0"/>
              <a:t>51 54 55 55 56 57 62 63 63 69</a:t>
            </a:r>
            <a:endParaRPr lang="en-US" dirty="0"/>
          </a:p>
          <a:p>
            <a:r>
              <a:rPr lang="en-US" dirty="0" smtClean="0"/>
              <a:t>There are total 10 values</a:t>
            </a:r>
          </a:p>
          <a:p>
            <a:r>
              <a:rPr lang="en-US" dirty="0" smtClean="0"/>
              <a:t>As in the present data set we have even number of values so there is no center value</a:t>
            </a:r>
          </a:p>
          <a:p>
            <a:r>
              <a:rPr lang="en-US" dirty="0" smtClean="0"/>
              <a:t>But we have 56 and 57 as middle values (5</a:t>
            </a:r>
            <a:r>
              <a:rPr lang="en-US" baseline="30000" dirty="0" smtClean="0"/>
              <a:t>th</a:t>
            </a:r>
            <a:r>
              <a:rPr lang="en-US" dirty="0" smtClean="0"/>
              <a:t> and 6</a:t>
            </a:r>
            <a:r>
              <a:rPr lang="en-US" baseline="30000" dirty="0" smtClean="0"/>
              <a:t>th</a:t>
            </a:r>
            <a:r>
              <a:rPr lang="en-US" dirty="0" smtClean="0"/>
              <a:t>) so </a:t>
            </a:r>
          </a:p>
          <a:p>
            <a:pPr lvl="1"/>
            <a:r>
              <a:rPr lang="en-US" dirty="0" smtClean="0"/>
              <a:t>We take the median as </a:t>
            </a:r>
          </a:p>
          <a:p>
            <a:pPr lvl="1"/>
            <a:r>
              <a:rPr lang="en-US" dirty="0" smtClean="0"/>
              <a:t>(56+57)/2</a:t>
            </a:r>
          </a:p>
          <a:p>
            <a:pPr lvl="1"/>
            <a:r>
              <a:rPr lang="en-US" dirty="0" smtClean="0"/>
              <a:t>=56.5</a:t>
            </a:r>
          </a:p>
          <a:p>
            <a:pPr lvl="1"/>
            <a:r>
              <a:rPr lang="en-US" dirty="0" smtClean="0"/>
              <a:t>Therefore, The median is </a:t>
            </a:r>
            <a:r>
              <a:rPr lang="en-US" dirty="0" smtClean="0">
                <a:solidFill>
                  <a:srgbClr val="FF0000"/>
                </a:solidFill>
              </a:rPr>
              <a:t>56.5</a:t>
            </a:r>
            <a:r>
              <a:rPr lang="en-US" dirty="0" smtClean="0"/>
              <a:t>.</a:t>
            </a:r>
          </a:p>
          <a:p>
            <a:r>
              <a:rPr lang="en-US" dirty="0" smtClean="0">
                <a:solidFill>
                  <a:srgbClr val="FF0000"/>
                </a:solidFill>
              </a:rPr>
              <a:t>Remember Median may have decimal places.</a:t>
            </a:r>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Spread of Data</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i="1" dirty="0" smtClean="0">
                <a:solidFill>
                  <a:srgbClr val="C00000"/>
                </a:solidFill>
              </a:rPr>
              <a:t>Spread</a:t>
            </a:r>
            <a:r>
              <a:rPr lang="en-US" dirty="0" smtClean="0"/>
              <a:t> of data can be measured by the range</a:t>
            </a:r>
          </a:p>
          <a:p>
            <a:r>
              <a:rPr lang="en-US" dirty="0" smtClean="0"/>
              <a:t>Spread is also called </a:t>
            </a:r>
            <a:r>
              <a:rPr lang="en-US" dirty="0" smtClean="0">
                <a:solidFill>
                  <a:srgbClr val="C00000"/>
                </a:solidFill>
              </a:rPr>
              <a:t>variability</a:t>
            </a:r>
            <a:r>
              <a:rPr lang="en-US" dirty="0" smtClean="0"/>
              <a:t>. </a:t>
            </a:r>
          </a:p>
          <a:p>
            <a:endParaRPr lang="en-US" dirty="0" smtClean="0"/>
          </a:p>
          <a:p>
            <a:pPr>
              <a:buNone/>
            </a:pPr>
            <a:r>
              <a:rPr lang="en-US" dirty="0" smtClean="0"/>
              <a:t>	</a:t>
            </a:r>
            <a:r>
              <a:rPr lang="en-US" dirty="0" smtClean="0">
                <a:solidFill>
                  <a:srgbClr val="FF0000"/>
                </a:solidFill>
              </a:rPr>
              <a:t>Spread = maximum value – minimum value</a:t>
            </a:r>
          </a:p>
          <a:p>
            <a:endParaRPr lang="en-US" dirty="0" smtClean="0"/>
          </a:p>
          <a:p>
            <a:r>
              <a:rPr lang="en-US" dirty="0" smtClean="0"/>
              <a:t>Example data</a:t>
            </a:r>
          </a:p>
          <a:p>
            <a:r>
              <a:rPr lang="en-US" dirty="0" smtClean="0"/>
              <a:t>78 81 83  84 86 87 87 89 89 89 89 90 91 99</a:t>
            </a:r>
          </a:p>
          <a:p>
            <a:endParaRPr lang="en-US" dirty="0" smtClean="0"/>
          </a:p>
          <a:p>
            <a:pPr lvl="1"/>
            <a:r>
              <a:rPr lang="en-US" dirty="0" smtClean="0"/>
              <a:t>In this case spread is 99 – 78 = </a:t>
            </a:r>
            <a:r>
              <a:rPr lang="en-US" dirty="0" smtClean="0">
                <a:solidFill>
                  <a:srgbClr val="C00000"/>
                </a:solidFill>
              </a:rPr>
              <a:t>21</a:t>
            </a:r>
            <a:r>
              <a:rPr lang="en-US" dirty="0" smtClean="0"/>
              <a:t>.</a:t>
            </a:r>
            <a:endParaRPr lang="en-US" dirty="0"/>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Spread of Data</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Example data</a:t>
            </a:r>
          </a:p>
          <a:p>
            <a:r>
              <a:rPr lang="en-US" dirty="0" smtClean="0"/>
              <a:t>51 54 55 55 57 62 63 63 69</a:t>
            </a:r>
          </a:p>
          <a:p>
            <a:endParaRPr lang="en-US" dirty="0" smtClean="0"/>
          </a:p>
          <a:p>
            <a:pPr lvl="1"/>
            <a:r>
              <a:rPr lang="en-US" dirty="0" smtClean="0"/>
              <a:t>In this case spread is 69 – 51 = </a:t>
            </a:r>
            <a:r>
              <a:rPr lang="en-US" dirty="0" smtClean="0">
                <a:solidFill>
                  <a:srgbClr val="C00000"/>
                </a:solidFill>
              </a:rPr>
              <a:t>18</a:t>
            </a:r>
            <a:r>
              <a:rPr lang="en-US" dirty="0" smtClean="0"/>
              <a:t>.</a:t>
            </a:r>
            <a:endParaRPr lang="en-US" dirty="0"/>
          </a:p>
        </p:txBody>
      </p:sp>
    </p:spTree>
    <p:extLst>
      <p:ext uri="{BB962C8B-B14F-4D97-AF65-F5344CB8AC3E}">
        <p14:creationId xmlns="" xmlns:p14="http://schemas.microsoft.com/office/powerpoint/2010/main" val="24568031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r>
              <a:rPr lang="en-US" baseline="20000" dirty="0" smtClean="0"/>
              <a:t>1</a:t>
            </a:r>
            <a:endParaRPr lang="en-US" baseline="20000" dirty="0"/>
          </a:p>
        </p:txBody>
      </p:sp>
      <p:sp>
        <p:nvSpPr>
          <p:cNvPr id="3" name="Content Placeholder 2"/>
          <p:cNvSpPr>
            <a:spLocks noGrp="1"/>
          </p:cNvSpPr>
          <p:nvPr>
            <p:ph idx="1"/>
          </p:nvPr>
        </p:nvSpPr>
        <p:spPr/>
        <p:txBody>
          <a:bodyPr/>
          <a:lstStyle/>
          <a:p>
            <a:r>
              <a:rPr lang="en-US" dirty="0"/>
              <a:t>3, 13, 7, 5, 21, 23, 39, 23, 40, 23, 14, 12, 56, 23, </a:t>
            </a:r>
            <a:r>
              <a:rPr lang="en-US" dirty="0" smtClean="0"/>
              <a:t>29</a:t>
            </a:r>
          </a:p>
          <a:p>
            <a:r>
              <a:rPr lang="en-US" dirty="0" smtClean="0"/>
              <a:t>putting data in order</a:t>
            </a:r>
          </a:p>
          <a:p>
            <a:r>
              <a:rPr lang="en-US" dirty="0"/>
              <a:t>3, 5, 7, 12, 13, 14, 21, 23, 23, 23, 23, 29, 39, 40, 56 </a:t>
            </a:r>
          </a:p>
          <a:p>
            <a:r>
              <a:rPr lang="en-US" dirty="0" smtClean="0"/>
              <a:t>Total value are 15, 8</a:t>
            </a:r>
            <a:r>
              <a:rPr lang="en-US" baseline="30000" dirty="0" smtClean="0"/>
              <a:t>th</a:t>
            </a:r>
            <a:r>
              <a:rPr lang="en-US" dirty="0" smtClean="0"/>
              <a:t> value is in the middle. The median value turns out to </a:t>
            </a:r>
            <a:r>
              <a:rPr lang="en-US" dirty="0" smtClean="0">
                <a:solidFill>
                  <a:srgbClr val="FF0000"/>
                </a:solidFill>
              </a:rPr>
              <a:t>23</a:t>
            </a:r>
          </a:p>
          <a:p>
            <a:r>
              <a:rPr lang="en-US" dirty="0" smtClean="0"/>
              <a:t>The spread 56 – 3 = </a:t>
            </a:r>
            <a:r>
              <a:rPr lang="en-US" dirty="0" smtClean="0">
                <a:solidFill>
                  <a:srgbClr val="C00000"/>
                </a:solidFill>
              </a:rPr>
              <a:t>53</a:t>
            </a:r>
            <a:endParaRPr lang="en-US" dirty="0">
              <a:solidFill>
                <a:srgbClr val="C00000"/>
              </a:solidFill>
            </a:endParaRPr>
          </a:p>
        </p:txBody>
      </p:sp>
    </p:spTree>
    <p:extLst>
      <p:ext uri="{BB962C8B-B14F-4D97-AF65-F5344CB8AC3E}">
        <p14:creationId xmlns="" xmlns:p14="http://schemas.microsoft.com/office/powerpoint/2010/main" val="26001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r>
              <a:rPr lang="en-US" baseline="20000" dirty="0"/>
              <a:t>1</a:t>
            </a:r>
            <a:endParaRPr lang="en-US" dirty="0"/>
          </a:p>
        </p:txBody>
      </p:sp>
      <p:sp>
        <p:nvSpPr>
          <p:cNvPr id="3" name="Content Placeholder 2"/>
          <p:cNvSpPr>
            <a:spLocks noGrp="1"/>
          </p:cNvSpPr>
          <p:nvPr>
            <p:ph idx="1"/>
          </p:nvPr>
        </p:nvSpPr>
        <p:spPr/>
        <p:txBody>
          <a:bodyPr>
            <a:normAutofit fontScale="92500"/>
          </a:bodyPr>
          <a:lstStyle/>
          <a:p>
            <a:r>
              <a:rPr lang="en-US" dirty="0"/>
              <a:t>3, 13, 7</a:t>
            </a:r>
            <a:r>
              <a:rPr lang="en-US" dirty="0" smtClean="0"/>
              <a:t>, </a:t>
            </a:r>
            <a:r>
              <a:rPr lang="en-US" dirty="0"/>
              <a:t>5, 21, 23, 23, 40, 23, 14, 12, 56, 23, 29 </a:t>
            </a:r>
          </a:p>
          <a:p>
            <a:r>
              <a:rPr lang="en-US" dirty="0" smtClean="0"/>
              <a:t>Here we have even number of elements in data. Putting this data in order</a:t>
            </a:r>
          </a:p>
          <a:p>
            <a:r>
              <a:rPr lang="en-US" dirty="0"/>
              <a:t>3, 5, 7, 12, 13, 14, 21, 23, 23, 23, 23, 29, 40, </a:t>
            </a:r>
            <a:r>
              <a:rPr lang="en-US" dirty="0" smtClean="0"/>
              <a:t>56</a:t>
            </a:r>
          </a:p>
          <a:p>
            <a:r>
              <a:rPr lang="en-US" dirty="0" smtClean="0"/>
              <a:t>n = 14</a:t>
            </a:r>
          </a:p>
          <a:p>
            <a:r>
              <a:rPr lang="en-US" dirty="0"/>
              <a:t>3, 5, 7, 12, 13, 14, </a:t>
            </a:r>
            <a:r>
              <a:rPr lang="en-US" dirty="0">
                <a:solidFill>
                  <a:schemeClr val="tx2">
                    <a:lumMod val="60000"/>
                    <a:lumOff val="40000"/>
                  </a:schemeClr>
                </a:solidFill>
              </a:rPr>
              <a:t>21</a:t>
            </a:r>
            <a:r>
              <a:rPr lang="en-US" dirty="0"/>
              <a:t>, </a:t>
            </a:r>
            <a:r>
              <a:rPr lang="en-US" dirty="0">
                <a:solidFill>
                  <a:schemeClr val="tx2">
                    <a:lumMod val="60000"/>
                    <a:lumOff val="40000"/>
                  </a:schemeClr>
                </a:solidFill>
              </a:rPr>
              <a:t>23</a:t>
            </a:r>
            <a:r>
              <a:rPr lang="en-US" dirty="0"/>
              <a:t>, 23, 23, 23, 29, 40, 56</a:t>
            </a:r>
          </a:p>
          <a:p>
            <a:r>
              <a:rPr lang="en-US" dirty="0" smtClean="0"/>
              <a:t>Median is found by (21 + 23)/2  = </a:t>
            </a:r>
            <a:r>
              <a:rPr lang="en-US" dirty="0" smtClean="0">
                <a:solidFill>
                  <a:srgbClr val="C00000"/>
                </a:solidFill>
              </a:rPr>
              <a:t>22</a:t>
            </a:r>
            <a:r>
              <a:rPr lang="en-US" dirty="0" smtClean="0"/>
              <a:t> i.e. by taking mean value of two middle values.</a:t>
            </a:r>
          </a:p>
          <a:p>
            <a:r>
              <a:rPr lang="en-US" dirty="0"/>
              <a:t>The spread 56 – 3 = </a:t>
            </a:r>
            <a:r>
              <a:rPr lang="en-US" dirty="0" smtClean="0">
                <a:solidFill>
                  <a:srgbClr val="C00000"/>
                </a:solidFill>
              </a:rPr>
              <a:t>53</a:t>
            </a:r>
            <a:endParaRPr lang="en-US" dirty="0" smtClean="0"/>
          </a:p>
          <a:p>
            <a:r>
              <a:rPr lang="en-US" dirty="0" smtClean="0">
                <a:solidFill>
                  <a:srgbClr val="FF0000"/>
                </a:solidFill>
              </a:rPr>
              <a:t>Median separates the data in two equal halves</a:t>
            </a:r>
            <a:r>
              <a:rPr lang="en-US" dirty="0" smtClean="0"/>
              <a:t>.</a:t>
            </a:r>
            <a:endParaRPr lang="en-US" dirty="0"/>
          </a:p>
        </p:txBody>
      </p:sp>
    </p:spTree>
    <p:extLst>
      <p:ext uri="{BB962C8B-B14F-4D97-AF65-F5344CB8AC3E}">
        <p14:creationId xmlns="" xmlns:p14="http://schemas.microsoft.com/office/powerpoint/2010/main" val="157211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Quartiles</a:t>
            </a:r>
            <a:endParaRPr lang="en-US" dirty="0"/>
          </a:p>
        </p:txBody>
      </p:sp>
      <p:sp>
        <p:nvSpPr>
          <p:cNvPr id="3" name="Content Placeholder 2"/>
          <p:cNvSpPr>
            <a:spLocks noGrp="1"/>
          </p:cNvSpPr>
          <p:nvPr>
            <p:ph idx="1"/>
          </p:nvPr>
        </p:nvSpPr>
        <p:spPr/>
        <p:txBody>
          <a:bodyPr/>
          <a:lstStyle/>
          <a:p>
            <a:r>
              <a:rPr lang="en-US" dirty="0" smtClean="0"/>
              <a:t>With Quartiles data is divided in 4 groups in the same manner as we do for median.</a:t>
            </a:r>
          </a:p>
          <a:p>
            <a:r>
              <a:rPr lang="en-US" dirty="0" smtClean="0"/>
              <a:t>There are three quartiles in data called</a:t>
            </a:r>
          </a:p>
          <a:p>
            <a:pPr lvl="1"/>
            <a:r>
              <a:rPr lang="en-US" i="1" dirty="0" smtClean="0">
                <a:solidFill>
                  <a:srgbClr val="C00000"/>
                </a:solidFill>
              </a:rPr>
              <a:t>Lower Quartile</a:t>
            </a:r>
            <a:r>
              <a:rPr lang="en-US" dirty="0" smtClean="0"/>
              <a:t> </a:t>
            </a:r>
            <a:r>
              <a:rPr lang="en-US" dirty="0" err="1" smtClean="0"/>
              <a:t>q</a:t>
            </a:r>
            <a:r>
              <a:rPr lang="en-US" baseline="-25000" dirty="0" err="1" smtClean="0"/>
              <a:t>l</a:t>
            </a:r>
            <a:r>
              <a:rPr lang="en-US" dirty="0" smtClean="0"/>
              <a:t> (median of the lower half of the data)</a:t>
            </a:r>
          </a:p>
          <a:p>
            <a:pPr lvl="1"/>
            <a:r>
              <a:rPr lang="en-US" i="1" dirty="0" smtClean="0">
                <a:solidFill>
                  <a:srgbClr val="C00000"/>
                </a:solidFill>
              </a:rPr>
              <a:t>Middle Quartile</a:t>
            </a:r>
            <a:r>
              <a:rPr lang="en-US" dirty="0" smtClean="0"/>
              <a:t> </a:t>
            </a:r>
            <a:r>
              <a:rPr lang="en-US" dirty="0" err="1" smtClean="0"/>
              <a:t>q</a:t>
            </a:r>
            <a:r>
              <a:rPr lang="en-US" baseline="-25000" dirty="0" err="1" smtClean="0"/>
              <a:t>m</a:t>
            </a:r>
            <a:r>
              <a:rPr lang="en-US" dirty="0" smtClean="0"/>
              <a:t>(median of the data)</a:t>
            </a:r>
          </a:p>
          <a:p>
            <a:pPr lvl="1"/>
            <a:r>
              <a:rPr lang="en-US" i="1" dirty="0" smtClean="0">
                <a:solidFill>
                  <a:srgbClr val="C00000"/>
                </a:solidFill>
              </a:rPr>
              <a:t>Upper </a:t>
            </a:r>
            <a:r>
              <a:rPr lang="en-US" i="1" dirty="0">
                <a:solidFill>
                  <a:srgbClr val="C00000"/>
                </a:solidFill>
              </a:rPr>
              <a:t>Quartile</a:t>
            </a:r>
            <a:r>
              <a:rPr lang="en-US" dirty="0"/>
              <a:t> </a:t>
            </a:r>
            <a:r>
              <a:rPr lang="en-US" dirty="0" err="1" smtClean="0"/>
              <a:t>q</a:t>
            </a:r>
            <a:r>
              <a:rPr lang="en-US" baseline="-25000" dirty="0" err="1" smtClean="0"/>
              <a:t>u</a:t>
            </a:r>
            <a:r>
              <a:rPr lang="en-US" dirty="0" smtClean="0"/>
              <a:t> (median </a:t>
            </a:r>
            <a:r>
              <a:rPr lang="en-US" dirty="0"/>
              <a:t>of the </a:t>
            </a:r>
            <a:r>
              <a:rPr lang="en-US" dirty="0" smtClean="0"/>
              <a:t>upper </a:t>
            </a:r>
            <a:r>
              <a:rPr lang="en-US" dirty="0"/>
              <a:t>half of the </a:t>
            </a:r>
            <a:r>
              <a:rPr lang="en-US" dirty="0" smtClean="0"/>
              <a:t>data)</a:t>
            </a:r>
          </a:p>
          <a:p>
            <a:r>
              <a:rPr lang="en-US" i="1" dirty="0" smtClean="0">
                <a:solidFill>
                  <a:srgbClr val="C00000"/>
                </a:solidFill>
              </a:rPr>
              <a:t>Interquartile Range IQR</a:t>
            </a:r>
            <a:r>
              <a:rPr lang="en-US" dirty="0" smtClean="0"/>
              <a:t> can be found by </a:t>
            </a:r>
          </a:p>
          <a:p>
            <a:pPr marL="0" indent="0" algn="ctr">
              <a:buNone/>
            </a:pPr>
            <a:r>
              <a:rPr lang="en-US" dirty="0" smtClean="0"/>
              <a:t>IQR = </a:t>
            </a:r>
            <a:r>
              <a:rPr lang="en-US" dirty="0" err="1" smtClean="0"/>
              <a:t>q</a:t>
            </a:r>
            <a:r>
              <a:rPr lang="en-US" baseline="-25000" dirty="0" err="1" smtClean="0"/>
              <a:t>u</a:t>
            </a:r>
            <a:r>
              <a:rPr lang="en-US" dirty="0" smtClean="0"/>
              <a:t> - </a:t>
            </a:r>
            <a:r>
              <a:rPr lang="en-US" dirty="0" err="1" smtClean="0"/>
              <a:t>q</a:t>
            </a:r>
            <a:r>
              <a:rPr lang="en-US" baseline="-25000" dirty="0" err="1" smtClean="0"/>
              <a:t>l</a:t>
            </a:r>
            <a:r>
              <a:rPr lang="en-US" dirty="0" smtClean="0"/>
              <a:t> </a:t>
            </a:r>
            <a:endParaRPr lang="en-US" dirty="0"/>
          </a:p>
        </p:txBody>
      </p:sp>
    </p:spTree>
    <p:extLst>
      <p:ext uri="{BB962C8B-B14F-4D97-AF65-F5344CB8AC3E}">
        <p14:creationId xmlns="" xmlns:p14="http://schemas.microsoft.com/office/powerpoint/2010/main" val="26207971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r>
              <a:rPr lang="en-US" baseline="20000" dirty="0" smtClean="0"/>
              <a:t>2</a:t>
            </a:r>
            <a:endParaRPr lang="en-US" baseline="20000" dirty="0"/>
          </a:p>
        </p:txBody>
      </p:sp>
      <p:sp>
        <p:nvSpPr>
          <p:cNvPr id="3" name="Content Placeholder 2"/>
          <p:cNvSpPr>
            <a:spLocks noGrp="1"/>
          </p:cNvSpPr>
          <p:nvPr>
            <p:ph idx="1"/>
          </p:nvPr>
        </p:nvSpPr>
        <p:spPr/>
        <p:txBody>
          <a:bodyPr/>
          <a:lstStyle/>
          <a:p>
            <a:r>
              <a:rPr lang="en-US" dirty="0"/>
              <a:t>78 81 83  84 86 87 87 89 89 89 89 90 91 </a:t>
            </a:r>
            <a:r>
              <a:rPr lang="en-US" dirty="0" smtClean="0"/>
              <a:t>99</a:t>
            </a:r>
          </a:p>
          <a:p>
            <a:r>
              <a:rPr lang="en-US" dirty="0" smtClean="0"/>
              <a:t>Lower half of data is </a:t>
            </a:r>
          </a:p>
          <a:p>
            <a:r>
              <a:rPr lang="en-US" dirty="0"/>
              <a:t>78 81 83  84 86 87 </a:t>
            </a:r>
            <a:r>
              <a:rPr lang="en-US" dirty="0" smtClean="0"/>
              <a:t>87</a:t>
            </a:r>
          </a:p>
          <a:p>
            <a:r>
              <a:rPr lang="en-US" dirty="0" smtClean="0"/>
              <a:t>Lower Quartile is </a:t>
            </a:r>
            <a:r>
              <a:rPr lang="en-US" dirty="0" smtClean="0">
                <a:solidFill>
                  <a:srgbClr val="C00000"/>
                </a:solidFill>
              </a:rPr>
              <a:t>84</a:t>
            </a:r>
          </a:p>
          <a:p>
            <a:r>
              <a:rPr lang="en-US" dirty="0" smtClean="0"/>
              <a:t>Upper </a:t>
            </a:r>
            <a:r>
              <a:rPr lang="en-US" dirty="0"/>
              <a:t>half of data is </a:t>
            </a:r>
            <a:endParaRPr lang="en-US" dirty="0" smtClean="0"/>
          </a:p>
          <a:p>
            <a:r>
              <a:rPr lang="en-US" dirty="0"/>
              <a:t>89 89 89 89 90 91 99</a:t>
            </a:r>
          </a:p>
          <a:p>
            <a:r>
              <a:rPr lang="en-US" dirty="0"/>
              <a:t>Lower Quartile is </a:t>
            </a:r>
            <a:r>
              <a:rPr lang="en-US" dirty="0" smtClean="0">
                <a:solidFill>
                  <a:srgbClr val="C00000"/>
                </a:solidFill>
              </a:rPr>
              <a:t>89 </a:t>
            </a:r>
          </a:p>
          <a:p>
            <a:r>
              <a:rPr lang="en-US" dirty="0" smtClean="0"/>
              <a:t>Middle </a:t>
            </a:r>
            <a:r>
              <a:rPr lang="en-US" dirty="0"/>
              <a:t>Quartile </a:t>
            </a:r>
            <a:r>
              <a:rPr lang="en-US" dirty="0" smtClean="0"/>
              <a:t>(same as median) is </a:t>
            </a:r>
            <a:r>
              <a:rPr lang="en-US" dirty="0" smtClean="0">
                <a:solidFill>
                  <a:srgbClr val="C00000"/>
                </a:solidFill>
              </a:rPr>
              <a:t>88</a:t>
            </a:r>
          </a:p>
          <a:p>
            <a:r>
              <a:rPr lang="en-US" dirty="0" smtClean="0"/>
              <a:t>IQR (</a:t>
            </a:r>
            <a:r>
              <a:rPr lang="en-US" dirty="0" err="1" smtClean="0"/>
              <a:t>interquartile</a:t>
            </a:r>
            <a:r>
              <a:rPr lang="en-US" dirty="0" smtClean="0"/>
              <a:t> range) = 89 – 84 = </a:t>
            </a:r>
            <a:r>
              <a:rPr lang="en-US" dirty="0" smtClean="0">
                <a:solidFill>
                  <a:srgbClr val="C00000"/>
                </a:solidFill>
              </a:rPr>
              <a:t>5</a:t>
            </a:r>
            <a:endParaRPr lang="en-US" dirty="0"/>
          </a:p>
          <a:p>
            <a:endParaRPr lang="en-US" dirty="0" smtClean="0"/>
          </a:p>
          <a:p>
            <a:endParaRPr lang="en-US" dirty="0"/>
          </a:p>
        </p:txBody>
      </p:sp>
    </p:spTree>
    <p:extLst>
      <p:ext uri="{BB962C8B-B14F-4D97-AF65-F5344CB8AC3E}">
        <p14:creationId xmlns="" xmlns:p14="http://schemas.microsoft.com/office/powerpoint/2010/main" val="215457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heel(1)">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heel(1)">
                                      <p:cBhvr>
                                        <p:cTn id="42" dur="20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heel(1)">
                                      <p:cBhvr>
                                        <p:cTn id="4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Box and Whisker Plot</a:t>
            </a:r>
            <a:endParaRPr lang="en-US" dirty="0"/>
          </a:p>
        </p:txBody>
      </p:sp>
      <p:sp>
        <p:nvSpPr>
          <p:cNvPr id="3" name="Content Placeholder 2"/>
          <p:cNvSpPr>
            <a:spLocks noGrp="1"/>
          </p:cNvSpPr>
          <p:nvPr>
            <p:ph idx="1"/>
          </p:nvPr>
        </p:nvSpPr>
        <p:spPr/>
        <p:txBody>
          <a:bodyPr/>
          <a:lstStyle/>
          <a:p>
            <a:r>
              <a:rPr lang="en-US" dirty="0" smtClean="0"/>
              <a:t>Also called Box Plot</a:t>
            </a:r>
          </a:p>
          <a:p>
            <a:r>
              <a:rPr lang="en-US" dirty="0" smtClean="0"/>
              <a:t>Box plot is obtained by 5 values of data.</a:t>
            </a:r>
          </a:p>
          <a:p>
            <a:pPr lvl="1"/>
            <a:r>
              <a:rPr lang="en-US" dirty="0" smtClean="0"/>
              <a:t>Minimum value of the data</a:t>
            </a:r>
          </a:p>
          <a:p>
            <a:pPr lvl="1"/>
            <a:r>
              <a:rPr lang="en-US" dirty="0" smtClean="0"/>
              <a:t>Three quartiles</a:t>
            </a:r>
          </a:p>
          <a:p>
            <a:pPr lvl="1"/>
            <a:r>
              <a:rPr lang="en-US" dirty="0" smtClean="0"/>
              <a:t>Maximum value of the data</a:t>
            </a:r>
            <a:endParaRPr lang="en-US" dirty="0"/>
          </a:p>
        </p:txBody>
      </p:sp>
    </p:spTree>
    <p:extLst>
      <p:ext uri="{BB962C8B-B14F-4D97-AF65-F5344CB8AC3E}">
        <p14:creationId xmlns="" xmlns:p14="http://schemas.microsoft.com/office/powerpoint/2010/main" val="25749932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r>
              <a:rPr lang="en-US" baseline="20000" dirty="0"/>
              <a:t>2</a:t>
            </a:r>
            <a:endParaRPr lang="en-US" dirty="0"/>
          </a:p>
        </p:txBody>
      </p:sp>
      <p:sp>
        <p:nvSpPr>
          <p:cNvPr id="3" name="Content Placeholder 2"/>
          <p:cNvSpPr>
            <a:spLocks noGrp="1"/>
          </p:cNvSpPr>
          <p:nvPr>
            <p:ph idx="1"/>
          </p:nvPr>
        </p:nvSpPr>
        <p:spPr/>
        <p:txBody>
          <a:bodyPr/>
          <a:lstStyle/>
          <a:p>
            <a:r>
              <a:rPr lang="en-US" dirty="0"/>
              <a:t>78 81 83  84 86 87 87 89 89 89 89 90 91 99</a:t>
            </a:r>
          </a:p>
          <a:p>
            <a:r>
              <a:rPr lang="en-US" dirty="0" smtClean="0"/>
              <a:t>Middle Quartile is </a:t>
            </a:r>
            <a:r>
              <a:rPr lang="en-US" dirty="0" smtClean="0">
                <a:solidFill>
                  <a:srgbClr val="C00000"/>
                </a:solidFill>
              </a:rPr>
              <a:t>88</a:t>
            </a:r>
          </a:p>
          <a:p>
            <a:endParaRPr lang="en-US" dirty="0" smtClean="0"/>
          </a:p>
          <a:p>
            <a:r>
              <a:rPr lang="en-US" dirty="0" smtClean="0"/>
              <a:t>Lower </a:t>
            </a:r>
            <a:r>
              <a:rPr lang="en-US" dirty="0"/>
              <a:t>half of data is </a:t>
            </a:r>
          </a:p>
          <a:p>
            <a:r>
              <a:rPr lang="en-US" dirty="0"/>
              <a:t>78 81 83  84 86 87 87</a:t>
            </a:r>
          </a:p>
          <a:p>
            <a:r>
              <a:rPr lang="en-US" dirty="0"/>
              <a:t>Lower Quartile is </a:t>
            </a:r>
            <a:r>
              <a:rPr lang="en-US" dirty="0">
                <a:solidFill>
                  <a:srgbClr val="C00000"/>
                </a:solidFill>
              </a:rPr>
              <a:t>84</a:t>
            </a:r>
          </a:p>
          <a:p>
            <a:endParaRPr lang="en-US" dirty="0" smtClean="0"/>
          </a:p>
          <a:p>
            <a:r>
              <a:rPr lang="en-US" dirty="0" smtClean="0"/>
              <a:t>Upper </a:t>
            </a:r>
            <a:r>
              <a:rPr lang="en-US" dirty="0"/>
              <a:t>half of data is </a:t>
            </a:r>
          </a:p>
          <a:p>
            <a:r>
              <a:rPr lang="en-US" dirty="0"/>
              <a:t>89 89 89 89 90 91 99</a:t>
            </a:r>
          </a:p>
          <a:p>
            <a:r>
              <a:rPr lang="en-US" dirty="0" smtClean="0"/>
              <a:t>Upper Quartile </a:t>
            </a:r>
            <a:r>
              <a:rPr lang="en-US" dirty="0"/>
              <a:t>is </a:t>
            </a:r>
            <a:r>
              <a:rPr lang="en-US" dirty="0">
                <a:solidFill>
                  <a:srgbClr val="C00000"/>
                </a:solidFill>
              </a:rPr>
              <a:t>89 </a:t>
            </a:r>
          </a:p>
          <a:p>
            <a:r>
              <a:rPr lang="en-US" dirty="0" smtClean="0"/>
              <a:t>IQR </a:t>
            </a:r>
            <a:r>
              <a:rPr lang="en-US" dirty="0"/>
              <a:t>= 89 – 84 = </a:t>
            </a:r>
            <a:r>
              <a:rPr lang="en-US" dirty="0">
                <a:solidFill>
                  <a:srgbClr val="C00000"/>
                </a:solidFill>
              </a:rPr>
              <a:t>5</a:t>
            </a:r>
            <a:endParaRPr lang="en-US" dirty="0"/>
          </a:p>
          <a:p>
            <a:endParaRPr lang="en-US" dirty="0"/>
          </a:p>
        </p:txBody>
      </p:sp>
      <p:grpSp>
        <p:nvGrpSpPr>
          <p:cNvPr id="10" name="Group 9"/>
          <p:cNvGrpSpPr/>
          <p:nvPr/>
        </p:nvGrpSpPr>
        <p:grpSpPr>
          <a:xfrm>
            <a:off x="5181600" y="1981200"/>
            <a:ext cx="3124200" cy="3048000"/>
            <a:chOff x="4724400" y="1981200"/>
            <a:chExt cx="3124200" cy="3048000"/>
          </a:xfrm>
        </p:grpSpPr>
        <p:cxnSp>
          <p:nvCxnSpPr>
            <p:cNvPr id="7" name="Straight Arrow Connector 6"/>
            <p:cNvCxnSpPr/>
            <p:nvPr/>
          </p:nvCxnSpPr>
          <p:spPr>
            <a:xfrm flipV="1">
              <a:off x="4724400" y="1981200"/>
              <a:ext cx="0" cy="3048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724400" y="5029200"/>
              <a:ext cx="3124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345273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arn(inVertical)">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barn(inVertical)">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barn(inVertical)">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arn(inVertical)">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circle(in)">
                                      <p:cBhvr>
                                        <p:cTn id="5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a:t>
            </a:r>
            <a:endParaRPr lang="en-US" dirty="0"/>
          </a:p>
        </p:txBody>
      </p:sp>
      <p:sp>
        <p:nvSpPr>
          <p:cNvPr id="3" name="Content Placeholder 2"/>
          <p:cNvSpPr>
            <a:spLocks noGrp="1"/>
          </p:cNvSpPr>
          <p:nvPr>
            <p:ph idx="1"/>
          </p:nvPr>
        </p:nvSpPr>
        <p:spPr/>
        <p:txBody>
          <a:bodyPr>
            <a:normAutofit/>
          </a:bodyPr>
          <a:lstStyle/>
          <a:p>
            <a:r>
              <a:rPr lang="en-US" dirty="0" smtClean="0"/>
              <a:t>Lets say an experiment was performed in which time was noted for a toy parachute to land on the ground from a fixed height. The experiment was repeated 10 times, under similar conditions</a:t>
            </a:r>
          </a:p>
          <a:p>
            <a:r>
              <a:rPr lang="en-US" dirty="0" smtClean="0"/>
              <a:t>The data was recorded as</a:t>
            </a:r>
          </a:p>
          <a:p>
            <a:r>
              <a:rPr lang="en-US" dirty="0" smtClean="0"/>
              <a:t>14 13 15 16 5 27 16 11 12 22</a:t>
            </a:r>
          </a:p>
        </p:txBody>
      </p:sp>
    </p:spTree>
    <p:extLst>
      <p:ext uri="{BB962C8B-B14F-4D97-AF65-F5344CB8AC3E}">
        <p14:creationId xmlns="" xmlns:p14="http://schemas.microsoft.com/office/powerpoint/2010/main" val="33044940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14 13 15 16 5 27 16 11 12 22</a:t>
            </a:r>
          </a:p>
          <a:p>
            <a:r>
              <a:rPr lang="en-US" dirty="0" smtClean="0"/>
              <a:t>Sorting this data</a:t>
            </a:r>
          </a:p>
          <a:p>
            <a:r>
              <a:rPr lang="en-US" dirty="0" smtClean="0"/>
              <a:t>5 11 12 13 14 15 16 16 22 27</a:t>
            </a:r>
          </a:p>
          <a:p>
            <a:r>
              <a:rPr lang="en-US" dirty="0" smtClean="0"/>
              <a:t>Remember we said that the same experiment is repeated 10 times under the same conditions, then the time take should be same in all the cases and we should have the same number 10 times,</a:t>
            </a:r>
          </a:p>
          <a:p>
            <a:r>
              <a:rPr lang="en-US" dirty="0" smtClean="0"/>
              <a:t>However due to unavoidable delay in the response of the human in clicking the stop watch, we have varied data,</a:t>
            </a:r>
          </a:p>
          <a:p>
            <a:r>
              <a:rPr lang="en-US" dirty="0" smtClean="0"/>
              <a:t>But some of the data is completely out of sink with the rest of the data. </a:t>
            </a:r>
          </a:p>
          <a:p>
            <a:r>
              <a:rPr lang="en-US" dirty="0" smtClean="0"/>
              <a:t>The data which is not representative of the rest of the data is called </a:t>
            </a:r>
            <a:r>
              <a:rPr lang="en-US" i="1" dirty="0" smtClean="0">
                <a:solidFill>
                  <a:srgbClr val="FF0000"/>
                </a:solidFill>
              </a:rPr>
              <a:t>OUTLIERS</a:t>
            </a:r>
            <a:endParaRPr lang="en-US" i="1" dirty="0">
              <a:solidFill>
                <a:srgbClr val="FF0000"/>
              </a:solidFill>
            </a:endParaRPr>
          </a:p>
        </p:txBody>
      </p:sp>
    </p:spTree>
    <p:extLst>
      <p:ext uri="{BB962C8B-B14F-4D97-AF65-F5344CB8AC3E}">
        <p14:creationId xmlns="" xmlns:p14="http://schemas.microsoft.com/office/powerpoint/2010/main" val="33044940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a:t>
            </a:r>
            <a:endParaRPr lang="en-US" dirty="0"/>
          </a:p>
        </p:txBody>
      </p:sp>
      <p:sp>
        <p:nvSpPr>
          <p:cNvPr id="3" name="Content Placeholder 2"/>
          <p:cNvSpPr>
            <a:spLocks noGrp="1"/>
          </p:cNvSpPr>
          <p:nvPr>
            <p:ph idx="1"/>
          </p:nvPr>
        </p:nvSpPr>
        <p:spPr/>
        <p:txBody>
          <a:bodyPr>
            <a:normAutofit/>
          </a:bodyPr>
          <a:lstStyle/>
          <a:p>
            <a:r>
              <a:rPr lang="en-US" dirty="0" smtClean="0"/>
              <a:t>An outlier is a value that appears to be uniquely different from the rest of the data set.</a:t>
            </a:r>
          </a:p>
          <a:p>
            <a:r>
              <a:rPr lang="en-US" dirty="0" smtClean="0"/>
              <a:t>It might indicate that something went wrong with the data collection process</a:t>
            </a:r>
          </a:p>
          <a:p>
            <a:r>
              <a:rPr lang="en-US" dirty="0" smtClean="0"/>
              <a:t>The outlier is normally defined as a value more than a distance of </a:t>
            </a:r>
            <a:r>
              <a:rPr lang="en-US" dirty="0" smtClean="0">
                <a:solidFill>
                  <a:srgbClr val="FF0000"/>
                </a:solidFill>
              </a:rPr>
              <a:t>1.5 IQR, </a:t>
            </a:r>
            <a:r>
              <a:rPr lang="en-US" dirty="0" smtClean="0"/>
              <a:t>from either end of the box.</a:t>
            </a:r>
            <a:endParaRPr lang="en-US" dirty="0" smtClean="0">
              <a:solidFill>
                <a:srgbClr val="FF0000"/>
              </a:solidFill>
            </a:endParaRPr>
          </a:p>
          <a:p>
            <a:endParaRPr lang="en-US" dirty="0"/>
          </a:p>
        </p:txBody>
      </p:sp>
    </p:spTree>
    <p:extLst>
      <p:ext uri="{BB962C8B-B14F-4D97-AF65-F5344CB8AC3E}">
        <p14:creationId xmlns="" xmlns:p14="http://schemas.microsoft.com/office/powerpoint/2010/main" val="33044940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a:t>
            </a:r>
            <a:endParaRPr lang="en-US" dirty="0"/>
          </a:p>
        </p:txBody>
      </p:sp>
      <p:sp>
        <p:nvSpPr>
          <p:cNvPr id="3" name="Content Placeholder 2"/>
          <p:cNvSpPr>
            <a:spLocks noGrp="1"/>
          </p:cNvSpPr>
          <p:nvPr>
            <p:ph idx="1"/>
          </p:nvPr>
        </p:nvSpPr>
        <p:spPr/>
        <p:txBody>
          <a:bodyPr>
            <a:normAutofit lnSpcReduction="10000"/>
          </a:bodyPr>
          <a:lstStyle/>
          <a:p>
            <a:r>
              <a:rPr lang="en-US" dirty="0" smtClean="0"/>
              <a:t>Coming back to the data</a:t>
            </a:r>
          </a:p>
          <a:p>
            <a:r>
              <a:rPr lang="en-US" dirty="0" smtClean="0"/>
              <a:t>14 13 15 16 7 23 16 11 12 22</a:t>
            </a:r>
          </a:p>
          <a:p>
            <a:r>
              <a:rPr lang="en-US" dirty="0" smtClean="0"/>
              <a:t>Sorting this data</a:t>
            </a:r>
          </a:p>
          <a:p>
            <a:r>
              <a:rPr lang="en-US" dirty="0" smtClean="0"/>
              <a:t>7 11 12 13 14 15 16 16 22 23</a:t>
            </a:r>
          </a:p>
          <a:p>
            <a:r>
              <a:rPr lang="en-US" dirty="0" smtClean="0"/>
              <a:t>Middle quartile = 14.5</a:t>
            </a:r>
          </a:p>
          <a:p>
            <a:r>
              <a:rPr lang="en-US" dirty="0" smtClean="0"/>
              <a:t>Lower quartile = 12</a:t>
            </a:r>
          </a:p>
          <a:p>
            <a:r>
              <a:rPr lang="en-US" dirty="0" smtClean="0"/>
              <a:t>Upper quartile = 16</a:t>
            </a:r>
          </a:p>
          <a:p>
            <a:r>
              <a:rPr lang="en-US" dirty="0" smtClean="0"/>
              <a:t>Spread = 23-7 = 16</a:t>
            </a:r>
          </a:p>
          <a:p>
            <a:r>
              <a:rPr lang="en-US" dirty="0" smtClean="0"/>
              <a:t>IQR = 16-12 = 4</a:t>
            </a:r>
          </a:p>
          <a:p>
            <a:r>
              <a:rPr lang="en-US" dirty="0" smtClean="0"/>
              <a:t>1.5xIRQ = 1.5x4 = 6</a:t>
            </a:r>
          </a:p>
          <a:p>
            <a:r>
              <a:rPr lang="en-US" dirty="0" smtClean="0"/>
              <a:t>Therefore all values above upper quartile +4</a:t>
            </a:r>
          </a:p>
          <a:p>
            <a:r>
              <a:rPr lang="en-US" dirty="0" smtClean="0"/>
              <a:t>16+6 = 22, are outliers as is 27</a:t>
            </a:r>
            <a:endParaRPr lang="en-US" dirty="0"/>
          </a:p>
        </p:txBody>
      </p:sp>
    </p:spTree>
    <p:extLst>
      <p:ext uri="{BB962C8B-B14F-4D97-AF65-F5344CB8AC3E}">
        <p14:creationId xmlns="" xmlns:p14="http://schemas.microsoft.com/office/powerpoint/2010/main" val="33044940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Outliers</a:t>
            </a:r>
            <a:endParaRPr lang="en-US" dirty="0"/>
          </a:p>
        </p:txBody>
      </p:sp>
      <p:sp>
        <p:nvSpPr>
          <p:cNvPr id="3" name="Content Placeholder 2"/>
          <p:cNvSpPr>
            <a:spLocks noGrp="1"/>
          </p:cNvSpPr>
          <p:nvPr>
            <p:ph idx="1"/>
          </p:nvPr>
        </p:nvSpPr>
        <p:spPr/>
        <p:txBody>
          <a:bodyPr>
            <a:normAutofit lnSpcReduction="10000"/>
          </a:bodyPr>
          <a:lstStyle/>
          <a:p>
            <a:r>
              <a:rPr lang="en-US" dirty="0" smtClean="0"/>
              <a:t>Coming back to the data</a:t>
            </a:r>
          </a:p>
          <a:p>
            <a:r>
              <a:rPr lang="en-US" dirty="0" smtClean="0"/>
              <a:t>14 13 15 16 7 23 16 11 12 22</a:t>
            </a:r>
          </a:p>
          <a:p>
            <a:r>
              <a:rPr lang="en-US" dirty="0" smtClean="0"/>
              <a:t>Sorting this data</a:t>
            </a:r>
          </a:p>
          <a:p>
            <a:r>
              <a:rPr lang="en-US" dirty="0" smtClean="0"/>
              <a:t>7 11 12 13 14 15 16 16 22 23</a:t>
            </a:r>
          </a:p>
          <a:p>
            <a:r>
              <a:rPr lang="en-US" dirty="0" smtClean="0"/>
              <a:t>Middle quartile = 14.5</a:t>
            </a:r>
          </a:p>
          <a:p>
            <a:r>
              <a:rPr lang="en-US" dirty="0" smtClean="0"/>
              <a:t>Lower quartile = 12</a:t>
            </a:r>
          </a:p>
          <a:p>
            <a:r>
              <a:rPr lang="en-US" dirty="0" smtClean="0"/>
              <a:t>Upper quartile = 16</a:t>
            </a:r>
          </a:p>
          <a:p>
            <a:r>
              <a:rPr lang="en-US" dirty="0" smtClean="0"/>
              <a:t>Spread = 23-7 = 16</a:t>
            </a:r>
          </a:p>
          <a:p>
            <a:r>
              <a:rPr lang="en-US" dirty="0" smtClean="0"/>
              <a:t>IQR = 16-12 = 4</a:t>
            </a:r>
          </a:p>
          <a:p>
            <a:r>
              <a:rPr lang="en-US" dirty="0" smtClean="0"/>
              <a:t>1.5xIRQ = 1.5x4 = 6</a:t>
            </a:r>
          </a:p>
          <a:p>
            <a:r>
              <a:rPr lang="en-US" dirty="0" smtClean="0"/>
              <a:t>Therefore all values below (lower quartile -6)</a:t>
            </a:r>
          </a:p>
          <a:p>
            <a:r>
              <a:rPr lang="en-US" dirty="0" smtClean="0"/>
              <a:t>12-6 = 6, are outliers as is 5</a:t>
            </a:r>
            <a:endParaRPr lang="en-US" dirty="0"/>
          </a:p>
        </p:txBody>
      </p:sp>
    </p:spTree>
    <p:extLst>
      <p:ext uri="{BB962C8B-B14F-4D97-AF65-F5344CB8AC3E}">
        <p14:creationId xmlns="" xmlns:p14="http://schemas.microsoft.com/office/powerpoint/2010/main" val="33044940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a:t>D</a:t>
            </a:r>
            <a:r>
              <a:rPr lang="en-US" dirty="0" smtClean="0"/>
              <a:t>ata </a:t>
            </a:r>
            <a:r>
              <a:rPr lang="en-US" dirty="0"/>
              <a:t>Representation</a:t>
            </a:r>
          </a:p>
          <a:p>
            <a:pPr lvl="1"/>
            <a:r>
              <a:rPr lang="en-US" dirty="0"/>
              <a:t>Histogram</a:t>
            </a:r>
          </a:p>
          <a:p>
            <a:r>
              <a:rPr lang="en-US" dirty="0"/>
              <a:t>Center and Spread of Data</a:t>
            </a:r>
          </a:p>
          <a:p>
            <a:r>
              <a:rPr lang="en-US" dirty="0"/>
              <a:t>Quartiles</a:t>
            </a:r>
          </a:p>
          <a:p>
            <a:r>
              <a:rPr lang="en-US" dirty="0"/>
              <a:t>Box and Whisker </a:t>
            </a:r>
            <a:r>
              <a:rPr lang="en-US" dirty="0" smtClean="0"/>
              <a:t>Plot</a:t>
            </a:r>
          </a:p>
          <a:p>
            <a:r>
              <a:rPr lang="en-US" dirty="0" smtClean="0"/>
              <a:t>Outliers</a:t>
            </a:r>
          </a:p>
          <a:p>
            <a:endParaRPr lang="en-US" dirty="0"/>
          </a:p>
        </p:txBody>
      </p:sp>
    </p:spTree>
    <p:extLst>
      <p:ext uri="{BB962C8B-B14F-4D97-AF65-F5344CB8AC3E}">
        <p14:creationId xmlns="" xmlns:p14="http://schemas.microsoft.com/office/powerpoint/2010/main" val="22032712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1</a:t>
            </a:r>
            <a:r>
              <a:rPr lang="en-US" dirty="0"/>
              <a:t>: </a:t>
            </a:r>
            <a:r>
              <a:rPr lang="en-US" dirty="0">
                <a:hlinkClick r:id="rId2"/>
              </a:rPr>
              <a:t>http://</a:t>
            </a:r>
            <a:r>
              <a:rPr lang="en-US" dirty="0" smtClean="0">
                <a:hlinkClick r:id="rId2"/>
              </a:rPr>
              <a:t>www.mathsisfun.com/</a:t>
            </a:r>
            <a:endParaRPr lang="en-US" dirty="0" smtClean="0"/>
          </a:p>
          <a:p>
            <a:r>
              <a:rPr lang="en-US" dirty="0" smtClean="0"/>
              <a:t>2: Advanced Engineering Mathematics by E </a:t>
            </a:r>
            <a:r>
              <a:rPr lang="en-US" dirty="0" err="1" smtClean="0"/>
              <a:t>Kreyszig</a:t>
            </a:r>
            <a:r>
              <a:rPr lang="en-US" dirty="0" smtClean="0"/>
              <a:t> </a:t>
            </a:r>
            <a:r>
              <a:rPr lang="en-US" smtClean="0"/>
              <a:t>8</a:t>
            </a:r>
            <a:r>
              <a:rPr lang="en-US" baseline="30000" smtClean="0"/>
              <a:t>th</a:t>
            </a:r>
            <a:r>
              <a:rPr lang="en-US" smtClean="0"/>
              <a:t> edition</a:t>
            </a:r>
            <a:endParaRPr lang="en-US" dirty="0"/>
          </a:p>
        </p:txBody>
      </p:sp>
    </p:spTree>
    <p:extLst>
      <p:ext uri="{BB962C8B-B14F-4D97-AF65-F5344CB8AC3E}">
        <p14:creationId xmlns="" xmlns:p14="http://schemas.microsoft.com/office/powerpoint/2010/main" val="343942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752</TotalTime>
  <Words>1806</Words>
  <Application>Microsoft Office PowerPoint</Application>
  <PresentationFormat>On-screen Show (4:3)</PresentationFormat>
  <Paragraphs>340</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Mathematical Statistics</vt:lpstr>
      <vt:lpstr>Last Class</vt:lpstr>
      <vt:lpstr>Today’s Agenda</vt:lpstr>
      <vt:lpstr>Data Representation (Example)</vt:lpstr>
      <vt:lpstr>Data Representation (Example)</vt:lpstr>
      <vt:lpstr>Data Representation (Example)</vt:lpstr>
      <vt:lpstr>Data Representation (Example)</vt:lpstr>
      <vt:lpstr>Data Representation (Example)</vt:lpstr>
      <vt:lpstr>Data Representation (Example)</vt:lpstr>
      <vt:lpstr>Relative frequency</vt:lpstr>
      <vt:lpstr>Histogram</vt:lpstr>
      <vt:lpstr>Histogram</vt:lpstr>
      <vt:lpstr>Histogram</vt:lpstr>
      <vt:lpstr>Progress so far?</vt:lpstr>
      <vt:lpstr>Data</vt:lpstr>
      <vt:lpstr>Center and Spread of Data</vt:lpstr>
      <vt:lpstr>Median Cont..</vt:lpstr>
      <vt:lpstr>Median Cont..</vt:lpstr>
      <vt:lpstr>Spread of Data</vt:lpstr>
      <vt:lpstr>Spread of Data</vt:lpstr>
      <vt:lpstr>Example1</vt:lpstr>
      <vt:lpstr>Example1</vt:lpstr>
      <vt:lpstr>Quartiles</vt:lpstr>
      <vt:lpstr>Example2</vt:lpstr>
      <vt:lpstr>Box and Whisker Plot</vt:lpstr>
      <vt:lpstr>Example2</vt:lpstr>
      <vt:lpstr>Outliers</vt:lpstr>
      <vt:lpstr>Outliers</vt:lpstr>
      <vt:lpstr>Outliers</vt:lpstr>
      <vt:lpstr>Outliers</vt:lpstr>
      <vt:lpstr>Outliers</vt:lpstr>
      <vt:lpstr>Summary</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73</cp:revision>
  <dcterms:created xsi:type="dcterms:W3CDTF">2013-05-04T10:14:09Z</dcterms:created>
  <dcterms:modified xsi:type="dcterms:W3CDTF">2013-12-07T05:21:17Z</dcterms:modified>
</cp:coreProperties>
</file>