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506" r:id="rId3"/>
    <p:sldId id="594" r:id="rId4"/>
    <p:sldId id="666" r:id="rId5"/>
    <p:sldId id="667" r:id="rId6"/>
    <p:sldId id="668" r:id="rId7"/>
    <p:sldId id="665" r:id="rId8"/>
    <p:sldId id="669" r:id="rId9"/>
    <p:sldId id="670" r:id="rId10"/>
    <p:sldId id="653" r:id="rId11"/>
    <p:sldId id="677" r:id="rId12"/>
    <p:sldId id="678" r:id="rId13"/>
    <p:sldId id="676" r:id="rId14"/>
    <p:sldId id="680" r:id="rId15"/>
    <p:sldId id="681" r:id="rId16"/>
    <p:sldId id="62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2214" autoAdjust="0"/>
    <p:restoredTop sz="94576" autoAdjust="0"/>
  </p:normalViewPr>
  <p:slideViewPr>
    <p:cSldViewPr>
      <p:cViewPr varScale="1">
        <p:scale>
          <a:sx n="60" d="100"/>
          <a:sy n="60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8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2009-33D2-4E09-BE02-5CEC343767D0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BB727-E383-48BF-8086-FADD48AB0F22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B9058-A9C7-4CC2-BEAE-B922D028BF90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9605F-DE2A-4323-8D70-2373EE59ABB8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A2A6-9553-4A33-935A-16C2B21E2A6F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CFCD-190C-4771-B6A3-55E7B7B77436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2594-EDC7-4CDE-A4E9-57714A403B4F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D95CA-281A-4A67-83B2-BC40498B1C57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AC30-E585-4B93-AEA7-F8611F1E6E54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FE26B-7A2A-4ABB-B86B-1AA490485F56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6C263-0392-4904-B53E-19A0CE1B345B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41F99-F4BA-4456-84ED-4DA01C4EB477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19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Correlation Coefficient </a:t>
            </a:r>
          </a:p>
          <a:p>
            <a:pPr lvl="0">
              <a:defRPr/>
            </a:pPr>
            <a:r>
              <a:rPr lang="en-US" dirty="0" smtClean="0"/>
              <a:t>Theorems on Mean and Variance of Linear Combination of Random Variables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1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err="1" smtClean="0">
                <a:latin typeface="Arial Black" pitchFamily="34" charset="0"/>
              </a:rPr>
              <a:t>Chebyshev’s</a:t>
            </a:r>
            <a:r>
              <a:rPr lang="en-US" sz="2400" dirty="0" smtClean="0">
                <a:latin typeface="Arial Black" pitchFamily="34" charset="0"/>
              </a:rPr>
              <a:t> Theorem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Examples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dirty="0" err="1" smtClean="0"/>
              <a:t>Chebyshev’s</a:t>
            </a:r>
            <a:r>
              <a:rPr lang="en-US" dirty="0" smtClean="0"/>
              <a:t>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0"/>
            <a:ext cx="8229600" cy="51815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2600" dirty="0" smtClean="0">
                <a:latin typeface="Arial Black" pitchFamily="34" charset="0"/>
              </a:rPr>
              <a:t>The variance of a random variable tells us about the variability of the observations about the mean. </a:t>
            </a:r>
          </a:p>
          <a:p>
            <a:pPr>
              <a:buFont typeface="Arial" pitchFamily="34" charset="0"/>
              <a:buChar char="•"/>
            </a:pPr>
            <a:endParaRPr lang="en-US" sz="2600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600" dirty="0" smtClean="0">
                <a:latin typeface="Arial Black" pitchFamily="34" charset="0"/>
              </a:rPr>
              <a:t>If a random variable has a small variance or standard deviation, we would expect most of the values to be grouped around the mean. </a:t>
            </a:r>
          </a:p>
          <a:p>
            <a:pPr>
              <a:buFont typeface="Arial" pitchFamily="34" charset="0"/>
              <a:buChar char="•"/>
            </a:pPr>
            <a:endParaRPr lang="en-US" sz="2600" dirty="0" smtClean="0">
              <a:latin typeface="Arial Black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600" dirty="0" smtClean="0">
                <a:solidFill>
                  <a:srgbClr val="0070C0"/>
                </a:solidFill>
                <a:latin typeface="Arial Black" pitchFamily="34" charset="0"/>
              </a:rPr>
              <a:t>Therefore, the probability' that a random variable assumes a value within a certain interval about the mean is greater than for a similar random variable with a larger standard deviation.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dirty="0" err="1" smtClean="0"/>
              <a:t>Chebyshev’s</a:t>
            </a:r>
            <a:r>
              <a:rPr lang="en-US" dirty="0" smtClean="0"/>
              <a:t>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1"/>
            <a:ext cx="8229600" cy="2743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If we think of probability in terms of area, we would expect a continuous distribution with a large value of </a:t>
            </a:r>
            <a:r>
              <a:rPr lang="el-GR" sz="2400" dirty="0" smtClean="0">
                <a:latin typeface="Arial Black" pitchFamily="34" charset="0"/>
              </a:rPr>
              <a:t>σ</a:t>
            </a:r>
            <a:r>
              <a:rPr lang="en-US" sz="2400" dirty="0" smtClean="0">
                <a:latin typeface="Arial Black" pitchFamily="34" charset="0"/>
              </a:rPr>
              <a:t> to indicate a greater variability, and therefore we should expect the area to be more spread out, as in Figure (a). However, a small standard deviation should have most of its area close to µ, as in Figure (b).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30000" t="11000" r="18125" b="55000"/>
          <a:stretch>
            <a:fillRect/>
          </a:stretch>
        </p:blipFill>
        <p:spPr bwMode="auto">
          <a:xfrm>
            <a:off x="493059" y="3581400"/>
            <a:ext cx="781274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dirty="0" err="1" smtClean="0"/>
              <a:t>Chebyshev’s</a:t>
            </a:r>
            <a:r>
              <a:rPr lang="en-US" dirty="0" smtClean="0"/>
              <a:t>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9831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1"/>
            <a:ext cx="8229600" cy="1904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We can argue the same way for a discrete distribution. The area in the probability histogram in Figure (b) is spread out much more than that Figure (a) indicating a more variable distribution of measurements or outcomes.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30000" t="54000" r="18125" b="10000"/>
          <a:stretch>
            <a:fillRect/>
          </a:stretch>
        </p:blipFill>
        <p:spPr bwMode="auto">
          <a:xfrm>
            <a:off x="201083" y="2819400"/>
            <a:ext cx="825711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dirty="0" err="1" smtClean="0"/>
              <a:t>Chebyshev’s</a:t>
            </a:r>
            <a:r>
              <a:rPr lang="en-US" dirty="0" smtClean="0"/>
              <a:t>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0"/>
            <a:ext cx="8229600" cy="2895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dirty="0" smtClean="0">
                <a:latin typeface="Arial Black" pitchFamily="34" charset="0"/>
              </a:rPr>
              <a:t>The Russian mathematician P. L. </a:t>
            </a:r>
            <a:r>
              <a:rPr lang="en-US" sz="2000" dirty="0" err="1" smtClean="0">
                <a:latin typeface="Arial Black" pitchFamily="34" charset="0"/>
              </a:rPr>
              <a:t>Chebyshev</a:t>
            </a:r>
            <a:r>
              <a:rPr lang="en-US" sz="2000" dirty="0" smtClean="0">
                <a:latin typeface="Arial Black" pitchFamily="34" charset="0"/>
              </a:rPr>
              <a:t> (1821-1894) discovered that the fraction of the area between any two values symmetric about the mean is related to the standard deviation. Since the area under a probability distribution curve or in a probability histogram adds to 1, the area between any two numbers is the probability of the random variable assuming a value between these numbers.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 l="25000" t="46000" r="7500" b="31000"/>
          <a:stretch>
            <a:fillRect/>
          </a:stretch>
        </p:blipFill>
        <p:spPr bwMode="auto">
          <a:xfrm>
            <a:off x="381000" y="3810000"/>
            <a:ext cx="858740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dirty="0" err="1" smtClean="0"/>
              <a:t>Chebyshev’s</a:t>
            </a:r>
            <a:r>
              <a:rPr lang="en-US" dirty="0" smtClean="0"/>
              <a:t>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 l="25000" t="46000" r="7500" b="31000"/>
          <a:stretch>
            <a:fillRect/>
          </a:stretch>
        </p:blipFill>
        <p:spPr bwMode="auto">
          <a:xfrm>
            <a:off x="304800" y="838200"/>
            <a:ext cx="8587409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09600" y="28194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itchFamily="34" charset="0"/>
              </a:rPr>
              <a:t>Proof: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dirty="0" err="1" smtClean="0"/>
              <a:t>Chebyshev’s</a:t>
            </a:r>
            <a:r>
              <a:rPr lang="en-US" dirty="0" smtClean="0"/>
              <a:t> Theorem (Proof)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6107" t="46893" r="6993" b="35776"/>
          <a:stretch>
            <a:fillRect/>
          </a:stretch>
        </p:blipFill>
        <p:spPr bwMode="auto">
          <a:xfrm>
            <a:off x="762000" y="1066800"/>
            <a:ext cx="8001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l="8750" t="45000" r="49375" b="37000"/>
          <a:stretch>
            <a:fillRect/>
          </a:stretch>
        </p:blipFill>
        <p:spPr bwMode="auto">
          <a:xfrm>
            <a:off x="457200" y="914400"/>
            <a:ext cx="5105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 l="50625" t="18000" r="5625" b="58000"/>
          <a:stretch>
            <a:fillRect/>
          </a:stretch>
        </p:blipFill>
        <p:spPr bwMode="auto">
          <a:xfrm>
            <a:off x="533400" y="2209800"/>
            <a:ext cx="533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81000" y="914400"/>
            <a:ext cx="5715000" cy="2438400"/>
            <a:chOff x="762000" y="990600"/>
            <a:chExt cx="4343400" cy="1676400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50625" t="11000" r="13750" b="77000"/>
            <a:stretch>
              <a:fillRect/>
            </a:stretch>
          </p:blipFill>
          <p:spPr bwMode="auto">
            <a:xfrm>
              <a:off x="762000" y="990600"/>
              <a:ext cx="43434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6250" t="46000" r="49375" b="44000"/>
            <a:stretch>
              <a:fillRect/>
            </a:stretch>
          </p:blipFill>
          <p:spPr bwMode="auto">
            <a:xfrm>
              <a:off x="838200" y="1905000"/>
              <a:ext cx="4191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 l="15625" t="55000" r="48750" b="13000"/>
          <a:stretch>
            <a:fillRect/>
          </a:stretch>
        </p:blipFill>
        <p:spPr bwMode="auto">
          <a:xfrm>
            <a:off x="457199" y="990600"/>
            <a:ext cx="529351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Summary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3505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43434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0668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err="1" smtClean="0">
                <a:latin typeface="Arial Black" pitchFamily="34" charset="0"/>
              </a:rPr>
              <a:t>Chebyshev’s</a:t>
            </a:r>
            <a:r>
              <a:rPr lang="en-US" sz="2400" dirty="0" smtClean="0">
                <a:latin typeface="Arial Black" pitchFamily="34" charset="0"/>
              </a:rPr>
              <a:t> Theorem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Examples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3346</TotalTime>
  <Words>361</Words>
  <Application>Microsoft Office PowerPoint</Application>
  <PresentationFormat>On-screen Show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Last Class</vt:lpstr>
      <vt:lpstr>Today’s Agenda</vt:lpstr>
      <vt:lpstr>Chebyshev’s Theorem</vt:lpstr>
      <vt:lpstr>Chebyshev’s Theorem</vt:lpstr>
      <vt:lpstr>Chebyshev’s Theorem</vt:lpstr>
      <vt:lpstr>Chebyshev’s Theorem</vt:lpstr>
      <vt:lpstr>Chebyshev’s Theorem</vt:lpstr>
      <vt:lpstr>Chebyshev’s Theorem (Proof)</vt:lpstr>
      <vt:lpstr>Example</vt:lpstr>
      <vt:lpstr>Exercise</vt:lpstr>
      <vt:lpstr>Exercise (contd)</vt:lpstr>
      <vt:lpstr>Exercise</vt:lpstr>
      <vt:lpstr>Exercise</vt:lpstr>
      <vt:lpstr>Exercise (Contd)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351</cp:revision>
  <dcterms:created xsi:type="dcterms:W3CDTF">2013-05-04T10:14:09Z</dcterms:created>
  <dcterms:modified xsi:type="dcterms:W3CDTF">2013-12-23T11:33:10Z</dcterms:modified>
</cp:coreProperties>
</file>