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506" r:id="rId3"/>
    <p:sldId id="594" r:id="rId4"/>
    <p:sldId id="637" r:id="rId5"/>
    <p:sldId id="647" r:id="rId6"/>
    <p:sldId id="664" r:id="rId7"/>
    <p:sldId id="648" r:id="rId8"/>
    <p:sldId id="649" r:id="rId9"/>
    <p:sldId id="651" r:id="rId10"/>
    <p:sldId id="650" r:id="rId11"/>
    <p:sldId id="653" r:id="rId12"/>
    <p:sldId id="652" r:id="rId13"/>
    <p:sldId id="654" r:id="rId14"/>
    <p:sldId id="655" r:id="rId15"/>
    <p:sldId id="656" r:id="rId16"/>
    <p:sldId id="657" r:id="rId17"/>
    <p:sldId id="658" r:id="rId18"/>
    <p:sldId id="665" r:id="rId19"/>
    <p:sldId id="659" r:id="rId20"/>
    <p:sldId id="661" r:id="rId21"/>
    <p:sldId id="662" r:id="rId22"/>
    <p:sldId id="663" r:id="rId23"/>
    <p:sldId id="62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214" autoAdjust="0"/>
    <p:restoredTop sz="94576" autoAdjust="0"/>
  </p:normalViewPr>
  <p:slideViewPr>
    <p:cSldViewPr>
      <p:cViewPr varScale="1">
        <p:scale>
          <a:sx n="60" d="100"/>
          <a:sy n="60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E5326-9B33-46AD-8C29-3767AD7CA22A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E6EC7-FFB4-441E-B53A-07C4D6626E79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C8160-7FF3-434E-9A7E-06A2F2AA26D3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271F-BCE2-4972-B597-A4AD78B206BD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881C6-CD33-46F5-9444-AB28777BA46A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EDF0-A931-4F70-9C8B-1F9E32829FC0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9F87-AC34-48B2-A566-008AA58C3350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0735-9487-4E00-900A-059EE8C2F3C1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19129-648B-4A53-A16C-37FD74BDE772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84748-5524-4075-8DCA-5851BC25B212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89318-436A-4BFB-9FD5-2DB675BA31AE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3F798-979B-4A24-A94E-14B13D85B5D7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PTO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18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</a:p>
          <a:p>
            <a:pPr lvl="1"/>
            <a:r>
              <a:rPr lang="en-US" dirty="0" smtClean="0"/>
              <a:t>Mean and Variance</a:t>
            </a:r>
          </a:p>
          <a:p>
            <a:pPr lvl="1"/>
            <a:r>
              <a:rPr lang="en-US" dirty="0" smtClean="0"/>
              <a:t>Theorems on Variance</a:t>
            </a:r>
          </a:p>
          <a:p>
            <a:pPr lvl="1"/>
            <a:r>
              <a:rPr lang="en-US" dirty="0" smtClean="0"/>
              <a:t>Covariance</a:t>
            </a:r>
          </a:p>
          <a:p>
            <a:r>
              <a:rPr lang="en-US" dirty="0" smtClean="0"/>
              <a:t>Exercises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1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Correlation Coefficient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latin typeface="Arial Black" pitchFamily="34" charset="0"/>
              </a:rPr>
              <a:t>Theorems on Mean and Variance of Linear Combination of Random Variables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Coefficient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21250" t="66000" r="24375" b="18000"/>
          <a:stretch>
            <a:fillRect/>
          </a:stretch>
        </p:blipFill>
        <p:spPr bwMode="auto">
          <a:xfrm>
            <a:off x="28574" y="914400"/>
            <a:ext cx="9115426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2819401"/>
            <a:ext cx="8229600" cy="3809999"/>
          </a:xfrm>
        </p:spPr>
        <p:txBody>
          <a:bodyPr>
            <a:normAutofit/>
          </a:bodyPr>
          <a:lstStyle/>
          <a:p>
            <a:r>
              <a:rPr lang="en-US" dirty="0" smtClean="0"/>
              <a:t>It should be noted that </a:t>
            </a:r>
            <a:r>
              <a:rPr lang="el-GR" dirty="0" smtClean="0"/>
              <a:t>ρ</a:t>
            </a:r>
            <a:r>
              <a:rPr lang="en-US" baseline="-25000" dirty="0" smtClean="0"/>
              <a:t>XY </a:t>
            </a:r>
            <a:r>
              <a:rPr lang="en-US" dirty="0" smtClean="0"/>
              <a:t>is free of the units of X and Y. </a:t>
            </a:r>
          </a:p>
          <a:p>
            <a:r>
              <a:rPr lang="en-US" dirty="0" smtClean="0"/>
              <a:t>The correlation coefficient satisfies the inequality - 1 &lt; </a:t>
            </a:r>
            <a:r>
              <a:rPr lang="el-GR" dirty="0" smtClean="0"/>
              <a:t>ρ</a:t>
            </a:r>
            <a:r>
              <a:rPr lang="en-US" baseline="-25000" dirty="0" smtClean="0"/>
              <a:t>XY </a:t>
            </a:r>
            <a:r>
              <a:rPr lang="en-US" dirty="0" smtClean="0"/>
              <a:t>&lt; 1. </a:t>
            </a:r>
          </a:p>
          <a:p>
            <a:r>
              <a:rPr lang="en-US" dirty="0" smtClean="0"/>
              <a:t>It assumes a value of zero when </a:t>
            </a:r>
            <a:r>
              <a:rPr lang="el-GR" dirty="0" smtClean="0"/>
              <a:t>σ</a:t>
            </a:r>
            <a:r>
              <a:rPr lang="en-US" baseline="-25000" dirty="0" smtClean="0"/>
              <a:t>XY</a:t>
            </a:r>
            <a:r>
              <a:rPr lang="en-US" dirty="0" smtClean="0"/>
              <a:t> = 0.</a:t>
            </a:r>
          </a:p>
          <a:p>
            <a:r>
              <a:rPr lang="en-US" dirty="0" smtClean="0"/>
              <a:t> Where there is an exact linear dependency, say Y = a + </a:t>
            </a:r>
            <a:r>
              <a:rPr lang="en-US" dirty="0" err="1" smtClean="0"/>
              <a:t>bX</a:t>
            </a:r>
            <a:r>
              <a:rPr lang="en-US" dirty="0" smtClean="0"/>
              <a:t>, </a:t>
            </a:r>
          </a:p>
          <a:p>
            <a:pPr lvl="1"/>
            <a:r>
              <a:rPr lang="el-GR" sz="2400" dirty="0" smtClean="0"/>
              <a:t>ρ</a:t>
            </a:r>
            <a:r>
              <a:rPr lang="en-US" sz="2400" baseline="-25000" dirty="0" smtClean="0"/>
              <a:t>XY </a:t>
            </a:r>
            <a:r>
              <a:rPr lang="en-US" sz="2400" dirty="0" smtClean="0"/>
              <a:t>= 1 if b &gt; 0 and </a:t>
            </a:r>
            <a:r>
              <a:rPr lang="el-GR" sz="2400" dirty="0" smtClean="0"/>
              <a:t>ρ</a:t>
            </a:r>
            <a:r>
              <a:rPr lang="en-US" sz="2400" baseline="-25000" dirty="0" smtClean="0"/>
              <a:t>XY </a:t>
            </a:r>
            <a:r>
              <a:rPr lang="en-US" sz="2400" dirty="0" smtClean="0"/>
              <a:t>= -1 if b &lt; 0. 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Coefficient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838201"/>
            <a:ext cx="8229600" cy="1828800"/>
          </a:xfrm>
        </p:spPr>
        <p:txBody>
          <a:bodyPr>
            <a:normAutofit/>
          </a:bodyPr>
          <a:lstStyle/>
          <a:p>
            <a:r>
              <a:rPr lang="en-US" dirty="0" smtClean="0"/>
              <a:t>Where there is an exact linear dependency, say Y = a + </a:t>
            </a:r>
            <a:r>
              <a:rPr lang="en-US" dirty="0" err="1" smtClean="0"/>
              <a:t>bX</a:t>
            </a:r>
            <a:r>
              <a:rPr lang="en-US" dirty="0" smtClean="0"/>
              <a:t>, </a:t>
            </a:r>
          </a:p>
          <a:p>
            <a:pPr lvl="1"/>
            <a:r>
              <a:rPr lang="el-GR" sz="2400" dirty="0" smtClean="0"/>
              <a:t>ρ</a:t>
            </a:r>
            <a:r>
              <a:rPr lang="en-US" sz="2400" baseline="-25000" dirty="0" smtClean="0"/>
              <a:t>XY </a:t>
            </a:r>
            <a:r>
              <a:rPr lang="en-US" sz="2400" dirty="0" smtClean="0"/>
              <a:t>= 1 if b &gt; 0 and </a:t>
            </a:r>
            <a:r>
              <a:rPr lang="el-GR" sz="2400" dirty="0" smtClean="0"/>
              <a:t>ρ</a:t>
            </a:r>
            <a:r>
              <a:rPr lang="en-US" sz="2400" baseline="-25000" dirty="0" smtClean="0"/>
              <a:t>XY </a:t>
            </a:r>
            <a:r>
              <a:rPr lang="en-US" sz="2400" dirty="0" smtClean="0"/>
              <a:t>= -1 if b &lt; 0. </a:t>
            </a:r>
          </a:p>
          <a:p>
            <a:r>
              <a:rPr lang="en-US" sz="2800" dirty="0" smtClean="0"/>
              <a:t>Proof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Coefficient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0000" t="20000" r="14375" b="68000"/>
          <a:stretch>
            <a:fillRect/>
          </a:stretch>
        </p:blipFill>
        <p:spPr bwMode="auto">
          <a:xfrm>
            <a:off x="457200" y="1905000"/>
            <a:ext cx="8432800" cy="1137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"/>
          </a:xfrm>
        </p:spPr>
        <p:txBody>
          <a:bodyPr>
            <a:normAutofit/>
          </a:bodyPr>
          <a:lstStyle/>
          <a:p>
            <a:r>
              <a:rPr lang="en-US" dirty="0" smtClean="0"/>
              <a:t>Theorem: 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57200" y="30480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Proof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0000" t="58000" r="14375" b="34059"/>
          <a:stretch>
            <a:fillRect/>
          </a:stretch>
        </p:blipFill>
        <p:spPr bwMode="auto">
          <a:xfrm>
            <a:off x="838200" y="1981200"/>
            <a:ext cx="768604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0000" t="65941" r="14375" b="27000"/>
          <a:stretch>
            <a:fillRect/>
          </a:stretch>
        </p:blipFill>
        <p:spPr bwMode="auto">
          <a:xfrm>
            <a:off x="838200" y="1752600"/>
            <a:ext cx="768604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Theorem: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0000" t="42000" r="15000" b="42000"/>
          <a:stretch>
            <a:fillRect/>
          </a:stretch>
        </p:blipFill>
        <p:spPr bwMode="auto">
          <a:xfrm>
            <a:off x="800100" y="1828800"/>
            <a:ext cx="79629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0442" t="35170" r="14638" b="41893"/>
          <a:stretch>
            <a:fillRect/>
          </a:stretch>
        </p:blipFill>
        <p:spPr bwMode="auto">
          <a:xfrm>
            <a:off x="609600" y="990600"/>
            <a:ext cx="817372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Theorem: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25625" t="59000" r="8125" b="22000"/>
          <a:stretch>
            <a:fillRect/>
          </a:stretch>
        </p:blipFill>
        <p:spPr bwMode="auto">
          <a:xfrm>
            <a:off x="762000" y="1828800"/>
            <a:ext cx="8077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61000" r="8125" b="25000"/>
          <a:stretch>
            <a:fillRect/>
          </a:stretch>
        </p:blipFill>
        <p:spPr bwMode="auto">
          <a:xfrm>
            <a:off x="762000" y="18288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33000" r="8125" b="53000"/>
          <a:stretch>
            <a:fillRect/>
          </a:stretch>
        </p:blipFill>
        <p:spPr bwMode="auto">
          <a:xfrm>
            <a:off x="914400" y="19050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Theorem: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67000" r="8125" b="18000"/>
          <a:stretch>
            <a:fillRect/>
          </a:stretch>
        </p:blipFill>
        <p:spPr bwMode="auto">
          <a:xfrm>
            <a:off x="838200" y="19050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62000" r="7500" b="31000"/>
          <a:stretch>
            <a:fillRect/>
          </a:stretch>
        </p:blipFill>
        <p:spPr bwMode="auto">
          <a:xfrm>
            <a:off x="685800" y="1905000"/>
            <a:ext cx="815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Theorem: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Proof:</a:t>
            </a:r>
          </a:p>
          <a:p>
            <a:endParaRPr lang="en-US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31000" r="7500" b="52000"/>
          <a:stretch>
            <a:fillRect/>
          </a:stretch>
        </p:blipFill>
        <p:spPr bwMode="auto">
          <a:xfrm>
            <a:off x="685800" y="1905000"/>
            <a:ext cx="8153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PTO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31000" r="7500" b="52000"/>
          <a:stretch>
            <a:fillRect/>
          </a:stretch>
        </p:blipFill>
        <p:spPr bwMode="auto">
          <a:xfrm>
            <a:off x="533400" y="457200"/>
            <a:ext cx="8153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Remember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31000" r="6875" b="22000"/>
          <a:stretch>
            <a:fillRect/>
          </a:stretch>
        </p:blipFill>
        <p:spPr bwMode="auto">
          <a:xfrm>
            <a:off x="914400" y="1828800"/>
            <a:ext cx="8229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l="25625" t="40000" r="7500" b="55000"/>
          <a:stretch>
            <a:fillRect/>
          </a:stretch>
        </p:blipFill>
        <p:spPr bwMode="auto">
          <a:xfrm>
            <a:off x="762000" y="5867400"/>
            <a:ext cx="815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Remember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40000" r="7500" b="55000"/>
          <a:stretch>
            <a:fillRect/>
          </a:stretch>
        </p:blipFill>
        <p:spPr bwMode="auto">
          <a:xfrm>
            <a:off x="685800" y="3581400"/>
            <a:ext cx="815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 l="25625" t="17000" r="8125" b="69000"/>
          <a:stretch>
            <a:fillRect/>
          </a:stretch>
        </p:blipFill>
        <p:spPr bwMode="auto">
          <a:xfrm>
            <a:off x="685800" y="1828800"/>
            <a:ext cx="8077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en-US" dirty="0" smtClean="0"/>
              <a:t>Mean and Variance of Linear Combination of Random Variables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Corollary: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l="25625" t="65000" r="8125" b="20000"/>
          <a:stretch>
            <a:fillRect/>
          </a:stretch>
        </p:blipFill>
        <p:spPr bwMode="auto">
          <a:xfrm>
            <a:off x="685800" y="1905000"/>
            <a:ext cx="8077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 l="26250" t="25000" r="7500" b="61000"/>
          <a:stretch>
            <a:fillRect/>
          </a:stretch>
        </p:blipFill>
        <p:spPr bwMode="auto">
          <a:xfrm>
            <a:off x="261257" y="1143000"/>
            <a:ext cx="865414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232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3505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43434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0668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Correlation Coefficient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>
                <a:latin typeface="Arial Black" pitchFamily="34" charset="0"/>
              </a:rPr>
              <a:t>Theorems on Mean and Variance of Linear Combination of Random Variables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380</Words>
  <Application>Microsoft Office PowerPoint</Application>
  <PresentationFormat>On-screen Show (4:3)</PresentationFormat>
  <Paragraphs>136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Last Class</vt:lpstr>
      <vt:lpstr>Today’s Agenda</vt:lpstr>
      <vt:lpstr>Correlation Coefficient</vt:lpstr>
      <vt:lpstr>Correlation Coefficient</vt:lpstr>
      <vt:lpstr>Correlation Coefficient</vt:lpstr>
      <vt:lpstr>Mean and Variance of Linear Combination of Random Variables </vt:lpstr>
      <vt:lpstr>Mean and Variance of Linear Combination of Random Variables </vt:lpstr>
      <vt:lpstr>Mean and Variance of Linear Combination of Random Variables </vt:lpstr>
      <vt:lpstr>Mean and Variance of Linear Combination of Random Variables </vt:lpstr>
      <vt:lpstr>Example</vt:lpstr>
      <vt:lpstr>Mean and Variance of Linear Combination of Random Variables </vt:lpstr>
      <vt:lpstr>Mean and Variance of Linear Combination of Random Variables </vt:lpstr>
      <vt:lpstr>Mean and Variance of Linear Combination of Random Variables </vt:lpstr>
      <vt:lpstr>Mean and Variance of Linear Combination of Random Variables </vt:lpstr>
      <vt:lpstr>Mean and Variance of Linear Combination of Random Variables </vt:lpstr>
      <vt:lpstr>Mean and Variance of Linear Combination of Random Variables </vt:lpstr>
      <vt:lpstr>Slide 18</vt:lpstr>
      <vt:lpstr>Mean and Variance of Linear Combination of Random Variables </vt:lpstr>
      <vt:lpstr>Mean and Variance of Linear Combination of Random Variables </vt:lpstr>
      <vt:lpstr>Mean and Variance of Linear Combination of Random Variables </vt:lpstr>
      <vt:lpstr>Example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328</cp:revision>
  <dcterms:created xsi:type="dcterms:W3CDTF">2013-05-04T10:14:09Z</dcterms:created>
  <dcterms:modified xsi:type="dcterms:W3CDTF">2013-12-23T09:58:38Z</dcterms:modified>
</cp:coreProperties>
</file>