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506" r:id="rId3"/>
    <p:sldId id="594" r:id="rId4"/>
    <p:sldId id="625" r:id="rId5"/>
    <p:sldId id="626" r:id="rId6"/>
    <p:sldId id="627" r:id="rId7"/>
    <p:sldId id="617" r:id="rId8"/>
    <p:sldId id="618" r:id="rId9"/>
    <p:sldId id="619" r:id="rId10"/>
    <p:sldId id="611" r:id="rId11"/>
    <p:sldId id="616" r:id="rId12"/>
    <p:sldId id="624" r:id="rId13"/>
    <p:sldId id="629" r:id="rId14"/>
    <p:sldId id="630" r:id="rId15"/>
    <p:sldId id="633" r:id="rId16"/>
    <p:sldId id="631" r:id="rId17"/>
    <p:sldId id="632" r:id="rId18"/>
    <p:sldId id="621" r:id="rId19"/>
    <p:sldId id="62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214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5E3E-F507-4380-AAA6-71B34C4B6CB7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C28DF-A6F6-456E-AC6F-4173809DE247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3A153-50DD-4021-85B7-99D9ED7AB325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7C668-36C3-42B5-99BA-00362E577FD0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1EFA-77B3-4F20-89D2-C4B4ABBFF532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3C4D-48F8-4759-A986-47FC882D9550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0536C-02A7-4F9B-A24D-6168EFC8B4CD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4B209-3EE2-41B5-8B23-967B8F676081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D9738-4D0C-4796-9B17-BA30E427706B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08412-92BF-4717-AF70-93833EB37F1C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0D639-8534-4F2B-A49A-5B65C751DD5B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990EA-5C4B-4806-B20B-431CA51ECCF1}" type="datetime1">
              <a:rPr lang="en-US" smtClean="0"/>
              <a:pPr/>
              <a:t>12/22/2013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16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Independence</a:t>
            </a:r>
          </a:p>
          <a:p>
            <a:r>
              <a:rPr lang="en-US" dirty="0" smtClean="0"/>
              <a:t>Mean and Variance of a distribution</a:t>
            </a:r>
          </a:p>
          <a:p>
            <a:pPr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and Variance (continued)</a:t>
            </a:r>
          </a:p>
          <a:p>
            <a:r>
              <a:rPr lang="en-US" dirty="0" smtClean="0"/>
              <a:t>Theorems on Variance</a:t>
            </a:r>
          </a:p>
          <a:p>
            <a:r>
              <a:rPr lang="en-US" dirty="0" smtClean="0"/>
              <a:t>Covariance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7500" t="33000" r="6250" b="14000"/>
          <a:stretch>
            <a:fillRect/>
          </a:stretch>
        </p:blipFill>
        <p:spPr bwMode="auto">
          <a:xfrm>
            <a:off x="381000" y="1143000"/>
            <a:ext cx="85315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dirty="0" smtClean="0"/>
              <a:t>Mean of a function of Random Variable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28000" r="23750" b="50000"/>
          <a:stretch>
            <a:fillRect/>
          </a:stretch>
        </p:blipFill>
        <p:spPr bwMode="auto">
          <a:xfrm>
            <a:off x="381000" y="914400"/>
            <a:ext cx="843741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41000" r="26875" b="41000"/>
          <a:stretch>
            <a:fillRect/>
          </a:stretch>
        </p:blipFill>
        <p:spPr bwMode="auto">
          <a:xfrm>
            <a:off x="609600" y="838199"/>
            <a:ext cx="8534400" cy="187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of Joint Dist.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</a:t>
                </a:r>
                <a:r>
                  <a:rPr lang="en-US" i="1" dirty="0"/>
                  <a:t>X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 smtClean="0"/>
                  <a:t>be </a:t>
                </a:r>
                <a:r>
                  <a:rPr lang="en-US" dirty="0"/>
                  <a:t>random variables with joint probability distribution </a:t>
                </a:r>
                <a:r>
                  <a:rPr lang="en-US" i="1" dirty="0"/>
                  <a:t>f(x, y). </a:t>
                </a:r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mean</a:t>
                </a:r>
                <a:r>
                  <a:rPr lang="en-US" dirty="0" smtClean="0"/>
                  <a:t/>
                </a:r>
                <a:r>
                  <a:rPr lang="en-US" dirty="0"/>
                  <a:t>or </a:t>
                </a:r>
                <a:r>
                  <a:rPr lang="en-US" dirty="0">
                    <a:solidFill>
                      <a:srgbClr val="FF0000"/>
                    </a:solidFill>
                  </a:rPr>
                  <a:t>expected</a:t>
                </a:r>
                <a:r>
                  <a:rPr lang="en-US" dirty="0"/>
                  <a:t/>
                </a:r>
                <a:r>
                  <a:rPr lang="en-US" dirty="0">
                    <a:solidFill>
                      <a:srgbClr val="FF0000"/>
                    </a:solidFill>
                  </a:rPr>
                  <a:t>value</a:t>
                </a:r>
                <a:r>
                  <a:rPr lang="en-US" dirty="0"/>
                  <a:t> of the random variable </a:t>
                </a:r>
                <a:r>
                  <a:rPr lang="en-US" i="1" dirty="0"/>
                  <a:t>g(X, Y)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𝑔𝑥𝑦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𝑌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X and Y are discrete, 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𝑔𝑥𝑦</m:t>
                          </m:r>
                        </m:sub>
                      </m:sSub>
                      <m:r>
                        <a:rPr lang="en-US" i="1" smtClean="0">
                          <a:latin typeface="Cambria Math"/>
                        </a:rPr>
                        <m:t>=</m:t>
                      </m:r>
                      <m:r>
                        <a:rPr lang="en-US" i="1" smtClean="0">
                          <a:latin typeface="Cambria Math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𝑋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𝑌</m:t>
                              </m:r>
                            </m:e>
                          </m:d>
                        </m:e>
                      </m:d>
                      <m:r>
                        <a:rPr lang="en-US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/>
                                </a:rPr>
                                <m:t>𝑑𝑥𝑑𝑦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if X and Y are continuous.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1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9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</a:t>
            </a:r>
            <a:r>
              <a:rPr lang="en-US" i="1" dirty="0"/>
              <a:t>X </a:t>
            </a:r>
            <a:r>
              <a:rPr lang="en-US" dirty="0"/>
              <a:t>and </a:t>
            </a:r>
            <a:r>
              <a:rPr lang="en-US" i="1" dirty="0"/>
              <a:t>Y </a:t>
            </a:r>
            <a:r>
              <a:rPr lang="en-US" dirty="0"/>
              <a:t>be the random variables with joint probability distribution </a:t>
            </a:r>
            <a:r>
              <a:rPr lang="en-US" dirty="0" smtClean="0"/>
              <a:t>indicated in given Table. </a:t>
            </a:r>
            <a:r>
              <a:rPr lang="en-US" dirty="0"/>
              <a:t>Find the expected value of </a:t>
            </a:r>
            <a:r>
              <a:rPr lang="en-US" i="1" dirty="0"/>
              <a:t>g(X, Y) </a:t>
            </a:r>
            <a:r>
              <a:rPr lang="en-US" i="1" dirty="0" smtClean="0"/>
              <a:t>= XY 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4447" y="2323850"/>
            <a:ext cx="3600953" cy="1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719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Find E(X/Y)</a:t>
                </a:r>
                <a:r>
                  <a:rPr lang="en-US" i="1" dirty="0" smtClean="0"/>
                  <a:t/>
                </a:r>
                <a:r>
                  <a:rPr lang="en-US" i="1" dirty="0"/>
                  <a:t>for </a:t>
                </a:r>
                <a:r>
                  <a:rPr lang="en-US" dirty="0"/>
                  <a:t/>
                </a:r>
                <a:r>
                  <a:rPr lang="en-US" dirty="0"/>
                  <a:t>joint density function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(1+3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0 &lt; x &lt; 2, 0 &lt; y &lt; 1 and f(x</a:t>
                </a:r>
                <a:r>
                  <a:rPr lang="en-US" dirty="0" smtClean="0"/>
                  <a:t>, y</a:t>
                </a:r>
                <a:r>
                  <a:rPr lang="en-US" dirty="0"/>
                  <a:t>) = 0 elsewhere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724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X be a random variable with probability distribution f(x) and mean </a:t>
                </a:r>
                <a:r>
                  <a:rPr lang="el-GR" dirty="0" smtClean="0"/>
                  <a:t>μ</a:t>
                </a:r>
                <a:r>
                  <a:rPr lang="en-US" dirty="0" smtClean="0"/>
                  <a:t>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variance</a:t>
                </a:r>
                <a:r>
                  <a:rPr lang="en-US" dirty="0" smtClean="0"/>
                  <a:t> of X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=</m:t>
                              </m:r>
                            </m:e>
                          </m:eqAr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X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μ</m:t>
                          </m:r>
                        </m:e>
                      </m:d>
                      <m:r>
                        <a:rPr lang="en-US" b="0" i="1" baseline="30000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X is discrete 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</m:e>
                          </m:eqArr>
                        </m:sup>
                      </m:sSup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X</m:t>
                          </m:r>
                          <m:r>
                            <a:rPr lang="en-US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μ</m:t>
                          </m:r>
                        </m:e>
                      </m:d>
                      <m:r>
                        <a:rPr lang="en-US" i="1" baseline="3000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if X is continuous. </a:t>
                </a:r>
                <a:endParaRPr lang="en-US" dirty="0"/>
              </a:p>
              <a:p>
                <a:r>
                  <a:rPr lang="en-US" dirty="0" smtClean="0"/>
                  <a:t>Positive square root of variance is called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Standard</a:t>
                </a:r>
                <a:r>
                  <a:rPr lang="en-US" dirty="0" smtClean="0"/>
                  <a:t/>
                </a:r>
                <a:r>
                  <a:rPr lang="en-US" dirty="0" smtClean="0">
                    <a:solidFill>
                      <a:srgbClr val="FF0000"/>
                    </a:solidFill>
                  </a:rPr>
                  <a:t>Deviation</a:t>
                </a:r>
                <a:r>
                  <a:rPr lang="en-US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3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The weekly demand of a product is x having the prob. distribution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−1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𝑓𝑜𝑟</m:t>
                      </m:r>
                      <m:r>
                        <a:rPr lang="en-US" sz="2000" b="0" i="1" smtClean="0">
                          <a:latin typeface="Cambria Math"/>
                        </a:rPr>
                        <m:t> 1&lt;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&lt;2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=0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𝑒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. 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𝑤</m:t>
                      </m:r>
                    </m:oMath>
                  </m:oMathPara>
                </a14:m>
                <a:endParaRPr lang="en-US" sz="2000" b="0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Find mean and variance of x.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41" t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Variance of a function of Random Variable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29000" r="7500" b="30000"/>
          <a:stretch>
            <a:fillRect/>
          </a:stretch>
        </p:blipFill>
        <p:spPr bwMode="auto">
          <a:xfrm>
            <a:off x="304799" y="1066800"/>
            <a:ext cx="855112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64000" r="23125" b="20000"/>
          <a:stretch>
            <a:fillRect/>
          </a:stretch>
        </p:blipFill>
        <p:spPr bwMode="auto">
          <a:xfrm>
            <a:off x="190500" y="990600"/>
            <a:ext cx="88011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41000" r="26875" b="41000"/>
          <a:stretch>
            <a:fillRect/>
          </a:stretch>
        </p:blipFill>
        <p:spPr bwMode="auto">
          <a:xfrm>
            <a:off x="609600" y="838199"/>
            <a:ext cx="8534400" cy="187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676400" y="2362200"/>
            <a:ext cx="1600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variance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008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Covariance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1875" t="56000" r="24375" b="10000"/>
          <a:stretch>
            <a:fillRect/>
          </a:stretch>
        </p:blipFill>
        <p:spPr bwMode="auto">
          <a:xfrm>
            <a:off x="533399" y="990600"/>
            <a:ext cx="809512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730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Covariance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The covariance between two random variables is a measurement of the nature of the association between the two. </a:t>
            </a:r>
          </a:p>
          <a:p>
            <a:r>
              <a:rPr lang="en-US" dirty="0" smtClean="0"/>
              <a:t>If large values of X often result in large values of Y or small values of X result in small values of Y. Then positive (x — µ</a:t>
            </a:r>
            <a:r>
              <a:rPr lang="en-US" baseline="-25000" dirty="0" smtClean="0"/>
              <a:t>x</a:t>
            </a:r>
            <a:r>
              <a:rPr lang="en-US" dirty="0" smtClean="0"/>
              <a:t>) will often result in positive (y — µ</a:t>
            </a:r>
            <a:r>
              <a:rPr lang="en-US" baseline="-25000" dirty="0" smtClean="0"/>
              <a:t>y</a:t>
            </a:r>
            <a:r>
              <a:rPr lang="en-US" dirty="0" smtClean="0"/>
              <a:t>), and negative (x — µ</a:t>
            </a:r>
            <a:r>
              <a:rPr lang="en-US" baseline="-25000" dirty="0" smtClean="0"/>
              <a:t>x</a:t>
            </a:r>
            <a:r>
              <a:rPr lang="en-US" dirty="0" smtClean="0"/>
              <a:t>) will often result in negative (y — µ</a:t>
            </a:r>
            <a:r>
              <a:rPr lang="en-US" baseline="-25000" dirty="0" smtClean="0"/>
              <a:t>y</a:t>
            </a:r>
            <a:r>
              <a:rPr lang="en-US" dirty="0" smtClean="0"/>
              <a:t>).  Thus (x — µ</a:t>
            </a:r>
            <a:r>
              <a:rPr lang="en-US" baseline="-25000" dirty="0" smtClean="0"/>
              <a:t>x</a:t>
            </a:r>
            <a:r>
              <a:rPr lang="en-US" dirty="0" smtClean="0"/>
              <a:t>)(y — µ</a:t>
            </a:r>
            <a:r>
              <a:rPr lang="en-US" baseline="-25000" dirty="0" smtClean="0"/>
              <a:t>y</a:t>
            </a:r>
            <a:r>
              <a:rPr lang="en-US" dirty="0" smtClean="0"/>
              <a:t>) will tend to be positive. </a:t>
            </a:r>
          </a:p>
          <a:p>
            <a:r>
              <a:rPr lang="en-US" dirty="0" smtClean="0"/>
              <a:t>On the other hand, if large X values often result in small Y values, the product (x — µ</a:t>
            </a:r>
            <a:r>
              <a:rPr lang="en-US" baseline="-25000" dirty="0" smtClean="0"/>
              <a:t>x</a:t>
            </a:r>
            <a:r>
              <a:rPr lang="en-US" dirty="0" smtClean="0"/>
              <a:t>)(y — µ</a:t>
            </a:r>
            <a:r>
              <a:rPr lang="en-US" baseline="-25000" dirty="0" smtClean="0"/>
              <a:t>y</a:t>
            </a:r>
            <a:r>
              <a:rPr lang="en-US" dirty="0" smtClean="0"/>
              <a:t>) will tend to be negative.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Thus the sign of the covariance indicates whether the relationship between two dependent random variables is positive or negative.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730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Covariance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X and Y are </a:t>
            </a:r>
            <a:r>
              <a:rPr lang="en-US" dirty="0" smtClean="0">
                <a:solidFill>
                  <a:srgbClr val="FF0000"/>
                </a:solidFill>
              </a:rPr>
              <a:t>statistically independent</a:t>
            </a:r>
            <a:r>
              <a:rPr lang="en-US" dirty="0" smtClean="0"/>
              <a:t>, the covariance is zero, because some of the values of (x — µ</a:t>
            </a:r>
            <a:r>
              <a:rPr lang="en-US" baseline="-25000" dirty="0" smtClean="0"/>
              <a:t>x</a:t>
            </a:r>
            <a:r>
              <a:rPr lang="en-US" dirty="0" smtClean="0"/>
              <a:t>)(y — µ</a:t>
            </a:r>
            <a:r>
              <a:rPr lang="en-US" baseline="-25000" dirty="0" smtClean="0"/>
              <a:t>y</a:t>
            </a:r>
            <a:r>
              <a:rPr lang="en-US" dirty="0" smtClean="0"/>
              <a:t>) will be positive and some will be negative, resulting in the sum to be zero. </a:t>
            </a:r>
          </a:p>
          <a:p>
            <a:r>
              <a:rPr lang="en-US" dirty="0" smtClean="0"/>
              <a:t>The converse, however, is not generally true. Two variables may have zero covariance and still not be statistically independent.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Note</a:t>
            </a:r>
            <a:r>
              <a:rPr lang="en-US" dirty="0" smtClean="0"/>
              <a:t> that the covariance only describes the linear relationship between two random variables. Therefore, if a covariance between X and Y is zero, X and Y may have a nonlinear relationship, which means that they are not necessarily independent.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730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 covariance of two random variables X and Y with means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𝑎𝑛𝑑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 smtClean="0"/>
                  <a:t> respectively is given by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𝑥𝑦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𝑋𝑌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1066800"/>
          </a:xfrm>
        </p:spPr>
        <p:txBody>
          <a:bodyPr/>
          <a:lstStyle/>
          <a:p>
            <a:r>
              <a:rPr lang="en-US" dirty="0"/>
              <a:t>Variance of a distribution</a:t>
            </a:r>
          </a:p>
          <a:p>
            <a:r>
              <a:rPr lang="en-US" dirty="0" smtClean="0"/>
              <a:t>Covariance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505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4343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</TotalTime>
  <Words>395</Words>
  <Application>Microsoft Office PowerPoint</Application>
  <PresentationFormat>On-screen Show (4:3)</PresentationFormat>
  <Paragraphs>68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Last Class</vt:lpstr>
      <vt:lpstr>Today’s Agenda</vt:lpstr>
      <vt:lpstr>Mean of a function of Random Variable</vt:lpstr>
      <vt:lpstr>Example</vt:lpstr>
      <vt:lpstr>Example</vt:lpstr>
      <vt:lpstr>Mean of Joint Dist.</vt:lpstr>
      <vt:lpstr>Example</vt:lpstr>
      <vt:lpstr>Example</vt:lpstr>
      <vt:lpstr>Variance</vt:lpstr>
      <vt:lpstr>Example</vt:lpstr>
      <vt:lpstr>Variance of a function of Random Variable</vt:lpstr>
      <vt:lpstr>Example</vt:lpstr>
      <vt:lpstr>Example</vt:lpstr>
      <vt:lpstr>Covariance</vt:lpstr>
      <vt:lpstr>Covariance</vt:lpstr>
      <vt:lpstr>Covariance</vt:lpstr>
      <vt:lpstr>Theorem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vcomsats</cp:lastModifiedBy>
  <cp:revision>308</cp:revision>
  <dcterms:created xsi:type="dcterms:W3CDTF">2013-05-04T10:14:09Z</dcterms:created>
  <dcterms:modified xsi:type="dcterms:W3CDTF">2013-12-22T12:08:15Z</dcterms:modified>
</cp:coreProperties>
</file>