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506" r:id="rId3"/>
    <p:sldId id="594" r:id="rId4"/>
    <p:sldId id="595" r:id="rId5"/>
    <p:sldId id="610" r:id="rId6"/>
    <p:sldId id="596" r:id="rId7"/>
    <p:sldId id="597" r:id="rId8"/>
    <p:sldId id="598" r:id="rId9"/>
    <p:sldId id="599" r:id="rId10"/>
    <p:sldId id="600" r:id="rId11"/>
    <p:sldId id="601" r:id="rId12"/>
    <p:sldId id="602" r:id="rId13"/>
    <p:sldId id="603" r:id="rId14"/>
    <p:sldId id="604" r:id="rId15"/>
    <p:sldId id="605" r:id="rId16"/>
    <p:sldId id="607" r:id="rId17"/>
    <p:sldId id="608" r:id="rId18"/>
    <p:sldId id="60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14" autoAdjust="0"/>
    <p:restoredTop sz="94660"/>
  </p:normalViewPr>
  <p:slideViewPr>
    <p:cSldViewPr>
      <p:cViewPr varScale="1">
        <p:scale>
          <a:sx n="65" d="100"/>
          <a:sy n="65" d="100"/>
        </p:scale>
        <p:origin x="-1218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88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4BDEE-93A4-4759-AE6F-3A0332D748EF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0FC53-3DB3-4C54-AB7C-A2CF64E4B964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D6B1-F766-4BB2-9A32-D76431278588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F8D84-C4B4-4878-B00A-46F0F1BE6B78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1F34-75ED-4958-A44F-C497F7575FEF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8354C-6164-48F4-ABC9-DCBACE4DDF60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93864-275F-4E95-901F-573F60DFB9BB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E1F2C-6345-41B3-9044-452B6DE35CF9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35572-0F05-40D3-B658-C1510CD157D4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85E6-0B13-455E-BF10-E29E1D849750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D1C8F-1284-4985-A1AF-9CF8346E1F98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68BD5-A2C8-47D6-8734-C2C4BC474039}" type="datetime1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15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Joint Probability distribution</a:t>
            </a:r>
          </a:p>
          <a:p>
            <a:r>
              <a:rPr lang="en-US" dirty="0" smtClean="0"/>
              <a:t>Marginal Probability</a:t>
            </a:r>
          </a:p>
          <a:p>
            <a:r>
              <a:rPr lang="en-US" dirty="0" smtClean="0"/>
              <a:t>Conditional probability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9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Probability Distribution Functions(continued)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Independence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</a:t>
                </a:r>
                <a:r>
                  <a:rPr lang="en-US" i="1" dirty="0"/>
                  <a:t>X </a:t>
                </a:r>
                <a:r>
                  <a:rPr lang="en-US" dirty="0"/>
                  <a:t>and </a:t>
                </a:r>
                <a:r>
                  <a:rPr lang="en-US" i="1" dirty="0"/>
                  <a:t>Y </a:t>
                </a:r>
                <a:r>
                  <a:rPr lang="en-US" dirty="0"/>
                  <a:t>be two random variables, discrete or continuous, with joint </a:t>
                </a:r>
                <a:r>
                  <a:rPr lang="en-US" b="1" dirty="0" smtClean="0"/>
                  <a:t>probability </a:t>
                </a:r>
                <a:r>
                  <a:rPr lang="en-US" dirty="0" smtClean="0"/>
                  <a:t>distribution </a:t>
                </a:r>
                <a:r>
                  <a:rPr lang="en-US" i="1" dirty="0"/>
                  <a:t>f(</a:t>
                </a:r>
                <a:r>
                  <a:rPr lang="en-US" i="1" dirty="0" err="1"/>
                  <a:t>x,y</a:t>
                </a:r>
                <a:r>
                  <a:rPr lang="en-US" i="1" dirty="0"/>
                  <a:t>) </a:t>
                </a:r>
                <a:r>
                  <a:rPr lang="en-US" dirty="0"/>
                  <a:t>and marginal distributions </a:t>
                </a:r>
                <a:r>
                  <a:rPr lang="en-US" i="1" dirty="0"/>
                  <a:t>g(x) </a:t>
                </a:r>
                <a:r>
                  <a:rPr lang="en-US" dirty="0"/>
                  <a:t>and </a:t>
                </a:r>
                <a:r>
                  <a:rPr lang="en-US" i="1" dirty="0"/>
                  <a:t>h(y), </a:t>
                </a:r>
                <a:r>
                  <a:rPr lang="en-US" dirty="0" smtClean="0"/>
                  <a:t>respectively. The </a:t>
                </a:r>
                <a:r>
                  <a:rPr lang="en-US" dirty="0"/>
                  <a:t>random variables </a:t>
                </a:r>
                <a:r>
                  <a:rPr lang="en-US" i="1" dirty="0"/>
                  <a:t>X </a:t>
                </a:r>
                <a:r>
                  <a:rPr lang="en-US" dirty="0"/>
                  <a:t>and </a:t>
                </a:r>
                <a:r>
                  <a:rPr lang="en-US" i="1" dirty="0"/>
                  <a:t>Y </a:t>
                </a:r>
                <a:r>
                  <a:rPr lang="en-US" dirty="0"/>
                  <a:t>are said to be statistically independent if </a:t>
                </a:r>
                <a:r>
                  <a:rPr lang="en-US" dirty="0" smtClean="0"/>
                  <a:t>and only if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r>
                        <a:rPr lang="en-US" b="0" i="1" smtClean="0">
                          <a:latin typeface="Cambria Math"/>
                        </a:rPr>
                        <m:t>(</m:t>
                      </m:r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for all (x, y) within their range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654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562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Recall </a:t>
                </a:r>
                <a:r>
                  <a:rPr lang="en-US" i="1" dirty="0"/>
                  <a:t>g(x), </a:t>
                </a:r>
                <a:r>
                  <a:rPr lang="en-US" i="1" dirty="0" smtClean="0"/>
                  <a:t>h(y) for </a:t>
                </a:r>
                <a:r>
                  <a:rPr lang="en-US" dirty="0" smtClean="0"/>
                  <a:t> </a:t>
                </a:r>
                <a:r>
                  <a:rPr lang="en-US" dirty="0"/>
                  <a:t>joint density </a:t>
                </a:r>
                <a:r>
                  <a:rPr lang="en-US" dirty="0"/>
                  <a:t>function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(1+3</m:t>
                        </m:r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 0 &lt; x &lt; 2, 0 &lt; y &lt; 1 and f(</a:t>
                </a:r>
                <a:r>
                  <a:rPr lang="en-US" dirty="0" err="1"/>
                  <a:t>x,y</a:t>
                </a:r>
                <a:r>
                  <a:rPr lang="en-US" dirty="0"/>
                  <a:t>) = 0 elsewhere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562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𝑥</m:t>
                          </m:r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=10</m:t>
                      </m:r>
                      <m:r>
                        <a:rPr lang="en-US" sz="2000" i="1">
                          <a:latin typeface="Cambria Math"/>
                        </a:rPr>
                        <m:t>𝑥𝑦</m:t>
                      </m:r>
                      <m:r>
                        <a:rPr lang="en-US" sz="2000" i="1" baseline="30000">
                          <a:latin typeface="Cambria Math"/>
                        </a:rPr>
                        <m:t>2</m:t>
                      </m:r>
                      <m:r>
                        <a:rPr lang="en-US" sz="2000" i="1">
                          <a:latin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</a:rPr>
                        <m:t>𝑓𝑜𝑟</m:t>
                      </m:r>
                      <m:r>
                        <a:rPr lang="en-US" sz="2000" i="1">
                          <a:latin typeface="Cambria Math"/>
                        </a:rPr>
                        <m:t> 0&lt;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&lt;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&lt;1 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𝑎𝑛𝑑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en-US" sz="2000" i="1">
                          <a:latin typeface="Cambria Math"/>
                          <a:ea typeface="Cambria Math"/>
                        </a:rPr>
                        <m:t>=0 </m:t>
                      </m:r>
                      <m:r>
                        <a:rPr lang="en-US" sz="2000" i="1">
                          <a:latin typeface="Cambria Math"/>
                          <a:ea typeface="Cambria Math"/>
                        </a:rPr>
                        <m:t>𝑜𝑡h𝑒𝑟𝑤𝑖𝑠𝑒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(1−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and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=5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Are these statistically </a:t>
                </a:r>
                <a:r>
                  <a:rPr lang="en-US" dirty="0" err="1" smtClean="0"/>
                  <a:t>independant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450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Statistical Independence of </a:t>
            </a:r>
            <a:endParaRPr lang="en-US" sz="20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447" y="1143000"/>
            <a:ext cx="3600953" cy="179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276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PDF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Joint PDF of more than two variables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287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3408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of a Distribution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Let </a:t>
                </a:r>
                <a:r>
                  <a:rPr lang="en-US" i="1" dirty="0"/>
                  <a:t>X </a:t>
                </a:r>
                <a:r>
                  <a:rPr lang="en-US" dirty="0"/>
                  <a:t>be a random variable with probability distribution </a:t>
                </a:r>
                <a:r>
                  <a:rPr lang="en-US" i="1" dirty="0"/>
                  <a:t>f(x). </a:t>
                </a:r>
                <a:r>
                  <a:rPr lang="en-US" dirty="0"/>
                  <a:t>The </a:t>
                </a:r>
                <a:r>
                  <a:rPr lang="en-US" b="1" dirty="0">
                    <a:solidFill>
                      <a:srgbClr val="FF0000"/>
                    </a:solidFill>
                  </a:rPr>
                  <a:t>mean</a:t>
                </a:r>
                <a:r>
                  <a:rPr lang="en-US" b="1" dirty="0"/>
                  <a:t> </a:t>
                </a:r>
                <a:r>
                  <a:rPr lang="en-US" dirty="0" smtClean="0"/>
                  <a:t>or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expected</a:t>
                </a:r>
                <a:r>
                  <a:rPr lang="en-US" b="1" dirty="0" smtClean="0"/>
                  <a:t> </a:t>
                </a:r>
                <a:r>
                  <a:rPr lang="en-US" b="1" dirty="0"/>
                  <a:t>value </a:t>
                </a:r>
                <a:r>
                  <a:rPr lang="en-US" dirty="0"/>
                  <a:t>of </a:t>
                </a:r>
                <a:r>
                  <a:rPr lang="en-US" b="1" i="1" dirty="0"/>
                  <a:t>X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𝑥𝑓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X is discrete</a:t>
                </a:r>
                <a:r>
                  <a:rPr lang="en-US" dirty="0"/>
                  <a:t> </a:t>
                </a:r>
                <a:r>
                  <a:rPr lang="en-US" dirty="0" smtClean="0"/>
                  <a:t>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/>
                              <a:ea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X is continuous.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576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 lot containing 7 components is sampled by a quality inspector; the lot </a:t>
            </a:r>
            <a:r>
              <a:rPr lang="en-US" sz="2000" dirty="0" smtClean="0"/>
              <a:t>contains 4 </a:t>
            </a:r>
            <a:r>
              <a:rPr lang="en-US" sz="2000" dirty="0"/>
              <a:t>good components and 3 defective components. A sample of 3 is taken by </a:t>
            </a:r>
            <a:r>
              <a:rPr lang="en-US" sz="2000" dirty="0" smtClean="0"/>
              <a:t>the inspector</a:t>
            </a:r>
            <a:r>
              <a:rPr lang="en-US" sz="2000" dirty="0"/>
              <a:t>. Find the expected value of the number of good components in </a:t>
            </a:r>
            <a:r>
              <a:rPr lang="en-US" sz="2000" dirty="0" smtClean="0"/>
              <a:t>this sample</a:t>
            </a:r>
            <a:r>
              <a:rPr lang="en-US" sz="20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038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X be random variable that denotes the life in </a:t>
                </a:r>
                <a:r>
                  <a:rPr lang="en-US" dirty="0" err="1" smtClean="0"/>
                  <a:t>hrs</a:t>
                </a:r>
                <a:r>
                  <a:rPr lang="en-US" dirty="0" smtClean="0"/>
                  <a:t> of a certain electric device. The PDF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20000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0" smtClean="0">
                          <a:latin typeface="Cambria Math"/>
                        </a:rPr>
                        <m:t>;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x</m:t>
                      </m:r>
                      <m:r>
                        <a:rPr lang="en-US" b="0" i="0" smtClean="0">
                          <a:latin typeface="Cambria Math"/>
                        </a:rPr>
                        <m:t>&gt;100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and</m:t>
                      </m:r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f</m:t>
                      </m:r>
                      <m:d>
                        <m:dPr>
                          <m:ctrlPr>
                            <a:rPr lang="en-US" b="0" i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x</m:t>
                          </m:r>
                        </m:e>
                      </m:d>
                      <m:r>
                        <a:rPr lang="en-US" b="0" i="0" smtClean="0">
                          <a:latin typeface="Cambria Math"/>
                        </a:rPr>
                        <m:t>=0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e</m:t>
                      </m:r>
                      <m:r>
                        <a:rPr lang="en-US" b="0" i="0" smtClean="0">
                          <a:latin typeface="Cambria Math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w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Expected Life?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444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Let X be a random variable with probability distribution f(x) and mean </a:t>
                </a:r>
                <a:r>
                  <a:rPr lang="el-GR" dirty="0" smtClean="0"/>
                  <a:t>μ</a:t>
                </a:r>
                <a:r>
                  <a:rPr lang="en-US" dirty="0" smtClean="0"/>
                  <a:t> 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variance</a:t>
                </a:r>
                <a:r>
                  <a:rPr lang="en-US" dirty="0" smtClean="0"/>
                  <a:t> of X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eqArr>
                            <m:eqArr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=</m:t>
                              </m:r>
                            </m:e>
                          </m:eqAr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en-US" b="0" i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X</m:t>
                          </m:r>
                          <m:r>
                            <a:rPr lang="en-US" b="0" i="0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/>
                              <a:ea typeface="Cambria Math"/>
                            </a:rPr>
                            <m:t>μ</m:t>
                          </m:r>
                        </m:e>
                      </m:d>
                      <m:r>
                        <a:rPr lang="en-US" b="0" i="1" baseline="30000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X is discrete and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eqArr>
                            <m:eqArr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i="1">
                                  <a:latin typeface="Cambria Math"/>
                                </a:rPr>
                                <m:t>=</m:t>
                              </m:r>
                            </m:e>
                          </m:eqArr>
                        </m:sup>
                      </m:sSup>
                      <m:r>
                        <m:rPr>
                          <m:sty m:val="p"/>
                        </m:rPr>
                        <a:rPr lang="en-US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X</m:t>
                          </m:r>
                          <m:r>
                            <a:rPr lang="en-US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μ</m:t>
                          </m:r>
                        </m:e>
                      </m:d>
                      <m:r>
                        <a:rPr lang="en-US" i="1" baseline="3000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/>
                              <a:ea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 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if X is continuous. </a:t>
                </a:r>
                <a:endParaRPr lang="en-US" dirty="0"/>
              </a:p>
              <a:p>
                <a:r>
                  <a:rPr lang="en-US" dirty="0" smtClean="0"/>
                  <a:t>Positive square root of variance is called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Standard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Deviation</a:t>
                </a:r>
                <a:r>
                  <a:rPr lang="en-US" dirty="0" smtClean="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33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Let the random variable </a:t>
            </a:r>
            <a:r>
              <a:rPr lang="en-US" sz="2000" i="1" dirty="0"/>
              <a:t>X </a:t>
            </a:r>
            <a:r>
              <a:rPr lang="en-US" sz="2000" dirty="0"/>
              <a:t>represent the number of automobiles that are used </a:t>
            </a:r>
            <a:r>
              <a:rPr lang="en-US" sz="2000" dirty="0" smtClean="0"/>
              <a:t>for official </a:t>
            </a:r>
            <a:r>
              <a:rPr lang="en-US" sz="2000" dirty="0"/>
              <a:t>business purposes on any given workday. The probability distribution </a:t>
            </a:r>
            <a:r>
              <a:rPr lang="en-US" sz="2000" dirty="0" smtClean="0"/>
              <a:t>for company A is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and for company B is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Variance of A and B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38" y="2209800"/>
            <a:ext cx="22193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5" y="3124200"/>
            <a:ext cx="299085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961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 variance of a random variable X is</a:t>
                </a:r>
              </a:p>
              <a:p>
                <a:pPr marL="0" indent="0" algn="ctr">
                  <a:buNone/>
                </a:pP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667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Statistical </a:t>
            </a:r>
            <a:r>
              <a:rPr lang="en-US" dirty="0" smtClean="0"/>
              <a:t>Independence</a:t>
            </a:r>
          </a:p>
          <a:p>
            <a:r>
              <a:rPr lang="en-US" dirty="0" smtClean="0"/>
              <a:t>Mean and Variance of </a:t>
            </a:r>
            <a:r>
              <a:rPr lang="en-US" smtClean="0"/>
              <a:t>a distribution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Probability and Statistics for Engineers and Scientists by Walpole</a:t>
            </a:r>
          </a:p>
          <a:p>
            <a:r>
              <a:rPr lang="en-US" dirty="0" err="1" smtClean="0"/>
              <a:t>Schaum</a:t>
            </a:r>
            <a:r>
              <a:rPr lang="en-US" dirty="0" smtClean="0"/>
              <a:t> outline series in Probability and Statistics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2750</TotalTime>
  <Words>185</Words>
  <Application>Microsoft Office PowerPoint</Application>
  <PresentationFormat>On-screen Show (4:3)</PresentationFormat>
  <Paragraphs>65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Last Class</vt:lpstr>
      <vt:lpstr>Today’s Agenda</vt:lpstr>
      <vt:lpstr>Statistical Independence</vt:lpstr>
      <vt:lpstr>Proof</vt:lpstr>
      <vt:lpstr>Example</vt:lpstr>
      <vt:lpstr>Example</vt:lpstr>
      <vt:lpstr>Example</vt:lpstr>
      <vt:lpstr>Joint PDF </vt:lpstr>
      <vt:lpstr>Explanation</vt:lpstr>
      <vt:lpstr>Mean of a Distribution</vt:lpstr>
      <vt:lpstr>Example</vt:lpstr>
      <vt:lpstr>Example</vt:lpstr>
      <vt:lpstr>Variance</vt:lpstr>
      <vt:lpstr>Example</vt:lpstr>
      <vt:lpstr>Theorem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280</cp:revision>
  <dcterms:created xsi:type="dcterms:W3CDTF">2013-05-04T10:14:09Z</dcterms:created>
  <dcterms:modified xsi:type="dcterms:W3CDTF">2013-12-16T13:35:57Z</dcterms:modified>
</cp:coreProperties>
</file>