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506" r:id="rId3"/>
    <p:sldId id="529" r:id="rId4"/>
    <p:sldId id="575" r:id="rId5"/>
    <p:sldId id="576" r:id="rId6"/>
    <p:sldId id="578" r:id="rId7"/>
    <p:sldId id="580" r:id="rId8"/>
    <p:sldId id="589" r:id="rId9"/>
    <p:sldId id="581" r:id="rId10"/>
    <p:sldId id="588" r:id="rId11"/>
    <p:sldId id="583" r:id="rId12"/>
    <p:sldId id="584" r:id="rId13"/>
    <p:sldId id="585" r:id="rId14"/>
    <p:sldId id="586" r:id="rId15"/>
    <p:sldId id="590" r:id="rId16"/>
    <p:sldId id="591" r:id="rId17"/>
    <p:sldId id="592" r:id="rId18"/>
    <p:sldId id="587" r:id="rId19"/>
    <p:sldId id="54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14" autoAdjust="0"/>
    <p:restoredTop sz="94660"/>
  </p:normalViewPr>
  <p:slideViewPr>
    <p:cSldViewPr>
      <p:cViewPr varScale="1">
        <p:scale>
          <a:sx n="65" d="100"/>
          <a:sy n="65" d="100"/>
        </p:scale>
        <p:origin x="-1218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88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AD3ED-1764-4048-8258-23B7F028A4E7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ADA67-A45E-4C99-AC41-2C3792F28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61BC-FFF0-493B-9F59-FA59110CFC6B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B395-5A06-4DE5-BFAD-FC7DE0D030D9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1B3E-1E11-4925-AB86-D592EF87968C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1C7A-3375-45EE-A617-E8F16A96B648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1D1C6-E427-4E60-A11F-4C2E509321F4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BC050-CE23-4E84-9546-57E6463C2972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9F359-37CD-4FCC-BA1E-EA60085F69FB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43FC-CA3C-4364-A67B-4F5495390953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B5447-00FB-4F52-917E-CB631ED7366A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2E724-49C6-4CD3-981B-2BB3BB32E06E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9EE2A-127D-4B0E-809D-0BD1C1CDBD24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A3E6F-0382-4FD2-A853-EC0B39998AC7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14</a:t>
            </a:r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of </a:t>
            </a:r>
          </a:p>
          <a:p>
            <a:pPr marL="857250" lvl="1" indent="-457200"/>
            <a:r>
              <a:rPr lang="en-US" dirty="0" smtClean="0"/>
              <a:t>Discrete and Continuous Random Variables</a:t>
            </a:r>
          </a:p>
          <a:p>
            <a:pPr marL="857250" lvl="1" indent="-457200"/>
            <a:r>
              <a:rPr lang="en-US" dirty="0" smtClean="0"/>
              <a:t>Discrete Probability Distribution</a:t>
            </a:r>
          </a:p>
          <a:p>
            <a:pPr marL="857250" lvl="1" indent="-457200"/>
            <a:r>
              <a:rPr lang="en-US" dirty="0" smtClean="0"/>
              <a:t>Continuous Probability Distribution</a:t>
            </a:r>
          </a:p>
          <a:p>
            <a:r>
              <a:rPr lang="en-US" dirty="0" smtClean="0"/>
              <a:t>Exercises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Joint Probability distribution</a:t>
            </a:r>
          </a:p>
          <a:p>
            <a:r>
              <a:rPr lang="en-US" smtClean="0"/>
              <a:t>Marginal </a:t>
            </a:r>
            <a:r>
              <a:rPr lang="en-US" dirty="0" smtClean="0"/>
              <a:t>Probability</a:t>
            </a:r>
          </a:p>
          <a:p>
            <a:r>
              <a:rPr lang="en-US" dirty="0" smtClean="0"/>
              <a:t>Conditional probability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Probability Distribution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function f(x, y) is a joint probability distribution or probability mass function of the discrete random variable x and y if </a:t>
                </a:r>
              </a:p>
              <a:p>
                <a:pPr marL="0" indent="0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≥0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𝑓𝑜𝑟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𝑎𝑙𝑙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b="0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sym typeface="Symbol"/>
                        </a:rPr>
                        <m:t></m:t>
                      </m:r>
                      <m:r>
                        <a:rPr lang="en-US" b="0" i="1" smtClean="0">
                          <a:latin typeface="Cambria Math"/>
                          <a:sym typeface="Symbol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  <a:sym typeface="Symbol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)=1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for any region A in the </a:t>
                </a:r>
                <a:r>
                  <a:rPr lang="en-US" dirty="0" err="1" smtClean="0"/>
                  <a:t>xy</a:t>
                </a:r>
                <a:r>
                  <a:rPr lang="en-US" dirty="0" smtClean="0"/>
                  <a:t> plane,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/>
                          <a:ea typeface="Cambria Math"/>
                        </a:rPr>
                        <m:t>P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0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b="0" i="0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  <a:ea typeface="Cambria Math"/>
                                </a:rPr>
                                <m:t>x</m:t>
                              </m:r>
                              <m:r>
                                <a:rPr lang="en-US" b="0" i="0" smtClean="0">
                                  <a:latin typeface="Cambria Math"/>
                                  <a:ea typeface="Cambria Math"/>
                                </a:rPr>
                                <m:t>,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  <a:ea typeface="Cambria Math"/>
                                </a:rPr>
                                <m:t>y</m:t>
                              </m:r>
                            </m:e>
                          </m:d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 </m:t>
                      </m:r>
                      <m:r>
                        <a:rPr lang="en-US" b="0" i="1" smtClean="0">
                          <a:latin typeface="Cambria Math"/>
                          <a:ea typeface="Cambria Math"/>
                          <a:sym typeface="Symbol"/>
                        </a:rPr>
                        <m:t></m:t>
                      </m:r>
                      <m:r>
                        <a:rPr lang="en-US" b="0" i="1" smtClean="0">
                          <a:latin typeface="Cambria Math"/>
                          <a:ea typeface="Cambria Math"/>
                          <a:sym typeface="Symbol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  <a:ea typeface="Cambria Math"/>
                          <a:sym typeface="Symbol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ea typeface="Cambria Math"/>
                          <a:sym typeface="Symbol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  <a:sym typeface="Symbol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  <a:ea typeface="Cambria Math"/>
                          <a:sym typeface="Symbol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  <a:ea typeface="Cambria Math"/>
                          <a:sym typeface="Symbol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574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Two ballpoint pen are selected at random from a box that contains 3 blue pens, 2 red pens, and 3 green pens. If </a:t>
                </a:r>
                <a:r>
                  <a:rPr lang="en-US" i="1" dirty="0" smtClean="0"/>
                  <a:t>X </a:t>
                </a:r>
                <a:r>
                  <a:rPr lang="en-US" dirty="0" smtClean="0"/>
                  <a:t>is the number of blue pens and </a:t>
                </a:r>
                <a:r>
                  <a:rPr lang="en-US" i="1" dirty="0" smtClean="0"/>
                  <a:t>Y </a:t>
                </a:r>
                <a:r>
                  <a:rPr lang="en-US" dirty="0" smtClean="0"/>
                  <a:t>is the number of red pens selected, find the joint probability f(x, y)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/>
                        <a:ea typeface="Cambria Math"/>
                      </a:rPr>
                      <m:t>P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  <a:ea typeface="Cambria Math"/>
                              </a:rPr>
                              <m:t>x</m:t>
                            </m:r>
                            <m:r>
                              <a:rPr lang="en-US">
                                <a:latin typeface="Cambria Math"/>
                                <a:ea typeface="Cambria Math"/>
                              </a:rPr>
                              <m:t>, 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  <a:ea typeface="Cambria Math"/>
                              </a:rPr>
                              <m:t>y</m:t>
                            </m:r>
                          </m:e>
                        </m:d>
                        <m:r>
                          <a:rPr lang="en-US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dirty="0" smtClean="0"/>
                  <a:t> where A is </a:t>
                </a:r>
                <a:r>
                  <a:rPr lang="en-US" smtClean="0"/>
                  <a:t>the region {(x, y)| x + y </a:t>
                </a:r>
                <a:r>
                  <a:rPr lang="en-US" smtClean="0">
                    <a:sym typeface="Symbol"/>
                  </a:rPr>
                  <a:t></a:t>
                </a:r>
                <a:r>
                  <a:rPr lang="en-US" smtClean="0"/>
                  <a:t> 1}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 r="-1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938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(</a:t>
            </a:r>
            <a:r>
              <a:rPr lang="en-US" dirty="0" err="1" smtClean="0"/>
              <a:t>contd</a:t>
            </a:r>
            <a:r>
              <a:rPr lang="en-US" dirty="0" smtClean="0"/>
              <a:t>…)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Two ballpoint pen are selected at random from a box that contains 3 blue pens, 2 red pens, and 3 green pens. If </a:t>
                </a:r>
                <a:r>
                  <a:rPr lang="en-US" i="1" dirty="0" smtClean="0"/>
                  <a:t>X </a:t>
                </a:r>
                <a:r>
                  <a:rPr lang="en-US" dirty="0" smtClean="0"/>
                  <a:t>is the number of blue pens and </a:t>
                </a:r>
                <a:r>
                  <a:rPr lang="en-US" i="1" dirty="0" smtClean="0"/>
                  <a:t>Y </a:t>
                </a:r>
                <a:r>
                  <a:rPr lang="en-US" dirty="0" smtClean="0"/>
                  <a:t>is the number of red pens selected, find the joint probability f(x, y)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/>
                        <a:ea typeface="Cambria Math"/>
                      </a:rPr>
                      <m:t>P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  <a:ea typeface="Cambria Math"/>
                              </a:rPr>
                              <m:t>x</m:t>
                            </m:r>
                            <m:r>
                              <a:rPr lang="en-US">
                                <a:latin typeface="Cambria Math"/>
                                <a:ea typeface="Cambria Math"/>
                              </a:rPr>
                              <m:t>, 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  <a:ea typeface="Cambria Math"/>
                              </a:rPr>
                              <m:t>y</m:t>
                            </m:r>
                          </m:e>
                        </m:d>
                        <m:r>
                          <a:rPr lang="en-US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dirty="0" smtClean="0"/>
                  <a:t> where A is </a:t>
                </a:r>
                <a:r>
                  <a:rPr lang="en-US" smtClean="0"/>
                  <a:t>the region {(x, y)| x + y </a:t>
                </a:r>
                <a:r>
                  <a:rPr lang="en-US" smtClean="0">
                    <a:sym typeface="Symbol"/>
                  </a:rPr>
                  <a:t></a:t>
                </a:r>
                <a:r>
                  <a:rPr lang="en-US" smtClean="0"/>
                  <a:t> 1}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 r="-1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938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Joint PDF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function f(x, y) is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joint Probability Density Function </a:t>
                </a:r>
                <a:r>
                  <a:rPr lang="en-US" dirty="0" smtClean="0"/>
                  <a:t>of continuous random variables X and Y if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, </m:t>
                        </m:r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≥0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𝑓𝑜𝑟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𝑎𝑙𝑙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</m:d>
                  </m:oMath>
                </a14:m>
                <a:endParaRPr lang="en-US" b="0" dirty="0" smtClean="0">
                  <a:ea typeface="Cambria Math"/>
                </a:endParaRPr>
              </a:p>
              <a:p>
                <a14:m>
                  <m:oMath xmlns:m="http://schemas.openxmlformats.org/officeDocument/2006/math">
                    <m:nary>
                      <m:naryPr>
                        <m:chr m:val="∬"/>
                        <m:limLoc m:val="undOvr"/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, 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e>
                        </m:d>
                      </m:e>
                    </m:nary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</a:rPr>
                      <m:t>dxdy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=1</m:t>
                    </m:r>
                  </m:oMath>
                </a14:m>
                <a:endParaRPr lang="en-US" b="0" dirty="0" smtClean="0"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mbria Math"/>
                      </a:rPr>
                      <m:t>𝑃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𝑌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∈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nary>
                      <m:naryPr>
                        <m:limLoc m:val="undOvr"/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𝑑𝑥𝑑𝑦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𝑓𝑜𝑟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𝑎𝑛𝑦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𝑟𝑒𝑔𝑖𝑜𝑛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𝑖𝑛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𝑡h𝑒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𝑥𝑦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𝑝𝑙𝑎𝑛𝑒</m:t>
                        </m:r>
                      </m:e>
                    </m:nary>
                  </m:oMath>
                </a14:m>
                <a:endParaRPr lang="en-US" b="0" dirty="0" smtClean="0">
                  <a:ea typeface="Cambria Math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79" r="-1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894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 smtClean="0"/>
                  <a:t>A business operates both a drive in facility and walk in facility. On a randomly selected day, let X and Y be the proportion of the time that the drive in and walk in facility are in use, and </a:t>
                </a:r>
                <a:r>
                  <a:rPr lang="en-US" sz="2000" dirty="0"/>
                  <a:t>suppose that the joint density function </a:t>
                </a:r>
                <a:r>
                  <a:rPr lang="en-US" sz="2000" dirty="0" smtClean="0"/>
                  <a:t>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0" smtClean="0">
                              <a:latin typeface="Cambria Math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</a:rPr>
                            <m:t>x</m:t>
                          </m:r>
                          <m:r>
                            <a:rPr lang="en-US" sz="2000" b="0" i="0" smtClean="0">
                              <a:latin typeface="Cambria Math"/>
                            </a:rPr>
                            <m:t>+3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</a:rPr>
                            <m:t>y</m:t>
                          </m:r>
                        </m:e>
                      </m:d>
                      <m:r>
                        <a:rPr lang="en-US" sz="2000" b="0" i="0" smtClean="0">
                          <a:latin typeface="Cambria Math"/>
                        </a:rPr>
                        <m:t>, 0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≤1, 0≤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≤1 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𝑎𝑛𝑑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 0 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𝑒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𝑤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verify condition 2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𝑃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d>
                    <m:r>
                      <a:rPr lang="en-US" sz="20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𝑤h𝑒𝑟𝑒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={(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)|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0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≤1/2, 1/4≤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≤1/2}</m:t>
                    </m:r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741" t="-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9932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(contd..)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 smtClean="0"/>
                  <a:t>A business operates both a drive in facility and walk in facility. On a randomly selected day, let X and Y be the proportion of the time that the drive in and walk in facility are in use, and </a:t>
                </a:r>
                <a:r>
                  <a:rPr lang="en-US" sz="2000" dirty="0"/>
                  <a:t>suppose that the joint density function </a:t>
                </a:r>
                <a:r>
                  <a:rPr lang="en-US" sz="2000" dirty="0" smtClean="0"/>
                  <a:t>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0" smtClean="0">
                              <a:latin typeface="Cambria Math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</a:rPr>
                            <m:t>x</m:t>
                          </m:r>
                          <m:r>
                            <a:rPr lang="en-US" sz="2000" b="0" i="0" smtClean="0">
                              <a:latin typeface="Cambria Math"/>
                            </a:rPr>
                            <m:t>+3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</a:rPr>
                            <m:t>y</m:t>
                          </m:r>
                        </m:e>
                      </m:d>
                      <m:r>
                        <a:rPr lang="en-US" sz="2000" b="0" i="0" smtClean="0">
                          <a:latin typeface="Cambria Math"/>
                        </a:rPr>
                        <m:t>, 0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≤1, 0≤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≤1 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𝑎𝑛𝑑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 0 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𝑒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𝑤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verify condition 2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𝑃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d>
                    <m:r>
                      <a:rPr lang="en-US" sz="20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𝑤h𝑒𝑟𝑒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={(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)|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0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≤1/2, 1/4≤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≤1/2}</m:t>
                    </m:r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741" t="-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9932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Marginal Distribution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</a:t>
                </a:r>
                <a:r>
                  <a:rPr lang="en-US" b="1" dirty="0">
                    <a:solidFill>
                      <a:srgbClr val="FF0000"/>
                    </a:solidFill>
                  </a:rPr>
                  <a:t>marginal distributions</a:t>
                </a:r>
                <a:r>
                  <a:rPr lang="en-US" b="1" dirty="0"/>
                  <a:t> </a:t>
                </a:r>
                <a:r>
                  <a:rPr lang="en-US" dirty="0"/>
                  <a:t>of </a:t>
                </a:r>
                <a:r>
                  <a:rPr lang="en-US" i="1" dirty="0"/>
                  <a:t>X </a:t>
                </a:r>
                <a:r>
                  <a:rPr lang="en-US" dirty="0"/>
                  <a:t>alone and of </a:t>
                </a:r>
                <a:r>
                  <a:rPr lang="en-US" i="1" dirty="0"/>
                  <a:t>Y </a:t>
                </a:r>
                <a:r>
                  <a:rPr lang="en-US" dirty="0" smtClean="0"/>
                  <a:t>alone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𝑎𝑛𝑑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for discrete case while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 </m:t>
                    </m:r>
                    <m:nary>
                      <m:naryPr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𝑎𝑛𝑑</m:t>
                        </m:r>
                      </m:e>
                    </m:nary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 </m:t>
                    </m:r>
                    <m:nary>
                      <m:naryPr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en-US" i="1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𝑑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nary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for continuous case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 r="-20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8045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Show that rows and columns of the previous problem are marginal distributions.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171700"/>
            <a:ext cx="4366503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4665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Find marginal distributions of the example having PDF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5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x</m:t>
                          </m:r>
                          <m:r>
                            <a:rPr lang="en-US">
                              <a:latin typeface="Cambria Math"/>
                            </a:rPr>
                            <m:t>+3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y</m:t>
                          </m:r>
                        </m:e>
                      </m:d>
                      <m:r>
                        <a:rPr lang="en-US">
                          <a:latin typeface="Cambria Math"/>
                        </a:rPr>
                        <m:t>, 0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≤1, 0≤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≤1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𝑎𝑛𝑑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 0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𝑒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296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Marginal Distributions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2438399"/>
          </a:xfrm>
        </p:spPr>
        <p:txBody>
          <a:bodyPr>
            <a:noAutofit/>
          </a:bodyPr>
          <a:lstStyle/>
          <a:p>
            <a:r>
              <a:rPr lang="en-US" dirty="0"/>
              <a:t>The fact that the marginal distributions g(x) and h(y) are indeed the </a:t>
            </a:r>
            <a:r>
              <a:rPr lang="en-US" dirty="0" smtClean="0"/>
              <a:t>probability distributions </a:t>
            </a:r>
            <a:r>
              <a:rPr lang="en-US" dirty="0"/>
              <a:t>of the individual variables X and Y alone can be verified </a:t>
            </a:r>
            <a:r>
              <a:rPr lang="en-US" dirty="0" smtClean="0"/>
              <a:t>by </a:t>
            </a:r>
            <a:r>
              <a:rPr lang="en-US" dirty="0"/>
              <a:t>showing that the conditions of </a:t>
            </a:r>
            <a:r>
              <a:rPr lang="en-US" dirty="0" smtClean="0"/>
              <a:t>definitions of probability function </a:t>
            </a:r>
            <a:r>
              <a:rPr lang="en-US" dirty="0"/>
              <a:t>are satisfied.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5800" y="3810000"/>
            <a:ext cx="8229600" cy="2514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The set of ordered pairs (x, f(x)) is a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probability function , probability mass function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or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probability distribution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of discrete random variable x, if for each possible outcome x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f(x) ≥ 0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  <a:sym typeface="Symbol"/>
              </a:rPr>
              <a:t>f(x) = 1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  <a:sym typeface="Symbol"/>
              </a:rPr>
              <a:t>P(X = x) = f(x)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406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Distribution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Let </a:t>
                </a:r>
                <a:r>
                  <a:rPr lang="en-US" i="1" dirty="0"/>
                  <a:t>X </a:t>
                </a:r>
                <a:r>
                  <a:rPr lang="en-US" dirty="0"/>
                  <a:t>and </a:t>
                </a:r>
                <a:r>
                  <a:rPr lang="en-US" i="1" dirty="0"/>
                  <a:t>Y </a:t>
                </a:r>
                <a:r>
                  <a:rPr lang="en-US" dirty="0"/>
                  <a:t>be two random variables, discrete or continuous. The </a:t>
                </a:r>
                <a:r>
                  <a:rPr lang="en-US" b="1" dirty="0" smtClean="0"/>
                  <a:t>conditional distribution </a:t>
                </a:r>
                <a:r>
                  <a:rPr lang="en-US" dirty="0"/>
                  <a:t>of the random variable </a:t>
                </a:r>
                <a:r>
                  <a:rPr lang="en-US" i="1" dirty="0"/>
                  <a:t>Y </a:t>
                </a:r>
                <a:r>
                  <a:rPr lang="en-US" dirty="0"/>
                  <a:t>given that </a:t>
                </a:r>
                <a:r>
                  <a:rPr lang="en-US" i="1" dirty="0"/>
                  <a:t>X </a:t>
                </a:r>
                <a:r>
                  <a:rPr lang="en-US" dirty="0"/>
                  <a:t>= </a:t>
                </a:r>
                <a:r>
                  <a:rPr lang="en-US" i="1" dirty="0"/>
                  <a:t>x </a:t>
                </a:r>
                <a:r>
                  <a:rPr lang="en-US" dirty="0" smtClean="0"/>
                  <a:t>is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dirty="0" smtClean="0"/>
                  <a:t>, g(x) ≠0</a:t>
                </a:r>
              </a:p>
              <a:p>
                <a:r>
                  <a:rPr lang="en-US" dirty="0"/>
                  <a:t>Similarly the conditional distribution of the random variable </a:t>
                </a:r>
                <a:r>
                  <a:rPr lang="en-US" i="1" dirty="0"/>
                  <a:t>X </a:t>
                </a:r>
                <a:r>
                  <a:rPr lang="en-US" dirty="0" smtClean="0"/>
                  <a:t>given </a:t>
                </a:r>
                <a:r>
                  <a:rPr lang="en-US" dirty="0"/>
                  <a:t>that </a:t>
                </a:r>
                <a:r>
                  <a:rPr lang="en-US" i="1" dirty="0"/>
                  <a:t>Y </a:t>
                </a:r>
                <a:r>
                  <a:rPr lang="en-US" dirty="0"/>
                  <a:t>= </a:t>
                </a:r>
                <a:r>
                  <a:rPr lang="en-US" b="1" i="1" dirty="0" smtClean="0"/>
                  <a:t>y </a:t>
                </a:r>
                <a:r>
                  <a:rPr lang="en-US" dirty="0" smtClean="0"/>
                  <a:t>is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𝑓</m:t>
                        </m:r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h</m:t>
                        </m:r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  <m:r>
                          <a:rPr lang="en-US" i="1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dirty="0"/>
                  <a:t>, </a:t>
                </a:r>
                <a:r>
                  <a:rPr lang="en-US" dirty="0" smtClean="0"/>
                  <a:t>h(y) </a:t>
                </a:r>
                <a:r>
                  <a:rPr lang="en-US" dirty="0"/>
                  <a:t>≠0</a:t>
                </a:r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823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 smtClean="0"/>
                  <a:t>The joint density for the random variables </a:t>
                </a:r>
                <a:r>
                  <a:rPr lang="en-US" sz="2000" i="1" dirty="0"/>
                  <a:t>(X, Y), </a:t>
                </a:r>
                <a:r>
                  <a:rPr lang="en-US" sz="2000" dirty="0"/>
                  <a:t>where </a:t>
                </a:r>
                <a:r>
                  <a:rPr lang="en-US" sz="2000" i="1" dirty="0"/>
                  <a:t>X </a:t>
                </a:r>
                <a:r>
                  <a:rPr lang="en-US" sz="2000" dirty="0"/>
                  <a:t>is the unit </a:t>
                </a:r>
                <a:r>
                  <a:rPr lang="en-US" sz="2000" dirty="0" smtClean="0"/>
                  <a:t>temperature change </a:t>
                </a:r>
                <a:r>
                  <a:rPr lang="en-US" sz="2000" dirty="0"/>
                  <a:t>and </a:t>
                </a:r>
                <a:r>
                  <a:rPr lang="en-US" sz="2000" i="1" dirty="0"/>
                  <a:t>Y </a:t>
                </a:r>
                <a:r>
                  <a:rPr lang="en-US" sz="2000" dirty="0"/>
                  <a:t>is the proportion of spectrum shift that a </a:t>
                </a:r>
                <a:r>
                  <a:rPr lang="en-US" sz="2000" dirty="0" smtClean="0"/>
                  <a:t>certain </a:t>
                </a:r>
                <a:r>
                  <a:rPr lang="en-US" sz="2000" dirty="0"/>
                  <a:t>atomic </a:t>
                </a:r>
                <a:r>
                  <a:rPr lang="en-US" sz="2000" dirty="0" smtClean="0"/>
                  <a:t>particle produces</a:t>
                </a:r>
                <a:r>
                  <a:rPr lang="en-US" sz="2000" dirty="0"/>
                  <a:t>, </a:t>
                </a:r>
                <a:r>
                  <a:rPr lang="en-US" sz="2000" dirty="0" smtClean="0"/>
                  <a:t>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=10</m:t>
                      </m:r>
                      <m:r>
                        <a:rPr lang="en-US" sz="2000" b="0" i="1" smtClean="0">
                          <a:latin typeface="Cambria Math"/>
                        </a:rPr>
                        <m:t>𝑥𝑦</m:t>
                      </m:r>
                      <m:r>
                        <a:rPr lang="en-US" sz="2000" b="0" i="1" baseline="30000" smtClean="0">
                          <a:latin typeface="Cambria Math"/>
                        </a:rPr>
                        <m:t>2</m:t>
                      </m:r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</a:rPr>
                        <m:t>𝑓𝑜𝑟</m:t>
                      </m:r>
                      <m:r>
                        <a:rPr lang="en-US" sz="2000" b="0" i="1" smtClean="0">
                          <a:latin typeface="Cambria Math"/>
                        </a:rPr>
                        <m:t> 0&lt;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&lt;1 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𝑎𝑛𝑑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=0 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𝑜𝑡h𝑒𝑟𝑤𝑖𝑠𝑒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Find marginal densities g(x), h(x) and the conditional densities f(</a:t>
                </a:r>
                <a:r>
                  <a:rPr lang="en-US" sz="2000" dirty="0" err="1" smtClean="0"/>
                  <a:t>y|x</a:t>
                </a:r>
                <a:r>
                  <a:rPr lang="en-US" sz="2000" dirty="0" smtClean="0"/>
                  <a:t>) and find the probability that the </a:t>
                </a:r>
                <a:r>
                  <a:rPr lang="en-US" sz="2000" dirty="0"/>
                  <a:t>spectrum shifts more than half of the </a:t>
                </a:r>
                <a:r>
                  <a:rPr lang="en-US" sz="2000" dirty="0" smtClean="0"/>
                  <a:t>total observations</a:t>
                </a:r>
                <a:r>
                  <a:rPr lang="en-US" sz="2000" dirty="0"/>
                  <a:t>, given that the temperature is increased to 0.25 unit.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741" t="-612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775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(</a:t>
            </a:r>
            <a:r>
              <a:rPr lang="en-US" dirty="0" err="1" smtClean="0"/>
              <a:t>cont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2545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 smtClean="0"/>
                  <a:t>Find </a:t>
                </a:r>
                <a:r>
                  <a:rPr lang="en-US" sz="2000" i="1" dirty="0"/>
                  <a:t>g(x), h(y), f(x\y), </a:t>
                </a:r>
                <a:r>
                  <a:rPr lang="en-US" sz="2000" dirty="0"/>
                  <a:t>and </a:t>
                </a:r>
                <a:r>
                  <a:rPr lang="en-US" sz="2000" dirty="0" smtClean="0"/>
                  <a:t>evaluate P(0.25 &lt; X &lt; 0.5| Y = 3 )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the </a:t>
                </a:r>
                <a:r>
                  <a:rPr lang="en-US" sz="2000" dirty="0"/>
                  <a:t>joint density </a:t>
                </a:r>
                <a:r>
                  <a:rPr lang="en-US" sz="2000" dirty="0" smtClean="0"/>
                  <a:t>function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/>
                          </a:rPr>
                          <m:t>(1+3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000" dirty="0" smtClean="0"/>
                  <a:t> 0 &lt; x &lt; 2, 0 &lt; y &lt; 1 and f(</a:t>
                </a:r>
                <a:r>
                  <a:rPr lang="en-US" sz="2000" dirty="0" err="1" smtClean="0"/>
                  <a:t>x,y</a:t>
                </a:r>
                <a:r>
                  <a:rPr lang="en-US" sz="2000" dirty="0" smtClean="0"/>
                  <a:t>) = 0 elsewhere</a:t>
                </a:r>
                <a:endParaRPr lang="en-US" sz="2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741" t="-612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771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0424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Joint distribution functions</a:t>
            </a:r>
          </a:p>
          <a:p>
            <a:r>
              <a:rPr lang="en-US" dirty="0" smtClean="0"/>
              <a:t>Marginal Probability</a:t>
            </a:r>
          </a:p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" y="2743200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References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3505200"/>
            <a:ext cx="82296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Probability and Statistics for Engineers and Scientists by Walpole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Schaum outline series in Probability and Statistics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2708</TotalTime>
  <Words>214</Words>
  <Application>Microsoft Office PowerPoint</Application>
  <PresentationFormat>On-screen Show (4:3)</PresentationFormat>
  <Paragraphs>76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Last Class</vt:lpstr>
      <vt:lpstr>Today’s Agenda</vt:lpstr>
      <vt:lpstr>Joint Probability Distribution</vt:lpstr>
      <vt:lpstr>Example</vt:lpstr>
      <vt:lpstr>Example (contd…)</vt:lpstr>
      <vt:lpstr>Continuous Joint PDF</vt:lpstr>
      <vt:lpstr>Example</vt:lpstr>
      <vt:lpstr>Example (contd..)</vt:lpstr>
      <vt:lpstr>Marginal Distribution</vt:lpstr>
      <vt:lpstr>Example</vt:lpstr>
      <vt:lpstr>Example</vt:lpstr>
      <vt:lpstr>Marginal Distributions</vt:lpstr>
      <vt:lpstr>Conditional Distribution</vt:lpstr>
      <vt:lpstr>Example</vt:lpstr>
      <vt:lpstr>Example (cont)</vt:lpstr>
      <vt:lpstr>Example</vt:lpstr>
      <vt:lpstr>Example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272</cp:revision>
  <dcterms:created xsi:type="dcterms:W3CDTF">2013-05-04T10:14:09Z</dcterms:created>
  <dcterms:modified xsi:type="dcterms:W3CDTF">2013-12-16T11:52:17Z</dcterms:modified>
</cp:coreProperties>
</file>