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506" r:id="rId3"/>
    <p:sldId id="529" r:id="rId4"/>
    <p:sldId id="530" r:id="rId5"/>
    <p:sldId id="535" r:id="rId6"/>
    <p:sldId id="560" r:id="rId7"/>
    <p:sldId id="536" r:id="rId8"/>
    <p:sldId id="561" r:id="rId9"/>
    <p:sldId id="539" r:id="rId10"/>
    <p:sldId id="562" r:id="rId11"/>
    <p:sldId id="542" r:id="rId12"/>
    <p:sldId id="551" r:id="rId13"/>
    <p:sldId id="556" r:id="rId14"/>
    <p:sldId id="554" r:id="rId15"/>
    <p:sldId id="566" r:id="rId16"/>
    <p:sldId id="565" r:id="rId17"/>
    <p:sldId id="564" r:id="rId18"/>
    <p:sldId id="567" r:id="rId19"/>
    <p:sldId id="563" r:id="rId20"/>
    <p:sldId id="570" r:id="rId21"/>
    <p:sldId id="569" r:id="rId22"/>
    <p:sldId id="571" r:id="rId23"/>
    <p:sldId id="568" r:id="rId24"/>
    <p:sldId id="572" r:id="rId25"/>
    <p:sldId id="573" r:id="rId26"/>
    <p:sldId id="574" r:id="rId27"/>
    <p:sldId id="544" r:id="rId28"/>
    <p:sldId id="555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14" autoAdjust="0"/>
    <p:restoredTop sz="94660"/>
  </p:normalViewPr>
  <p:slideViewPr>
    <p:cSldViewPr>
      <p:cViewPr varScale="1">
        <p:scale>
          <a:sx n="65" d="100"/>
          <a:sy n="65" d="100"/>
        </p:scale>
        <p:origin x="-1218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688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3AD3ED-1764-4048-8258-23B7F028A4E7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BADA67-A45E-4C99-AC41-2C3792F2841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66360-591D-44B2-BBD0-D231C041BDBF}" type="datetime1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34784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AF0F4-2BB0-4AF3-B866-180D37712C63}" type="datetime1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43169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272AE-22D5-4B31-8A2E-32972DB0D451}" type="datetime1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2294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F660D-E43D-4A60-8814-30B4AE1779E7}" type="datetime1">
              <a:rPr lang="en-US" smtClean="0"/>
              <a:pPr/>
              <a:t>12/16/2013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45507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4CC99-3714-42CB-B538-8B1D519967B3}" type="datetime1">
              <a:rPr lang="en-US" smtClean="0"/>
              <a:pPr/>
              <a:t>12/16/2013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5396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5F64-6C2C-4819-8475-8E7EBC45755C}" type="datetime1">
              <a:rPr lang="en-US" smtClean="0"/>
              <a:pPr/>
              <a:t>12/16/2013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8382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D4D82-86ED-4A12-A170-2E3855DFB74F}" type="datetime1">
              <a:rPr lang="en-US" smtClean="0"/>
              <a:pPr/>
              <a:t>12/16/2013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38062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D659A-0A90-43B4-AAA1-7020F580C7F4}" type="datetime1">
              <a:rPr lang="en-US" smtClean="0"/>
              <a:pPr/>
              <a:t>12/16/2013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769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9ED72-BAF0-4AB8-9312-705461E737BF}" type="datetime1">
              <a:rPr lang="en-US" smtClean="0"/>
              <a:pPr/>
              <a:t>12/16/2013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40455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77FE9-CC8A-45BF-80B0-59A4977F4673}" type="datetime1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8533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51927-9ABE-4B20-BFF7-6968CB731A62}" type="datetime1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7052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83079-ECE0-4A19-B38B-29CEFBB99B89}" type="datetime1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0870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13</a:t>
            </a:r>
          </a:p>
          <a:p>
            <a:r>
              <a:rPr lang="en-US" dirty="0" smtClean="0"/>
              <a:t>Prof. Dr. M. </a:t>
            </a:r>
            <a:r>
              <a:rPr lang="en-US" dirty="0" err="1" smtClean="0"/>
              <a:t>Junaid</a:t>
            </a:r>
            <a:r>
              <a:rPr lang="en-US" dirty="0" smtClean="0"/>
              <a:t> </a:t>
            </a:r>
            <a:r>
              <a:rPr lang="en-US" dirty="0" err="1" smtClean="0"/>
              <a:t>Mughal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22828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Mathematical Statistics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081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to Probability (continued)</a:t>
            </a:r>
          </a:p>
          <a:p>
            <a:r>
              <a:rPr lang="en-US" dirty="0" smtClean="0"/>
              <a:t>Random Variable</a:t>
            </a:r>
          </a:p>
          <a:p>
            <a:r>
              <a:rPr lang="en-US" dirty="0" smtClean="0"/>
              <a:t>Discrete and Continuous Random Variables</a:t>
            </a:r>
          </a:p>
          <a:p>
            <a:r>
              <a:rPr lang="en-US" dirty="0" smtClean="0"/>
              <a:t>Discrete Probability Distribution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Continuous Probability Distribution</a:t>
            </a:r>
          </a:p>
          <a:p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4596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Review of </a:t>
            </a:r>
          </a:p>
          <a:p>
            <a:pPr marL="857250" lvl="1" indent="-457200"/>
            <a:r>
              <a:rPr lang="en-US" dirty="0" smtClean="0"/>
              <a:t>Discrete and Continuous Random Variables</a:t>
            </a:r>
          </a:p>
          <a:p>
            <a:pPr marL="857250" lvl="1" indent="-457200"/>
            <a:r>
              <a:rPr lang="en-US" dirty="0" smtClean="0"/>
              <a:t>Discrete Probability Distribution</a:t>
            </a:r>
          </a:p>
          <a:p>
            <a:pPr marL="857250" lvl="1" indent="-457200"/>
            <a:r>
              <a:rPr lang="en-US" dirty="0" smtClean="0"/>
              <a:t>Continuous Probability Distribution</a:t>
            </a:r>
          </a:p>
          <a:p>
            <a:r>
              <a:rPr lang="en-US" dirty="0" smtClean="0"/>
              <a:t>Exercises</a:t>
            </a:r>
          </a:p>
          <a:p>
            <a:pPr marL="0" indent="0">
              <a:buNone/>
            </a:pPr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Random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dirty="0">
                <a:solidFill>
                  <a:srgbClr val="FF0000"/>
                </a:solidFill>
              </a:rPr>
              <a:t>random variable </a:t>
            </a:r>
            <a:r>
              <a:rPr lang="en-US" dirty="0"/>
              <a:t>is a function that associates </a:t>
            </a:r>
            <a:r>
              <a:rPr lang="en-US" dirty="0" smtClean="0"/>
              <a:t>a </a:t>
            </a:r>
            <a:r>
              <a:rPr lang="en-US" dirty="0"/>
              <a:t>real number with each </a:t>
            </a:r>
            <a:r>
              <a:rPr lang="en-US" dirty="0" smtClean="0"/>
              <a:t>element in </a:t>
            </a:r>
            <a:r>
              <a:rPr lang="en-US" dirty="0"/>
              <a:t>the sample space</a:t>
            </a:r>
            <a:r>
              <a:rPr lang="en-US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7478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Discrete Random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FF0000"/>
                </a:solidFill>
              </a:rPr>
              <a:t>Discrete Random Variable</a:t>
            </a:r>
            <a:r>
              <a:rPr lang="en-US" dirty="0" smtClean="0"/>
              <a:t> is the one that has a countable set of outcomes.</a:t>
            </a:r>
          </a:p>
          <a:p>
            <a:r>
              <a:rPr lang="en-US" dirty="0" smtClean="0"/>
              <a:t>Example:</a:t>
            </a:r>
          </a:p>
          <a:p>
            <a:pPr lvl="1"/>
            <a:r>
              <a:rPr lang="en-US" dirty="0" smtClean="0"/>
              <a:t>Number of tosses of a fair coin until a head comes.</a:t>
            </a:r>
          </a:p>
          <a:p>
            <a:pPr lvl="2"/>
            <a:r>
              <a:rPr lang="en-US" dirty="0" smtClean="0"/>
              <a:t>X={1,2,3,4,5,……..}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Number of people visiting an ATM machine in a day.</a:t>
            </a:r>
          </a:p>
          <a:p>
            <a:pPr lvl="2"/>
            <a:r>
              <a:rPr lang="en-US" dirty="0" smtClean="0"/>
              <a:t>Y = </a:t>
            </a:r>
            <a:r>
              <a:rPr lang="en-US" dirty="0" smtClean="0"/>
              <a:t>{0,1,2,3</a:t>
            </a:r>
            <a:r>
              <a:rPr lang="en-US" dirty="0" smtClean="0"/>
              <a:t>,…….}</a:t>
            </a:r>
          </a:p>
          <a:p>
            <a:pPr lvl="1"/>
            <a:r>
              <a:rPr lang="en-US" dirty="0" smtClean="0"/>
              <a:t>Outcome of a fair die</a:t>
            </a:r>
          </a:p>
          <a:p>
            <a:pPr lvl="2"/>
            <a:r>
              <a:rPr lang="en-US" dirty="0" smtClean="0"/>
              <a:t>W = {1,2,3,4,5,6}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00021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Continuous Random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When a random variable takes on values on continuous scale, the variable is regarded as </a:t>
            </a:r>
            <a:r>
              <a:rPr lang="en-US" dirty="0" smtClean="0">
                <a:solidFill>
                  <a:srgbClr val="FF0000"/>
                </a:solidFill>
              </a:rPr>
              <a:t>continuous random variable</a:t>
            </a:r>
            <a:r>
              <a:rPr lang="en-US" dirty="0" smtClean="0"/>
              <a:t>.</a:t>
            </a:r>
          </a:p>
          <a:p>
            <a:r>
              <a:rPr lang="en-US" dirty="0" smtClean="0"/>
              <a:t>Example</a:t>
            </a:r>
          </a:p>
          <a:p>
            <a:pPr lvl="1"/>
            <a:r>
              <a:rPr lang="en-US" dirty="0" smtClean="0"/>
              <a:t>Amount of rain a certain city receives per year</a:t>
            </a:r>
          </a:p>
          <a:p>
            <a:pPr lvl="1"/>
            <a:r>
              <a:rPr lang="en-US" dirty="0" smtClean="0"/>
              <a:t>Height of first year students in college</a:t>
            </a:r>
          </a:p>
          <a:p>
            <a:pPr lvl="1"/>
            <a:r>
              <a:rPr lang="en-US" dirty="0" smtClean="0"/>
              <a:t>Time taken by 100 students to complete the assignment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00021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Discrete Probability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set of ordered pairs (x, f(x)) is a </a:t>
            </a:r>
            <a:r>
              <a:rPr lang="en-US" dirty="0" smtClean="0">
                <a:solidFill>
                  <a:srgbClr val="FF0000"/>
                </a:solidFill>
              </a:rPr>
              <a:t>probability function , probability mass function</a:t>
            </a:r>
            <a:r>
              <a:rPr lang="en-US" dirty="0" smtClean="0"/>
              <a:t> or </a:t>
            </a:r>
            <a:r>
              <a:rPr lang="en-US" dirty="0" smtClean="0">
                <a:solidFill>
                  <a:srgbClr val="FF0000"/>
                </a:solidFill>
              </a:rPr>
              <a:t>probability distribution</a:t>
            </a:r>
            <a:r>
              <a:rPr lang="en-US" dirty="0" smtClean="0"/>
              <a:t> of discrete random variable x, if for each possible outcome x</a:t>
            </a:r>
          </a:p>
          <a:p>
            <a:pPr lvl="1"/>
            <a:r>
              <a:rPr lang="en-US" dirty="0" smtClean="0"/>
              <a:t>f(x) ≥ 0</a:t>
            </a:r>
          </a:p>
          <a:p>
            <a:pPr lvl="1"/>
            <a:r>
              <a:rPr lang="en-US" dirty="0" smtClean="0">
                <a:sym typeface="Symbol"/>
              </a:rPr>
              <a:t> f(x) = 1</a:t>
            </a:r>
          </a:p>
          <a:p>
            <a:pPr lvl="1"/>
            <a:r>
              <a:rPr lang="en-US" dirty="0" smtClean="0">
                <a:sym typeface="Symbol"/>
              </a:rPr>
              <a:t>P(X = x) = f(x)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33698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Discrete Probability Distribution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8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600200" y="1295400"/>
          <a:ext cx="6096000" cy="792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 Black" pitchFamily="34" charset="0"/>
                        </a:rPr>
                        <a:t>x</a:t>
                      </a:r>
                      <a:endParaRPr lang="en-US" sz="2000" dirty="0"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 Black" pitchFamily="34" charset="0"/>
                        </a:rPr>
                        <a:t>0</a:t>
                      </a:r>
                      <a:endParaRPr lang="en-US" sz="2000" dirty="0"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 Black" pitchFamily="34" charset="0"/>
                        </a:rPr>
                        <a:t>1</a:t>
                      </a:r>
                      <a:endParaRPr lang="en-US" sz="2000" dirty="0"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 Black" pitchFamily="34" charset="0"/>
                        </a:rPr>
                        <a:t>2</a:t>
                      </a:r>
                      <a:endParaRPr lang="en-US" sz="2000" dirty="0"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 Black" pitchFamily="34" charset="0"/>
                        </a:rPr>
                        <a:t>f(x)</a:t>
                      </a:r>
                      <a:endParaRPr lang="en-US" sz="2000" dirty="0"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 Black" pitchFamily="34" charset="0"/>
                        </a:rPr>
                        <a:t>10/28</a:t>
                      </a:r>
                      <a:endParaRPr lang="en-US" sz="2000" dirty="0"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 Black" pitchFamily="34" charset="0"/>
                        </a:rPr>
                        <a:t>15/28</a:t>
                      </a:r>
                      <a:endParaRPr lang="en-US" sz="2000" dirty="0"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 Black" pitchFamily="34" charset="0"/>
                        </a:rPr>
                        <a:t>3/28</a:t>
                      </a:r>
                      <a:endParaRPr lang="en-US" sz="2000" dirty="0"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905000" y="2667000"/>
            <a:ext cx="1804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 Black" pitchFamily="34" charset="0"/>
              </a:rPr>
              <a:t>Bar Chart</a:t>
            </a:r>
            <a:endParaRPr lang="en-US" sz="2400" dirty="0">
              <a:latin typeface="Arial Black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81600" y="2590800"/>
            <a:ext cx="1937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 Black" pitchFamily="34" charset="0"/>
              </a:rPr>
              <a:t>Histogram</a:t>
            </a:r>
            <a:endParaRPr lang="en-US" sz="24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33698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Cumulative Distribution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The </a:t>
                </a:r>
                <a:r>
                  <a:rPr lang="en-US" b="1" dirty="0"/>
                  <a:t>cumulative distribution function </a:t>
                </a:r>
                <a:r>
                  <a:rPr lang="en-US" i="1" dirty="0"/>
                  <a:t>F(x) </a:t>
                </a:r>
                <a:r>
                  <a:rPr lang="en-US" dirty="0"/>
                  <a:t>of a discrete random variable </a:t>
                </a:r>
                <a:r>
                  <a:rPr lang="en-US" i="1" dirty="0" smtClean="0"/>
                  <a:t>X </a:t>
                </a:r>
                <a:r>
                  <a:rPr lang="en-US" dirty="0" smtClean="0"/>
                  <a:t>with </a:t>
                </a:r>
                <a:r>
                  <a:rPr lang="en-US" dirty="0"/>
                  <a:t>probability distribution </a:t>
                </a:r>
                <a:r>
                  <a:rPr lang="en-US" i="1" dirty="0"/>
                  <a:t>f(x) </a:t>
                </a:r>
                <a:r>
                  <a:rPr lang="en-US" dirty="0" smtClean="0"/>
                  <a:t>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𝑋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≤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≤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sub>
                        <m:sup/>
                        <m:e>
                          <m:r>
                            <a:rPr lang="en-US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  <a:p>
                <a:pPr marL="0" indent="0" algn="ctr">
                  <a:buNone/>
                </a:pPr>
                <a:r>
                  <a:rPr lang="en-US" b="0" dirty="0" smtClean="0">
                    <a:ea typeface="Cambria Math"/>
                  </a:rPr>
                  <a:t>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i="1" smtClean="0">
                        <a:latin typeface="Cambria Math"/>
                        <a:ea typeface="Cambria Math"/>
                      </a:rPr>
                      <m:t>∞≤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≤∞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963" t="-979" r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8479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Cumulative Distribution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10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600200" y="1295400"/>
          <a:ext cx="6096000" cy="792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 Black" pitchFamily="34" charset="0"/>
                        </a:rPr>
                        <a:t>x</a:t>
                      </a:r>
                      <a:endParaRPr lang="en-US" sz="2000" dirty="0"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 Black" pitchFamily="34" charset="0"/>
                        </a:rPr>
                        <a:t>0</a:t>
                      </a:r>
                      <a:endParaRPr lang="en-US" sz="2000" dirty="0"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 Black" pitchFamily="34" charset="0"/>
                        </a:rPr>
                        <a:t>1</a:t>
                      </a:r>
                      <a:endParaRPr lang="en-US" sz="2000" dirty="0"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 Black" pitchFamily="34" charset="0"/>
                        </a:rPr>
                        <a:t>2</a:t>
                      </a:r>
                      <a:endParaRPr lang="en-US" sz="2000" dirty="0"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 Black" pitchFamily="34" charset="0"/>
                        </a:rPr>
                        <a:t>f(x)</a:t>
                      </a:r>
                      <a:endParaRPr lang="en-US" sz="2000" dirty="0"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 Black" pitchFamily="34" charset="0"/>
                        </a:rPr>
                        <a:t>10/28</a:t>
                      </a:r>
                      <a:endParaRPr lang="en-US" sz="2000" dirty="0"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 Black" pitchFamily="34" charset="0"/>
                        </a:rPr>
                        <a:t>15/28</a:t>
                      </a:r>
                      <a:endParaRPr lang="en-US" sz="2000" dirty="0"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 Black" pitchFamily="34" charset="0"/>
                        </a:rPr>
                        <a:t>3/28</a:t>
                      </a:r>
                      <a:endParaRPr lang="en-US" sz="2000" dirty="0">
                        <a:latin typeface="Arial Black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598479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Continuous Probability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Continuous probability distribution cannot be written in tabular form but it can be stated as a formula.</a:t>
            </a:r>
            <a:r>
              <a:rPr lang="en-US" dirty="0"/>
              <a:t> Such a formula </a:t>
            </a:r>
            <a:r>
              <a:rPr lang="en-US" dirty="0" smtClean="0"/>
              <a:t>would necessarily </a:t>
            </a:r>
            <a:r>
              <a:rPr lang="en-US" dirty="0"/>
              <a:t>be a function of the numerical values of the continuous random </a:t>
            </a:r>
            <a:r>
              <a:rPr lang="en-US" dirty="0" smtClean="0"/>
              <a:t>variable X </a:t>
            </a:r>
            <a:r>
              <a:rPr lang="en-US" dirty="0"/>
              <a:t>and as such will be represented by the functional notation f(x</a:t>
            </a:r>
            <a:r>
              <a:rPr lang="en-US" dirty="0" smtClean="0"/>
              <a:t>).  The function f(x) usually called </a:t>
            </a:r>
            <a:r>
              <a:rPr lang="en-US" dirty="0" smtClean="0">
                <a:solidFill>
                  <a:srgbClr val="FF0000"/>
                </a:solidFill>
              </a:rPr>
              <a:t>probability density function </a:t>
            </a:r>
            <a:r>
              <a:rPr lang="en-US" dirty="0" smtClean="0"/>
              <a:t>or </a:t>
            </a:r>
            <a:r>
              <a:rPr lang="en-US" dirty="0" smtClean="0">
                <a:solidFill>
                  <a:srgbClr val="FF0000"/>
                </a:solidFill>
              </a:rPr>
              <a:t>density function</a:t>
            </a:r>
            <a:r>
              <a:rPr lang="en-US" dirty="0" smtClean="0"/>
              <a:t> of X.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7972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Continuous PDF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The function f(x) is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probability density function</a:t>
                </a:r>
                <a:r>
                  <a:rPr lang="en-US" dirty="0" smtClean="0"/>
                  <a:t> for a continuous random variable X, defined over set of real numbers, if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≥0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𝑓𝑜𝑟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𝑎𝑙𝑙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𝑅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en-US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b>
                        <m:sup>
                          <m:r>
                            <a:rPr lang="en-US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r>
                            <a:rPr lang="en-US" b="0" i="1" smtClean="0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/>
                            </a:rPr>
                            <m:t>𝑑𝑥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=1</m:t>
                          </m:r>
                        </m:e>
                      </m:nary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𝑎𝑛𝑑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&lt;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&lt;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 </m:t>
                      </m:r>
                      <m:nary>
                        <m:nary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en-US" b="0" i="1" smtClean="0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963" t="-9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191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Cumulative Distribution Function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The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Cumulative Distribution Function </a:t>
                </a:r>
                <a:r>
                  <a:rPr lang="en-US" dirty="0" smtClean="0"/>
                  <a:t>F(x) of a continuous random variable X with density function f(x) is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𝐹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𝑋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≤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mbria Math"/>
                      </a:rPr>
                      <m:t>= </m:t>
                    </m:r>
                    <m:nary>
                      <m:naryPr>
                        <m:limLoc m:val="undOvr"/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en-US" b="0" i="1" smtClean="0">
                            <a:latin typeface="Cambria Math"/>
                            <a:ea typeface="Cambria Math"/>
                          </a:rPr>
                          <m:t>−∞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sup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𝑡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𝑑𝑡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, 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𝑓𝑜𝑟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 −∞&lt;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&lt; ∞</m:t>
                        </m:r>
                      </m:e>
                    </m:nary>
                  </m:oMath>
                </a14:m>
                <a:r>
                  <a:rPr lang="en-US" dirty="0" smtClean="0"/>
                  <a:t> </a:t>
                </a:r>
              </a:p>
              <a:p>
                <a:pPr marL="0" indent="0">
                  <a:buNone/>
                </a:pPr>
                <a:r>
                  <a:rPr lang="en-US" dirty="0" smtClean="0"/>
                  <a:t>This definition leads to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&lt;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&lt;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r>
                        <a:rPr lang="en-US" b="0" i="1" smtClean="0">
                          <a:latin typeface="Cambria Math"/>
                        </a:rPr>
                        <m:t>𝐹</m:t>
                      </m:r>
                      <m:r>
                        <a:rPr lang="en-US" b="0" i="1" smtClean="0">
                          <a:latin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</a:rPr>
                        <m:t>𝑎</m:t>
                      </m:r>
                      <m:r>
                        <a:rPr lang="en-US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and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𝑑𝐹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US" b="0" dirty="0" smtClean="0"/>
              </a:p>
              <a:p>
                <a:pPr marL="0" indent="0">
                  <a:buNone/>
                </a:pPr>
                <a:r>
                  <a:rPr lang="en-US" dirty="0" smtClean="0"/>
                  <a:t>if the derivative exists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111" t="-979" r="-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1715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1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3.1 Classify the following random variables as discrete or continuous: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X: the number of automobile accidents per year in Virginia.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Y: the length of time to play 18 holes of golf.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M: the amount of milk produced yearly by a particular cow.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N: the number of eggs laid each month by a hen.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P: the number of building permits issued each month in a certain city.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Q: the weight of grain produced per acre.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17929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2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dirty="0" smtClean="0"/>
              <a:t>3.3 Let W be a random variable giving the number of heads minus the number of tails in three tosses of a coin. List the elements of the sample space S for the three tosses of the coin and to each sample point assign a value w of W.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xmlns="" val="917929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3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3.4 A coin is flipped until 3 heads in succession occur. List only those elements of the sample space that require 6 or less tosses. Is this a discrete sample space?</a:t>
            </a:r>
          </a:p>
        </p:txBody>
      </p:sp>
    </p:spTree>
    <p:extLst>
      <p:ext uri="{BB962C8B-B14F-4D97-AF65-F5344CB8AC3E}">
        <p14:creationId xmlns:p14="http://schemas.microsoft.com/office/powerpoint/2010/main" xmlns="" val="917929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4 (a)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 smtClean="0"/>
              <a:t>3.5 Determine the value c so that each of the following functions can serve as a probability distribution of the discrete random variable X:</a:t>
            </a:r>
          </a:p>
          <a:p>
            <a:r>
              <a:rPr lang="en-US" sz="2200" dirty="0" smtClean="0"/>
              <a:t>(a) f(x) = c(x</a:t>
            </a:r>
            <a:r>
              <a:rPr lang="en-US" sz="2200" baseline="30000" dirty="0" smtClean="0"/>
              <a:t>2</a:t>
            </a:r>
            <a:r>
              <a:rPr lang="en-US" sz="2200" dirty="0" smtClean="0"/>
              <a:t> + 4), for x= 0,1,2,3;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17929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4 (b)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 smtClean="0"/>
              <a:t>3.5 Determine the value c so that each of the following functions can serve as a probability distribution of the discrete random variable X:</a:t>
            </a:r>
          </a:p>
          <a:p>
            <a:r>
              <a:rPr lang="en-US" sz="2200" dirty="0" smtClean="0"/>
              <a:t>(b)</a:t>
            </a:r>
          </a:p>
          <a:p>
            <a:endParaRPr lang="en-US" dirty="0" smtClean="0"/>
          </a:p>
          <a:p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1371600" y="2286000"/>
          <a:ext cx="3259667" cy="762000"/>
        </p:xfrm>
        <a:graphic>
          <a:graphicData uri="http://schemas.openxmlformats.org/presentationml/2006/ole">
            <p:oleObj spid="_x0000_s55298" name="Equation" r:id="rId3" imgW="1955520" imgH="4572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917929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5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3.6 The shelf life, in days, for bottles of a certain  prescribed medicine is a random variable having the density function </a:t>
            </a:r>
          </a:p>
          <a:p>
            <a:pPr>
              <a:buNone/>
            </a:pPr>
            <a:endParaRPr lang="en-US" i="1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Find the probability that a bottle of this  medicine will have a shelf life of</a:t>
            </a:r>
          </a:p>
          <a:p>
            <a:pPr>
              <a:buNone/>
            </a:pPr>
            <a:r>
              <a:rPr lang="en-US" dirty="0" smtClean="0"/>
              <a:t>(a) at least 200 days;</a:t>
            </a:r>
          </a:p>
          <a:p>
            <a:pPr>
              <a:buNone/>
            </a:pPr>
            <a:r>
              <a:rPr lang="en-US" dirty="0" smtClean="0"/>
              <a:t>(b) anywhere from 80 to 120 days.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1752600" y="2590800"/>
          <a:ext cx="2752344" cy="1092200"/>
        </p:xfrm>
        <a:graphic>
          <a:graphicData uri="http://schemas.openxmlformats.org/presentationml/2006/ole">
            <p:oleObj spid="_x0000_s56322" name="Equation" r:id="rId3" imgW="1600200" imgH="63468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917929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5 (solution)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581400" y="990600"/>
            <a:ext cx="5181600" cy="167640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dirty="0" smtClean="0"/>
              <a:t> Find the probability that a bottle of this  medicine will have a shelf life of</a:t>
            </a:r>
          </a:p>
          <a:p>
            <a:pPr>
              <a:buNone/>
            </a:pPr>
            <a:r>
              <a:rPr lang="en-US" dirty="0" smtClean="0"/>
              <a:t>(a) at least 200 days;</a:t>
            </a:r>
          </a:p>
          <a:p>
            <a:pPr>
              <a:buNone/>
            </a:pPr>
            <a:r>
              <a:rPr lang="en-US" dirty="0" smtClean="0"/>
              <a:t>(b) anywhere from 80 to 120 days.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609600" y="1066800"/>
          <a:ext cx="2752344" cy="1092200"/>
        </p:xfrm>
        <a:graphic>
          <a:graphicData uri="http://schemas.openxmlformats.org/presentationml/2006/ole">
            <p:oleObj spid="_x0000_s57346" name="Equation" r:id="rId3" imgW="1600200" imgH="63468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917929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6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3.9 The proportion of people who respond to a certain mail-order solicitation is a continuous random variable X that has the density function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(a) Show that P(0 &lt; X &lt; 1) = 1.</a:t>
            </a:r>
          </a:p>
          <a:p>
            <a:pPr>
              <a:buNone/>
            </a:pPr>
            <a:r>
              <a:rPr lang="en-US" dirty="0" smtClean="0"/>
              <a:t>(b) Find the probability that more than 1/4 but fewer than 1/2 of the people contacted will respond to this type of solicitation.</a:t>
            </a:r>
            <a:endParaRPr lang="en-US" dirty="0"/>
          </a:p>
        </p:txBody>
      </p:sp>
      <p:graphicFrame>
        <p:nvGraphicFramePr>
          <p:cNvPr id="58371" name="Object 2"/>
          <p:cNvGraphicFramePr>
            <a:graphicFrameLocks noChangeAspect="1"/>
          </p:cNvGraphicFramePr>
          <p:nvPr/>
        </p:nvGraphicFramePr>
        <p:xfrm>
          <a:off x="2068513" y="2765425"/>
          <a:ext cx="2884487" cy="1047750"/>
        </p:xfrm>
        <a:graphic>
          <a:graphicData uri="http://schemas.openxmlformats.org/presentationml/2006/ole">
            <p:oleObj spid="_x0000_s58371" name="Equation" r:id="rId3" imgW="1676160" imgH="60948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917929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6 (solution)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352800" y="838200"/>
            <a:ext cx="5791200" cy="18288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(a) Show that P(0 &lt; X &lt; 1) = 1.</a:t>
            </a:r>
          </a:p>
          <a:p>
            <a:pPr>
              <a:buNone/>
            </a:pPr>
            <a:r>
              <a:rPr lang="en-US" dirty="0" smtClean="0"/>
              <a:t>(b) Find the probability that more than 1/4 but fewer than 1/2 of the people contacted will respond to this type of solicitation.</a:t>
            </a:r>
            <a:endParaRPr lang="en-US" dirty="0"/>
          </a:p>
        </p:txBody>
      </p:sp>
      <p:graphicFrame>
        <p:nvGraphicFramePr>
          <p:cNvPr id="58371" name="Object 2"/>
          <p:cNvGraphicFramePr>
            <a:graphicFrameLocks noChangeAspect="1"/>
          </p:cNvGraphicFramePr>
          <p:nvPr/>
        </p:nvGraphicFramePr>
        <p:xfrm>
          <a:off x="304800" y="990600"/>
          <a:ext cx="2884487" cy="1047750"/>
        </p:xfrm>
        <a:graphic>
          <a:graphicData uri="http://schemas.openxmlformats.org/presentationml/2006/ole">
            <p:oleObj spid="_x0000_s59394" name="Equation" r:id="rId3" imgW="1676160" imgH="60948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917929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7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3.13 The probability distribution of X, the number </a:t>
            </a:r>
            <a:r>
              <a:rPr lang="en-US" dirty="0" smtClean="0"/>
              <a:t>of imperfections per 10 meters of a synthetic fabric in continuous rolls of uniform width, is given by</a:t>
            </a:r>
          </a:p>
          <a:p>
            <a:endParaRPr lang="fr-FR" i="1" dirty="0" smtClean="0"/>
          </a:p>
          <a:p>
            <a:endParaRPr lang="en-US" dirty="0" smtClean="0"/>
          </a:p>
          <a:p>
            <a:r>
              <a:rPr lang="en-US" dirty="0" smtClean="0"/>
              <a:t>Construct the cumulative distribution function of </a:t>
            </a:r>
            <a:r>
              <a:rPr lang="en-US" i="1" dirty="0" smtClean="0"/>
              <a:t>X.</a:t>
            </a:r>
            <a:endParaRPr lang="en-US" dirty="0"/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2776537"/>
            <a:ext cx="5118413" cy="72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917929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7 (solution)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i="1" dirty="0" smtClean="0"/>
          </a:p>
          <a:p>
            <a:pPr>
              <a:buNone/>
            </a:pPr>
            <a:r>
              <a:rPr lang="en-US" dirty="0" smtClean="0"/>
              <a:t>Construct the cumulative distribution function of </a:t>
            </a:r>
            <a:r>
              <a:rPr lang="en-US" i="1" dirty="0" smtClean="0"/>
              <a:t>X.</a:t>
            </a:r>
            <a:endParaRPr lang="en-US" dirty="0"/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990600"/>
            <a:ext cx="5118413" cy="72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917929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8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200" b="1" dirty="0" smtClean="0"/>
              <a:t>3.14 The waiting time, in hours, between successive </a:t>
            </a:r>
            <a:r>
              <a:rPr lang="en-US" sz="2200" dirty="0" smtClean="0"/>
              <a:t>speeders spotted by a radar unit is a continuous random variable with cumulative distribution function</a:t>
            </a:r>
          </a:p>
          <a:p>
            <a:endParaRPr lang="en-US" sz="2200" dirty="0" smtClean="0"/>
          </a:p>
          <a:p>
            <a:pPr>
              <a:buNone/>
            </a:pPr>
            <a:endParaRPr lang="en-US" sz="2200" dirty="0" smtClean="0"/>
          </a:p>
          <a:p>
            <a:pPr>
              <a:buNone/>
            </a:pPr>
            <a:endParaRPr lang="en-US" sz="2200" dirty="0" smtClean="0"/>
          </a:p>
          <a:p>
            <a:pPr>
              <a:buNone/>
            </a:pPr>
            <a:r>
              <a:rPr lang="en-US" sz="2200" dirty="0" smtClean="0"/>
              <a:t>Find the probability of waiting less than 12 minutes between successive speeders</a:t>
            </a:r>
          </a:p>
          <a:p>
            <a:pPr>
              <a:buNone/>
            </a:pPr>
            <a:r>
              <a:rPr lang="en-US" sz="2200" dirty="0" smtClean="0"/>
              <a:t>(a) using the cumulative distribution function of X;</a:t>
            </a:r>
          </a:p>
          <a:p>
            <a:pPr>
              <a:buNone/>
            </a:pPr>
            <a:r>
              <a:rPr lang="en-US" sz="2200" dirty="0" smtClean="0"/>
              <a:t>(b) using the probability density function of X.</a:t>
            </a:r>
            <a:endParaRPr lang="en-US" sz="2200" dirty="0"/>
          </a:p>
        </p:txBody>
      </p:sp>
      <p:graphicFrame>
        <p:nvGraphicFramePr>
          <p:cNvPr id="61442" name="Object 2"/>
          <p:cNvGraphicFramePr>
            <a:graphicFrameLocks noChangeAspect="1"/>
          </p:cNvGraphicFramePr>
          <p:nvPr/>
        </p:nvGraphicFramePr>
        <p:xfrm>
          <a:off x="2711450" y="2644775"/>
          <a:ext cx="2338388" cy="785813"/>
        </p:xfrm>
        <a:graphic>
          <a:graphicData uri="http://schemas.openxmlformats.org/presentationml/2006/ole">
            <p:oleObj spid="_x0000_s61442" name="Equation" r:id="rId3" imgW="1358640" imgH="4572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917929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8 (solution)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971800" y="1143001"/>
            <a:ext cx="5715000" cy="18288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sz="2200" dirty="0" smtClean="0"/>
              <a:t>Find the probability of waiting less than 12 minutes between successive speeders</a:t>
            </a:r>
          </a:p>
          <a:p>
            <a:pPr>
              <a:buNone/>
            </a:pPr>
            <a:r>
              <a:rPr lang="en-US" sz="2200" dirty="0" smtClean="0"/>
              <a:t>(a) using the cumulative distribution function of X;</a:t>
            </a:r>
          </a:p>
          <a:p>
            <a:pPr>
              <a:buNone/>
            </a:pPr>
            <a:r>
              <a:rPr lang="en-US" sz="2200" dirty="0" smtClean="0"/>
              <a:t>(b) using the probability density function of X.</a:t>
            </a:r>
            <a:endParaRPr lang="en-US" sz="2200" dirty="0"/>
          </a:p>
        </p:txBody>
      </p:sp>
      <p:graphicFrame>
        <p:nvGraphicFramePr>
          <p:cNvPr id="61442" name="Object 2"/>
          <p:cNvGraphicFramePr>
            <a:graphicFrameLocks noChangeAspect="1"/>
          </p:cNvGraphicFramePr>
          <p:nvPr/>
        </p:nvGraphicFramePr>
        <p:xfrm>
          <a:off x="228600" y="1143000"/>
          <a:ext cx="2338388" cy="785813"/>
        </p:xfrm>
        <a:graphic>
          <a:graphicData uri="http://schemas.openxmlformats.org/presentationml/2006/ole">
            <p:oleObj spid="_x0000_s62466" name="Equation" r:id="rId3" imgW="1358640" imgH="4572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917929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Random Variable</a:t>
            </a:r>
          </a:p>
          <a:p>
            <a:r>
              <a:rPr lang="en-US" smtClean="0"/>
              <a:t>Probability Distributions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85800" y="2743200"/>
            <a:ext cx="8229600" cy="639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References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3505200"/>
            <a:ext cx="8229600" cy="1905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Probability and Statistics for Engineers and Scientists by Walpole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Schaum outline series in Probability and Statistics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327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93108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2643</TotalTime>
  <Words>981</Words>
  <Application>Microsoft Office PowerPoint</Application>
  <PresentationFormat>On-screen Show (4:3)</PresentationFormat>
  <Paragraphs>147</Paragraphs>
  <Slides>28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Office Theme</vt:lpstr>
      <vt:lpstr>Equation</vt:lpstr>
      <vt:lpstr>Slide 1</vt:lpstr>
      <vt:lpstr>Last Class</vt:lpstr>
      <vt:lpstr>Today’s Agenda</vt:lpstr>
      <vt:lpstr>Random Variables</vt:lpstr>
      <vt:lpstr>Discrete Random Variables</vt:lpstr>
      <vt:lpstr>Continuous Random Variables</vt:lpstr>
      <vt:lpstr>Discrete Probability Distribution</vt:lpstr>
      <vt:lpstr>Discrete Probability Distribution</vt:lpstr>
      <vt:lpstr>Cumulative Distribution</vt:lpstr>
      <vt:lpstr>Cumulative Distribution</vt:lpstr>
      <vt:lpstr>Continuous Probability Distribution</vt:lpstr>
      <vt:lpstr>Continuous PDF</vt:lpstr>
      <vt:lpstr>Cumulative Distribution Function</vt:lpstr>
      <vt:lpstr>Exercise 1</vt:lpstr>
      <vt:lpstr>Exercise 2</vt:lpstr>
      <vt:lpstr>Exercise 3</vt:lpstr>
      <vt:lpstr>Exercise 4 (a)</vt:lpstr>
      <vt:lpstr>Exercise 4 (b)</vt:lpstr>
      <vt:lpstr>Exercise 5</vt:lpstr>
      <vt:lpstr>Exercise 5 (solution)</vt:lpstr>
      <vt:lpstr>Exercise 6</vt:lpstr>
      <vt:lpstr>Exercise 6 (solution)</vt:lpstr>
      <vt:lpstr>Exercise 7</vt:lpstr>
      <vt:lpstr>Exercise 7 (solution)</vt:lpstr>
      <vt:lpstr>Exercise 8</vt:lpstr>
      <vt:lpstr>Exercise 8 (solution)</vt:lpstr>
      <vt:lpstr>Summary</vt:lpstr>
      <vt:lpstr>Example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Administrator</cp:lastModifiedBy>
  <cp:revision>260</cp:revision>
  <dcterms:created xsi:type="dcterms:W3CDTF">2013-05-04T10:14:09Z</dcterms:created>
  <dcterms:modified xsi:type="dcterms:W3CDTF">2013-12-16T10:14:17Z</dcterms:modified>
</cp:coreProperties>
</file>