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506" r:id="rId3"/>
    <p:sldId id="529" r:id="rId4"/>
    <p:sldId id="530" r:id="rId5"/>
    <p:sldId id="532" r:id="rId6"/>
    <p:sldId id="535" r:id="rId7"/>
    <p:sldId id="547" r:id="rId8"/>
    <p:sldId id="546" r:id="rId9"/>
    <p:sldId id="548" r:id="rId10"/>
    <p:sldId id="536" r:id="rId11"/>
    <p:sldId id="537" r:id="rId12"/>
    <p:sldId id="538" r:id="rId13"/>
    <p:sldId id="539" r:id="rId14"/>
    <p:sldId id="541" r:id="rId15"/>
    <p:sldId id="540" r:id="rId16"/>
    <p:sldId id="549" r:id="rId17"/>
    <p:sldId id="550" r:id="rId18"/>
    <p:sldId id="542" r:id="rId19"/>
    <p:sldId id="551" r:id="rId20"/>
    <p:sldId id="553" r:id="rId21"/>
    <p:sldId id="556" r:id="rId22"/>
    <p:sldId id="557" r:id="rId23"/>
    <p:sldId id="558" r:id="rId24"/>
    <p:sldId id="559" r:id="rId25"/>
    <p:sldId id="544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2214" autoAdjust="0"/>
    <p:restoredTop sz="94660"/>
  </p:normalViewPr>
  <p:slideViewPr>
    <p:cSldViewPr>
      <p:cViewPr varScale="1">
        <p:scale>
          <a:sx n="64" d="100"/>
          <a:sy n="64" d="100"/>
        </p:scale>
        <p:origin x="-124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88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AD3ED-1764-4048-8258-23B7F028A4E7}" type="datetimeFigureOut">
              <a:rPr lang="en-US" smtClean="0"/>
              <a:pPr/>
              <a:t>15-Dec-13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BADA67-A45E-4C99-AC41-2C3792F284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66360-591D-44B2-BBD0-D231C041BDBF}" type="datetime1">
              <a:rPr lang="en-US" smtClean="0"/>
              <a:pPr/>
              <a:t>15-Dec-13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AF0F4-2BB0-4AF3-B866-180D37712C63}" type="datetime1">
              <a:rPr lang="en-US" smtClean="0"/>
              <a:pPr/>
              <a:t>15-Dec-13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72AE-22D5-4B31-8A2E-32972DB0D451}" type="datetime1">
              <a:rPr lang="en-US" smtClean="0"/>
              <a:pPr/>
              <a:t>15-Dec-13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F660D-E43D-4A60-8814-30B4AE1779E7}" type="datetime1">
              <a:rPr lang="en-US" smtClean="0"/>
              <a:pPr/>
              <a:t>15-Dec-13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4CC99-3714-42CB-B538-8B1D519967B3}" type="datetime1">
              <a:rPr lang="en-US" smtClean="0"/>
              <a:pPr/>
              <a:t>15-Dec-13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5F64-6C2C-4819-8475-8E7EBC45755C}" type="datetime1">
              <a:rPr lang="en-US" smtClean="0"/>
              <a:pPr/>
              <a:t>15-Dec-13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D4D82-86ED-4A12-A170-2E3855DFB74F}" type="datetime1">
              <a:rPr lang="en-US" smtClean="0"/>
              <a:pPr/>
              <a:t>15-Dec-13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D659A-0A90-43B4-AAA1-7020F580C7F4}" type="datetime1">
              <a:rPr lang="en-US" smtClean="0"/>
              <a:pPr/>
              <a:t>15-Dec-13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9ED72-BAF0-4AB8-9312-705461E737BF}" type="datetime1">
              <a:rPr lang="en-US" smtClean="0"/>
              <a:pPr/>
              <a:t>15-Dec-13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77FE9-CC8A-45BF-80B0-59A4977F4673}" type="datetime1">
              <a:rPr lang="en-US" smtClean="0"/>
              <a:pPr/>
              <a:t>15-Dec-13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51927-9ABE-4B20-BFF7-6968CB731A62}" type="datetime1">
              <a:rPr lang="en-US" smtClean="0"/>
              <a:pPr/>
              <a:t>15-Dec-13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83079-ECE0-4A19-B38B-29CEFBB99B89}" type="datetime1">
              <a:rPr lang="en-US" smtClean="0"/>
              <a:pPr/>
              <a:t>15-Dec-13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12</a:t>
            </a:r>
          </a:p>
          <a:p>
            <a:r>
              <a:rPr lang="en-US" dirty="0" smtClean="0"/>
              <a:t>Prof. Dr. M. </a:t>
            </a:r>
            <a:r>
              <a:rPr lang="en-US" dirty="0" err="1" smtClean="0"/>
              <a:t>Junaid</a:t>
            </a:r>
            <a:r>
              <a:rPr lang="en-US" dirty="0" smtClean="0"/>
              <a:t> </a:t>
            </a:r>
            <a:r>
              <a:rPr lang="en-US" dirty="0" err="1" smtClean="0"/>
              <a:t>Mughal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22828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Mathematical Statistics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400" dirty="0" smtClean="0"/>
              <a:t>Conditional Probability</a:t>
            </a:r>
          </a:p>
          <a:p>
            <a:pPr lvl="1"/>
            <a:r>
              <a:rPr lang="en-US" sz="2400" dirty="0" err="1" smtClean="0"/>
              <a:t>Bayes</a:t>
            </a:r>
            <a:r>
              <a:rPr lang="en-US" sz="2400" dirty="0" smtClean="0"/>
              <a:t> Rule</a:t>
            </a:r>
          </a:p>
          <a:p>
            <a:pPr lvl="1"/>
            <a:r>
              <a:rPr lang="en-US" sz="2400" dirty="0" smtClean="0"/>
              <a:t>Random Variable</a:t>
            </a:r>
          </a:p>
          <a:p>
            <a:pPr lvl="1"/>
            <a:r>
              <a:rPr lang="en-US" sz="2400" dirty="0" smtClean="0"/>
              <a:t>Examples</a:t>
            </a:r>
            <a:endParaRPr lang="en-US" sz="2400" dirty="0"/>
          </a:p>
          <a:p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596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Probability (continued)</a:t>
            </a:r>
          </a:p>
          <a:p>
            <a:r>
              <a:rPr lang="en-US" dirty="0" smtClean="0"/>
              <a:t>Random Variable</a:t>
            </a:r>
          </a:p>
          <a:p>
            <a:r>
              <a:rPr lang="en-US" dirty="0" smtClean="0"/>
              <a:t>Discrete and Continuous Random Variables</a:t>
            </a:r>
          </a:p>
          <a:p>
            <a:r>
              <a:rPr lang="en-US" dirty="0" smtClean="0"/>
              <a:t>Discrete Probability Distribution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>
                <a:solidFill>
                  <a:srgbClr val="FF0000"/>
                </a:solidFill>
              </a:rPr>
              <a:t>random variable </a:t>
            </a:r>
            <a:r>
              <a:rPr lang="en-US" dirty="0"/>
              <a:t>is a function that associates </a:t>
            </a:r>
            <a:r>
              <a:rPr lang="en-US" dirty="0" smtClean="0"/>
              <a:t>a </a:t>
            </a:r>
            <a:r>
              <a:rPr lang="en-US" dirty="0"/>
              <a:t>real number with each </a:t>
            </a:r>
            <a:r>
              <a:rPr lang="en-US" dirty="0" smtClean="0"/>
              <a:t>element in </a:t>
            </a:r>
            <a:r>
              <a:rPr lang="en-US" dirty="0"/>
              <a:t>the sample space</a:t>
            </a:r>
            <a:r>
              <a:rPr lang="en-US" dirty="0" smtClean="0"/>
              <a:t>.</a:t>
            </a:r>
          </a:p>
          <a:p>
            <a:r>
              <a:rPr lang="en-US" dirty="0" smtClean="0"/>
              <a:t>Example</a:t>
            </a:r>
          </a:p>
          <a:p>
            <a:pPr lvl="1"/>
            <a:r>
              <a:rPr lang="en-US" dirty="0"/>
              <a:t>Two balls are drawn in succession without replacement from an urn containing </a:t>
            </a:r>
            <a:r>
              <a:rPr lang="en-US" dirty="0" smtClean="0"/>
              <a:t>4 red balls </a:t>
            </a:r>
            <a:r>
              <a:rPr lang="en-US" dirty="0"/>
              <a:t>and 3 black </a:t>
            </a:r>
            <a:r>
              <a:rPr lang="en-US" dirty="0" smtClean="0"/>
              <a:t>balls it’s sample space 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747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Discrete and Continuous Sample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a sample space contains a finite </a:t>
            </a:r>
            <a:r>
              <a:rPr lang="en-US" dirty="0"/>
              <a:t>number of possibilities or an unending </a:t>
            </a:r>
            <a:r>
              <a:rPr lang="en-US" dirty="0" smtClean="0"/>
              <a:t>sequence with </a:t>
            </a:r>
            <a:r>
              <a:rPr lang="en-US" dirty="0"/>
              <a:t>as many elements as there are whole numbers, it </a:t>
            </a:r>
            <a:r>
              <a:rPr lang="en-US" dirty="0" smtClean="0"/>
              <a:t>is </a:t>
            </a:r>
            <a:r>
              <a:rPr lang="en-US" dirty="0"/>
              <a:t>called a </a:t>
            </a:r>
            <a:r>
              <a:rPr lang="en-US" dirty="0">
                <a:solidFill>
                  <a:srgbClr val="FF0000"/>
                </a:solidFill>
              </a:rPr>
              <a:t>discrete </a:t>
            </a:r>
            <a:r>
              <a:rPr lang="en-US" dirty="0" smtClean="0">
                <a:solidFill>
                  <a:srgbClr val="FF0000"/>
                </a:solidFill>
              </a:rPr>
              <a:t>sample space</a:t>
            </a:r>
            <a:r>
              <a:rPr lang="en-US" dirty="0" smtClean="0"/>
              <a:t>.</a:t>
            </a:r>
          </a:p>
          <a:p>
            <a:r>
              <a:rPr lang="en-US" dirty="0"/>
              <a:t>If a sample space contains an infinite number of possibilities equal to the </a:t>
            </a:r>
            <a:r>
              <a:rPr lang="en-US" dirty="0" smtClean="0"/>
              <a:t>number of </a:t>
            </a:r>
            <a:r>
              <a:rPr lang="en-US" dirty="0"/>
              <a:t>points on a line segment, it is called a </a:t>
            </a:r>
            <a:r>
              <a:rPr lang="en-US" dirty="0">
                <a:solidFill>
                  <a:srgbClr val="FF0000"/>
                </a:solidFill>
              </a:rPr>
              <a:t>continuous sample space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994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Discrete and Continuous Random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FF0000"/>
                </a:solidFill>
              </a:rPr>
              <a:t>Discrete Random Variable</a:t>
            </a:r>
            <a:r>
              <a:rPr lang="en-US" dirty="0" smtClean="0"/>
              <a:t> is the one that has a countable set of outcomes.</a:t>
            </a:r>
          </a:p>
          <a:p>
            <a:r>
              <a:rPr lang="en-US" dirty="0" smtClean="0"/>
              <a:t>When a random variable takes on values on continuous scale, the variable is regarded as </a:t>
            </a:r>
            <a:r>
              <a:rPr lang="en-US" dirty="0" smtClean="0">
                <a:solidFill>
                  <a:srgbClr val="FF0000"/>
                </a:solidFill>
              </a:rPr>
              <a:t>continuous random variable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002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Discrete Random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Number of tosses of a fair coin until a head comes.</a:t>
            </a:r>
          </a:p>
          <a:p>
            <a:pPr lvl="1"/>
            <a:r>
              <a:rPr lang="en-US" dirty="0" smtClean="0"/>
              <a:t>X={1,2,3,4,5,……..}</a:t>
            </a:r>
          </a:p>
          <a:p>
            <a:endParaRPr lang="en-US" dirty="0" smtClean="0"/>
          </a:p>
          <a:p>
            <a:r>
              <a:rPr lang="en-US" dirty="0" smtClean="0"/>
              <a:t>Number of people visiting an ATM machine in a day.</a:t>
            </a:r>
          </a:p>
          <a:p>
            <a:pPr lvl="1"/>
            <a:r>
              <a:rPr lang="en-US" dirty="0" smtClean="0"/>
              <a:t>Y = {1,2,3,…….}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987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of Continuous Random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Interest centers around the proportion of people who respond to a certain mail order solicitation. Let X be that proportion. X is a random variable that takes on all values x for which 0 &lt; x &lt; 1.</a:t>
            </a:r>
          </a:p>
          <a:p>
            <a:endParaRPr lang="en-US" dirty="0" smtClean="0"/>
          </a:p>
          <a:p>
            <a:r>
              <a:rPr lang="en-US" dirty="0" smtClean="0"/>
              <a:t>Let X be the random variable defined by the: waiting time, between successive speeders spotted by a radar unit. The random variable X takes on all values x for which  t &gt; 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170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Discrete and Continuous Random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FF0000"/>
                </a:solidFill>
              </a:rPr>
              <a:t>Discrete Random Variable</a:t>
            </a:r>
            <a:r>
              <a:rPr lang="en-US" dirty="0" smtClean="0"/>
              <a:t> is the one that has a countable set of outcomes.</a:t>
            </a:r>
          </a:p>
          <a:p>
            <a:r>
              <a:rPr lang="en-US" dirty="0" smtClean="0"/>
              <a:t>When a random variable takes on values on continuous scale, the variable is regarded as </a:t>
            </a:r>
            <a:r>
              <a:rPr lang="en-US" dirty="0" smtClean="0">
                <a:solidFill>
                  <a:srgbClr val="FF0000"/>
                </a:solidFill>
              </a:rPr>
              <a:t>continuous random variable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002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Discrete Probability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set of ordered pairs (x, f(x)) is a </a:t>
            </a:r>
            <a:r>
              <a:rPr lang="en-US" dirty="0" smtClean="0">
                <a:solidFill>
                  <a:srgbClr val="FF0000"/>
                </a:solidFill>
              </a:rPr>
              <a:t>probability function , probability mass function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rgbClr val="FF0000"/>
                </a:solidFill>
              </a:rPr>
              <a:t>probability distribution</a:t>
            </a:r>
            <a:r>
              <a:rPr lang="en-US" dirty="0" smtClean="0"/>
              <a:t> of discrete random variable x, if for each possible outcome x</a:t>
            </a:r>
          </a:p>
          <a:p>
            <a:pPr lvl="1"/>
            <a:r>
              <a:rPr lang="en-US" dirty="0" smtClean="0"/>
              <a:t>f(x) ≥ 0</a:t>
            </a:r>
          </a:p>
          <a:p>
            <a:pPr lvl="1"/>
            <a:r>
              <a:rPr lang="en-US" dirty="0" smtClean="0">
                <a:sym typeface="Symbol"/>
              </a:rPr>
              <a:t>f(x) = 1</a:t>
            </a:r>
          </a:p>
          <a:p>
            <a:pPr lvl="1"/>
            <a:r>
              <a:rPr lang="en-US" dirty="0" smtClean="0">
                <a:sym typeface="Symbol"/>
              </a:rPr>
              <a:t>P(X = x) = f(x)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369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A shipment of </a:t>
            </a:r>
            <a:r>
              <a:rPr lang="en-US" sz="2000" dirty="0" smtClean="0"/>
              <a:t>8 computers </a:t>
            </a:r>
            <a:r>
              <a:rPr lang="en-US" sz="2000" dirty="0"/>
              <a:t>to </a:t>
            </a:r>
            <a:r>
              <a:rPr lang="en-US" sz="2000" dirty="0" smtClean="0"/>
              <a:t>a </a:t>
            </a:r>
            <a:r>
              <a:rPr lang="en-US" sz="2000" dirty="0"/>
              <a:t>retail outlet contains 3 </a:t>
            </a:r>
            <a:r>
              <a:rPr lang="en-US" sz="2000" dirty="0" smtClean="0"/>
              <a:t>of that are defective</a:t>
            </a:r>
            <a:r>
              <a:rPr lang="en-US" sz="2000" dirty="0"/>
              <a:t>. If a school makes a random purchase of 2 of these computers, find </a:t>
            </a:r>
            <a:r>
              <a:rPr lang="en-US" sz="2000" dirty="0" smtClean="0"/>
              <a:t>the probability </a:t>
            </a:r>
            <a:r>
              <a:rPr lang="en-US" sz="2000" dirty="0"/>
              <a:t>distribution for the number of defectives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107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/>
              <a:t>If </a:t>
            </a:r>
            <a:r>
              <a:rPr lang="en-US" sz="2000" dirty="0"/>
              <a:t>a car agency sells 50% of its inventory of a certain foreign car equipped </a:t>
            </a:r>
            <a:r>
              <a:rPr lang="en-US" sz="2000" dirty="0" smtClean="0"/>
              <a:t>with airbags</a:t>
            </a:r>
            <a:r>
              <a:rPr lang="en-US" sz="2000" dirty="0"/>
              <a:t>. </a:t>
            </a:r>
            <a:r>
              <a:rPr lang="en-US" sz="2000" dirty="0" smtClean="0"/>
              <a:t>Find </a:t>
            </a:r>
            <a:r>
              <a:rPr lang="en-US" sz="2000" dirty="0"/>
              <a:t>a formula for the probability distribution of the number of cars </a:t>
            </a:r>
            <a:r>
              <a:rPr lang="en-US" sz="2000" dirty="0" smtClean="0"/>
              <a:t>with airbags </a:t>
            </a:r>
            <a:r>
              <a:rPr lang="en-US" sz="2000" dirty="0"/>
              <a:t>among the next 4 cars sold by the agency.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749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Cumulative Distribution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</a:t>
                </a:r>
                <a:r>
                  <a:rPr lang="en-US" b="1" dirty="0"/>
                  <a:t>cumulative distribution function </a:t>
                </a:r>
                <a:r>
                  <a:rPr lang="en-US" i="1" dirty="0"/>
                  <a:t>F(x) </a:t>
                </a:r>
                <a:r>
                  <a:rPr lang="en-US" dirty="0"/>
                  <a:t>of a discrete random variable </a:t>
                </a:r>
                <a:r>
                  <a:rPr lang="en-US" i="1" dirty="0" smtClean="0"/>
                  <a:t>X </a:t>
                </a:r>
                <a:r>
                  <a:rPr lang="en-US" dirty="0" smtClean="0"/>
                  <a:t>with </a:t>
                </a:r>
                <a:r>
                  <a:rPr lang="en-US" dirty="0"/>
                  <a:t>probability distribution </a:t>
                </a:r>
                <a:r>
                  <a:rPr lang="en-US" i="1" dirty="0"/>
                  <a:t>f(x) </a:t>
                </a:r>
                <a:r>
                  <a:rPr lang="en-US" dirty="0" smtClean="0"/>
                  <a:t>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𝑋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≤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≤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:r>
                  <a:rPr lang="en-US" b="0" dirty="0" smtClean="0">
                    <a:ea typeface="Cambria Math"/>
                  </a:rPr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∞≤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≤∞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979" r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847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Bar Chart and Histogram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f( 0 )= 1/16,  f( 1 ) = 1/4, f(2)= 3/8, f(3)= 1/4, and  f( 4 )= 1/16.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744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f( </a:t>
            </a:r>
            <a:r>
              <a:rPr lang="en-US" dirty="0"/>
              <a:t>0 )= 1/16</a:t>
            </a:r>
            <a:r>
              <a:rPr lang="en-US" dirty="0" smtClean="0"/>
              <a:t>,  f( </a:t>
            </a:r>
            <a:r>
              <a:rPr lang="en-US" dirty="0"/>
              <a:t>1</a:t>
            </a:r>
            <a:r>
              <a:rPr lang="en-US" dirty="0" smtClean="0"/>
              <a:t> </a:t>
            </a:r>
            <a:r>
              <a:rPr lang="en-US" dirty="0"/>
              <a:t>) = 1/4, </a:t>
            </a:r>
            <a:r>
              <a:rPr lang="en-US" dirty="0" smtClean="0"/>
              <a:t>f(2</a:t>
            </a:r>
            <a:r>
              <a:rPr lang="en-US" dirty="0"/>
              <a:t>)= 3/8, </a:t>
            </a:r>
            <a:r>
              <a:rPr lang="en-US" dirty="0" smtClean="0"/>
              <a:t>f(3</a:t>
            </a:r>
            <a:r>
              <a:rPr lang="en-US" dirty="0"/>
              <a:t>)= 1/4, and </a:t>
            </a:r>
            <a:r>
              <a:rPr lang="en-US" dirty="0" smtClean="0"/>
              <a:t> f( </a:t>
            </a:r>
            <a:r>
              <a:rPr lang="en-US" dirty="0"/>
              <a:t>4 )= 1/16</a:t>
            </a:r>
            <a:r>
              <a:rPr lang="en-US" dirty="0" smtClean="0"/>
              <a:t>. CDF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613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Cumulative Distribution Function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219199" y="1524000"/>
          <a:ext cx="2844095" cy="2209800"/>
        </p:xfrm>
        <a:graphic>
          <a:graphicData uri="http://schemas.openxmlformats.org/presentationml/2006/ole">
            <p:oleObj spid="_x0000_s23555" name="Equation" r:id="rId3" imgW="1765080" imgH="1371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00744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Cumulative Distribution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</a:t>
                </a:r>
                <a:r>
                  <a:rPr lang="en-US" b="1" dirty="0"/>
                  <a:t>cumulative distribution function </a:t>
                </a:r>
                <a:r>
                  <a:rPr lang="en-US" i="1" dirty="0"/>
                  <a:t>F(x) </a:t>
                </a:r>
                <a:r>
                  <a:rPr lang="en-US" dirty="0"/>
                  <a:t>of a discrete random variable </a:t>
                </a:r>
                <a:r>
                  <a:rPr lang="en-US" i="1" dirty="0" smtClean="0"/>
                  <a:t>X </a:t>
                </a:r>
                <a:r>
                  <a:rPr lang="en-US" dirty="0" smtClean="0"/>
                  <a:t>with </a:t>
                </a:r>
                <a:r>
                  <a:rPr lang="en-US" dirty="0"/>
                  <a:t>probability distribution </a:t>
                </a:r>
                <a:r>
                  <a:rPr lang="en-US" i="1" dirty="0"/>
                  <a:t>f(x) </a:t>
                </a:r>
                <a:r>
                  <a:rPr lang="en-US" dirty="0" smtClean="0"/>
                  <a:t>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𝑋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≤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≤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:r>
                  <a:rPr lang="en-US" b="0" dirty="0" smtClean="0">
                    <a:ea typeface="Cambria Math"/>
                  </a:rPr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∞≤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≤∞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963" t="-979" r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847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Probability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Continuous probability distribution cannot be written in tabular form but it can be stated as a formula.</a:t>
            </a:r>
            <a:r>
              <a:rPr lang="en-US" dirty="0"/>
              <a:t> Such a formula </a:t>
            </a:r>
            <a:r>
              <a:rPr lang="en-US" dirty="0" smtClean="0"/>
              <a:t>would necessarily </a:t>
            </a:r>
            <a:r>
              <a:rPr lang="en-US" dirty="0"/>
              <a:t>be a function of the numerical values of the continuous random </a:t>
            </a:r>
            <a:r>
              <a:rPr lang="en-US" dirty="0" smtClean="0"/>
              <a:t>variable X </a:t>
            </a:r>
            <a:r>
              <a:rPr lang="en-US" dirty="0"/>
              <a:t>and as such will be represented by the functional notation f(x</a:t>
            </a:r>
            <a:r>
              <a:rPr lang="en-US" dirty="0" smtClean="0"/>
              <a:t>).  The function f(x) usually called </a:t>
            </a:r>
            <a:r>
              <a:rPr lang="en-US" dirty="0" smtClean="0">
                <a:solidFill>
                  <a:srgbClr val="FF0000"/>
                </a:solidFill>
              </a:rPr>
              <a:t>probability density function </a:t>
            </a:r>
            <a:r>
              <a:rPr lang="en-US" dirty="0" smtClean="0"/>
              <a:t>or </a:t>
            </a:r>
            <a:r>
              <a:rPr lang="en-US" dirty="0" smtClean="0">
                <a:solidFill>
                  <a:srgbClr val="FF0000"/>
                </a:solidFill>
              </a:rPr>
              <a:t>density function</a:t>
            </a:r>
            <a:r>
              <a:rPr lang="en-US" dirty="0" smtClean="0"/>
              <a:t> of X.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972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PDF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function f(x) is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probability density function</a:t>
                </a:r>
                <a:r>
                  <a:rPr lang="en-US" dirty="0" smtClean="0"/>
                  <a:t> for a continuous random variable X, defined over set of real numbers, if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≥0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𝑓𝑜𝑟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𝑎𝑙𝑙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b>
                        <m:sup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𝑎𝑛𝑑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&lt;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&lt;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 </m:t>
                      </m:r>
                      <m:nary>
                        <m:nary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191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sz="2000" dirty="0" smtClean="0"/>
                  <a:t>Suppose that the error in the reaction temperature, in °C, for a controlled laboratory experiment </a:t>
                </a:r>
                <a:r>
                  <a:rPr lang="en-US" sz="2000" dirty="0"/>
                  <a:t>is a continuous random variable </a:t>
                </a:r>
                <a:r>
                  <a:rPr lang="en-US" sz="2000" i="1" dirty="0"/>
                  <a:t>X </a:t>
                </a:r>
                <a:r>
                  <a:rPr lang="en-US" sz="2000" dirty="0"/>
                  <a:t>having the probability </a:t>
                </a:r>
                <a:r>
                  <a:rPr lang="en-US" sz="2000" dirty="0" smtClean="0"/>
                  <a:t>density function.</a:t>
                </a:r>
                <a:r>
                  <a:rPr lang="en-US" sz="2000" dirty="0"/>
                  <a:t> Verify f(x) is </a:t>
                </a:r>
                <a:r>
                  <a:rPr lang="en-US" sz="2000" dirty="0" smtClean="0"/>
                  <a:t>PDF and </a:t>
                </a:r>
                <a:r>
                  <a:rPr lang="en-US" sz="2000" dirty="0"/>
                  <a:t>find P(0&lt;x&lt;1</a:t>
                </a:r>
                <a:r>
                  <a:rPr lang="en-US" sz="2000" dirty="0" smtClean="0"/>
                  <a:t>)	</a:t>
                </a:r>
                <a:endParaRPr lang="en-US" sz="2000" b="0" i="1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eqArrPr>
                          <m:e>
                            <m:f>
                              <m:fPr>
                                <m:ctrlPr>
                                  <a:rPr lang="en-US" sz="2000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 </m:t>
                                </m:r>
                              </m:num>
                              <m:den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0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2000" dirty="0" smtClean="0"/>
                  <a:t>  for (-1 &lt; x &lt; 2)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741" t="-612" r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54539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Cumulative Distribution Function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Cumulative Distribution Function </a:t>
                </a:r>
                <a:r>
                  <a:rPr lang="en-US" dirty="0" smtClean="0"/>
                  <a:t>F(x) of a continuous random variable X with density function f(x) is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≤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= </m:t>
                    </m:r>
                    <m:nary>
                      <m:naryPr>
                        <m:limLoc m:val="undOvr"/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b="0" i="1" smtClean="0">
                            <a:latin typeface="Cambria Math"/>
                            <a:ea typeface="Cambria Math"/>
                          </a:rPr>
                          <m:t>−∞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p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𝑑𝑡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𝑓𝑜𝑟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 −∞&lt;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&lt; ∞</m:t>
                        </m:r>
                      </m:e>
                    </m:nary>
                  </m:oMath>
                </a14:m>
                <a:r>
                  <a:rPr lang="en-US" dirty="0" smtClean="0"/>
                  <a:t/>
                </a:r>
              </a:p>
              <a:p>
                <a:pPr marL="0" indent="0">
                  <a:buNone/>
                </a:pPr>
                <a:r>
                  <a:rPr lang="en-US" dirty="0" smtClean="0"/>
                  <a:t>This definition leads to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&lt;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&lt;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</a:rPr>
                        <m:t>𝐹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and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𝑑𝐹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:r>
                  <a:rPr lang="en-US" dirty="0" smtClean="0"/>
                  <a:t>if the derivative exists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979" r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1715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Find CDF 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latin typeface="Cambria Math"/>
                              </a:rPr>
                            </m:ctrlPr>
                          </m:eqArr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/>
                                  </a:rPr>
                                  <m:t> 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  <m:e>
                            <m:r>
                              <a:rPr lang="en-US" i="1">
                                <a:latin typeface="Cambria Math"/>
                              </a:rPr>
                              <m:t>0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dirty="0"/>
                  <a:t>  for (-1 &lt; x &lt; 2)</a:t>
                </a:r>
              </a:p>
              <a:p>
                <a:pPr marL="0" indent="0">
                  <a:buNone/>
                </a:pPr>
                <a:r>
                  <a:rPr lang="en-US" dirty="0" smtClean="0"/>
                  <a:t>divide the interval -</a:t>
                </a:r>
                <a:r>
                  <a:rPr lang="en-US" dirty="0"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dirty="0" smtClean="0"/>
                  <a:t>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dirty="0" smtClean="0"/>
                  <a:t> in three parts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7150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3550" y="1709738"/>
            <a:ext cx="5676900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8544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dirty="0" smtClean="0"/>
                  <a:t>The Department of Energy (DOE) puts projects out. on bid and generally estimates what </a:t>
                </a:r>
                <a:r>
                  <a:rPr lang="en-US" sz="2000" dirty="0"/>
                  <a:t>a reasonable bid should be. Call the estimate </a:t>
                </a:r>
                <a:r>
                  <a:rPr lang="en-US" sz="2000" i="1" dirty="0"/>
                  <a:t>b. </a:t>
                </a:r>
                <a:r>
                  <a:rPr lang="en-US" sz="2000" dirty="0"/>
                  <a:t>The DOE has </a:t>
                </a:r>
                <a:r>
                  <a:rPr lang="en-US" sz="2000" dirty="0" smtClean="0"/>
                  <a:t>determined that </a:t>
                </a:r>
                <a:r>
                  <a:rPr lang="en-US" sz="2000" dirty="0"/>
                  <a:t>the density function of the winning (low) bid </a:t>
                </a:r>
                <a:r>
                  <a:rPr lang="en-US" sz="2000" dirty="0" smtClean="0"/>
                  <a:t>is</a:t>
                </a:r>
              </a:p>
              <a:p>
                <a:pPr marL="0" indent="0" algn="ctr">
                  <a:buNone/>
                </a:pPr>
                <a:r>
                  <a:rPr lang="en-US" sz="2000" dirty="0" smtClean="0"/>
                  <a:t/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eqArrPr>
                          <m:e>
                            <m:f>
                              <m:f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5</m:t>
                                </m:r>
                                <m:r>
                                  <a:rPr lang="en-US" sz="2000" i="1">
                                    <a:latin typeface="Cambria Math"/>
                                  </a:rPr>
                                  <m:t> </m:t>
                                </m:r>
                              </m:num>
                              <m:den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8</m:t>
                                </m:r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𝑏</m:t>
                                </m:r>
                              </m:den>
                            </m:f>
                          </m:e>
                          <m:e>
                            <m:r>
                              <a:rPr lang="en-US" sz="2000" i="1">
                                <a:latin typeface="Cambria Math"/>
                              </a:rPr>
                              <m:t>0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2000" dirty="0"/>
                  <a:t>  for </a:t>
                </a:r>
                <a:r>
                  <a:rPr lang="en-US" sz="2000" dirty="0" smtClean="0"/>
                  <a:t>(-2b/5 </a:t>
                </a:r>
                <a:r>
                  <a:rPr lang="en-US" sz="2000" dirty="0"/>
                  <a:t>&lt;</a:t>
                </a:r>
                <a:r>
                  <a:rPr lang="en-US" sz="2000" dirty="0" smtClean="0"/>
                  <a:t>y </a:t>
                </a:r>
                <a:r>
                  <a:rPr lang="en-US" sz="2000" dirty="0"/>
                  <a:t>&lt;</a:t>
                </a:r>
                <a:r>
                  <a:rPr lang="en-US" sz="2000" dirty="0" smtClean="0"/>
                  <a:t>2b)</a:t>
                </a: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Find </a:t>
                </a:r>
                <a:r>
                  <a:rPr lang="en-US" sz="2000" i="1" dirty="0"/>
                  <a:t>F(y) </a:t>
                </a:r>
                <a:r>
                  <a:rPr lang="en-US" sz="2000" dirty="0"/>
                  <a:t>and use it to determine the probability that the winning bid is less </a:t>
                </a:r>
                <a:r>
                  <a:rPr lang="en-US" sz="2000" dirty="0" smtClean="0"/>
                  <a:t>than the </a:t>
                </a:r>
                <a:r>
                  <a:rPr lang="en-US" sz="2000" dirty="0"/>
                  <a:t>DOE's preliminary estimate </a:t>
                </a:r>
                <a:r>
                  <a:rPr lang="en-US" sz="2000" dirty="0"/>
                  <a:t>b</a:t>
                </a:r>
                <a:r>
                  <a:rPr lang="en-US" sz="2000" dirty="0" smtClean="0"/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741" t="-612" r="-1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1534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Random Variable</a:t>
            </a:r>
          </a:p>
          <a:p>
            <a:r>
              <a:rPr lang="en-US" dirty="0" smtClean="0"/>
              <a:t>Probability Distribution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85800" y="2743200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References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3505200"/>
            <a:ext cx="82296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Probability and Statistics for Engineers and Scientists by Walpole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Schaum outline series in Probability and Statistics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3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2585</TotalTime>
  <Words>674</Words>
  <Application>Microsoft Office PowerPoint</Application>
  <PresentationFormat>On-screen Show (4:3)</PresentationFormat>
  <Paragraphs>94</Paragraphs>
  <Slides>25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Office Theme</vt:lpstr>
      <vt:lpstr>Equation</vt:lpstr>
      <vt:lpstr>Slide 1</vt:lpstr>
      <vt:lpstr>Last Class</vt:lpstr>
      <vt:lpstr>Today’s Agenda</vt:lpstr>
      <vt:lpstr>Random Variables</vt:lpstr>
      <vt:lpstr>Discrete and Continuous Sample Space</vt:lpstr>
      <vt:lpstr>Discrete and Continuous Random Variables</vt:lpstr>
      <vt:lpstr>Examples of Discrete Random Variables</vt:lpstr>
      <vt:lpstr>Example of Continuous Random Variables</vt:lpstr>
      <vt:lpstr>Discrete and Continuous Random Variables</vt:lpstr>
      <vt:lpstr>Discrete Probability Distribution</vt:lpstr>
      <vt:lpstr>Example</vt:lpstr>
      <vt:lpstr>Example</vt:lpstr>
      <vt:lpstr>Cumulative Distribution</vt:lpstr>
      <vt:lpstr>Probability Bar Chart and Histogram</vt:lpstr>
      <vt:lpstr>Examples</vt:lpstr>
      <vt:lpstr>Cumulative Distribution Function</vt:lpstr>
      <vt:lpstr>Cumulative Distribution</vt:lpstr>
      <vt:lpstr>Continuous Probability Distribution</vt:lpstr>
      <vt:lpstr>Continuous PDF</vt:lpstr>
      <vt:lpstr>Example</vt:lpstr>
      <vt:lpstr>Cumulative Distribution Function</vt:lpstr>
      <vt:lpstr>Example</vt:lpstr>
      <vt:lpstr>Example cont.</vt:lpstr>
      <vt:lpstr>Example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vcomsats</cp:lastModifiedBy>
  <cp:revision>245</cp:revision>
  <dcterms:created xsi:type="dcterms:W3CDTF">2013-05-04T10:14:09Z</dcterms:created>
  <dcterms:modified xsi:type="dcterms:W3CDTF">2013-12-15T13:51:34Z</dcterms:modified>
</cp:coreProperties>
</file>