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506" r:id="rId3"/>
    <p:sldId id="507" r:id="rId4"/>
    <p:sldId id="529" r:id="rId5"/>
    <p:sldId id="530" r:id="rId6"/>
    <p:sldId id="531" r:id="rId7"/>
    <p:sldId id="509" r:id="rId8"/>
    <p:sldId id="508" r:id="rId9"/>
    <p:sldId id="525" r:id="rId10"/>
    <p:sldId id="510" r:id="rId11"/>
    <p:sldId id="523" r:id="rId12"/>
    <p:sldId id="524" r:id="rId13"/>
    <p:sldId id="511" r:id="rId14"/>
    <p:sldId id="512" r:id="rId15"/>
    <p:sldId id="513" r:id="rId16"/>
    <p:sldId id="514" r:id="rId17"/>
    <p:sldId id="526" r:id="rId18"/>
    <p:sldId id="515" r:id="rId19"/>
    <p:sldId id="516" r:id="rId20"/>
    <p:sldId id="527" r:id="rId21"/>
    <p:sldId id="528" r:id="rId22"/>
    <p:sldId id="517" r:id="rId23"/>
    <p:sldId id="518" r:id="rId24"/>
    <p:sldId id="52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14" autoAdjust="0"/>
    <p:restoredTop sz="94660"/>
  </p:normalViewPr>
  <p:slideViewPr>
    <p:cSldViewPr>
      <p:cViewPr varScale="1">
        <p:scale>
          <a:sx n="33" d="100"/>
          <a:sy n="33" d="100"/>
        </p:scale>
        <p:origin x="-1454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5EB2-7EC1-4315-ABF2-546BDBA72AB6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136F-88D1-4CA8-A65C-8E93BBAFA4AC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5532F-FBDE-4A5B-822B-53AD19FCC386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25D5-D8BC-4135-94A0-7749DA922704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09026-05A0-4D19-91F4-A304CE38F308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712B-BEDF-4534-A285-66A0C926FB21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45B89-42A8-4BB3-8742-32D6DA66ABD6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C417-6FDA-4A44-95F4-EF64E5FE68D6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2FCEB-7907-4C97-94DE-C6FA3C0D6AE5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6011-ADBC-4DBE-81B6-6269D200DCEC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4E9BF-2BFC-4976-8C32-5C4FD5E5714A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E349F-31EC-4C0C-BCCA-1A8AA22C8350}" type="datetime1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11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Probability</a:t>
            </a:r>
          </a:p>
          <a:p>
            <a:pPr lvl="1"/>
            <a:r>
              <a:rPr lang="en-US" dirty="0" smtClean="0"/>
              <a:t>Conditional Probability</a:t>
            </a:r>
          </a:p>
          <a:p>
            <a:pPr lvl="1"/>
            <a:r>
              <a:rPr lang="en-US" dirty="0" smtClean="0"/>
              <a:t>Independent </a:t>
            </a:r>
            <a:r>
              <a:rPr lang="en-US" dirty="0"/>
              <a:t>events</a:t>
            </a:r>
          </a:p>
          <a:p>
            <a:r>
              <a:rPr lang="en-US" dirty="0" smtClean="0"/>
              <a:t>Examples</a:t>
            </a:r>
            <a:endParaRPr lang="en-US" dirty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Probability (continued)</a:t>
            </a:r>
          </a:p>
          <a:p>
            <a:pPr lvl="1"/>
            <a:r>
              <a:rPr lang="en-US" dirty="0" smtClean="0"/>
              <a:t>Conditional Probability</a:t>
            </a:r>
          </a:p>
          <a:p>
            <a:pPr lvl="1"/>
            <a:r>
              <a:rPr lang="en-US" dirty="0" smtClean="0"/>
              <a:t>Bayes Rule</a:t>
            </a:r>
          </a:p>
          <a:p>
            <a:pPr lvl="1"/>
            <a:r>
              <a:rPr lang="en-US" dirty="0" smtClean="0"/>
              <a:t>Random Variable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cards </a:t>
            </a:r>
            <a:r>
              <a:rPr lang="en-US" dirty="0" smtClean="0"/>
              <a:t>are </a:t>
            </a:r>
            <a:r>
              <a:rPr lang="en-US" dirty="0"/>
              <a:t>drawn in succession, without replacement, from an ordinary </a:t>
            </a:r>
            <a:r>
              <a:rPr lang="en-US" dirty="0" smtClean="0"/>
              <a:t>deck of </a:t>
            </a:r>
            <a:r>
              <a:rPr lang="en-US" dirty="0"/>
              <a:t>playing cards. Find the probability that the event </a:t>
            </a:r>
            <a:r>
              <a:rPr lang="en-US" dirty="0" smtClean="0"/>
              <a:t>A1 </a:t>
            </a:r>
            <a:r>
              <a:rPr lang="en-US" dirty="0" smtClean="0">
                <a:sym typeface="Symbol"/>
              </a:rPr>
              <a:t> </a:t>
            </a:r>
            <a:r>
              <a:rPr lang="en-US" dirty="0" smtClean="0"/>
              <a:t>A2  </a:t>
            </a:r>
            <a:r>
              <a:rPr lang="en-US" dirty="0">
                <a:sym typeface="Symbol"/>
              </a:rPr>
              <a:t></a:t>
            </a:r>
            <a:r>
              <a:rPr lang="en-US" dirty="0" smtClean="0"/>
              <a:t> </a:t>
            </a:r>
            <a:r>
              <a:rPr lang="en-US" dirty="0"/>
              <a:t>A3 occurs, </a:t>
            </a:r>
            <a:r>
              <a:rPr lang="en-US" dirty="0" smtClean="0"/>
              <a:t>where A1 </a:t>
            </a:r>
            <a:r>
              <a:rPr lang="en-US" dirty="0"/>
              <a:t>is the event that the first card is a red ace, A2 is the event that the second </a:t>
            </a:r>
            <a:r>
              <a:rPr lang="en-US" dirty="0" smtClean="0"/>
              <a:t>card is </a:t>
            </a:r>
            <a:r>
              <a:rPr lang="en-US" dirty="0"/>
              <a:t>a 10 or a jack, and A3 is the event that the third card is greater than 3 but </a:t>
            </a:r>
            <a:r>
              <a:rPr lang="en-US" dirty="0" smtClean="0"/>
              <a:t>less than </a:t>
            </a:r>
            <a:r>
              <a:rPr lang="en-US" dirty="0"/>
              <a:t>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06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P(C) = 0.65; P(D) = 0.4 and P(C </a:t>
            </a:r>
            <a:r>
              <a:rPr lang="en-US" dirty="0" smtClean="0">
                <a:sym typeface="Symbol"/>
              </a:rPr>
              <a:t> D) = 0.24, determine whether or not C and D are independent?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194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A be the event that raw material is available when needed and B be the event that the machining time is less than an hour. P(A) = 0.8 and P(B) = 0.7.  What is the probability of P(A∩B)?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726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2.78. A class in advanced physics is comprised of 10 juniors, 30 seniors, and 10 graduate students. The final grades show that 3 of the juniors, 10 of the seniors, and 5 of the graduate students received an A for the course. If a student is chosen at random from this class and is found to have earned an A, what is the probability that he or she is a senior?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574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of Total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1676400"/>
          </a:xfrm>
        </p:spPr>
        <p:txBody>
          <a:bodyPr/>
          <a:lstStyle/>
          <a:p>
            <a:r>
              <a:rPr lang="en-US" dirty="0"/>
              <a:t>If the events </a:t>
            </a:r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, B</a:t>
            </a:r>
            <a:r>
              <a:rPr lang="en-US" baseline="-25000" dirty="0" smtClean="0"/>
              <a:t>2</a:t>
            </a:r>
            <a:r>
              <a:rPr lang="en-US" dirty="0"/>
              <a:t>,.. </a:t>
            </a:r>
            <a:r>
              <a:rPr lang="en-US" dirty="0" smtClean="0"/>
              <a:t> </a:t>
            </a:r>
            <a:r>
              <a:rPr lang="en-US" dirty="0"/>
              <a:t>,</a:t>
            </a:r>
            <a:r>
              <a:rPr lang="en-US" dirty="0" err="1"/>
              <a:t>B</a:t>
            </a:r>
            <a:r>
              <a:rPr lang="en-US" baseline="-25000" dirty="0" err="1"/>
              <a:t>k</a:t>
            </a:r>
            <a:r>
              <a:rPr lang="en-US" dirty="0"/>
              <a:t> constitute a partition of the sample space S such </a:t>
            </a:r>
            <a:r>
              <a:rPr lang="en-US" dirty="0" smtClean="0"/>
              <a:t>that P(B</a:t>
            </a:r>
            <a:r>
              <a:rPr lang="en-US" baseline="-25000" dirty="0" smtClean="0"/>
              <a:t>i</a:t>
            </a:r>
            <a:r>
              <a:rPr lang="en-US" dirty="0"/>
              <a:t>) ≠</a:t>
            </a:r>
            <a:r>
              <a:rPr lang="en-US" dirty="0" smtClean="0"/>
              <a:t> </a:t>
            </a:r>
            <a:r>
              <a:rPr lang="en-US" dirty="0"/>
              <a:t>0 </a:t>
            </a:r>
            <a:r>
              <a:rPr lang="en-US" dirty="0" smtClean="0"/>
              <a:t>for </a:t>
            </a:r>
            <a:r>
              <a:rPr lang="en-US" dirty="0" err="1" smtClean="0"/>
              <a:t>i</a:t>
            </a:r>
            <a:r>
              <a:rPr lang="en-US" dirty="0" smtClean="0"/>
              <a:t> = </a:t>
            </a:r>
            <a:r>
              <a:rPr lang="en-US" dirty="0"/>
              <a:t>1,2</a:t>
            </a:r>
            <a:r>
              <a:rPr lang="en-US" dirty="0" smtClean="0"/>
              <a:t>,...,k</a:t>
            </a:r>
            <a:r>
              <a:rPr lang="en-US" dirty="0"/>
              <a:t>, then for any event A of </a:t>
            </a:r>
            <a:r>
              <a:rPr lang="en-US" dirty="0" smtClean="0"/>
              <a:t>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62000" y="3276600"/>
          <a:ext cx="3847919" cy="2120900"/>
        </p:xfrm>
        <a:graphic>
          <a:graphicData uri="http://schemas.openxmlformats.org/presentationml/2006/ole">
            <p:oleObj spid="_x0000_s1026" name="Equation" r:id="rId3" imgW="1612800" imgH="888840" progId="Equation.3">
              <p:embed/>
            </p:oleObj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49530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953000" y="2895600"/>
            <a:ext cx="3867540" cy="2610730"/>
            <a:chOff x="2704011" y="1295400"/>
            <a:chExt cx="3867540" cy="2610730"/>
          </a:xfrm>
        </p:grpSpPr>
        <p:grpSp>
          <p:nvGrpSpPr>
            <p:cNvPr id="8" name="Group 25"/>
            <p:cNvGrpSpPr/>
            <p:nvPr/>
          </p:nvGrpSpPr>
          <p:grpSpPr>
            <a:xfrm>
              <a:off x="2704011" y="1295400"/>
              <a:ext cx="3867540" cy="2610730"/>
              <a:chOff x="2704011" y="1295400"/>
              <a:chExt cx="3867540" cy="261073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3429000" y="1524000"/>
                <a:ext cx="2133600" cy="1981200"/>
              </a:xfrm>
              <a:prstGeom prst="ellipse">
                <a:avLst/>
              </a:prstGeom>
              <a:solidFill>
                <a:srgbClr val="66FF33">
                  <a:alpha val="27059"/>
                </a:srgb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743200" y="1295400"/>
                <a:ext cx="3810000" cy="25908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2704011" y="1296651"/>
                <a:ext cx="927463" cy="1472675"/>
              </a:xfrm>
              <a:custGeom>
                <a:avLst/>
                <a:gdLst>
                  <a:gd name="connsiteX0" fmla="*/ 927463 w 927463"/>
                  <a:gd name="connsiteY0" fmla="*/ 9635 h 1472675"/>
                  <a:gd name="connsiteX1" fmla="*/ 875212 w 927463"/>
                  <a:gd name="connsiteY1" fmla="*/ 114138 h 1472675"/>
                  <a:gd name="connsiteX2" fmla="*/ 849086 w 927463"/>
                  <a:gd name="connsiteY2" fmla="*/ 153326 h 1472675"/>
                  <a:gd name="connsiteX3" fmla="*/ 809898 w 927463"/>
                  <a:gd name="connsiteY3" fmla="*/ 244766 h 1472675"/>
                  <a:gd name="connsiteX4" fmla="*/ 796835 w 927463"/>
                  <a:gd name="connsiteY4" fmla="*/ 283955 h 1472675"/>
                  <a:gd name="connsiteX5" fmla="*/ 770709 w 927463"/>
                  <a:gd name="connsiteY5" fmla="*/ 323143 h 1472675"/>
                  <a:gd name="connsiteX6" fmla="*/ 757646 w 927463"/>
                  <a:gd name="connsiteY6" fmla="*/ 362332 h 1472675"/>
                  <a:gd name="connsiteX7" fmla="*/ 653143 w 927463"/>
                  <a:gd name="connsiteY7" fmla="*/ 479898 h 1472675"/>
                  <a:gd name="connsiteX8" fmla="*/ 574766 w 927463"/>
                  <a:gd name="connsiteY8" fmla="*/ 545212 h 1472675"/>
                  <a:gd name="connsiteX9" fmla="*/ 548640 w 927463"/>
                  <a:gd name="connsiteY9" fmla="*/ 584400 h 1472675"/>
                  <a:gd name="connsiteX10" fmla="*/ 470263 w 927463"/>
                  <a:gd name="connsiteY10" fmla="*/ 662778 h 1472675"/>
                  <a:gd name="connsiteX11" fmla="*/ 431075 w 927463"/>
                  <a:gd name="connsiteY11" fmla="*/ 754218 h 1472675"/>
                  <a:gd name="connsiteX12" fmla="*/ 404949 w 927463"/>
                  <a:gd name="connsiteY12" fmla="*/ 806469 h 1472675"/>
                  <a:gd name="connsiteX13" fmla="*/ 352698 w 927463"/>
                  <a:gd name="connsiteY13" fmla="*/ 937098 h 1472675"/>
                  <a:gd name="connsiteX14" fmla="*/ 339635 w 927463"/>
                  <a:gd name="connsiteY14" fmla="*/ 1015475 h 1472675"/>
                  <a:gd name="connsiteX15" fmla="*/ 313509 w 927463"/>
                  <a:gd name="connsiteY15" fmla="*/ 1093852 h 1472675"/>
                  <a:gd name="connsiteX16" fmla="*/ 300446 w 927463"/>
                  <a:gd name="connsiteY16" fmla="*/ 1146103 h 1472675"/>
                  <a:gd name="connsiteX17" fmla="*/ 274320 w 927463"/>
                  <a:gd name="connsiteY17" fmla="*/ 1224480 h 1472675"/>
                  <a:gd name="connsiteX18" fmla="*/ 261258 w 927463"/>
                  <a:gd name="connsiteY18" fmla="*/ 1276732 h 1472675"/>
                  <a:gd name="connsiteX19" fmla="*/ 222069 w 927463"/>
                  <a:gd name="connsiteY19" fmla="*/ 1315920 h 1472675"/>
                  <a:gd name="connsiteX20" fmla="*/ 195943 w 927463"/>
                  <a:gd name="connsiteY20" fmla="*/ 1355109 h 1472675"/>
                  <a:gd name="connsiteX21" fmla="*/ 78378 w 927463"/>
                  <a:gd name="connsiteY21" fmla="*/ 1446549 h 1472675"/>
                  <a:gd name="connsiteX22" fmla="*/ 0 w 927463"/>
                  <a:gd name="connsiteY22" fmla="*/ 1472675 h 147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27463" h="1472675">
                    <a:moveTo>
                      <a:pt x="927463" y="9635"/>
                    </a:moveTo>
                    <a:cubicBezTo>
                      <a:pt x="840428" y="125683"/>
                      <a:pt x="924129" y="0"/>
                      <a:pt x="875212" y="114138"/>
                    </a:cubicBezTo>
                    <a:cubicBezTo>
                      <a:pt x="869028" y="128568"/>
                      <a:pt x="856107" y="139284"/>
                      <a:pt x="849086" y="153326"/>
                    </a:cubicBezTo>
                    <a:cubicBezTo>
                      <a:pt x="834256" y="182986"/>
                      <a:pt x="822214" y="213977"/>
                      <a:pt x="809898" y="244766"/>
                    </a:cubicBezTo>
                    <a:cubicBezTo>
                      <a:pt x="804784" y="257551"/>
                      <a:pt x="802993" y="271639"/>
                      <a:pt x="796835" y="283955"/>
                    </a:cubicBezTo>
                    <a:cubicBezTo>
                      <a:pt x="789814" y="297997"/>
                      <a:pt x="779418" y="310080"/>
                      <a:pt x="770709" y="323143"/>
                    </a:cubicBezTo>
                    <a:cubicBezTo>
                      <a:pt x="766355" y="336206"/>
                      <a:pt x="763804" y="350016"/>
                      <a:pt x="757646" y="362332"/>
                    </a:cubicBezTo>
                    <a:cubicBezTo>
                      <a:pt x="734337" y="408949"/>
                      <a:pt x="687758" y="445283"/>
                      <a:pt x="653143" y="479898"/>
                    </a:cubicBezTo>
                    <a:cubicBezTo>
                      <a:pt x="602855" y="530187"/>
                      <a:pt x="629325" y="508840"/>
                      <a:pt x="574766" y="545212"/>
                    </a:cubicBezTo>
                    <a:cubicBezTo>
                      <a:pt x="566057" y="558275"/>
                      <a:pt x="559070" y="572666"/>
                      <a:pt x="548640" y="584400"/>
                    </a:cubicBezTo>
                    <a:cubicBezTo>
                      <a:pt x="524093" y="612015"/>
                      <a:pt x="470263" y="662778"/>
                      <a:pt x="470263" y="662778"/>
                    </a:cubicBezTo>
                    <a:cubicBezTo>
                      <a:pt x="383604" y="836099"/>
                      <a:pt x="488746" y="619653"/>
                      <a:pt x="431075" y="754218"/>
                    </a:cubicBezTo>
                    <a:cubicBezTo>
                      <a:pt x="423404" y="772116"/>
                      <a:pt x="412181" y="788389"/>
                      <a:pt x="404949" y="806469"/>
                    </a:cubicBezTo>
                    <a:cubicBezTo>
                      <a:pt x="340374" y="967905"/>
                      <a:pt x="413972" y="814545"/>
                      <a:pt x="352698" y="937098"/>
                    </a:cubicBezTo>
                    <a:cubicBezTo>
                      <a:pt x="348344" y="963224"/>
                      <a:pt x="346059" y="989780"/>
                      <a:pt x="339635" y="1015475"/>
                    </a:cubicBezTo>
                    <a:cubicBezTo>
                      <a:pt x="332956" y="1042192"/>
                      <a:pt x="320188" y="1067135"/>
                      <a:pt x="313509" y="1093852"/>
                    </a:cubicBezTo>
                    <a:cubicBezTo>
                      <a:pt x="309155" y="1111269"/>
                      <a:pt x="305605" y="1128907"/>
                      <a:pt x="300446" y="1146103"/>
                    </a:cubicBezTo>
                    <a:cubicBezTo>
                      <a:pt x="292533" y="1172480"/>
                      <a:pt x="280999" y="1197763"/>
                      <a:pt x="274320" y="1224480"/>
                    </a:cubicBezTo>
                    <a:cubicBezTo>
                      <a:pt x="269966" y="1241897"/>
                      <a:pt x="270165" y="1261144"/>
                      <a:pt x="261258" y="1276732"/>
                    </a:cubicBezTo>
                    <a:cubicBezTo>
                      <a:pt x="252093" y="1292772"/>
                      <a:pt x="233896" y="1301728"/>
                      <a:pt x="222069" y="1315920"/>
                    </a:cubicBezTo>
                    <a:cubicBezTo>
                      <a:pt x="212018" y="1327981"/>
                      <a:pt x="205994" y="1343048"/>
                      <a:pt x="195943" y="1355109"/>
                    </a:cubicBezTo>
                    <a:cubicBezTo>
                      <a:pt x="169932" y="1386322"/>
                      <a:pt x="111993" y="1435344"/>
                      <a:pt x="78378" y="1446549"/>
                    </a:cubicBezTo>
                    <a:lnTo>
                      <a:pt x="0" y="1472675"/>
                    </a:ln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3265714" y="1776549"/>
                <a:ext cx="1123406" cy="183432"/>
              </a:xfrm>
              <a:custGeom>
                <a:avLst/>
                <a:gdLst>
                  <a:gd name="connsiteX0" fmla="*/ 0 w 1123406"/>
                  <a:gd name="connsiteY0" fmla="*/ 104502 h 183432"/>
                  <a:gd name="connsiteX1" fmla="*/ 222069 w 1123406"/>
                  <a:gd name="connsiteY1" fmla="*/ 143691 h 183432"/>
                  <a:gd name="connsiteX2" fmla="*/ 404949 w 1123406"/>
                  <a:gd name="connsiteY2" fmla="*/ 104502 h 183432"/>
                  <a:gd name="connsiteX3" fmla="*/ 509452 w 1123406"/>
                  <a:gd name="connsiteY3" fmla="*/ 78377 h 183432"/>
                  <a:gd name="connsiteX4" fmla="*/ 587829 w 1123406"/>
                  <a:gd name="connsiteY4" fmla="*/ 52251 h 183432"/>
                  <a:gd name="connsiteX5" fmla="*/ 653143 w 1123406"/>
                  <a:gd name="connsiteY5" fmla="*/ 39188 h 183432"/>
                  <a:gd name="connsiteX6" fmla="*/ 744583 w 1123406"/>
                  <a:gd name="connsiteY6" fmla="*/ 0 h 183432"/>
                  <a:gd name="connsiteX7" fmla="*/ 953589 w 1123406"/>
                  <a:gd name="connsiteY7" fmla="*/ 26125 h 183432"/>
                  <a:gd name="connsiteX8" fmla="*/ 1084217 w 1123406"/>
                  <a:gd name="connsiteY8" fmla="*/ 78377 h 183432"/>
                  <a:gd name="connsiteX9" fmla="*/ 1123406 w 1123406"/>
                  <a:gd name="connsiteY9" fmla="*/ 91440 h 183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3406" h="183432">
                    <a:moveTo>
                      <a:pt x="0" y="104502"/>
                    </a:moveTo>
                    <a:cubicBezTo>
                      <a:pt x="118394" y="183432"/>
                      <a:pt x="47107" y="159597"/>
                      <a:pt x="222069" y="143691"/>
                    </a:cubicBezTo>
                    <a:cubicBezTo>
                      <a:pt x="348486" y="93124"/>
                      <a:pt x="222892" y="136629"/>
                      <a:pt x="404949" y="104502"/>
                    </a:cubicBezTo>
                    <a:cubicBezTo>
                      <a:pt x="440309" y="98262"/>
                      <a:pt x="475388" y="89732"/>
                      <a:pt x="509452" y="78377"/>
                    </a:cubicBezTo>
                    <a:cubicBezTo>
                      <a:pt x="535578" y="69668"/>
                      <a:pt x="560825" y="57652"/>
                      <a:pt x="587829" y="52251"/>
                    </a:cubicBezTo>
                    <a:lnTo>
                      <a:pt x="653143" y="39188"/>
                    </a:lnTo>
                    <a:cubicBezTo>
                      <a:pt x="663347" y="34086"/>
                      <a:pt x="725360" y="0"/>
                      <a:pt x="744583" y="0"/>
                    </a:cubicBezTo>
                    <a:cubicBezTo>
                      <a:pt x="777518" y="0"/>
                      <a:pt x="913096" y="20340"/>
                      <a:pt x="953589" y="26125"/>
                    </a:cubicBezTo>
                    <a:cubicBezTo>
                      <a:pt x="1030471" y="64567"/>
                      <a:pt x="987367" y="46093"/>
                      <a:pt x="1084217" y="78377"/>
                    </a:cubicBezTo>
                    <a:lnTo>
                      <a:pt x="1123406" y="91440"/>
                    </a:ln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4349931" y="1306286"/>
                <a:ext cx="471319" cy="2599844"/>
              </a:xfrm>
              <a:custGeom>
                <a:avLst/>
                <a:gdLst>
                  <a:gd name="connsiteX0" fmla="*/ 0 w 471319"/>
                  <a:gd name="connsiteY0" fmla="*/ 0 h 2599844"/>
                  <a:gd name="connsiteX1" fmla="*/ 26126 w 471319"/>
                  <a:gd name="connsiteY1" fmla="*/ 91440 h 2599844"/>
                  <a:gd name="connsiteX2" fmla="*/ 39189 w 471319"/>
                  <a:gd name="connsiteY2" fmla="*/ 352697 h 2599844"/>
                  <a:gd name="connsiteX3" fmla="*/ 52252 w 471319"/>
                  <a:gd name="connsiteY3" fmla="*/ 444137 h 2599844"/>
                  <a:gd name="connsiteX4" fmla="*/ 39189 w 471319"/>
                  <a:gd name="connsiteY4" fmla="*/ 822960 h 2599844"/>
                  <a:gd name="connsiteX5" fmla="*/ 26126 w 471319"/>
                  <a:gd name="connsiteY5" fmla="*/ 875211 h 2599844"/>
                  <a:gd name="connsiteX6" fmla="*/ 0 w 471319"/>
                  <a:gd name="connsiteY6" fmla="*/ 953588 h 2599844"/>
                  <a:gd name="connsiteX7" fmla="*/ 13063 w 471319"/>
                  <a:gd name="connsiteY7" fmla="*/ 1188720 h 2599844"/>
                  <a:gd name="connsiteX8" fmla="*/ 26126 w 471319"/>
                  <a:gd name="connsiteY8" fmla="*/ 1227908 h 2599844"/>
                  <a:gd name="connsiteX9" fmla="*/ 52252 w 471319"/>
                  <a:gd name="connsiteY9" fmla="*/ 1332411 h 2599844"/>
                  <a:gd name="connsiteX10" fmla="*/ 65315 w 471319"/>
                  <a:gd name="connsiteY10" fmla="*/ 1371600 h 2599844"/>
                  <a:gd name="connsiteX11" fmla="*/ 91440 w 471319"/>
                  <a:gd name="connsiteY11" fmla="*/ 1489165 h 2599844"/>
                  <a:gd name="connsiteX12" fmla="*/ 117566 w 471319"/>
                  <a:gd name="connsiteY12" fmla="*/ 1541417 h 2599844"/>
                  <a:gd name="connsiteX13" fmla="*/ 156755 w 471319"/>
                  <a:gd name="connsiteY13" fmla="*/ 1567543 h 2599844"/>
                  <a:gd name="connsiteX14" fmla="*/ 169818 w 471319"/>
                  <a:gd name="connsiteY14" fmla="*/ 1606731 h 2599844"/>
                  <a:gd name="connsiteX15" fmla="*/ 182880 w 471319"/>
                  <a:gd name="connsiteY15" fmla="*/ 1658983 h 2599844"/>
                  <a:gd name="connsiteX16" fmla="*/ 222069 w 471319"/>
                  <a:gd name="connsiteY16" fmla="*/ 1711234 h 2599844"/>
                  <a:gd name="connsiteX17" fmla="*/ 261258 w 471319"/>
                  <a:gd name="connsiteY17" fmla="*/ 1828800 h 2599844"/>
                  <a:gd name="connsiteX18" fmla="*/ 274320 w 471319"/>
                  <a:gd name="connsiteY18" fmla="*/ 1881051 h 2599844"/>
                  <a:gd name="connsiteX19" fmla="*/ 300446 w 471319"/>
                  <a:gd name="connsiteY19" fmla="*/ 1998617 h 2599844"/>
                  <a:gd name="connsiteX20" fmla="*/ 339635 w 471319"/>
                  <a:gd name="connsiteY20" fmla="*/ 2090057 h 2599844"/>
                  <a:gd name="connsiteX21" fmla="*/ 352698 w 471319"/>
                  <a:gd name="connsiteY21" fmla="*/ 2129245 h 2599844"/>
                  <a:gd name="connsiteX22" fmla="*/ 378823 w 471319"/>
                  <a:gd name="connsiteY22" fmla="*/ 2194560 h 2599844"/>
                  <a:gd name="connsiteX23" fmla="*/ 404949 w 471319"/>
                  <a:gd name="connsiteY23" fmla="*/ 2272937 h 2599844"/>
                  <a:gd name="connsiteX24" fmla="*/ 418012 w 471319"/>
                  <a:gd name="connsiteY24" fmla="*/ 2312125 h 2599844"/>
                  <a:gd name="connsiteX25" fmla="*/ 431075 w 471319"/>
                  <a:gd name="connsiteY25" fmla="*/ 2351314 h 2599844"/>
                  <a:gd name="connsiteX26" fmla="*/ 444138 w 471319"/>
                  <a:gd name="connsiteY26" fmla="*/ 2390503 h 2599844"/>
                  <a:gd name="connsiteX27" fmla="*/ 457200 w 471319"/>
                  <a:gd name="connsiteY27" fmla="*/ 2508068 h 2599844"/>
                  <a:gd name="connsiteX28" fmla="*/ 470263 w 471319"/>
                  <a:gd name="connsiteY28" fmla="*/ 2573383 h 2599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71319" h="2599844">
                    <a:moveTo>
                      <a:pt x="0" y="0"/>
                    </a:moveTo>
                    <a:cubicBezTo>
                      <a:pt x="7558" y="22675"/>
                      <a:pt x="24303" y="69568"/>
                      <a:pt x="26126" y="91440"/>
                    </a:cubicBezTo>
                    <a:cubicBezTo>
                      <a:pt x="33367" y="178333"/>
                      <a:pt x="32748" y="265741"/>
                      <a:pt x="39189" y="352697"/>
                    </a:cubicBezTo>
                    <a:cubicBezTo>
                      <a:pt x="41463" y="383402"/>
                      <a:pt x="47898" y="413657"/>
                      <a:pt x="52252" y="444137"/>
                    </a:cubicBezTo>
                    <a:cubicBezTo>
                      <a:pt x="47898" y="570411"/>
                      <a:pt x="46833" y="696842"/>
                      <a:pt x="39189" y="822960"/>
                    </a:cubicBezTo>
                    <a:cubicBezTo>
                      <a:pt x="38103" y="840880"/>
                      <a:pt x="31285" y="858015"/>
                      <a:pt x="26126" y="875211"/>
                    </a:cubicBezTo>
                    <a:cubicBezTo>
                      <a:pt x="18213" y="901588"/>
                      <a:pt x="0" y="953588"/>
                      <a:pt x="0" y="953588"/>
                    </a:cubicBezTo>
                    <a:cubicBezTo>
                      <a:pt x="4354" y="1031965"/>
                      <a:pt x="5621" y="1110575"/>
                      <a:pt x="13063" y="1188720"/>
                    </a:cubicBezTo>
                    <a:cubicBezTo>
                      <a:pt x="14368" y="1202427"/>
                      <a:pt x="22503" y="1214624"/>
                      <a:pt x="26126" y="1227908"/>
                    </a:cubicBezTo>
                    <a:cubicBezTo>
                      <a:pt x="35574" y="1262549"/>
                      <a:pt x="40897" y="1298347"/>
                      <a:pt x="52252" y="1332411"/>
                    </a:cubicBezTo>
                    <a:cubicBezTo>
                      <a:pt x="56606" y="1345474"/>
                      <a:pt x="61975" y="1358242"/>
                      <a:pt x="65315" y="1371600"/>
                    </a:cubicBezTo>
                    <a:cubicBezTo>
                      <a:pt x="71520" y="1396418"/>
                      <a:pt x="81386" y="1462354"/>
                      <a:pt x="91440" y="1489165"/>
                    </a:cubicBezTo>
                    <a:cubicBezTo>
                      <a:pt x="98277" y="1507398"/>
                      <a:pt x="105100" y="1526457"/>
                      <a:pt x="117566" y="1541417"/>
                    </a:cubicBezTo>
                    <a:cubicBezTo>
                      <a:pt x="127617" y="1553478"/>
                      <a:pt x="143692" y="1558834"/>
                      <a:pt x="156755" y="1567543"/>
                    </a:cubicBezTo>
                    <a:cubicBezTo>
                      <a:pt x="161109" y="1580606"/>
                      <a:pt x="166035" y="1593491"/>
                      <a:pt x="169818" y="1606731"/>
                    </a:cubicBezTo>
                    <a:cubicBezTo>
                      <a:pt x="174750" y="1623994"/>
                      <a:pt x="174851" y="1642925"/>
                      <a:pt x="182880" y="1658983"/>
                    </a:cubicBezTo>
                    <a:cubicBezTo>
                      <a:pt x="192616" y="1678456"/>
                      <a:pt x="209006" y="1693817"/>
                      <a:pt x="222069" y="1711234"/>
                    </a:cubicBezTo>
                    <a:cubicBezTo>
                      <a:pt x="235132" y="1750423"/>
                      <a:pt x="251240" y="1788725"/>
                      <a:pt x="261258" y="1828800"/>
                    </a:cubicBezTo>
                    <a:cubicBezTo>
                      <a:pt x="265612" y="1846217"/>
                      <a:pt x="270426" y="1863526"/>
                      <a:pt x="274320" y="1881051"/>
                    </a:cubicBezTo>
                    <a:cubicBezTo>
                      <a:pt x="287786" y="1941648"/>
                      <a:pt x="284520" y="1942875"/>
                      <a:pt x="300446" y="1998617"/>
                    </a:cubicBezTo>
                    <a:cubicBezTo>
                      <a:pt x="317951" y="2059882"/>
                      <a:pt x="309779" y="2020393"/>
                      <a:pt x="339635" y="2090057"/>
                    </a:cubicBezTo>
                    <a:cubicBezTo>
                      <a:pt x="345059" y="2102713"/>
                      <a:pt x="347863" y="2116352"/>
                      <a:pt x="352698" y="2129245"/>
                    </a:cubicBezTo>
                    <a:cubicBezTo>
                      <a:pt x="360931" y="2151201"/>
                      <a:pt x="370810" y="2172523"/>
                      <a:pt x="378823" y="2194560"/>
                    </a:cubicBezTo>
                    <a:cubicBezTo>
                      <a:pt x="388234" y="2220441"/>
                      <a:pt x="396240" y="2246811"/>
                      <a:pt x="404949" y="2272937"/>
                    </a:cubicBezTo>
                    <a:lnTo>
                      <a:pt x="418012" y="2312125"/>
                    </a:lnTo>
                    <a:lnTo>
                      <a:pt x="431075" y="2351314"/>
                    </a:lnTo>
                    <a:lnTo>
                      <a:pt x="444138" y="2390503"/>
                    </a:lnTo>
                    <a:cubicBezTo>
                      <a:pt x="448492" y="2429691"/>
                      <a:pt x="451205" y="2469097"/>
                      <a:pt x="457200" y="2508068"/>
                    </a:cubicBezTo>
                    <a:cubicBezTo>
                      <a:pt x="471319" y="2599844"/>
                      <a:pt x="470263" y="2533805"/>
                      <a:pt x="470263" y="2573383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2743200" y="3140249"/>
                <a:ext cx="1946366" cy="282220"/>
              </a:xfrm>
              <a:custGeom>
                <a:avLst/>
                <a:gdLst>
                  <a:gd name="connsiteX0" fmla="*/ 0 w 1946366"/>
                  <a:gd name="connsiteY0" fmla="*/ 20962 h 282220"/>
                  <a:gd name="connsiteX1" fmla="*/ 391886 w 1946366"/>
                  <a:gd name="connsiteY1" fmla="*/ 34025 h 282220"/>
                  <a:gd name="connsiteX2" fmla="*/ 457200 w 1946366"/>
                  <a:gd name="connsiteY2" fmla="*/ 60151 h 282220"/>
                  <a:gd name="connsiteX3" fmla="*/ 496389 w 1946366"/>
                  <a:gd name="connsiteY3" fmla="*/ 73214 h 282220"/>
                  <a:gd name="connsiteX4" fmla="*/ 535577 w 1946366"/>
                  <a:gd name="connsiteY4" fmla="*/ 99340 h 282220"/>
                  <a:gd name="connsiteX5" fmla="*/ 979714 w 1946366"/>
                  <a:gd name="connsiteY5" fmla="*/ 60151 h 282220"/>
                  <a:gd name="connsiteX6" fmla="*/ 1031966 w 1946366"/>
                  <a:gd name="connsiteY6" fmla="*/ 7900 h 282220"/>
                  <a:gd name="connsiteX7" fmla="*/ 1227909 w 1946366"/>
                  <a:gd name="connsiteY7" fmla="*/ 34025 h 282220"/>
                  <a:gd name="connsiteX8" fmla="*/ 1371600 w 1946366"/>
                  <a:gd name="connsiteY8" fmla="*/ 86277 h 282220"/>
                  <a:gd name="connsiteX9" fmla="*/ 1436914 w 1946366"/>
                  <a:gd name="connsiteY9" fmla="*/ 99340 h 282220"/>
                  <a:gd name="connsiteX10" fmla="*/ 1502229 w 1946366"/>
                  <a:gd name="connsiteY10" fmla="*/ 125465 h 282220"/>
                  <a:gd name="connsiteX11" fmla="*/ 1580606 w 1946366"/>
                  <a:gd name="connsiteY11" fmla="*/ 177717 h 282220"/>
                  <a:gd name="connsiteX12" fmla="*/ 1724297 w 1946366"/>
                  <a:gd name="connsiteY12" fmla="*/ 216905 h 282220"/>
                  <a:gd name="connsiteX13" fmla="*/ 1763486 w 1946366"/>
                  <a:gd name="connsiteY13" fmla="*/ 229968 h 282220"/>
                  <a:gd name="connsiteX14" fmla="*/ 1802674 w 1946366"/>
                  <a:gd name="connsiteY14" fmla="*/ 243031 h 282220"/>
                  <a:gd name="connsiteX15" fmla="*/ 1867989 w 1946366"/>
                  <a:gd name="connsiteY15" fmla="*/ 256094 h 282220"/>
                  <a:gd name="connsiteX16" fmla="*/ 1946366 w 1946366"/>
                  <a:gd name="connsiteY16" fmla="*/ 282220 h 282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46366" h="282220">
                    <a:moveTo>
                      <a:pt x="0" y="20962"/>
                    </a:moveTo>
                    <a:cubicBezTo>
                      <a:pt x="130629" y="25316"/>
                      <a:pt x="261662" y="22863"/>
                      <a:pt x="391886" y="34025"/>
                    </a:cubicBezTo>
                    <a:cubicBezTo>
                      <a:pt x="415249" y="36028"/>
                      <a:pt x="435245" y="51918"/>
                      <a:pt x="457200" y="60151"/>
                    </a:cubicBezTo>
                    <a:cubicBezTo>
                      <a:pt x="470093" y="64986"/>
                      <a:pt x="483326" y="68860"/>
                      <a:pt x="496389" y="73214"/>
                    </a:cubicBezTo>
                    <a:cubicBezTo>
                      <a:pt x="509452" y="81923"/>
                      <a:pt x="519885" y="98850"/>
                      <a:pt x="535577" y="99340"/>
                    </a:cubicBezTo>
                    <a:cubicBezTo>
                      <a:pt x="876521" y="109995"/>
                      <a:pt x="808467" y="128651"/>
                      <a:pt x="979714" y="60151"/>
                    </a:cubicBezTo>
                    <a:cubicBezTo>
                      <a:pt x="997131" y="42734"/>
                      <a:pt x="1007881" y="13061"/>
                      <a:pt x="1031966" y="7900"/>
                    </a:cubicBezTo>
                    <a:cubicBezTo>
                      <a:pt x="1068832" y="0"/>
                      <a:pt x="1178466" y="24136"/>
                      <a:pt x="1227909" y="34025"/>
                    </a:cubicBezTo>
                    <a:cubicBezTo>
                      <a:pt x="1277994" y="54059"/>
                      <a:pt x="1318893" y="71902"/>
                      <a:pt x="1371600" y="86277"/>
                    </a:cubicBezTo>
                    <a:cubicBezTo>
                      <a:pt x="1393020" y="92119"/>
                      <a:pt x="1415648" y="92960"/>
                      <a:pt x="1436914" y="99340"/>
                    </a:cubicBezTo>
                    <a:cubicBezTo>
                      <a:pt x="1459374" y="106078"/>
                      <a:pt x="1481643" y="114237"/>
                      <a:pt x="1502229" y="125465"/>
                    </a:cubicBezTo>
                    <a:cubicBezTo>
                      <a:pt x="1529794" y="140501"/>
                      <a:pt x="1549817" y="171559"/>
                      <a:pt x="1580606" y="177717"/>
                    </a:cubicBezTo>
                    <a:cubicBezTo>
                      <a:pt x="1672922" y="196181"/>
                      <a:pt x="1624859" y="183760"/>
                      <a:pt x="1724297" y="216905"/>
                    </a:cubicBezTo>
                    <a:lnTo>
                      <a:pt x="1763486" y="229968"/>
                    </a:lnTo>
                    <a:cubicBezTo>
                      <a:pt x="1776549" y="234322"/>
                      <a:pt x="1789172" y="240331"/>
                      <a:pt x="1802674" y="243031"/>
                    </a:cubicBezTo>
                    <a:cubicBezTo>
                      <a:pt x="1824446" y="247385"/>
                      <a:pt x="1846569" y="250252"/>
                      <a:pt x="1867989" y="256094"/>
                    </a:cubicBezTo>
                    <a:cubicBezTo>
                      <a:pt x="1894558" y="263340"/>
                      <a:pt x="1946366" y="282220"/>
                      <a:pt x="1946366" y="28222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4389120" y="1306286"/>
                <a:ext cx="1476103" cy="1214845"/>
              </a:xfrm>
              <a:custGeom>
                <a:avLst/>
                <a:gdLst>
                  <a:gd name="connsiteX0" fmla="*/ 0 w 1476103"/>
                  <a:gd name="connsiteY0" fmla="*/ 1214845 h 1214845"/>
                  <a:gd name="connsiteX1" fmla="*/ 248194 w 1476103"/>
                  <a:gd name="connsiteY1" fmla="*/ 1175657 h 1214845"/>
                  <a:gd name="connsiteX2" fmla="*/ 352697 w 1476103"/>
                  <a:gd name="connsiteY2" fmla="*/ 1123405 h 1214845"/>
                  <a:gd name="connsiteX3" fmla="*/ 404949 w 1476103"/>
                  <a:gd name="connsiteY3" fmla="*/ 1097280 h 1214845"/>
                  <a:gd name="connsiteX4" fmla="*/ 509451 w 1476103"/>
                  <a:gd name="connsiteY4" fmla="*/ 1031965 h 1214845"/>
                  <a:gd name="connsiteX5" fmla="*/ 627017 w 1476103"/>
                  <a:gd name="connsiteY5" fmla="*/ 979714 h 1214845"/>
                  <a:gd name="connsiteX6" fmla="*/ 809897 w 1476103"/>
                  <a:gd name="connsiteY6" fmla="*/ 849085 h 1214845"/>
                  <a:gd name="connsiteX7" fmla="*/ 927463 w 1476103"/>
                  <a:gd name="connsiteY7" fmla="*/ 796834 h 1214845"/>
                  <a:gd name="connsiteX8" fmla="*/ 966651 w 1476103"/>
                  <a:gd name="connsiteY8" fmla="*/ 757645 h 1214845"/>
                  <a:gd name="connsiteX9" fmla="*/ 1005840 w 1476103"/>
                  <a:gd name="connsiteY9" fmla="*/ 731520 h 1214845"/>
                  <a:gd name="connsiteX10" fmla="*/ 1084217 w 1476103"/>
                  <a:gd name="connsiteY10" fmla="*/ 666205 h 1214845"/>
                  <a:gd name="connsiteX11" fmla="*/ 1149531 w 1476103"/>
                  <a:gd name="connsiteY11" fmla="*/ 587828 h 1214845"/>
                  <a:gd name="connsiteX12" fmla="*/ 1175657 w 1476103"/>
                  <a:gd name="connsiteY12" fmla="*/ 548640 h 1214845"/>
                  <a:gd name="connsiteX13" fmla="*/ 1214846 w 1476103"/>
                  <a:gd name="connsiteY13" fmla="*/ 496388 h 1214845"/>
                  <a:gd name="connsiteX14" fmla="*/ 1240971 w 1476103"/>
                  <a:gd name="connsiteY14" fmla="*/ 444137 h 1214845"/>
                  <a:gd name="connsiteX15" fmla="*/ 1280160 w 1476103"/>
                  <a:gd name="connsiteY15" fmla="*/ 391885 h 1214845"/>
                  <a:gd name="connsiteX16" fmla="*/ 1332411 w 1476103"/>
                  <a:gd name="connsiteY16" fmla="*/ 313508 h 1214845"/>
                  <a:gd name="connsiteX17" fmla="*/ 1358537 w 1476103"/>
                  <a:gd name="connsiteY17" fmla="*/ 274320 h 1214845"/>
                  <a:gd name="connsiteX18" fmla="*/ 1384663 w 1476103"/>
                  <a:gd name="connsiteY18" fmla="*/ 235131 h 1214845"/>
                  <a:gd name="connsiteX19" fmla="*/ 1423851 w 1476103"/>
                  <a:gd name="connsiteY19" fmla="*/ 117565 h 1214845"/>
                  <a:gd name="connsiteX20" fmla="*/ 1436914 w 1476103"/>
                  <a:gd name="connsiteY20" fmla="*/ 78377 h 1214845"/>
                  <a:gd name="connsiteX21" fmla="*/ 1463040 w 1476103"/>
                  <a:gd name="connsiteY21" fmla="*/ 39188 h 1214845"/>
                  <a:gd name="connsiteX22" fmla="*/ 1476103 w 1476103"/>
                  <a:gd name="connsiteY22" fmla="*/ 0 h 1214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76103" h="1214845">
                    <a:moveTo>
                      <a:pt x="0" y="1214845"/>
                    </a:moveTo>
                    <a:cubicBezTo>
                      <a:pt x="55719" y="1209780"/>
                      <a:pt x="189407" y="1205051"/>
                      <a:pt x="248194" y="1175657"/>
                    </a:cubicBezTo>
                    <a:lnTo>
                      <a:pt x="352697" y="1123405"/>
                    </a:lnTo>
                    <a:cubicBezTo>
                      <a:pt x="370114" y="1114696"/>
                      <a:pt x="388747" y="1108082"/>
                      <a:pt x="404949" y="1097280"/>
                    </a:cubicBezTo>
                    <a:cubicBezTo>
                      <a:pt x="436036" y="1076555"/>
                      <a:pt x="477941" y="1047720"/>
                      <a:pt x="509451" y="1031965"/>
                    </a:cubicBezTo>
                    <a:cubicBezTo>
                      <a:pt x="554720" y="1009331"/>
                      <a:pt x="585455" y="1007422"/>
                      <a:pt x="627017" y="979714"/>
                    </a:cubicBezTo>
                    <a:cubicBezTo>
                      <a:pt x="638208" y="972253"/>
                      <a:pt x="780692" y="860767"/>
                      <a:pt x="809897" y="849085"/>
                    </a:cubicBezTo>
                    <a:cubicBezTo>
                      <a:pt x="893291" y="815728"/>
                      <a:pt x="854238" y="833446"/>
                      <a:pt x="927463" y="796834"/>
                    </a:cubicBezTo>
                    <a:cubicBezTo>
                      <a:pt x="940526" y="783771"/>
                      <a:pt x="952459" y="769472"/>
                      <a:pt x="966651" y="757645"/>
                    </a:cubicBezTo>
                    <a:cubicBezTo>
                      <a:pt x="978712" y="747594"/>
                      <a:pt x="994739" y="742621"/>
                      <a:pt x="1005840" y="731520"/>
                    </a:cubicBezTo>
                    <a:cubicBezTo>
                      <a:pt x="1079698" y="657663"/>
                      <a:pt x="972118" y="722256"/>
                      <a:pt x="1084217" y="666205"/>
                    </a:cubicBezTo>
                    <a:cubicBezTo>
                      <a:pt x="1149083" y="568909"/>
                      <a:pt x="1065715" y="688407"/>
                      <a:pt x="1149531" y="587828"/>
                    </a:cubicBezTo>
                    <a:cubicBezTo>
                      <a:pt x="1159582" y="575767"/>
                      <a:pt x="1166532" y="561415"/>
                      <a:pt x="1175657" y="548640"/>
                    </a:cubicBezTo>
                    <a:cubicBezTo>
                      <a:pt x="1188312" y="530924"/>
                      <a:pt x="1203307" y="514850"/>
                      <a:pt x="1214846" y="496388"/>
                    </a:cubicBezTo>
                    <a:cubicBezTo>
                      <a:pt x="1225166" y="479875"/>
                      <a:pt x="1230651" y="460650"/>
                      <a:pt x="1240971" y="444137"/>
                    </a:cubicBezTo>
                    <a:cubicBezTo>
                      <a:pt x="1252510" y="425675"/>
                      <a:pt x="1267675" y="409721"/>
                      <a:pt x="1280160" y="391885"/>
                    </a:cubicBezTo>
                    <a:cubicBezTo>
                      <a:pt x="1298166" y="366162"/>
                      <a:pt x="1314994" y="339634"/>
                      <a:pt x="1332411" y="313508"/>
                    </a:cubicBezTo>
                    <a:lnTo>
                      <a:pt x="1358537" y="274320"/>
                    </a:lnTo>
                    <a:cubicBezTo>
                      <a:pt x="1367246" y="261257"/>
                      <a:pt x="1379698" y="250025"/>
                      <a:pt x="1384663" y="235131"/>
                    </a:cubicBezTo>
                    <a:lnTo>
                      <a:pt x="1423851" y="117565"/>
                    </a:lnTo>
                    <a:cubicBezTo>
                      <a:pt x="1428205" y="104502"/>
                      <a:pt x="1429276" y="89834"/>
                      <a:pt x="1436914" y="78377"/>
                    </a:cubicBezTo>
                    <a:cubicBezTo>
                      <a:pt x="1445623" y="65314"/>
                      <a:pt x="1456019" y="53230"/>
                      <a:pt x="1463040" y="39188"/>
                    </a:cubicBezTo>
                    <a:cubicBezTo>
                      <a:pt x="1469198" y="26872"/>
                      <a:pt x="1476103" y="0"/>
                      <a:pt x="1476103" y="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5068389" y="2272937"/>
                <a:ext cx="1503162" cy="953589"/>
              </a:xfrm>
              <a:custGeom>
                <a:avLst/>
                <a:gdLst>
                  <a:gd name="connsiteX0" fmla="*/ 0 w 1503162"/>
                  <a:gd name="connsiteY0" fmla="*/ 0 h 953589"/>
                  <a:gd name="connsiteX1" fmla="*/ 143691 w 1503162"/>
                  <a:gd name="connsiteY1" fmla="*/ 222069 h 953589"/>
                  <a:gd name="connsiteX2" fmla="*/ 522514 w 1503162"/>
                  <a:gd name="connsiteY2" fmla="*/ 561703 h 953589"/>
                  <a:gd name="connsiteX3" fmla="*/ 640080 w 1503162"/>
                  <a:gd name="connsiteY3" fmla="*/ 627017 h 953589"/>
                  <a:gd name="connsiteX4" fmla="*/ 692331 w 1503162"/>
                  <a:gd name="connsiteY4" fmla="*/ 640080 h 953589"/>
                  <a:gd name="connsiteX5" fmla="*/ 770708 w 1503162"/>
                  <a:gd name="connsiteY5" fmla="*/ 666206 h 953589"/>
                  <a:gd name="connsiteX6" fmla="*/ 822960 w 1503162"/>
                  <a:gd name="connsiteY6" fmla="*/ 679269 h 953589"/>
                  <a:gd name="connsiteX7" fmla="*/ 1058091 w 1503162"/>
                  <a:gd name="connsiteY7" fmla="*/ 770709 h 953589"/>
                  <a:gd name="connsiteX8" fmla="*/ 1162594 w 1503162"/>
                  <a:gd name="connsiteY8" fmla="*/ 809897 h 953589"/>
                  <a:gd name="connsiteX9" fmla="*/ 1280160 w 1503162"/>
                  <a:gd name="connsiteY9" fmla="*/ 836023 h 953589"/>
                  <a:gd name="connsiteX10" fmla="*/ 1332411 w 1503162"/>
                  <a:gd name="connsiteY10" fmla="*/ 849086 h 953589"/>
                  <a:gd name="connsiteX11" fmla="*/ 1423851 w 1503162"/>
                  <a:gd name="connsiteY11" fmla="*/ 901337 h 953589"/>
                  <a:gd name="connsiteX12" fmla="*/ 1502228 w 1503162"/>
                  <a:gd name="connsiteY12" fmla="*/ 953589 h 95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03162" h="953589">
                    <a:moveTo>
                      <a:pt x="0" y="0"/>
                    </a:moveTo>
                    <a:cubicBezTo>
                      <a:pt x="61153" y="142693"/>
                      <a:pt x="18473" y="65547"/>
                      <a:pt x="143691" y="222069"/>
                    </a:cubicBezTo>
                    <a:cubicBezTo>
                      <a:pt x="281504" y="394334"/>
                      <a:pt x="283216" y="418122"/>
                      <a:pt x="522514" y="561703"/>
                    </a:cubicBezTo>
                    <a:cubicBezTo>
                      <a:pt x="550237" y="578337"/>
                      <a:pt x="606757" y="614521"/>
                      <a:pt x="640080" y="627017"/>
                    </a:cubicBezTo>
                    <a:cubicBezTo>
                      <a:pt x="656890" y="633321"/>
                      <a:pt x="675135" y="634921"/>
                      <a:pt x="692331" y="640080"/>
                    </a:cubicBezTo>
                    <a:cubicBezTo>
                      <a:pt x="718708" y="647993"/>
                      <a:pt x="744331" y="658293"/>
                      <a:pt x="770708" y="666206"/>
                    </a:cubicBezTo>
                    <a:cubicBezTo>
                      <a:pt x="787904" y="671365"/>
                      <a:pt x="805824" y="673914"/>
                      <a:pt x="822960" y="679269"/>
                    </a:cubicBezTo>
                    <a:cubicBezTo>
                      <a:pt x="1057399" y="752531"/>
                      <a:pt x="903948" y="700644"/>
                      <a:pt x="1058091" y="770709"/>
                    </a:cubicBezTo>
                    <a:cubicBezTo>
                      <a:pt x="1067817" y="775130"/>
                      <a:pt x="1141311" y="805167"/>
                      <a:pt x="1162594" y="809897"/>
                    </a:cubicBezTo>
                    <a:cubicBezTo>
                      <a:pt x="1427792" y="868830"/>
                      <a:pt x="1125780" y="791914"/>
                      <a:pt x="1280160" y="836023"/>
                    </a:cubicBezTo>
                    <a:cubicBezTo>
                      <a:pt x="1297422" y="840955"/>
                      <a:pt x="1315601" y="842782"/>
                      <a:pt x="1332411" y="849086"/>
                    </a:cubicBezTo>
                    <a:cubicBezTo>
                      <a:pt x="1424007" y="883435"/>
                      <a:pt x="1348060" y="863442"/>
                      <a:pt x="1423851" y="901337"/>
                    </a:cubicBezTo>
                    <a:cubicBezTo>
                      <a:pt x="1503162" y="940992"/>
                      <a:pt x="1476620" y="902374"/>
                      <a:pt x="1502228" y="953589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819400" y="14478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B</a:t>
                </a:r>
                <a:r>
                  <a:rPr lang="en-US" baseline="-25000" dirty="0" smtClean="0">
                    <a:latin typeface="Arial Black" pitchFamily="34" charset="0"/>
                  </a:rPr>
                  <a:t>1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733800" y="13716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B</a:t>
                </a:r>
                <a:r>
                  <a:rPr lang="en-US" baseline="-25000" dirty="0" smtClean="0">
                    <a:latin typeface="Arial Black" pitchFamily="34" charset="0"/>
                  </a:rPr>
                  <a:t>2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429000" y="22860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B</a:t>
                </a:r>
                <a:r>
                  <a:rPr lang="en-US" baseline="-25000" dirty="0" smtClean="0">
                    <a:latin typeface="Arial Black" pitchFamily="34" charset="0"/>
                  </a:rPr>
                  <a:t>3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429000" y="33528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B</a:t>
                </a:r>
                <a:r>
                  <a:rPr lang="en-US" baseline="-25000" dirty="0" smtClean="0">
                    <a:latin typeface="Arial Black" pitchFamily="34" charset="0"/>
                  </a:rPr>
                  <a:t>4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648200" y="16002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B</a:t>
                </a:r>
                <a:r>
                  <a:rPr lang="en-US" baseline="-25000" dirty="0" smtClean="0">
                    <a:latin typeface="Arial Black" pitchFamily="34" charset="0"/>
                  </a:rPr>
                  <a:t>5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791200" y="21336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>
                    <a:latin typeface="Arial Black" pitchFamily="34" charset="0"/>
                  </a:rPr>
                  <a:t>B</a:t>
                </a:r>
                <a:r>
                  <a:rPr lang="en-US" baseline="-25000" dirty="0" err="1" smtClean="0">
                    <a:latin typeface="Arial Black" pitchFamily="34" charset="0"/>
                  </a:rPr>
                  <a:t>k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953000" y="2971800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…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191000" y="2209800"/>
              <a:ext cx="440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  <a:latin typeface="Arial Black" pitchFamily="34" charset="0"/>
                </a:rPr>
                <a:t>A</a:t>
              </a:r>
              <a:endParaRPr lang="en-US" sz="2400" baseline="-250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</p:grp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861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In a certain assembly plant, three machines, </a:t>
            </a:r>
            <a:r>
              <a:rPr lang="en-US" sz="1800" dirty="0" smtClean="0"/>
              <a:t>B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, </a:t>
            </a:r>
            <a:r>
              <a:rPr lang="en-US" sz="1800" dirty="0"/>
              <a:t>B</a:t>
            </a:r>
            <a:r>
              <a:rPr lang="en-US" sz="1800" baseline="-25000" dirty="0"/>
              <a:t>2</a:t>
            </a:r>
            <a:r>
              <a:rPr lang="en-US" sz="1800" dirty="0"/>
              <a:t>, and </a:t>
            </a:r>
            <a:r>
              <a:rPr lang="en-US" sz="1800" dirty="0" smtClean="0"/>
              <a:t>B</a:t>
            </a:r>
            <a:r>
              <a:rPr lang="en-US" sz="1800" baseline="-25000" dirty="0" smtClean="0"/>
              <a:t>3</a:t>
            </a:r>
            <a:r>
              <a:rPr lang="en-US" sz="1800" dirty="0"/>
              <a:t>, make 30%:, 45%, </a:t>
            </a:r>
            <a:r>
              <a:rPr lang="en-US" sz="1800" dirty="0" smtClean="0"/>
              <a:t>and 25</a:t>
            </a:r>
            <a:r>
              <a:rPr lang="en-US" sz="1800" dirty="0"/>
              <a:t>%, respectively, of the products. It is known from past, experience that 2%, 3</a:t>
            </a:r>
            <a:r>
              <a:rPr lang="en-US" sz="1800" dirty="0" smtClean="0"/>
              <a:t>%, and </a:t>
            </a:r>
            <a:r>
              <a:rPr lang="en-US" sz="1800" dirty="0"/>
              <a:t>2% of the products made by each </a:t>
            </a:r>
            <a:r>
              <a:rPr lang="en-US" sz="1800" dirty="0" smtClean="0"/>
              <a:t>machine, respectively</a:t>
            </a:r>
            <a:r>
              <a:rPr lang="en-US" sz="1800" dirty="0"/>
              <a:t>, </a:t>
            </a:r>
            <a:r>
              <a:rPr lang="en-US" sz="1800" dirty="0" smtClean="0"/>
              <a:t>are </a:t>
            </a:r>
            <a:r>
              <a:rPr lang="en-US" sz="1800" dirty="0"/>
              <a:t>defective. </a:t>
            </a:r>
            <a:r>
              <a:rPr lang="en-US" sz="1800" dirty="0" smtClean="0"/>
              <a:t>Now </a:t>
            </a:r>
            <a:r>
              <a:rPr lang="en-US" sz="1800" dirty="0"/>
              <a:t>suppose that a finished product is randomly selected. What is the probability </a:t>
            </a:r>
            <a:r>
              <a:rPr lang="en-US" sz="1800" dirty="0" smtClean="0"/>
              <a:t>that if </a:t>
            </a:r>
            <a:r>
              <a:rPr lang="en-US" sz="1800" dirty="0"/>
              <a:t>is defective?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574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15240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If the events B</a:t>
            </a:r>
            <a:r>
              <a:rPr lang="en-US" baseline="-25000" dirty="0" smtClean="0"/>
              <a:t>1</a:t>
            </a:r>
            <a:r>
              <a:rPr lang="en-US" dirty="0" smtClean="0"/>
              <a:t>, B</a:t>
            </a:r>
            <a:r>
              <a:rPr lang="en-US" baseline="-25000" dirty="0" smtClean="0"/>
              <a:t>2</a:t>
            </a:r>
            <a:r>
              <a:rPr lang="en-US" dirty="0" smtClean="0"/>
              <a:t>,..  ,</a:t>
            </a:r>
            <a:r>
              <a:rPr lang="en-US" dirty="0" err="1" smtClean="0"/>
              <a:t>B</a:t>
            </a:r>
            <a:r>
              <a:rPr lang="en-US" baseline="-25000" dirty="0" err="1" smtClean="0"/>
              <a:t>k</a:t>
            </a:r>
            <a:r>
              <a:rPr lang="en-US" dirty="0" smtClean="0"/>
              <a:t> constitute a partition of the sample space S such that P(B</a:t>
            </a:r>
            <a:r>
              <a:rPr lang="en-US" baseline="-25000" dirty="0" smtClean="0"/>
              <a:t>i</a:t>
            </a:r>
            <a:r>
              <a:rPr lang="en-US" dirty="0" smtClean="0"/>
              <a:t>) ≠ 0 for </a:t>
            </a:r>
            <a:r>
              <a:rPr lang="en-US" dirty="0" err="1" smtClean="0"/>
              <a:t>i</a:t>
            </a:r>
            <a:r>
              <a:rPr lang="en-US" dirty="0" smtClean="0"/>
              <a:t> = 1,2,...,k, then for any event A in S such that P(A) ≠ 0</a:t>
            </a:r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14400" y="53340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2052" name="Object 3"/>
          <p:cNvGraphicFramePr>
            <a:graphicFrameLocks noChangeAspect="1"/>
          </p:cNvGraphicFramePr>
          <p:nvPr/>
        </p:nvGraphicFramePr>
        <p:xfrm>
          <a:off x="1905000" y="3048000"/>
          <a:ext cx="5186572" cy="1752600"/>
        </p:xfrm>
        <a:graphic>
          <a:graphicData uri="http://schemas.openxmlformats.org/presentationml/2006/ole">
            <p:oleObj spid="_x0000_s2052" name="Equation" r:id="rId3" imgW="1841400" imgH="622080" progId="Equation.3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53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</a:t>
            </a:r>
            <a:r>
              <a:rPr lang="en-US" dirty="0" smtClean="0"/>
              <a:t>Rule (Proof)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14400" y="53340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838200" y="1323975"/>
          <a:ext cx="7666038" cy="4694238"/>
        </p:xfrm>
        <a:graphic>
          <a:graphicData uri="http://schemas.openxmlformats.org/presentationml/2006/ole">
            <p:oleObj spid="_x0000_s3074" name="Equation" r:id="rId3" imgW="3213000" imgH="1968480" progId="Equation.3">
              <p:embed/>
            </p:oleObj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53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</a:t>
            </a:r>
            <a:r>
              <a:rPr lang="en-US" dirty="0" smtClean="0"/>
              <a:t>Rule (Alternate Form)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14400" y="53340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990600" y="990600"/>
          <a:ext cx="7210425" cy="5499100"/>
        </p:xfrm>
        <a:graphic>
          <a:graphicData uri="http://schemas.openxmlformats.org/presentationml/2006/ole">
            <p:oleObj spid="_x0000_s4098" name="Equation" r:id="rId3" imgW="3022560" imgH="2450880" progId="Equation.3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53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reference to </a:t>
            </a:r>
            <a:r>
              <a:rPr lang="en-US" dirty="0" smtClean="0"/>
              <a:t>the previous Example, </a:t>
            </a:r>
            <a:r>
              <a:rPr lang="en-US" dirty="0"/>
              <a:t>if a product were chosen randomly and found </a:t>
            </a:r>
            <a:r>
              <a:rPr lang="en-US" dirty="0" smtClean="0"/>
              <a:t>to be </a:t>
            </a:r>
            <a:r>
              <a:rPr lang="en-US" dirty="0"/>
              <a:t>defective, what is the probability that it was made by machine </a:t>
            </a:r>
            <a:r>
              <a:rPr lang="en-US" dirty="0" smtClean="0"/>
              <a:t>B</a:t>
            </a:r>
            <a:r>
              <a:rPr lang="en-US" baseline="-25000" dirty="0" smtClean="0"/>
              <a:t>3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567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box A contains 3 red and 2 blue balls and Box B contains 2 red and 8 blue balls. A fair coin is tossed, </a:t>
            </a:r>
            <a:r>
              <a:rPr lang="en-US" dirty="0" smtClean="0">
                <a:solidFill>
                  <a:srgbClr val="FF0000"/>
                </a:solidFill>
              </a:rPr>
              <a:t>for head choose a ball from box A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B050"/>
                </a:solidFill>
              </a:rPr>
              <a:t>for Tail choose ball from B</a:t>
            </a:r>
            <a:r>
              <a:rPr lang="en-US" dirty="0" smtClean="0"/>
              <a:t>. Find probability of (a) choosing a red ball and (b) head if red ball is chosen.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584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A </a:t>
            </a:r>
            <a:r>
              <a:rPr lang="en-US" sz="1800" dirty="0"/>
              <a:t>company producing electric relays has three manufacturing plants producing 50, 30, and </a:t>
            </a:r>
            <a:r>
              <a:rPr lang="en-US" sz="1800" dirty="0" smtClean="0"/>
              <a:t>20 percent</a:t>
            </a:r>
            <a:r>
              <a:rPr lang="en-US" sz="1800" dirty="0"/>
              <a:t>, respectively, of its product. Suppose that the probabilities that a relay manufactured </a:t>
            </a:r>
            <a:r>
              <a:rPr lang="en-US" sz="1800" dirty="0" smtClean="0"/>
              <a:t>by these </a:t>
            </a:r>
            <a:r>
              <a:rPr lang="en-US" sz="1800" dirty="0"/>
              <a:t>plants is defective are 0.02,0.05, and 0.01, </a:t>
            </a:r>
            <a:r>
              <a:rPr lang="en-US" sz="1800" dirty="0" smtClean="0"/>
              <a:t>respectively. If </a:t>
            </a:r>
            <a:r>
              <a:rPr lang="en-US" sz="1800" dirty="0"/>
              <a:t>a relay is selected at random from the output of the company, what is the probability </a:t>
            </a:r>
            <a:r>
              <a:rPr lang="en-US" sz="1800" dirty="0" smtClean="0"/>
              <a:t>that it,</a:t>
            </a:r>
          </a:p>
          <a:p>
            <a:pPr lvl="1"/>
            <a:r>
              <a:rPr lang="en-US" sz="1600" dirty="0" smtClean="0"/>
              <a:t>a) it is defective?</a:t>
            </a:r>
          </a:p>
          <a:p>
            <a:pPr lvl="1"/>
            <a:r>
              <a:rPr lang="en-US" sz="1600" dirty="0" smtClean="0"/>
              <a:t>b) If </a:t>
            </a:r>
            <a:r>
              <a:rPr lang="en-US" sz="1600" dirty="0"/>
              <a:t>a relay selected at random is found to be defective, what is the probability that it </a:t>
            </a:r>
            <a:r>
              <a:rPr lang="en-US" sz="1600" dirty="0" smtClean="0"/>
              <a:t>was manufactured </a:t>
            </a:r>
            <a:r>
              <a:rPr lang="en-US" sz="1600" dirty="0"/>
              <a:t>by plant 2?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545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random variable </a:t>
            </a:r>
            <a:r>
              <a:rPr lang="en-US" dirty="0"/>
              <a:t>is a function that associates </a:t>
            </a:r>
            <a:r>
              <a:rPr lang="en-US" dirty="0" smtClean="0"/>
              <a:t>a </a:t>
            </a:r>
            <a:r>
              <a:rPr lang="en-US" dirty="0"/>
              <a:t>real number with each </a:t>
            </a:r>
            <a:r>
              <a:rPr lang="en-US" dirty="0" smtClean="0"/>
              <a:t>element in </a:t>
            </a:r>
            <a:r>
              <a:rPr lang="en-US" dirty="0"/>
              <a:t>the sample space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Capital letter is used to represent the random variable,</a:t>
            </a:r>
          </a:p>
          <a:p>
            <a:r>
              <a:rPr lang="en-US" dirty="0" smtClean="0"/>
              <a:t>Small letter is used to represent the value</a:t>
            </a:r>
          </a:p>
          <a:p>
            <a:endParaRPr lang="en-US" dirty="0" smtClean="0"/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Number of people visiting an ATM</a:t>
            </a:r>
          </a:p>
          <a:p>
            <a:pPr lvl="1"/>
            <a:r>
              <a:rPr lang="en-US" dirty="0" smtClean="0"/>
              <a:t>Pressure of gas at different CNG stations</a:t>
            </a:r>
          </a:p>
          <a:p>
            <a:pPr lvl="1"/>
            <a:r>
              <a:rPr lang="en-US" dirty="0" smtClean="0"/>
              <a:t>Tossing of coin???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747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</a:p>
          <a:p>
            <a:pPr lvl="1"/>
            <a:r>
              <a:rPr lang="en-US" dirty="0"/>
              <a:t>Two balls are drawn in succession without replacement from an urn containing </a:t>
            </a:r>
            <a:r>
              <a:rPr lang="en-US" dirty="0" smtClean="0"/>
              <a:t>4 red balls </a:t>
            </a:r>
            <a:r>
              <a:rPr lang="en-US" dirty="0"/>
              <a:t>and 3 black </a:t>
            </a:r>
            <a:r>
              <a:rPr lang="en-US" dirty="0" smtClean="0"/>
              <a:t>balls it’s sample space 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747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simple condition in which components are arriving from the </a:t>
            </a:r>
            <a:r>
              <a:rPr lang="en-US" dirty="0" smtClean="0"/>
              <a:t>production line </a:t>
            </a:r>
            <a:r>
              <a:rPr lang="en-US" dirty="0"/>
              <a:t>and they are stipulated to be defective or not defective. Define the </a:t>
            </a:r>
            <a:r>
              <a:rPr lang="en-US" dirty="0" smtClean="0"/>
              <a:t>random variable </a:t>
            </a:r>
            <a:r>
              <a:rPr lang="en-US" dirty="0"/>
              <a:t>X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537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Statisticians use sampling plans to either accept or reject batches or lots </a:t>
            </a:r>
            <a:r>
              <a:rPr lang="en-US" dirty="0" smtClean="0"/>
              <a:t>of material</a:t>
            </a:r>
            <a:r>
              <a:rPr lang="en-US" dirty="0"/>
              <a:t>. Suppose one of these sampling plans involves sampling independently </a:t>
            </a:r>
            <a:r>
              <a:rPr lang="en-US" dirty="0" smtClean="0"/>
              <a:t>10 items </a:t>
            </a:r>
            <a:r>
              <a:rPr lang="en-US" dirty="0"/>
              <a:t>from a lot of 100 items in which 12 are defective.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170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a sampling plan involves sampling items from a process until a defective is observed. The evaluation of the process will depend on how many consecutive items are observed. In that regard, let X be; a random variable defined by the number of items observed before a defective is observed. Labeling N a non-defective and D a defective</a:t>
            </a:r>
            <a:r>
              <a:rPr lang="en-US" i="1" dirty="0" smtClean="0"/>
              <a:t>,</a:t>
            </a:r>
          </a:p>
          <a:p>
            <a:r>
              <a:rPr lang="en-US" i="1" dirty="0" smtClean="0"/>
              <a:t>Sampling space??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170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Interest centers around the proportion of people who respond to a certain mail order solicitation. Let X be that proportion. X is a random variable that takes on all values x for which 0 &lt; x &lt; 1.</a:t>
            </a:r>
          </a:p>
          <a:p>
            <a:endParaRPr lang="en-US" dirty="0" smtClean="0"/>
          </a:p>
          <a:p>
            <a:r>
              <a:rPr lang="en-US" dirty="0" smtClean="0"/>
              <a:t>Let X be the random variable defined by the: waiting time, in hours, between successive speeders spotted by a radar unit. The random variable X takes on all values x for which        t &gt; 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170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and Continuous Sample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sample space contains a finite </a:t>
            </a:r>
            <a:r>
              <a:rPr lang="en-US" dirty="0"/>
              <a:t>number of possibilities or an unending </a:t>
            </a:r>
            <a:r>
              <a:rPr lang="en-US" dirty="0" smtClean="0"/>
              <a:t>sequence with </a:t>
            </a:r>
            <a:r>
              <a:rPr lang="en-US" dirty="0"/>
              <a:t>as many elements as there are whole numbers, it </a:t>
            </a:r>
            <a:r>
              <a:rPr lang="en-US" dirty="0" smtClean="0"/>
              <a:t>is </a:t>
            </a:r>
            <a:r>
              <a:rPr lang="en-US" dirty="0"/>
              <a:t>called a </a:t>
            </a:r>
            <a:r>
              <a:rPr lang="en-US" dirty="0">
                <a:solidFill>
                  <a:srgbClr val="FF0000"/>
                </a:solidFill>
              </a:rPr>
              <a:t>discrete </a:t>
            </a:r>
            <a:r>
              <a:rPr lang="en-US" dirty="0" smtClean="0">
                <a:solidFill>
                  <a:srgbClr val="FF0000"/>
                </a:solidFill>
              </a:rPr>
              <a:t>sample space</a:t>
            </a:r>
            <a:r>
              <a:rPr lang="en-US" dirty="0" smtClean="0"/>
              <a:t>.</a:t>
            </a:r>
          </a:p>
          <a:p>
            <a:r>
              <a:rPr lang="en-US" dirty="0"/>
              <a:t>If a sample space contains an infinite number of possibilities equal to the </a:t>
            </a:r>
            <a:r>
              <a:rPr lang="en-US" dirty="0" smtClean="0"/>
              <a:t>number of </a:t>
            </a:r>
            <a:r>
              <a:rPr lang="en-US" dirty="0"/>
              <a:t>points on a line segment, it is called a </a:t>
            </a:r>
            <a:r>
              <a:rPr lang="en-US" dirty="0">
                <a:solidFill>
                  <a:srgbClr val="FF0000"/>
                </a:solidFill>
              </a:rPr>
              <a:t>continuous sample space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94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olling of a die until the outcome is 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987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Probability and Statistics for Engineers and Scientists by Walpole</a:t>
            </a:r>
          </a:p>
          <a:p>
            <a:r>
              <a:rPr lang="en-US" dirty="0" err="1" smtClean="0"/>
              <a:t>Schaum</a:t>
            </a:r>
            <a:r>
              <a:rPr lang="en-US" dirty="0" smtClean="0"/>
              <a:t> outline series in Probability and Statistics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2393</TotalTime>
  <Words>1073</Words>
  <Application>Microsoft Office PowerPoint</Application>
  <PresentationFormat>On-screen Show (4:3)</PresentationFormat>
  <Paragraphs>102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Equation</vt:lpstr>
      <vt:lpstr>Slide 1</vt:lpstr>
      <vt:lpstr>Last Class</vt:lpstr>
      <vt:lpstr>Today’s Agenda</vt:lpstr>
      <vt:lpstr>Example</vt:lpstr>
      <vt:lpstr>Example</vt:lpstr>
      <vt:lpstr>Example</vt:lpstr>
      <vt:lpstr>Exercise</vt:lpstr>
      <vt:lpstr>Theorem of Total Probability</vt:lpstr>
      <vt:lpstr>Example</vt:lpstr>
      <vt:lpstr>Bayes’ Rule</vt:lpstr>
      <vt:lpstr>Bayes’ Rule (Proof)</vt:lpstr>
      <vt:lpstr>Bayes’ Rule (Alternate Form)</vt:lpstr>
      <vt:lpstr>Example</vt:lpstr>
      <vt:lpstr>Example</vt:lpstr>
      <vt:lpstr>Example</vt:lpstr>
      <vt:lpstr>Random Variables</vt:lpstr>
      <vt:lpstr>Random Variables</vt:lpstr>
      <vt:lpstr>Example</vt:lpstr>
      <vt:lpstr>Example</vt:lpstr>
      <vt:lpstr>Example</vt:lpstr>
      <vt:lpstr>Example</vt:lpstr>
      <vt:lpstr>Discrete and Continuous Sample Space</vt:lpstr>
      <vt:lpstr>Example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230</cp:revision>
  <dcterms:created xsi:type="dcterms:W3CDTF">2013-05-04T10:14:09Z</dcterms:created>
  <dcterms:modified xsi:type="dcterms:W3CDTF">2013-12-14T07:47:00Z</dcterms:modified>
</cp:coreProperties>
</file>