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79" r:id="rId3"/>
    <p:sldId id="257" r:id="rId4"/>
    <p:sldId id="258" r:id="rId5"/>
    <p:sldId id="280" r:id="rId6"/>
    <p:sldId id="259" r:id="rId7"/>
    <p:sldId id="272" r:id="rId8"/>
    <p:sldId id="274" r:id="rId9"/>
    <p:sldId id="273" r:id="rId10"/>
    <p:sldId id="275" r:id="rId11"/>
    <p:sldId id="276" r:id="rId12"/>
    <p:sldId id="286" r:id="rId13"/>
    <p:sldId id="287" r:id="rId14"/>
    <p:sldId id="283" r:id="rId15"/>
    <p:sldId id="288" r:id="rId16"/>
    <p:sldId id="284" r:id="rId17"/>
    <p:sldId id="285" r:id="rId18"/>
    <p:sldId id="289" r:id="rId19"/>
    <p:sldId id="277" r:id="rId20"/>
    <p:sldId id="290" r:id="rId21"/>
    <p:sldId id="292" r:id="rId22"/>
    <p:sldId id="293" r:id="rId23"/>
    <p:sldId id="294" r:id="rId24"/>
    <p:sldId id="295" r:id="rId25"/>
    <p:sldId id="271"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clustered"/>
        <c:ser>
          <c:idx val="0"/>
          <c:order val="0"/>
          <c:cat>
            <c:strRef>
              <c:f>Sheet1!$A$2:$A$6</c:f>
              <c:strCache>
                <c:ptCount val="5"/>
                <c:pt idx="0">
                  <c:v>75 - 79 </c:v>
                </c:pt>
                <c:pt idx="1">
                  <c:v>80 - 84 </c:v>
                </c:pt>
                <c:pt idx="2">
                  <c:v>85 - 89 </c:v>
                </c:pt>
                <c:pt idx="3">
                  <c:v>90 - 94 </c:v>
                </c:pt>
                <c:pt idx="4">
                  <c:v>94 - 99 </c:v>
                </c:pt>
              </c:strCache>
            </c:strRef>
          </c:cat>
          <c:val>
            <c:numRef>
              <c:f>Sheet1!$B$2:$B$6</c:f>
              <c:numCache>
                <c:formatCode>General</c:formatCode>
                <c:ptCount val="5"/>
                <c:pt idx="0">
                  <c:v>1</c:v>
                </c:pt>
                <c:pt idx="1">
                  <c:v>3</c:v>
                </c:pt>
                <c:pt idx="2">
                  <c:v>7</c:v>
                </c:pt>
                <c:pt idx="3">
                  <c:v>2</c:v>
                </c:pt>
                <c:pt idx="4">
                  <c:v>1</c:v>
                </c:pt>
              </c:numCache>
            </c:numRef>
          </c:val>
        </c:ser>
        <c:axId val="72228224"/>
        <c:axId val="75650176"/>
      </c:barChart>
      <c:catAx>
        <c:axId val="72228224"/>
        <c:scaling>
          <c:orientation val="minMax"/>
        </c:scaling>
        <c:axPos val="b"/>
        <c:tickLblPos val="nextTo"/>
        <c:crossAx val="75650176"/>
        <c:crosses val="autoZero"/>
        <c:auto val="1"/>
        <c:lblAlgn val="ctr"/>
        <c:lblOffset val="100"/>
      </c:catAx>
      <c:valAx>
        <c:axId val="75650176"/>
        <c:scaling>
          <c:orientation val="minMax"/>
        </c:scaling>
        <c:axPos val="l"/>
        <c:majorGridlines/>
        <c:numFmt formatCode="General" sourceLinked="1"/>
        <c:tickLblPos val="nextTo"/>
        <c:crossAx val="72228224"/>
        <c:crosses val="autoZero"/>
        <c:crossBetween val="between"/>
      </c:valAx>
    </c:plotArea>
    <c:plotVisOnly val="1"/>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C28675-C91D-403B-8221-0A47B9318412}" type="datetimeFigureOut">
              <a:rPr lang="en-US" smtClean="0"/>
              <a:pPr/>
              <a:t>12/2/2013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48555A-A423-4FF6-8E02-D6720E3837C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Trafic</a:t>
            </a:r>
            <a:r>
              <a:rPr lang="en-US" dirty="0" smtClean="0"/>
              <a:t> example</a:t>
            </a:r>
            <a:endParaRPr lang="en-US" dirty="0"/>
          </a:p>
        </p:txBody>
      </p:sp>
      <p:sp>
        <p:nvSpPr>
          <p:cNvPr id="4" name="Slide Number Placeholder 3"/>
          <p:cNvSpPr>
            <a:spLocks noGrp="1"/>
          </p:cNvSpPr>
          <p:nvPr>
            <p:ph type="sldNum" sz="quarter" idx="10"/>
          </p:nvPr>
        </p:nvSpPr>
        <p:spPr/>
        <p:txBody>
          <a:bodyPr/>
          <a:lstStyle/>
          <a:p>
            <a:fld id="{4B48555A-A423-4FF6-8E02-D6720E3837C6}" type="slidenum">
              <a:rPr lang="en-US" smtClean="0"/>
              <a:pPr/>
              <a:t>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 many people need public transport to go to cities</a:t>
            </a:r>
            <a:r>
              <a:rPr lang="en-US" baseline="0" dirty="0" smtClean="0"/>
              <a:t> from villages and how often they need to go</a:t>
            </a:r>
            <a:endParaRPr lang="en-US" dirty="0"/>
          </a:p>
        </p:txBody>
      </p:sp>
      <p:sp>
        <p:nvSpPr>
          <p:cNvPr id="4" name="Slide Number Placeholder 3"/>
          <p:cNvSpPr>
            <a:spLocks noGrp="1"/>
          </p:cNvSpPr>
          <p:nvPr>
            <p:ph type="sldNum" sz="quarter" idx="10"/>
          </p:nvPr>
        </p:nvSpPr>
        <p:spPr/>
        <p:txBody>
          <a:bodyPr/>
          <a:lstStyle/>
          <a:p>
            <a:fld id="{4B48555A-A423-4FF6-8E02-D6720E3837C6}"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3D6C0A-D23B-4EC2-BA9D-6C50BDAC2BED}" type="datetimeFigureOut">
              <a:rPr lang="en-US" smtClean="0"/>
              <a:pPr/>
              <a:t>12/2/2013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100182-C1DA-4832-810D-76F70ED344AF}" type="slidenum">
              <a:rPr lang="en-US" smtClean="0"/>
              <a:pPr/>
              <a:t>‹#›</a:t>
            </a:fld>
            <a:endParaRPr lang="en-US"/>
          </a:p>
        </p:txBody>
      </p:sp>
    </p:spTree>
    <p:extLst>
      <p:ext uri="{BB962C8B-B14F-4D97-AF65-F5344CB8AC3E}">
        <p14:creationId xmlns="" xmlns:p14="http://schemas.microsoft.com/office/powerpoint/2010/main" val="1400509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lvl1pPr>
              <a:defRPr sz="2800" b="1">
                <a:latin typeface="Arial Black"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4983163"/>
          </a:xfrm>
        </p:spPr>
        <p:txBody>
          <a:bodyPr/>
          <a:lstStyle>
            <a:lvl1pPr>
              <a:defRPr sz="24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5pPr marL="1828800" indent="0">
              <a:buNone/>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793D6C0A-D23B-4EC2-BA9D-6C50BDAC2BED}" type="datetimeFigureOut">
              <a:rPr lang="en-US" smtClean="0"/>
              <a:pPr/>
              <a:t>12/2/2013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100182-C1DA-4832-810D-76F70ED344AF}" type="slidenum">
              <a:rPr lang="en-US" smtClean="0"/>
              <a:pPr/>
              <a:t>‹#›</a:t>
            </a:fld>
            <a:endParaRPr lang="en-US"/>
          </a:p>
        </p:txBody>
      </p:sp>
    </p:spTree>
    <p:extLst>
      <p:ext uri="{BB962C8B-B14F-4D97-AF65-F5344CB8AC3E}">
        <p14:creationId xmlns="" xmlns:p14="http://schemas.microsoft.com/office/powerpoint/2010/main" val="2658874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3D6C0A-D23B-4EC2-BA9D-6C50BDAC2BED}" type="datetimeFigureOut">
              <a:rPr lang="en-US" smtClean="0"/>
              <a:pPr/>
              <a:t>12/2/2013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100182-C1DA-4832-810D-76F70ED344AF}" type="slidenum">
              <a:rPr lang="en-US" smtClean="0"/>
              <a:pPr/>
              <a:t>‹#›</a:t>
            </a:fld>
            <a:endParaRPr lang="en-US"/>
          </a:p>
        </p:txBody>
      </p:sp>
    </p:spTree>
    <p:extLst>
      <p:ext uri="{BB962C8B-B14F-4D97-AF65-F5344CB8AC3E}">
        <p14:creationId xmlns="" xmlns:p14="http://schemas.microsoft.com/office/powerpoint/2010/main" val="378989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3D6C0A-D23B-4EC2-BA9D-6C50BDAC2BED}" type="datetimeFigureOut">
              <a:rPr lang="en-US" smtClean="0"/>
              <a:pPr/>
              <a:t>12/2/2013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100182-C1DA-4832-810D-76F70ED344AF}" type="slidenum">
              <a:rPr lang="en-US" smtClean="0"/>
              <a:pPr/>
              <a:t>‹#›</a:t>
            </a:fld>
            <a:endParaRPr lang="en-US"/>
          </a:p>
        </p:txBody>
      </p:sp>
    </p:spTree>
    <p:extLst>
      <p:ext uri="{BB962C8B-B14F-4D97-AF65-F5344CB8AC3E}">
        <p14:creationId xmlns="" xmlns:p14="http://schemas.microsoft.com/office/powerpoint/2010/main" val="1656757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3D6C0A-D23B-4EC2-BA9D-6C50BDAC2BED}" type="datetimeFigureOut">
              <a:rPr lang="en-US" smtClean="0"/>
              <a:pPr/>
              <a:t>12/2/2013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100182-C1DA-4832-810D-76F70ED344AF}" type="slidenum">
              <a:rPr lang="en-US" smtClean="0"/>
              <a:pPr/>
              <a:t>‹#›</a:t>
            </a:fld>
            <a:endParaRPr lang="en-US"/>
          </a:p>
        </p:txBody>
      </p:sp>
    </p:spTree>
    <p:extLst>
      <p:ext uri="{BB962C8B-B14F-4D97-AF65-F5344CB8AC3E}">
        <p14:creationId xmlns="" xmlns:p14="http://schemas.microsoft.com/office/powerpoint/2010/main" val="160134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3D6C0A-D23B-4EC2-BA9D-6C50BDAC2BED}" type="datetimeFigureOut">
              <a:rPr lang="en-US" smtClean="0"/>
              <a:pPr/>
              <a:t>12/2/2013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100182-C1DA-4832-810D-76F70ED344AF}" type="slidenum">
              <a:rPr lang="en-US" smtClean="0"/>
              <a:pPr/>
              <a:t>‹#›</a:t>
            </a:fld>
            <a:endParaRPr lang="en-US"/>
          </a:p>
        </p:txBody>
      </p:sp>
    </p:spTree>
    <p:extLst>
      <p:ext uri="{BB962C8B-B14F-4D97-AF65-F5344CB8AC3E}">
        <p14:creationId xmlns="" xmlns:p14="http://schemas.microsoft.com/office/powerpoint/2010/main" val="4108953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3D6C0A-D23B-4EC2-BA9D-6C50BDAC2BED}" type="datetimeFigureOut">
              <a:rPr lang="en-US" smtClean="0"/>
              <a:pPr/>
              <a:t>12/2/2013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100182-C1DA-4832-810D-76F70ED344AF}" type="slidenum">
              <a:rPr lang="en-US" smtClean="0"/>
              <a:pPr/>
              <a:t>‹#›</a:t>
            </a:fld>
            <a:endParaRPr lang="en-US"/>
          </a:p>
        </p:txBody>
      </p:sp>
    </p:spTree>
    <p:extLst>
      <p:ext uri="{BB962C8B-B14F-4D97-AF65-F5344CB8AC3E}">
        <p14:creationId xmlns="" xmlns:p14="http://schemas.microsoft.com/office/powerpoint/2010/main" val="1858131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3D6C0A-D23B-4EC2-BA9D-6C50BDAC2BED}" type="datetimeFigureOut">
              <a:rPr lang="en-US" smtClean="0"/>
              <a:pPr/>
              <a:t>12/2/2013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100182-C1DA-4832-810D-76F70ED344AF}" type="slidenum">
              <a:rPr lang="en-US" smtClean="0"/>
              <a:pPr/>
              <a:t>‹#›</a:t>
            </a:fld>
            <a:endParaRPr lang="en-US"/>
          </a:p>
        </p:txBody>
      </p:sp>
    </p:spTree>
    <p:extLst>
      <p:ext uri="{BB962C8B-B14F-4D97-AF65-F5344CB8AC3E}">
        <p14:creationId xmlns="" xmlns:p14="http://schemas.microsoft.com/office/powerpoint/2010/main" val="3674439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3D6C0A-D23B-4EC2-BA9D-6C50BDAC2BED}" type="datetimeFigureOut">
              <a:rPr lang="en-US" smtClean="0"/>
              <a:pPr/>
              <a:t>12/2/2013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100182-C1DA-4832-810D-76F70ED344AF}" type="slidenum">
              <a:rPr lang="en-US" smtClean="0"/>
              <a:pPr/>
              <a:t>‹#›</a:t>
            </a:fld>
            <a:endParaRPr lang="en-US"/>
          </a:p>
        </p:txBody>
      </p:sp>
    </p:spTree>
    <p:extLst>
      <p:ext uri="{BB962C8B-B14F-4D97-AF65-F5344CB8AC3E}">
        <p14:creationId xmlns="" xmlns:p14="http://schemas.microsoft.com/office/powerpoint/2010/main" val="954733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3D6C0A-D23B-4EC2-BA9D-6C50BDAC2BED}" type="datetimeFigureOut">
              <a:rPr lang="en-US" smtClean="0"/>
              <a:pPr/>
              <a:t>12/2/2013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100182-C1DA-4832-810D-76F70ED344AF}" type="slidenum">
              <a:rPr lang="en-US" smtClean="0"/>
              <a:pPr/>
              <a:t>‹#›</a:t>
            </a:fld>
            <a:endParaRPr lang="en-US"/>
          </a:p>
        </p:txBody>
      </p:sp>
    </p:spTree>
    <p:extLst>
      <p:ext uri="{BB962C8B-B14F-4D97-AF65-F5344CB8AC3E}">
        <p14:creationId xmlns="" xmlns:p14="http://schemas.microsoft.com/office/powerpoint/2010/main" val="3804488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3D6C0A-D23B-4EC2-BA9D-6C50BDAC2BED}" type="datetimeFigureOut">
              <a:rPr lang="en-US" smtClean="0"/>
              <a:pPr/>
              <a:t>12/2/2013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100182-C1DA-4832-810D-76F70ED344AF}" type="slidenum">
              <a:rPr lang="en-US" smtClean="0"/>
              <a:pPr/>
              <a:t>‹#›</a:t>
            </a:fld>
            <a:endParaRPr lang="en-US"/>
          </a:p>
        </p:txBody>
      </p:sp>
    </p:spTree>
    <p:extLst>
      <p:ext uri="{BB962C8B-B14F-4D97-AF65-F5344CB8AC3E}">
        <p14:creationId xmlns="" xmlns:p14="http://schemas.microsoft.com/office/powerpoint/2010/main" val="117981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3D6C0A-D23B-4EC2-BA9D-6C50BDAC2BED}" type="datetimeFigureOut">
              <a:rPr lang="en-US" smtClean="0"/>
              <a:pPr/>
              <a:t>12/2/2013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100182-C1DA-4832-810D-76F70ED344AF}" type="slidenum">
              <a:rPr lang="en-US" smtClean="0"/>
              <a:pPr/>
              <a:t>‹#›</a:t>
            </a:fld>
            <a:endParaRPr lang="en-US"/>
          </a:p>
        </p:txBody>
      </p:sp>
    </p:spTree>
    <p:extLst>
      <p:ext uri="{BB962C8B-B14F-4D97-AF65-F5344CB8AC3E}">
        <p14:creationId xmlns="" xmlns:p14="http://schemas.microsoft.com/office/powerpoint/2010/main" val="6002983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en.wikipedia.org/wiki/Frequency_distribution" TargetMode="External"/><Relationship Id="rId2" Type="http://schemas.openxmlformats.org/officeDocument/2006/relationships/hyperlink" Target="http://en.wikipedia.org/wiki/Raw_data"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en.wikipedia.org/wiki/Data"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en.wikipedia.org/wiki/Chart" TargetMode="External"/><Relationship Id="rId2" Type="http://schemas.openxmlformats.org/officeDocument/2006/relationships/hyperlink" Target="http://en.wikipedia.org/wiki/Circle" TargetMode="External"/><Relationship Id="rId1" Type="http://schemas.openxmlformats.org/officeDocument/2006/relationships/slideLayout" Target="../slideLayouts/slideLayout2.xml"/><Relationship Id="rId5" Type="http://schemas.openxmlformats.org/officeDocument/2006/relationships/image" Target="../media/image2.gif"/><Relationship Id="rId4" Type="http://schemas.openxmlformats.org/officeDocument/2006/relationships/hyperlink" Target="http://en.wikipedia.org/wiki/Circular_sector"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en.wikipedia.org/wiki/Rectangle" TargetMode="External"/><Relationship Id="rId2" Type="http://schemas.openxmlformats.org/officeDocument/2006/relationships/hyperlink" Target="http://en.wikipedia.org/wiki/Chart" TargetMode="External"/><Relationship Id="rId1" Type="http://schemas.openxmlformats.org/officeDocument/2006/relationships/slideLayout" Target="../slideLayouts/slideLayout2.xml"/><Relationship Id="rId5" Type="http://schemas.openxmlformats.org/officeDocument/2006/relationships/image" Target="../media/image4.gif"/><Relationship Id="rId4" Type="http://schemas.openxmlformats.org/officeDocument/2006/relationships/hyperlink" Target="http://en.wikipedia.org/wiki/Length"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smtClean="0">
                <a:latin typeface="Arial Black" pitchFamily="34" charset="0"/>
              </a:rPr>
              <a:t>Mathematical Statistics</a:t>
            </a:r>
            <a:endParaRPr lang="en-US" b="1" dirty="0">
              <a:latin typeface="Arial Black" pitchFamily="34" charset="0"/>
            </a:endParaRPr>
          </a:p>
        </p:txBody>
      </p:sp>
      <p:sp>
        <p:nvSpPr>
          <p:cNvPr id="3" name="Subtitle 2"/>
          <p:cNvSpPr>
            <a:spLocks noGrp="1"/>
          </p:cNvSpPr>
          <p:nvPr>
            <p:ph type="subTitle" idx="1"/>
          </p:nvPr>
        </p:nvSpPr>
        <p:spPr/>
        <p:txBody>
          <a:bodyPr/>
          <a:lstStyle/>
          <a:p>
            <a:r>
              <a:rPr lang="en-US" dirty="0" smtClean="0"/>
              <a:t>Lecture 01</a:t>
            </a:r>
          </a:p>
          <a:p>
            <a:r>
              <a:rPr lang="en-US" dirty="0" smtClean="0"/>
              <a:t>Prof. Dr. M. </a:t>
            </a:r>
            <a:r>
              <a:rPr lang="en-US" dirty="0" err="1" smtClean="0"/>
              <a:t>Junaid</a:t>
            </a:r>
            <a:r>
              <a:rPr lang="en-US" dirty="0" smtClean="0"/>
              <a:t> </a:t>
            </a:r>
            <a:r>
              <a:rPr lang="en-US" dirty="0" err="1" smtClean="0"/>
              <a:t>Mughal</a:t>
            </a:r>
            <a:endParaRPr lang="en-US" dirty="0"/>
          </a:p>
        </p:txBody>
      </p:sp>
    </p:spTree>
    <p:extLst>
      <p:ext uri="{BB962C8B-B14F-4D97-AF65-F5344CB8AC3E}">
        <p14:creationId xmlns="" xmlns:p14="http://schemas.microsoft.com/office/powerpoint/2010/main" val="1095642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800" b="1" dirty="0" smtClean="0">
                <a:latin typeface="Arial" pitchFamily="34" charset="0"/>
                <a:cs typeface="Arial" pitchFamily="34" charset="0"/>
              </a:rPr>
              <a:t>About Instructor</a:t>
            </a:r>
            <a:endParaRPr lang="en-US" sz="2800" b="1" dirty="0">
              <a:latin typeface="Arial" pitchFamily="34" charset="0"/>
              <a:cs typeface="Arial" pitchFamily="34" charset="0"/>
            </a:endParaRPr>
          </a:p>
        </p:txBody>
      </p:sp>
      <p:sp>
        <p:nvSpPr>
          <p:cNvPr id="3" name="Content Placeholder 2"/>
          <p:cNvSpPr>
            <a:spLocks noGrp="1"/>
          </p:cNvSpPr>
          <p:nvPr>
            <p:ph idx="1"/>
          </p:nvPr>
        </p:nvSpPr>
        <p:spPr>
          <a:xfrm>
            <a:off x="457200" y="1143000"/>
            <a:ext cx="8229600" cy="4983163"/>
          </a:xfrm>
        </p:spPr>
        <p:txBody>
          <a:bodyPr>
            <a:normAutofit/>
          </a:bodyPr>
          <a:lstStyle/>
          <a:p>
            <a:pPr>
              <a:spcBef>
                <a:spcPts val="1200"/>
              </a:spcBef>
            </a:pPr>
            <a:r>
              <a:rPr lang="en-US" sz="2400" dirty="0" smtClean="0">
                <a:latin typeface="Arial" pitchFamily="34" charset="0"/>
                <a:cs typeface="Arial" pitchFamily="34" charset="0"/>
              </a:rPr>
              <a:t>MSc in Electronics (Gold Medal) and </a:t>
            </a:r>
            <a:r>
              <a:rPr lang="en-US" sz="2400" dirty="0" err="1" smtClean="0">
                <a:latin typeface="Arial" pitchFamily="34" charset="0"/>
                <a:cs typeface="Arial" pitchFamily="34" charset="0"/>
              </a:rPr>
              <a:t>M.Phil</a:t>
            </a:r>
            <a:r>
              <a:rPr lang="en-US" sz="2400" dirty="0" smtClean="0">
                <a:latin typeface="Arial" pitchFamily="34" charset="0"/>
                <a:cs typeface="Arial" pitchFamily="34" charset="0"/>
              </a:rPr>
              <a:t> in </a:t>
            </a:r>
            <a:r>
              <a:rPr lang="en-US" sz="2400" dirty="0" err="1" smtClean="0">
                <a:latin typeface="Arial" pitchFamily="34" charset="0"/>
                <a:cs typeface="Arial" pitchFamily="34" charset="0"/>
              </a:rPr>
              <a:t>Electronis</a:t>
            </a:r>
            <a:r>
              <a:rPr lang="en-US" sz="2400" dirty="0" smtClean="0">
                <a:latin typeface="Arial" pitchFamily="34" charset="0"/>
                <a:cs typeface="Arial" pitchFamily="34" charset="0"/>
              </a:rPr>
              <a:t> (Gold Medal) 1994 and 1996 respectively from </a:t>
            </a:r>
            <a:r>
              <a:rPr lang="en-US" sz="2400" dirty="0" err="1" smtClean="0">
                <a:latin typeface="Arial" pitchFamily="34" charset="0"/>
                <a:cs typeface="Arial" pitchFamily="34" charset="0"/>
              </a:rPr>
              <a:t>Quaid</a:t>
            </a:r>
            <a:r>
              <a:rPr lang="en-US" sz="2400" dirty="0" smtClean="0">
                <a:latin typeface="Arial" pitchFamily="34" charset="0"/>
                <a:cs typeface="Arial" pitchFamily="34" charset="0"/>
              </a:rPr>
              <a:t>-e-</a:t>
            </a:r>
            <a:r>
              <a:rPr lang="en-US" sz="2400" dirty="0" err="1" smtClean="0">
                <a:latin typeface="Arial" pitchFamily="34" charset="0"/>
                <a:cs typeface="Arial" pitchFamily="34" charset="0"/>
              </a:rPr>
              <a:t>Azam</a:t>
            </a:r>
            <a:r>
              <a:rPr lang="en-US" sz="2400" dirty="0" smtClean="0">
                <a:latin typeface="Arial" pitchFamily="34" charset="0"/>
                <a:cs typeface="Arial" pitchFamily="34" charset="0"/>
              </a:rPr>
              <a:t> University</a:t>
            </a:r>
          </a:p>
          <a:p>
            <a:pPr>
              <a:spcBef>
                <a:spcPts val="1200"/>
              </a:spcBef>
            </a:pPr>
            <a:r>
              <a:rPr lang="en-US" sz="2400" dirty="0" smtClean="0">
                <a:latin typeface="Arial" pitchFamily="34" charset="0"/>
                <a:cs typeface="Arial" pitchFamily="34" charset="0"/>
              </a:rPr>
              <a:t>PhD in Electronics and Electrical Engineering (Merit Scholarship) from The University of Birmingham. U.K. in 2001</a:t>
            </a:r>
          </a:p>
          <a:p>
            <a:pPr>
              <a:spcBef>
                <a:spcPts val="1200"/>
              </a:spcBef>
            </a:pPr>
            <a:r>
              <a:rPr lang="en-US" dirty="0" smtClean="0"/>
              <a:t>Served </a:t>
            </a:r>
            <a:r>
              <a:rPr lang="en-US" dirty="0" err="1" smtClean="0"/>
              <a:t>Nuoincs</a:t>
            </a:r>
            <a:r>
              <a:rPr lang="en-US" dirty="0" smtClean="0"/>
              <a:t> Inc. USA as Director of Engineering from 2001 to 2003</a:t>
            </a:r>
          </a:p>
          <a:p>
            <a:pPr>
              <a:spcBef>
                <a:spcPts val="1200"/>
              </a:spcBef>
            </a:pPr>
            <a:r>
              <a:rPr lang="en-US" dirty="0" smtClean="0"/>
              <a:t>Joined GIK Institute, TOPI, Pakistan </a:t>
            </a:r>
            <a:r>
              <a:rPr lang="en-US" sz="2400" dirty="0" smtClean="0">
                <a:latin typeface="Arial" pitchFamily="34" charset="0"/>
                <a:cs typeface="Arial" pitchFamily="34" charset="0"/>
              </a:rPr>
              <a:t>in 2003 as Assistant Professor and was promoted as Associate Professor in 2006, and as Full Professor in 2012.</a:t>
            </a:r>
          </a:p>
        </p:txBody>
      </p:sp>
    </p:spTree>
    <p:extLst>
      <p:ext uri="{BB962C8B-B14F-4D97-AF65-F5344CB8AC3E}">
        <p14:creationId xmlns="" xmlns:p14="http://schemas.microsoft.com/office/powerpoint/2010/main" val="38465711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800" b="1" dirty="0" smtClean="0">
                <a:latin typeface="Arial" pitchFamily="34" charset="0"/>
                <a:cs typeface="Arial" pitchFamily="34" charset="0"/>
              </a:rPr>
              <a:t>About Instructor (</a:t>
            </a:r>
            <a:r>
              <a:rPr lang="en-US" sz="2800" b="1" dirty="0" err="1" smtClean="0">
                <a:latin typeface="Arial" pitchFamily="34" charset="0"/>
                <a:cs typeface="Arial" pitchFamily="34" charset="0"/>
              </a:rPr>
              <a:t>Contd</a:t>
            </a:r>
            <a:r>
              <a:rPr lang="en-US" sz="2800" b="1" dirty="0" smtClean="0">
                <a:latin typeface="Arial" pitchFamily="34" charset="0"/>
                <a:cs typeface="Arial" pitchFamily="34" charset="0"/>
              </a:rPr>
              <a:t>…)</a:t>
            </a:r>
            <a:endParaRPr lang="en-US" sz="2800" b="1" dirty="0">
              <a:latin typeface="Arial" pitchFamily="34" charset="0"/>
              <a:cs typeface="Arial" pitchFamily="34" charset="0"/>
            </a:endParaRPr>
          </a:p>
        </p:txBody>
      </p:sp>
      <p:sp>
        <p:nvSpPr>
          <p:cNvPr id="3" name="Content Placeholder 2"/>
          <p:cNvSpPr>
            <a:spLocks noGrp="1"/>
          </p:cNvSpPr>
          <p:nvPr>
            <p:ph idx="1"/>
          </p:nvPr>
        </p:nvSpPr>
        <p:spPr>
          <a:xfrm>
            <a:off x="457200" y="1143000"/>
            <a:ext cx="8229600" cy="4983163"/>
          </a:xfrm>
        </p:spPr>
        <p:txBody>
          <a:bodyPr>
            <a:normAutofit fontScale="92500" lnSpcReduction="20000"/>
          </a:bodyPr>
          <a:lstStyle/>
          <a:p>
            <a:pPr>
              <a:spcBef>
                <a:spcPts val="1200"/>
              </a:spcBef>
            </a:pPr>
            <a:r>
              <a:rPr lang="en-US" dirty="0" smtClean="0"/>
              <a:t>In GIK, worked as </a:t>
            </a:r>
          </a:p>
          <a:p>
            <a:pPr lvl="1">
              <a:spcBef>
                <a:spcPts val="1200"/>
              </a:spcBef>
            </a:pPr>
            <a:r>
              <a:rPr lang="en-US" dirty="0" smtClean="0"/>
              <a:t>Dean Faculty of Electronic Engineering, </a:t>
            </a:r>
          </a:p>
          <a:p>
            <a:pPr lvl="1">
              <a:spcBef>
                <a:spcPts val="1200"/>
              </a:spcBef>
            </a:pPr>
            <a:r>
              <a:rPr lang="en-US" dirty="0" smtClean="0"/>
              <a:t>Dean Faculty of Computer Science and Engineering</a:t>
            </a:r>
          </a:p>
          <a:p>
            <a:pPr lvl="1">
              <a:spcBef>
                <a:spcPts val="1200"/>
              </a:spcBef>
            </a:pPr>
            <a:r>
              <a:rPr lang="en-US" dirty="0" smtClean="0"/>
              <a:t>Dean Student Affairs</a:t>
            </a:r>
          </a:p>
          <a:p>
            <a:pPr>
              <a:spcBef>
                <a:spcPts val="1200"/>
              </a:spcBef>
            </a:pPr>
            <a:r>
              <a:rPr lang="en-US" dirty="0" smtClean="0"/>
              <a:t>Joined COMSATS, Islamabad, in July 2013 as Professor in the Department of Electrical Engineering</a:t>
            </a:r>
            <a:endParaRPr lang="en-US" sz="2400" dirty="0" smtClean="0">
              <a:latin typeface="Arial" pitchFamily="34" charset="0"/>
              <a:cs typeface="Arial" pitchFamily="34" charset="0"/>
            </a:endParaRPr>
          </a:p>
          <a:p>
            <a:pPr>
              <a:spcBef>
                <a:spcPts val="1200"/>
              </a:spcBef>
            </a:pPr>
            <a:r>
              <a:rPr lang="en-US" dirty="0" smtClean="0"/>
              <a:t>Research Interests </a:t>
            </a:r>
            <a:r>
              <a:rPr lang="en-US" dirty="0" err="1" smtClean="0"/>
              <a:t>Electromagnetics</a:t>
            </a:r>
            <a:r>
              <a:rPr lang="en-US" dirty="0" smtClean="0"/>
              <a:t>, Fiber Optics and Communications</a:t>
            </a:r>
          </a:p>
          <a:p>
            <a:pPr lvl="0">
              <a:spcBef>
                <a:spcPts val="1200"/>
              </a:spcBef>
            </a:pPr>
            <a:r>
              <a:rPr lang="en-US" dirty="0" smtClean="0">
                <a:latin typeface="Arial" pitchFamily="34" charset="0"/>
                <a:cs typeface="Arial" pitchFamily="34" charset="0"/>
              </a:rPr>
              <a:t>Teaching Interests,</a:t>
            </a:r>
            <a:r>
              <a:rPr lang="en-US" dirty="0" smtClean="0"/>
              <a:t> High Frequency </a:t>
            </a:r>
            <a:r>
              <a:rPr lang="en-US" dirty="0" err="1" smtClean="0"/>
              <a:t>Electromagnetics</a:t>
            </a:r>
            <a:r>
              <a:rPr lang="en-US" dirty="0" smtClean="0"/>
              <a:t>, Stochastic Processes, Microwave Engineering, Satellite and Mobile Communications, Comm. System Design and Performance Analysis, Electromagnetic Fields and waves, Communication Theory, Signals and Systems, Probability and Random Variables</a:t>
            </a:r>
          </a:p>
          <a:p>
            <a:pPr>
              <a:spcBef>
                <a:spcPts val="1200"/>
              </a:spcBef>
            </a:pPr>
            <a:endParaRPr lang="en-US" dirty="0">
              <a:latin typeface="Arial" pitchFamily="34" charset="0"/>
              <a:cs typeface="Arial" pitchFamily="34" charset="0"/>
            </a:endParaRPr>
          </a:p>
        </p:txBody>
      </p:sp>
    </p:spTree>
    <p:extLst>
      <p:ext uri="{BB962C8B-B14F-4D97-AF65-F5344CB8AC3E}">
        <p14:creationId xmlns="" xmlns:p14="http://schemas.microsoft.com/office/powerpoint/2010/main" val="38465711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Contents</a:t>
            </a:r>
            <a:endParaRPr lang="en-US" dirty="0"/>
          </a:p>
        </p:txBody>
      </p:sp>
      <p:sp>
        <p:nvSpPr>
          <p:cNvPr id="3" name="Content Placeholder 2"/>
          <p:cNvSpPr>
            <a:spLocks noGrp="1"/>
          </p:cNvSpPr>
          <p:nvPr>
            <p:ph idx="1"/>
          </p:nvPr>
        </p:nvSpPr>
        <p:spPr/>
        <p:txBody>
          <a:bodyPr>
            <a:normAutofit fontScale="85000" lnSpcReduction="20000"/>
          </a:bodyPr>
          <a:lstStyle/>
          <a:p>
            <a:pPr fontAlgn="base"/>
            <a:r>
              <a:rPr lang="en-US" dirty="0" smtClean="0"/>
              <a:t>Descriptive Statistics </a:t>
            </a:r>
          </a:p>
          <a:p>
            <a:pPr fontAlgn="base"/>
            <a:r>
              <a:rPr lang="en-US" dirty="0" smtClean="0"/>
              <a:t>Measure of Central Tendency </a:t>
            </a:r>
          </a:p>
          <a:p>
            <a:pPr fontAlgn="base"/>
            <a:r>
              <a:rPr lang="en-US" dirty="0" smtClean="0"/>
              <a:t>Measure of Dispersion </a:t>
            </a:r>
          </a:p>
          <a:p>
            <a:pPr fontAlgn="base"/>
            <a:r>
              <a:rPr lang="en-US" dirty="0" smtClean="0"/>
              <a:t>Measure of </a:t>
            </a:r>
            <a:r>
              <a:rPr lang="en-US" dirty="0" err="1" smtClean="0"/>
              <a:t>Skewness</a:t>
            </a:r>
            <a:r>
              <a:rPr lang="en-US" dirty="0" smtClean="0"/>
              <a:t>   and   Kurtosis</a:t>
            </a:r>
          </a:p>
          <a:p>
            <a:pPr fontAlgn="base"/>
            <a:r>
              <a:rPr lang="en-US" dirty="0" smtClean="0"/>
              <a:t>Mathematical   theory   of   Probability  </a:t>
            </a:r>
          </a:p>
          <a:p>
            <a:pPr fontAlgn="base"/>
            <a:r>
              <a:rPr lang="en-US" dirty="0" smtClean="0"/>
              <a:t>Permutations   and Combinations </a:t>
            </a:r>
          </a:p>
          <a:p>
            <a:pPr fontAlgn="base"/>
            <a:r>
              <a:rPr lang="en-US" dirty="0" smtClean="0"/>
              <a:t>Fundamental Laws of Probability </a:t>
            </a:r>
          </a:p>
          <a:p>
            <a:pPr fontAlgn="base"/>
            <a:r>
              <a:rPr lang="en-US" dirty="0" smtClean="0"/>
              <a:t>Conditional Probability </a:t>
            </a:r>
          </a:p>
          <a:p>
            <a:pPr fontAlgn="base"/>
            <a:r>
              <a:rPr lang="en-US" dirty="0" err="1" smtClean="0"/>
              <a:t>Baye's</a:t>
            </a:r>
            <a:r>
              <a:rPr lang="en-US" dirty="0" smtClean="0"/>
              <a:t> Formula </a:t>
            </a:r>
          </a:p>
          <a:p>
            <a:pPr fontAlgn="base"/>
            <a:r>
              <a:rPr lang="en-US" dirty="0" smtClean="0"/>
              <a:t>Discrete  Random  Variables  </a:t>
            </a:r>
          </a:p>
          <a:p>
            <a:pPr fontAlgn="base"/>
            <a:r>
              <a:rPr lang="en-US" dirty="0" smtClean="0"/>
              <a:t>Continuous  Random  Variables  </a:t>
            </a:r>
          </a:p>
          <a:p>
            <a:pPr fontAlgn="base"/>
            <a:r>
              <a:rPr lang="en-US" dirty="0" smtClean="0"/>
              <a:t>Distribution  Function </a:t>
            </a:r>
          </a:p>
          <a:p>
            <a:pPr fontAlgn="base"/>
            <a:r>
              <a:rPr lang="en-US" dirty="0" smtClean="0"/>
              <a:t>Probability Density Function </a:t>
            </a:r>
          </a:p>
          <a:p>
            <a:pPr fontAlgn="base"/>
            <a:r>
              <a:rPr lang="en-US" sz="2500" dirty="0" smtClean="0"/>
              <a:t>Expectation of Random Variables </a:t>
            </a:r>
          </a:p>
          <a:p>
            <a:pPr fontAlgn="base"/>
            <a:r>
              <a:rPr lang="en-US" sz="2500" dirty="0" smtClean="0"/>
              <a:t>Moments and Moments Generating  Functions  </a:t>
            </a:r>
          </a:p>
        </p:txBody>
      </p:sp>
    </p:spTree>
    <p:extLst>
      <p:ext uri="{BB962C8B-B14F-4D97-AF65-F5344CB8AC3E}">
        <p14:creationId xmlns="" xmlns:p14="http://schemas.microsoft.com/office/powerpoint/2010/main" val="9237083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Contents (</a:t>
            </a:r>
            <a:r>
              <a:rPr lang="en-US" dirty="0" err="1" smtClean="0"/>
              <a:t>Contd</a:t>
            </a:r>
            <a:r>
              <a:rPr lang="en-US" dirty="0" smtClean="0"/>
              <a:t>…)</a:t>
            </a:r>
            <a:endParaRPr lang="en-US" dirty="0"/>
          </a:p>
        </p:txBody>
      </p:sp>
      <p:sp>
        <p:nvSpPr>
          <p:cNvPr id="3" name="Content Placeholder 2"/>
          <p:cNvSpPr>
            <a:spLocks noGrp="1"/>
          </p:cNvSpPr>
          <p:nvPr>
            <p:ph idx="1"/>
          </p:nvPr>
        </p:nvSpPr>
        <p:spPr/>
        <p:txBody>
          <a:bodyPr>
            <a:normAutofit fontScale="92500" lnSpcReduction="10000"/>
          </a:bodyPr>
          <a:lstStyle/>
          <a:p>
            <a:pPr fontAlgn="base"/>
            <a:r>
              <a:rPr lang="en-US" dirty="0" err="1" smtClean="0"/>
              <a:t>Comulants</a:t>
            </a:r>
            <a:r>
              <a:rPr lang="en-US" dirty="0" smtClean="0"/>
              <a:t>  and  </a:t>
            </a:r>
            <a:r>
              <a:rPr lang="en-US" dirty="0" err="1" smtClean="0"/>
              <a:t>Comulant</a:t>
            </a:r>
            <a:r>
              <a:rPr lang="en-US" dirty="0" smtClean="0"/>
              <a:t>  Generating  Functions  </a:t>
            </a:r>
          </a:p>
          <a:p>
            <a:pPr fontAlgn="base"/>
            <a:r>
              <a:rPr lang="en-US" dirty="0" smtClean="0"/>
              <a:t>Probability density functions</a:t>
            </a:r>
          </a:p>
          <a:p>
            <a:pPr lvl="1" fontAlgn="base"/>
            <a:r>
              <a:rPr lang="en-US" dirty="0" smtClean="0"/>
              <a:t>Bernoulli distribution </a:t>
            </a:r>
          </a:p>
          <a:p>
            <a:pPr lvl="1" fontAlgn="base"/>
            <a:r>
              <a:rPr lang="en-US" dirty="0" smtClean="0"/>
              <a:t>Binomial distribution </a:t>
            </a:r>
          </a:p>
          <a:p>
            <a:pPr lvl="1" fontAlgn="base"/>
            <a:r>
              <a:rPr lang="en-US" dirty="0" smtClean="0"/>
              <a:t>Geometric distribution </a:t>
            </a:r>
          </a:p>
          <a:p>
            <a:pPr lvl="1" fontAlgn="base"/>
            <a:r>
              <a:rPr lang="en-US" dirty="0" smtClean="0"/>
              <a:t>Negative Binomial distribution </a:t>
            </a:r>
          </a:p>
          <a:p>
            <a:pPr lvl="1" fontAlgn="base"/>
            <a:r>
              <a:rPr lang="en-US" dirty="0" err="1" smtClean="0"/>
              <a:t>Hypergeometric</a:t>
            </a:r>
            <a:r>
              <a:rPr lang="en-US" dirty="0" smtClean="0"/>
              <a:t> distribution </a:t>
            </a:r>
          </a:p>
          <a:p>
            <a:pPr lvl="1" fontAlgn="base"/>
            <a:r>
              <a:rPr lang="en-US" dirty="0" smtClean="0"/>
              <a:t>The Poisson distribution </a:t>
            </a:r>
          </a:p>
          <a:p>
            <a:pPr lvl="1" fontAlgn="base"/>
            <a:r>
              <a:rPr lang="en-US" dirty="0" smtClean="0"/>
              <a:t>Uniform distribution </a:t>
            </a:r>
          </a:p>
          <a:p>
            <a:pPr lvl="1" fontAlgn="base"/>
            <a:r>
              <a:rPr lang="en-US" dirty="0" smtClean="0"/>
              <a:t>Exponential distribution   </a:t>
            </a:r>
          </a:p>
          <a:p>
            <a:pPr lvl="1" fontAlgn="base"/>
            <a:r>
              <a:rPr lang="en-US" dirty="0" smtClean="0"/>
              <a:t>Gamma   distribution  </a:t>
            </a:r>
          </a:p>
          <a:p>
            <a:pPr lvl="1" fontAlgn="base"/>
            <a:r>
              <a:rPr lang="en-US" dirty="0" smtClean="0"/>
              <a:t>Beta   distribution   </a:t>
            </a:r>
          </a:p>
          <a:p>
            <a:pPr lvl="1" fontAlgn="base"/>
            <a:r>
              <a:rPr lang="en-US" dirty="0" err="1" smtClean="0"/>
              <a:t>Weibul</a:t>
            </a:r>
            <a:r>
              <a:rPr lang="en-US" dirty="0" smtClean="0"/>
              <a:t> Distribution   </a:t>
            </a:r>
          </a:p>
          <a:p>
            <a:pPr lvl="1" fontAlgn="base"/>
            <a:r>
              <a:rPr lang="en-US" dirty="0" smtClean="0"/>
              <a:t>Normal Distribution </a:t>
            </a:r>
          </a:p>
          <a:p>
            <a:pPr lvl="1" fontAlgn="base"/>
            <a:r>
              <a:rPr lang="en-US" dirty="0" smtClean="0"/>
              <a:t>Log Normal Distribution</a:t>
            </a:r>
            <a:endParaRPr lang="en-US" dirty="0"/>
          </a:p>
        </p:txBody>
      </p:sp>
    </p:spTree>
    <p:extLst>
      <p:ext uri="{BB962C8B-B14F-4D97-AF65-F5344CB8AC3E}">
        <p14:creationId xmlns="" xmlns:p14="http://schemas.microsoft.com/office/powerpoint/2010/main" val="9237083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Objectives</a:t>
            </a:r>
            <a:endParaRPr lang="en-US" dirty="0"/>
          </a:p>
        </p:txBody>
      </p:sp>
      <p:sp>
        <p:nvSpPr>
          <p:cNvPr id="3" name="Content Placeholder 2"/>
          <p:cNvSpPr>
            <a:spLocks noGrp="1"/>
          </p:cNvSpPr>
          <p:nvPr>
            <p:ph idx="1"/>
          </p:nvPr>
        </p:nvSpPr>
        <p:spPr>
          <a:xfrm>
            <a:off x="1371600" y="1828800"/>
            <a:ext cx="7010400" cy="3657599"/>
          </a:xfrm>
        </p:spPr>
        <p:txBody>
          <a:bodyPr/>
          <a:lstStyle/>
          <a:p>
            <a:r>
              <a:rPr lang="en-US" dirty="0" smtClean="0"/>
              <a:t> At the end of this course students should be able to understand and implement the techniques of statistics by using mathematical approach. It generally deals with derivations of general expressions and theorems of statistics and their application.</a:t>
            </a:r>
          </a:p>
        </p:txBody>
      </p:sp>
    </p:spTree>
    <p:extLst>
      <p:ext uri="{BB962C8B-B14F-4D97-AF65-F5344CB8AC3E}">
        <p14:creationId xmlns="" xmlns:p14="http://schemas.microsoft.com/office/powerpoint/2010/main" val="28134125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Statistics and Probability</a:t>
            </a:r>
            <a:endParaRPr lang="en-US" dirty="0"/>
          </a:p>
        </p:txBody>
      </p:sp>
      <p:sp>
        <p:nvSpPr>
          <p:cNvPr id="3" name="Content Placeholder 2"/>
          <p:cNvSpPr>
            <a:spLocks noGrp="1"/>
          </p:cNvSpPr>
          <p:nvPr>
            <p:ph idx="1"/>
          </p:nvPr>
        </p:nvSpPr>
        <p:spPr/>
        <p:txBody>
          <a:bodyPr>
            <a:normAutofit lnSpcReduction="10000"/>
          </a:bodyPr>
          <a:lstStyle/>
          <a:p>
            <a:r>
              <a:rPr lang="en-US" dirty="0" smtClean="0"/>
              <a:t>Analyses of Data in all fields </a:t>
            </a:r>
          </a:p>
          <a:p>
            <a:pPr lvl="1"/>
            <a:r>
              <a:rPr lang="en-US" dirty="0" smtClean="0"/>
              <a:t>Sciences (Natural, Social and Management)</a:t>
            </a:r>
          </a:p>
          <a:p>
            <a:pPr lvl="2"/>
            <a:r>
              <a:rPr lang="en-US" dirty="0" smtClean="0"/>
              <a:t>E.g., estimating the average number of electrons generated from a solar cell when a known intensity of light falls on it</a:t>
            </a:r>
          </a:p>
          <a:p>
            <a:pPr lvl="2"/>
            <a:r>
              <a:rPr lang="en-US" dirty="0" smtClean="0"/>
              <a:t>If a company wants to hire a mathematician, he would need some data about the average salary a mathematician would demand</a:t>
            </a:r>
          </a:p>
          <a:p>
            <a:pPr lvl="1"/>
            <a:r>
              <a:rPr lang="en-US" dirty="0" smtClean="0"/>
              <a:t>Engineering, Manufacturing and Industry</a:t>
            </a:r>
          </a:p>
          <a:p>
            <a:pPr lvl="2"/>
            <a:r>
              <a:rPr lang="en-US" dirty="0" smtClean="0"/>
              <a:t>E.g., it would be beneficial for the car industry to know how many car will be needed to fulfill the demand in 2014</a:t>
            </a:r>
          </a:p>
          <a:p>
            <a:pPr lvl="2"/>
            <a:r>
              <a:rPr lang="en-US" dirty="0" smtClean="0"/>
              <a:t>Estimating the number of defective parts in manufacturing</a:t>
            </a:r>
          </a:p>
          <a:p>
            <a:pPr lvl="1"/>
            <a:r>
              <a:rPr lang="en-US" dirty="0" smtClean="0"/>
              <a:t>Governance (for surveys, planning and prediction)</a:t>
            </a:r>
          </a:p>
          <a:p>
            <a:pPr lvl="2"/>
            <a:r>
              <a:rPr lang="en-US" dirty="0" err="1" smtClean="0"/>
              <a:t>E.g</a:t>
            </a:r>
            <a:r>
              <a:rPr lang="en-US" dirty="0" smtClean="0"/>
              <a:t>, if the government is able to gather data of the current population and the growth rate, then they would be able to estimate the population in 2020 and can plan how many schools would be required for the children</a:t>
            </a:r>
          </a:p>
          <a:p>
            <a:pPr lvl="2"/>
            <a:r>
              <a:rPr lang="en-US" dirty="0" smtClean="0"/>
              <a:t>Traffic light timing adjustment</a:t>
            </a:r>
          </a:p>
          <a:p>
            <a:pPr marL="457200" lvl="1" indent="0">
              <a:buNone/>
            </a:pPr>
            <a:endParaRPr lang="en-US" dirty="0" smtClean="0"/>
          </a:p>
          <a:p>
            <a:pPr lvl="1"/>
            <a:endParaRPr lang="en-US" dirty="0"/>
          </a:p>
        </p:txBody>
      </p:sp>
    </p:spTree>
    <p:extLst>
      <p:ext uri="{BB962C8B-B14F-4D97-AF65-F5344CB8AC3E}">
        <p14:creationId xmlns="" xmlns:p14="http://schemas.microsoft.com/office/powerpoint/2010/main" val="14505561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Recommended Text</a:t>
            </a:r>
            <a:endParaRPr lang="en-US" dirty="0"/>
          </a:p>
        </p:txBody>
      </p:sp>
      <p:sp>
        <p:nvSpPr>
          <p:cNvPr id="3" name="Content Placeholder 2"/>
          <p:cNvSpPr>
            <a:spLocks noGrp="1"/>
          </p:cNvSpPr>
          <p:nvPr>
            <p:ph idx="1"/>
          </p:nvPr>
        </p:nvSpPr>
        <p:spPr/>
        <p:txBody>
          <a:bodyPr/>
          <a:lstStyle/>
          <a:p>
            <a:r>
              <a:rPr lang="en-US" dirty="0" smtClean="0"/>
              <a:t>Probability and Statistics for Engineers and Scientists 9</a:t>
            </a:r>
            <a:r>
              <a:rPr lang="en-US" baseline="30000" dirty="0" smtClean="0"/>
              <a:t>th</a:t>
            </a:r>
            <a:r>
              <a:rPr lang="en-US" dirty="0" smtClean="0"/>
              <a:t> Edition, by Walpole, Myers 2012</a:t>
            </a:r>
          </a:p>
          <a:p>
            <a:pPr>
              <a:buNone/>
            </a:pPr>
            <a:endParaRPr lang="en-US" dirty="0" smtClean="0"/>
          </a:p>
          <a:p>
            <a:pPr>
              <a:buNone/>
            </a:pPr>
            <a:r>
              <a:rPr lang="en-US" dirty="0" smtClean="0"/>
              <a:t>For Reference</a:t>
            </a:r>
          </a:p>
          <a:p>
            <a:r>
              <a:rPr lang="en-US" dirty="0" smtClean="0"/>
              <a:t> “Advanced Engineering Mathematics” by E </a:t>
            </a:r>
            <a:r>
              <a:rPr lang="en-US" dirty="0" err="1" smtClean="0"/>
              <a:t>Kreyszig</a:t>
            </a:r>
            <a:r>
              <a:rPr lang="en-US" dirty="0" smtClean="0"/>
              <a:t> (Chapters for Statistics and Probability)</a:t>
            </a:r>
          </a:p>
          <a:p>
            <a:r>
              <a:rPr lang="en-US" dirty="0" smtClean="0"/>
              <a:t>Probability Theory and Mathematical Statistics by </a:t>
            </a:r>
            <a:r>
              <a:rPr lang="en-US" dirty="0" err="1" smtClean="0"/>
              <a:t>Marek</a:t>
            </a:r>
            <a:r>
              <a:rPr lang="en-US" dirty="0" smtClean="0"/>
              <a:t> </a:t>
            </a:r>
            <a:r>
              <a:rPr lang="en-US" dirty="0" err="1" smtClean="0"/>
              <a:t>Fisz</a:t>
            </a:r>
            <a:r>
              <a:rPr lang="en-US" dirty="0" smtClean="0"/>
              <a:t>, 3</a:t>
            </a:r>
            <a:r>
              <a:rPr lang="en-US" baseline="30000" dirty="0" smtClean="0"/>
              <a:t>rd</a:t>
            </a:r>
            <a:r>
              <a:rPr lang="en-US" dirty="0" smtClean="0"/>
              <a:t> Edition, 1967</a:t>
            </a:r>
          </a:p>
          <a:p>
            <a:r>
              <a:rPr lang="en-US" dirty="0" err="1" smtClean="0"/>
              <a:t>Schaums</a:t>
            </a:r>
            <a:r>
              <a:rPr lang="en-US" dirty="0" smtClean="0"/>
              <a:t> Easy Outline of Probability and Statistics</a:t>
            </a:r>
          </a:p>
          <a:p>
            <a:pPr lvl="1"/>
            <a:endParaRPr lang="en-US" dirty="0"/>
          </a:p>
        </p:txBody>
      </p:sp>
    </p:spTree>
    <p:extLst>
      <p:ext uri="{BB962C8B-B14F-4D97-AF65-F5344CB8AC3E}">
        <p14:creationId xmlns="" xmlns:p14="http://schemas.microsoft.com/office/powerpoint/2010/main" val="26010255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Statistics</a:t>
            </a:r>
            <a:endParaRPr lang="en-US" dirty="0"/>
          </a:p>
        </p:txBody>
      </p:sp>
      <p:sp>
        <p:nvSpPr>
          <p:cNvPr id="3" name="Content Placeholder 2"/>
          <p:cNvSpPr>
            <a:spLocks noGrp="1"/>
          </p:cNvSpPr>
          <p:nvPr>
            <p:ph idx="1"/>
          </p:nvPr>
        </p:nvSpPr>
        <p:spPr/>
        <p:txBody>
          <a:bodyPr/>
          <a:lstStyle/>
          <a:p>
            <a:r>
              <a:rPr lang="en-US" dirty="0" smtClean="0"/>
              <a:t>According to Wikipedia “</a:t>
            </a:r>
            <a:r>
              <a:rPr lang="en-US" b="1" dirty="0"/>
              <a:t>Statistics</a:t>
            </a:r>
            <a:r>
              <a:rPr lang="en-US" dirty="0"/>
              <a:t> is the study of the collection, organization, analysis, interpretation and presentation of data</a:t>
            </a:r>
            <a:r>
              <a:rPr lang="en-US" dirty="0" smtClean="0"/>
              <a:t>. </a:t>
            </a:r>
            <a:r>
              <a:rPr lang="en-US" dirty="0"/>
              <a:t>It deals with all aspects of data, including the planning of data </a:t>
            </a:r>
            <a:r>
              <a:rPr lang="en-US" dirty="0" smtClean="0"/>
              <a:t>collection </a:t>
            </a:r>
            <a:r>
              <a:rPr lang="en-US" dirty="0"/>
              <a:t>in terms of the design of surveys and </a:t>
            </a:r>
            <a:r>
              <a:rPr lang="en-US" dirty="0" smtClean="0"/>
              <a:t>experiments”.</a:t>
            </a:r>
          </a:p>
          <a:p>
            <a:endParaRPr lang="en-US" dirty="0" smtClean="0"/>
          </a:p>
          <a:p>
            <a:pPr lvl="1"/>
            <a:r>
              <a:rPr lang="en-US" dirty="0" smtClean="0"/>
              <a:t>Uncertainty is present in Data (e.g. population survey)</a:t>
            </a:r>
          </a:p>
          <a:p>
            <a:pPr lvl="1"/>
            <a:r>
              <a:rPr lang="en-US" dirty="0" smtClean="0"/>
              <a:t>Variation in data (e.g. number of car at an intersection)</a:t>
            </a:r>
          </a:p>
          <a:p>
            <a:pPr lvl="1"/>
            <a:r>
              <a:rPr lang="en-US" dirty="0"/>
              <a:t>Data collected is used for “Inferences</a:t>
            </a:r>
            <a:r>
              <a:rPr lang="en-US" dirty="0" smtClean="0"/>
              <a:t>” </a:t>
            </a:r>
            <a:endParaRPr lang="en-US" dirty="0"/>
          </a:p>
          <a:p>
            <a:pPr lvl="1"/>
            <a:r>
              <a:rPr lang="en-US" dirty="0" smtClean="0"/>
              <a:t>This information is used to improve the quality.</a:t>
            </a:r>
          </a:p>
          <a:p>
            <a:endParaRPr lang="en-US" dirty="0" smtClean="0"/>
          </a:p>
        </p:txBody>
      </p:sp>
    </p:spTree>
    <p:extLst>
      <p:ext uri="{BB962C8B-B14F-4D97-AF65-F5344CB8AC3E}">
        <p14:creationId xmlns="" xmlns:p14="http://schemas.microsoft.com/office/powerpoint/2010/main" val="3982031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Statistical Methods</a:t>
            </a:r>
            <a:endParaRPr lang="en-US" dirty="0"/>
          </a:p>
        </p:txBody>
      </p:sp>
      <p:sp>
        <p:nvSpPr>
          <p:cNvPr id="3" name="Content Placeholder 2"/>
          <p:cNvSpPr>
            <a:spLocks noGrp="1"/>
          </p:cNvSpPr>
          <p:nvPr>
            <p:ph idx="1"/>
          </p:nvPr>
        </p:nvSpPr>
        <p:spPr>
          <a:xfrm>
            <a:off x="457200" y="1143000"/>
            <a:ext cx="8229600" cy="5257800"/>
          </a:xfrm>
        </p:spPr>
        <p:txBody>
          <a:bodyPr>
            <a:normAutofit/>
          </a:bodyPr>
          <a:lstStyle/>
          <a:p>
            <a:r>
              <a:rPr lang="en-US" dirty="0" smtClean="0"/>
              <a:t>Data: Data are values of qualitative or quantitative variable belonging to a set of items (Wikipedia).</a:t>
            </a:r>
          </a:p>
          <a:p>
            <a:r>
              <a:rPr lang="en-US" dirty="0" smtClean="0"/>
              <a:t>Data Collection</a:t>
            </a:r>
          </a:p>
          <a:p>
            <a:pPr lvl="1"/>
            <a:r>
              <a:rPr lang="en-US" dirty="0" smtClean="0"/>
              <a:t>Simple Random Sampling</a:t>
            </a:r>
          </a:p>
          <a:p>
            <a:pPr lvl="2"/>
            <a:r>
              <a:rPr lang="en-US" dirty="0" smtClean="0"/>
              <a:t>Data collected in this process is called Raw Data</a:t>
            </a:r>
          </a:p>
          <a:p>
            <a:pPr lvl="1"/>
            <a:r>
              <a:rPr lang="en-US" dirty="0" smtClean="0"/>
              <a:t>Experimental Design</a:t>
            </a:r>
          </a:p>
          <a:p>
            <a:pPr lvl="2"/>
            <a:r>
              <a:rPr lang="en-US" dirty="0" smtClean="0"/>
              <a:t>E.g., How many people need public transport to go to cities from villages and how often they need to go?</a:t>
            </a:r>
          </a:p>
          <a:p>
            <a:pPr lvl="3"/>
            <a:r>
              <a:rPr lang="en-US" dirty="0" smtClean="0"/>
              <a:t>Problem Definition and issues to be addressed</a:t>
            </a:r>
          </a:p>
          <a:p>
            <a:pPr lvl="3"/>
            <a:r>
              <a:rPr lang="en-US" dirty="0" smtClean="0"/>
              <a:t>Demarcation of population of interest</a:t>
            </a:r>
          </a:p>
          <a:p>
            <a:pPr lvl="3"/>
            <a:r>
              <a:rPr lang="en-US" dirty="0" smtClean="0"/>
              <a:t>Sampling</a:t>
            </a:r>
          </a:p>
          <a:p>
            <a:pPr lvl="3"/>
            <a:r>
              <a:rPr lang="en-US" dirty="0" smtClean="0"/>
              <a:t>Definition of Experimental Design</a:t>
            </a:r>
          </a:p>
          <a:p>
            <a:pPr lvl="1"/>
            <a:r>
              <a:rPr lang="en-US" dirty="0" smtClean="0"/>
              <a:t>Data Analyses</a:t>
            </a:r>
          </a:p>
          <a:p>
            <a:pPr lvl="1"/>
            <a:r>
              <a:rPr lang="en-US" dirty="0" smtClean="0"/>
              <a:t>Statistical Inference</a:t>
            </a:r>
            <a:endParaRPr lang="en-US" dirty="0"/>
          </a:p>
        </p:txBody>
      </p:sp>
    </p:spTree>
    <p:extLst>
      <p:ext uri="{BB962C8B-B14F-4D97-AF65-F5344CB8AC3E}">
        <p14:creationId xmlns="" xmlns:p14="http://schemas.microsoft.com/office/powerpoint/2010/main" val="8762995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Representation</a:t>
            </a:r>
            <a:endParaRPr lang="en-US" dirty="0"/>
          </a:p>
        </p:txBody>
      </p:sp>
      <p:sp>
        <p:nvSpPr>
          <p:cNvPr id="3" name="Content Placeholder 2"/>
          <p:cNvSpPr>
            <a:spLocks noGrp="1"/>
          </p:cNvSpPr>
          <p:nvPr>
            <p:ph idx="1"/>
          </p:nvPr>
        </p:nvSpPr>
        <p:spPr>
          <a:xfrm>
            <a:off x="457200" y="1143001"/>
            <a:ext cx="8229600" cy="3581399"/>
          </a:xfrm>
        </p:spPr>
        <p:txBody>
          <a:bodyPr>
            <a:normAutofit/>
          </a:bodyPr>
          <a:lstStyle/>
          <a:p>
            <a:r>
              <a:rPr lang="en-US" dirty="0" smtClean="0"/>
              <a:t>Data can be represented</a:t>
            </a:r>
            <a:endParaRPr lang="en-US" dirty="0"/>
          </a:p>
          <a:p>
            <a:pPr lvl="1"/>
            <a:r>
              <a:rPr lang="en-US" dirty="0" smtClean="0"/>
              <a:t>Numerically</a:t>
            </a:r>
          </a:p>
          <a:p>
            <a:pPr lvl="2"/>
            <a:r>
              <a:rPr lang="en-US" dirty="0" smtClean="0"/>
              <a:t>Numbers</a:t>
            </a:r>
          </a:p>
          <a:p>
            <a:pPr lvl="3"/>
            <a:r>
              <a:rPr lang="en-US" dirty="0" smtClean="0"/>
              <a:t>For example the age of 10 students in a  </a:t>
            </a:r>
            <a:r>
              <a:rPr lang="en-US" dirty="0" err="1" smtClean="0"/>
              <a:t>M.Sc</a:t>
            </a:r>
            <a:r>
              <a:rPr lang="en-US" dirty="0" smtClean="0"/>
              <a:t> Mathematics class can be represented as </a:t>
            </a:r>
          </a:p>
          <a:p>
            <a:pPr lvl="3"/>
            <a:r>
              <a:rPr lang="en-US" dirty="0" smtClean="0"/>
              <a:t>{20, 21, 20, 22, 23, 19, 23, 19, 20, 22}</a:t>
            </a:r>
          </a:p>
        </p:txBody>
      </p:sp>
    </p:spTree>
    <p:extLst>
      <p:ext uri="{BB962C8B-B14F-4D97-AF65-F5344CB8AC3E}">
        <p14:creationId xmlns="" xmlns:p14="http://schemas.microsoft.com/office/powerpoint/2010/main" val="36563558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Representation</a:t>
            </a:r>
            <a:endParaRPr lang="en-US" dirty="0"/>
          </a:p>
        </p:txBody>
      </p:sp>
      <p:sp>
        <p:nvSpPr>
          <p:cNvPr id="3" name="Content Placeholder 2"/>
          <p:cNvSpPr>
            <a:spLocks noGrp="1"/>
          </p:cNvSpPr>
          <p:nvPr>
            <p:ph idx="1"/>
          </p:nvPr>
        </p:nvSpPr>
        <p:spPr>
          <a:xfrm>
            <a:off x="457200" y="1143001"/>
            <a:ext cx="8229600" cy="2590799"/>
          </a:xfrm>
        </p:spPr>
        <p:txBody>
          <a:bodyPr>
            <a:normAutofit/>
          </a:bodyPr>
          <a:lstStyle/>
          <a:p>
            <a:r>
              <a:rPr lang="en-US" dirty="0" smtClean="0"/>
              <a:t>Data can be represented</a:t>
            </a:r>
            <a:endParaRPr lang="en-US" dirty="0"/>
          </a:p>
          <a:p>
            <a:pPr lvl="1"/>
            <a:r>
              <a:rPr lang="en-US" dirty="0" smtClean="0"/>
              <a:t>Numerically</a:t>
            </a:r>
          </a:p>
          <a:p>
            <a:pPr lvl="2"/>
            <a:r>
              <a:rPr lang="en-US" dirty="0" smtClean="0"/>
              <a:t>Grouped Data</a:t>
            </a:r>
          </a:p>
          <a:p>
            <a:pPr lvl="3"/>
            <a:r>
              <a:rPr lang="en-US" dirty="0" smtClean="0"/>
              <a:t>A </a:t>
            </a:r>
            <a:r>
              <a:rPr lang="en-US" dirty="0" smtClean="0">
                <a:hlinkClick r:id="rId2" tooltip="Raw data"/>
              </a:rPr>
              <a:t>raw dataset</a:t>
            </a:r>
            <a:r>
              <a:rPr lang="en-US" dirty="0" smtClean="0"/>
              <a:t> can be organized by constructing a table showing the </a:t>
            </a:r>
            <a:r>
              <a:rPr lang="en-US" dirty="0" smtClean="0">
                <a:hlinkClick r:id="rId3" tooltip="Frequency distribution"/>
              </a:rPr>
              <a:t>frequency distribution</a:t>
            </a:r>
            <a:r>
              <a:rPr lang="en-US" dirty="0" smtClean="0"/>
              <a:t> of the variable</a:t>
            </a:r>
          </a:p>
          <a:p>
            <a:pPr lvl="3"/>
            <a:r>
              <a:rPr lang="en-US" dirty="0" smtClean="0"/>
              <a:t>As in the above example we can represent the data</a:t>
            </a:r>
          </a:p>
          <a:p>
            <a:pPr lvl="3"/>
            <a:r>
              <a:rPr lang="en-US" dirty="0" smtClean="0"/>
              <a:t>{20, 21, 20, 22, 23, 19, 23, 19, 20, 22}</a:t>
            </a:r>
          </a:p>
          <a:p>
            <a:pPr lvl="3"/>
            <a:endParaRPr lang="en-US" dirty="0" smtClean="0"/>
          </a:p>
          <a:p>
            <a:pPr lvl="2">
              <a:buNone/>
            </a:pPr>
            <a:endParaRPr lang="en-US" dirty="0" smtClean="0"/>
          </a:p>
        </p:txBody>
      </p:sp>
      <p:graphicFrame>
        <p:nvGraphicFramePr>
          <p:cNvPr id="4" name="Table 3"/>
          <p:cNvGraphicFramePr>
            <a:graphicFrameLocks noGrp="1"/>
          </p:cNvGraphicFramePr>
          <p:nvPr/>
        </p:nvGraphicFramePr>
        <p:xfrm>
          <a:off x="1752600" y="3810000"/>
          <a:ext cx="5334000" cy="2567940"/>
        </p:xfrm>
        <a:graphic>
          <a:graphicData uri="http://schemas.openxmlformats.org/drawingml/2006/table">
            <a:tbl>
              <a:tblPr firstRow="1" bandRow="1">
                <a:tableStyleId>{2D5ABB26-0587-4C30-8999-92F81FD0307C}</a:tableStyleId>
              </a:tblPr>
              <a:tblGrid>
                <a:gridCol w="2667000"/>
                <a:gridCol w="2667000"/>
              </a:tblGrid>
              <a:tr h="427990">
                <a:tc>
                  <a:txBody>
                    <a:bodyPr/>
                    <a:lstStyle/>
                    <a:p>
                      <a:r>
                        <a:rPr lang="en-US" dirty="0" smtClean="0"/>
                        <a:t>Age years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Number of students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7990">
                <a:tc>
                  <a:txBody>
                    <a:bodyPr/>
                    <a:lstStyle/>
                    <a:p>
                      <a:r>
                        <a:rPr lang="en-US" dirty="0" smtClean="0"/>
                        <a:t>19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7990">
                <a:tc>
                  <a:txBody>
                    <a:bodyPr/>
                    <a:lstStyle/>
                    <a:p>
                      <a:r>
                        <a:rPr lang="en-US" dirty="0" smtClean="0"/>
                        <a:t>20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7990">
                <a:tc>
                  <a:txBody>
                    <a:bodyPr/>
                    <a:lstStyle/>
                    <a:p>
                      <a:r>
                        <a:rPr lang="en-US" dirty="0" smtClean="0"/>
                        <a:t>21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7990">
                <a:tc>
                  <a:txBody>
                    <a:bodyPr/>
                    <a:lstStyle/>
                    <a:p>
                      <a:r>
                        <a:rPr lang="en-US" dirty="0" smtClean="0"/>
                        <a:t>22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7990">
                <a:tc>
                  <a:txBody>
                    <a:bodyPr/>
                    <a:lstStyle/>
                    <a:p>
                      <a:r>
                        <a:rPr lang="en-US" dirty="0" smtClean="0"/>
                        <a:t>23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36563558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Representation</a:t>
            </a:r>
            <a:endParaRPr lang="en-US" dirty="0"/>
          </a:p>
        </p:txBody>
      </p:sp>
      <p:sp>
        <p:nvSpPr>
          <p:cNvPr id="3" name="Content Placeholder 2"/>
          <p:cNvSpPr>
            <a:spLocks noGrp="1"/>
          </p:cNvSpPr>
          <p:nvPr>
            <p:ph idx="1"/>
          </p:nvPr>
        </p:nvSpPr>
        <p:spPr>
          <a:xfrm>
            <a:off x="457200" y="1143001"/>
            <a:ext cx="8229600" cy="1981199"/>
          </a:xfrm>
        </p:spPr>
        <p:txBody>
          <a:bodyPr>
            <a:normAutofit/>
          </a:bodyPr>
          <a:lstStyle/>
          <a:p>
            <a:r>
              <a:rPr lang="en-US" dirty="0" smtClean="0"/>
              <a:t>Data can be represented</a:t>
            </a:r>
            <a:endParaRPr lang="en-US" dirty="0"/>
          </a:p>
          <a:p>
            <a:pPr lvl="1"/>
            <a:r>
              <a:rPr lang="en-US" dirty="0" smtClean="0"/>
              <a:t>Numerically</a:t>
            </a:r>
          </a:p>
          <a:p>
            <a:pPr lvl="2"/>
            <a:r>
              <a:rPr lang="en-US" dirty="0" smtClean="0"/>
              <a:t>Tables</a:t>
            </a:r>
          </a:p>
          <a:p>
            <a:pPr lvl="3"/>
            <a:r>
              <a:rPr lang="en-US" dirty="0" smtClean="0"/>
              <a:t>A </a:t>
            </a:r>
            <a:r>
              <a:rPr lang="en-US" b="1" dirty="0" smtClean="0"/>
              <a:t>table</a:t>
            </a:r>
            <a:r>
              <a:rPr lang="en-US" dirty="0" smtClean="0"/>
              <a:t> is a means of arranging </a:t>
            </a:r>
            <a:r>
              <a:rPr lang="en-US" dirty="0" smtClean="0">
                <a:hlinkClick r:id="rId2" tooltip="Data"/>
              </a:rPr>
              <a:t>data</a:t>
            </a:r>
            <a:r>
              <a:rPr lang="en-US" dirty="0" smtClean="0"/>
              <a:t> in rows and columns</a:t>
            </a:r>
          </a:p>
          <a:p>
            <a:pPr lvl="3"/>
            <a:r>
              <a:rPr lang="en-US" dirty="0" smtClean="0"/>
              <a:t>e.g. age of people</a:t>
            </a:r>
          </a:p>
          <a:p>
            <a:pPr lvl="2">
              <a:buNone/>
            </a:pPr>
            <a:endParaRPr lang="en-US" dirty="0" smtClean="0"/>
          </a:p>
        </p:txBody>
      </p:sp>
      <p:graphicFrame>
        <p:nvGraphicFramePr>
          <p:cNvPr id="5" name="Table 4"/>
          <p:cNvGraphicFramePr>
            <a:graphicFrameLocks noGrp="1"/>
          </p:cNvGraphicFramePr>
          <p:nvPr/>
        </p:nvGraphicFramePr>
        <p:xfrm>
          <a:off x="1600200" y="3200400"/>
          <a:ext cx="5334000" cy="2567940"/>
        </p:xfrm>
        <a:graphic>
          <a:graphicData uri="http://schemas.openxmlformats.org/drawingml/2006/table">
            <a:tbl>
              <a:tblPr firstRow="1" bandRow="1">
                <a:tableStyleId>{2D5ABB26-0587-4C30-8999-92F81FD0307C}</a:tableStyleId>
              </a:tblPr>
              <a:tblGrid>
                <a:gridCol w="2667000"/>
                <a:gridCol w="2667000"/>
              </a:tblGrid>
              <a:tr h="427990">
                <a:tc>
                  <a:txBody>
                    <a:bodyPr/>
                    <a:lstStyle/>
                    <a:p>
                      <a:r>
                        <a:rPr lang="en-US" dirty="0" smtClean="0"/>
                        <a:t>Name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Age (years)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7990">
                <a:tc>
                  <a:txBody>
                    <a:bodyPr/>
                    <a:lstStyle/>
                    <a:p>
                      <a:r>
                        <a:rPr lang="en-US" dirty="0" smtClean="0"/>
                        <a:t>Faisal</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25</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7990">
                <a:tc>
                  <a:txBody>
                    <a:bodyPr/>
                    <a:lstStyle/>
                    <a:p>
                      <a:r>
                        <a:rPr lang="en-US" dirty="0" smtClean="0"/>
                        <a:t>Amir</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7990">
                <a:tc>
                  <a:txBody>
                    <a:bodyPr/>
                    <a:lstStyle/>
                    <a:p>
                      <a:r>
                        <a:rPr lang="en-US" dirty="0" err="1" smtClean="0"/>
                        <a:t>Waqar</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7990">
                <a:tc>
                  <a:txBody>
                    <a:bodyPr/>
                    <a:lstStyle/>
                    <a:p>
                      <a:r>
                        <a:rPr lang="en-US" dirty="0" err="1" smtClean="0"/>
                        <a:t>Waseem</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40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7990">
                <a:tc>
                  <a:txBody>
                    <a:bodyPr/>
                    <a:lstStyle/>
                    <a:p>
                      <a:r>
                        <a:rPr lang="en-US" dirty="0" err="1" smtClean="0"/>
                        <a:t>Kamran</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36563558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Representation</a:t>
            </a:r>
            <a:endParaRPr lang="en-US" dirty="0"/>
          </a:p>
        </p:txBody>
      </p:sp>
      <p:sp>
        <p:nvSpPr>
          <p:cNvPr id="3" name="Content Placeholder 2"/>
          <p:cNvSpPr>
            <a:spLocks noGrp="1"/>
          </p:cNvSpPr>
          <p:nvPr>
            <p:ph idx="1"/>
          </p:nvPr>
        </p:nvSpPr>
        <p:spPr>
          <a:xfrm>
            <a:off x="457200" y="1143001"/>
            <a:ext cx="8229600" cy="1524000"/>
          </a:xfrm>
        </p:spPr>
        <p:txBody>
          <a:bodyPr>
            <a:normAutofit/>
          </a:bodyPr>
          <a:lstStyle/>
          <a:p>
            <a:pPr>
              <a:buNone/>
            </a:pPr>
            <a:endParaRPr lang="en-US" dirty="0" smtClean="0"/>
          </a:p>
          <a:p>
            <a:pPr lvl="1"/>
            <a:r>
              <a:rPr lang="en-US" dirty="0" smtClean="0"/>
              <a:t>Graphically</a:t>
            </a:r>
          </a:p>
          <a:p>
            <a:pPr lvl="2"/>
            <a:r>
              <a:rPr lang="en-US" dirty="0" smtClean="0"/>
              <a:t>Curves</a:t>
            </a:r>
          </a:p>
          <a:p>
            <a:pPr lvl="2">
              <a:buNone/>
            </a:pPr>
            <a:endParaRPr lang="en-US" dirty="0" smtClean="0"/>
          </a:p>
        </p:txBody>
      </p:sp>
      <p:pic>
        <p:nvPicPr>
          <p:cNvPr id="5" name="Picture 4" descr="LineGraph.gif"/>
          <p:cNvPicPr>
            <a:picLocks noChangeAspect="1"/>
          </p:cNvPicPr>
          <p:nvPr/>
        </p:nvPicPr>
        <p:blipFill>
          <a:blip r:embed="rId2" cstate="print"/>
          <a:stretch>
            <a:fillRect/>
          </a:stretch>
        </p:blipFill>
        <p:spPr>
          <a:xfrm>
            <a:off x="1219200" y="2286000"/>
            <a:ext cx="6540500" cy="3924300"/>
          </a:xfrm>
          <a:prstGeom prst="rect">
            <a:avLst/>
          </a:prstGeom>
        </p:spPr>
      </p:pic>
    </p:spTree>
    <p:extLst>
      <p:ext uri="{BB962C8B-B14F-4D97-AF65-F5344CB8AC3E}">
        <p14:creationId xmlns="" xmlns:p14="http://schemas.microsoft.com/office/powerpoint/2010/main" val="36563558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Representation</a:t>
            </a:r>
            <a:endParaRPr lang="en-US" dirty="0"/>
          </a:p>
        </p:txBody>
      </p:sp>
      <p:sp>
        <p:nvSpPr>
          <p:cNvPr id="3" name="Content Placeholder 2"/>
          <p:cNvSpPr>
            <a:spLocks noGrp="1"/>
          </p:cNvSpPr>
          <p:nvPr>
            <p:ph idx="1"/>
          </p:nvPr>
        </p:nvSpPr>
        <p:spPr/>
        <p:txBody>
          <a:bodyPr>
            <a:normAutofit/>
          </a:bodyPr>
          <a:lstStyle/>
          <a:p>
            <a:pPr>
              <a:buNone/>
            </a:pPr>
            <a:endParaRPr lang="en-US" dirty="0" smtClean="0"/>
          </a:p>
          <a:p>
            <a:pPr lvl="1"/>
            <a:r>
              <a:rPr lang="en-US" dirty="0" smtClean="0"/>
              <a:t>Graphically</a:t>
            </a:r>
          </a:p>
          <a:p>
            <a:pPr lvl="2"/>
            <a:r>
              <a:rPr lang="en-US" dirty="0" smtClean="0"/>
              <a:t>Pie Chart</a:t>
            </a:r>
          </a:p>
          <a:p>
            <a:pPr lvl="3"/>
            <a:r>
              <a:rPr lang="en-US" sz="1800" dirty="0" smtClean="0">
                <a:latin typeface="Arial" pitchFamily="34" charset="0"/>
                <a:cs typeface="Arial" pitchFamily="34" charset="0"/>
              </a:rPr>
              <a:t>A pie chart (or a circle graph) is a </a:t>
            </a:r>
            <a:r>
              <a:rPr lang="en-US" sz="1800" dirty="0" smtClean="0">
                <a:latin typeface="Arial" pitchFamily="34" charset="0"/>
                <a:cs typeface="Arial" pitchFamily="34" charset="0"/>
                <a:hlinkClick r:id="rId2" tooltip="Circle"/>
              </a:rPr>
              <a:t>circular</a:t>
            </a:r>
            <a:r>
              <a:rPr lang="en-US" sz="1800" dirty="0" smtClean="0">
                <a:latin typeface="Arial" pitchFamily="34" charset="0"/>
                <a:cs typeface="Arial" pitchFamily="34" charset="0"/>
              </a:rPr>
              <a:t> </a:t>
            </a:r>
            <a:r>
              <a:rPr lang="en-US" sz="1800" dirty="0" smtClean="0">
                <a:latin typeface="Arial" pitchFamily="34" charset="0"/>
                <a:cs typeface="Arial" pitchFamily="34" charset="0"/>
                <a:hlinkClick r:id="rId3" tooltip="Chart"/>
              </a:rPr>
              <a:t>chart</a:t>
            </a:r>
            <a:r>
              <a:rPr lang="en-US" sz="1800" dirty="0" smtClean="0">
                <a:latin typeface="Arial" pitchFamily="34" charset="0"/>
                <a:cs typeface="Arial" pitchFamily="34" charset="0"/>
              </a:rPr>
              <a:t> divided into </a:t>
            </a:r>
            <a:r>
              <a:rPr lang="en-US" sz="1800" dirty="0" smtClean="0">
                <a:latin typeface="Arial" pitchFamily="34" charset="0"/>
                <a:cs typeface="Arial" pitchFamily="34" charset="0"/>
                <a:hlinkClick r:id="rId4" tooltip="Circular sector"/>
              </a:rPr>
              <a:t>sectors</a:t>
            </a:r>
            <a:r>
              <a:rPr lang="en-US" sz="1800" dirty="0" smtClean="0">
                <a:latin typeface="Arial" pitchFamily="34" charset="0"/>
                <a:cs typeface="Arial" pitchFamily="34" charset="0"/>
              </a:rPr>
              <a:t>, illustrating numerical proportion.</a:t>
            </a:r>
          </a:p>
          <a:p>
            <a:pPr lvl="3"/>
            <a:r>
              <a:rPr lang="en-US" sz="1800" dirty="0" smtClean="0">
                <a:latin typeface="Arial" pitchFamily="34" charset="0"/>
                <a:cs typeface="Arial" pitchFamily="34" charset="0"/>
              </a:rPr>
              <a:t>E.g., a survey of all the sportsmen in a certain country show </a:t>
            </a:r>
          </a:p>
          <a:p>
            <a:pPr lvl="3">
              <a:buNone/>
            </a:pPr>
            <a:endParaRPr lang="en-US" sz="1800" dirty="0" smtClean="0">
              <a:latin typeface="Arial" pitchFamily="34" charset="0"/>
              <a:cs typeface="Arial" pitchFamily="34" charset="0"/>
            </a:endParaRPr>
          </a:p>
          <a:p>
            <a:pPr lvl="2"/>
            <a:endParaRPr lang="en-US" dirty="0" smtClean="0"/>
          </a:p>
          <a:p>
            <a:pPr lvl="2"/>
            <a:endParaRPr lang="en-US" dirty="0" smtClean="0"/>
          </a:p>
          <a:p>
            <a:pPr lvl="2"/>
            <a:endParaRPr lang="en-US" dirty="0" smtClean="0"/>
          </a:p>
        </p:txBody>
      </p:sp>
      <p:pic>
        <p:nvPicPr>
          <p:cNvPr id="4" name="Picture 3" descr="pie-chart.gif"/>
          <p:cNvPicPr>
            <a:picLocks noChangeAspect="1"/>
          </p:cNvPicPr>
          <p:nvPr/>
        </p:nvPicPr>
        <p:blipFill>
          <a:blip r:embed="rId5" cstate="print"/>
          <a:stretch>
            <a:fillRect/>
          </a:stretch>
        </p:blipFill>
        <p:spPr>
          <a:xfrm>
            <a:off x="3048000" y="3276600"/>
            <a:ext cx="3990975" cy="3068758"/>
          </a:xfrm>
          <a:prstGeom prst="rect">
            <a:avLst/>
          </a:prstGeom>
        </p:spPr>
      </p:pic>
    </p:spTree>
    <p:extLst>
      <p:ext uri="{BB962C8B-B14F-4D97-AF65-F5344CB8AC3E}">
        <p14:creationId xmlns="" xmlns:p14="http://schemas.microsoft.com/office/powerpoint/2010/main" val="36563558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Representation</a:t>
            </a:r>
            <a:endParaRPr lang="en-US" dirty="0"/>
          </a:p>
        </p:txBody>
      </p:sp>
      <p:sp>
        <p:nvSpPr>
          <p:cNvPr id="3" name="Content Placeholder 2"/>
          <p:cNvSpPr>
            <a:spLocks noGrp="1"/>
          </p:cNvSpPr>
          <p:nvPr>
            <p:ph idx="1"/>
          </p:nvPr>
        </p:nvSpPr>
        <p:spPr>
          <a:xfrm>
            <a:off x="381000" y="914400"/>
            <a:ext cx="8229600" cy="2667000"/>
          </a:xfrm>
        </p:spPr>
        <p:txBody>
          <a:bodyPr>
            <a:normAutofit lnSpcReduction="10000"/>
          </a:bodyPr>
          <a:lstStyle/>
          <a:p>
            <a:pPr lvl="1"/>
            <a:r>
              <a:rPr lang="en-US" dirty="0" smtClean="0"/>
              <a:t>Graphically</a:t>
            </a:r>
          </a:p>
          <a:p>
            <a:pPr lvl="2"/>
            <a:endParaRPr lang="en-US" dirty="0" smtClean="0"/>
          </a:p>
          <a:p>
            <a:pPr lvl="1"/>
            <a:r>
              <a:rPr lang="en-US" dirty="0" smtClean="0"/>
              <a:t>Stem and Leaf plot</a:t>
            </a:r>
          </a:p>
          <a:p>
            <a:pPr lvl="2"/>
            <a:r>
              <a:rPr lang="en-US" dirty="0" smtClean="0"/>
              <a:t>	Stem-and-leaf plots are a method for showing the frequency with which certain classes of values occur. </a:t>
            </a:r>
          </a:p>
          <a:p>
            <a:pPr lvl="2"/>
            <a:r>
              <a:rPr lang="en-US" dirty="0" smtClean="0"/>
              <a:t>For instance, suppose you have the following list of values: </a:t>
            </a:r>
          </a:p>
          <a:p>
            <a:pPr lvl="3"/>
            <a:r>
              <a:rPr lang="en-US" dirty="0" smtClean="0"/>
              <a:t>12, 13, 21, 27, 33, 34, 35, 37, 40, 40, 41. </a:t>
            </a:r>
          </a:p>
          <a:p>
            <a:pPr lvl="3"/>
            <a:r>
              <a:rPr lang="en-US" dirty="0" smtClean="0"/>
              <a:t>We can represent it as</a:t>
            </a:r>
          </a:p>
        </p:txBody>
      </p:sp>
      <p:pic>
        <p:nvPicPr>
          <p:cNvPr id="5122" name="Picture 2" descr="stem-and-leaf plot"/>
          <p:cNvPicPr>
            <a:picLocks noChangeAspect="1" noChangeArrowheads="1"/>
          </p:cNvPicPr>
          <p:nvPr/>
        </p:nvPicPr>
        <p:blipFill>
          <a:blip r:embed="rId2" cstate="print"/>
          <a:srcRect/>
          <a:stretch>
            <a:fillRect/>
          </a:stretch>
        </p:blipFill>
        <p:spPr bwMode="auto">
          <a:xfrm>
            <a:off x="1828800" y="3657600"/>
            <a:ext cx="2362200" cy="2749113"/>
          </a:xfrm>
          <a:prstGeom prst="rect">
            <a:avLst/>
          </a:prstGeom>
          <a:noFill/>
        </p:spPr>
      </p:pic>
      <p:sp>
        <p:nvSpPr>
          <p:cNvPr id="6" name="Content Placeholder 2"/>
          <p:cNvSpPr txBox="1">
            <a:spLocks/>
          </p:cNvSpPr>
          <p:nvPr/>
        </p:nvSpPr>
        <p:spPr>
          <a:xfrm>
            <a:off x="4648200" y="3886200"/>
            <a:ext cx="4114800" cy="2667000"/>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Rectangle 6"/>
          <p:cNvSpPr/>
          <p:nvPr/>
        </p:nvSpPr>
        <p:spPr>
          <a:xfrm>
            <a:off x="4572000" y="3886200"/>
            <a:ext cx="3733800" cy="2246769"/>
          </a:xfrm>
          <a:prstGeom prst="rect">
            <a:avLst/>
          </a:prstGeom>
        </p:spPr>
        <p:txBody>
          <a:bodyPr wrap="square">
            <a:spAutoFit/>
          </a:bodyPr>
          <a:lstStyle/>
          <a:p>
            <a:r>
              <a:rPr lang="en-US" sz="2000" dirty="0" smtClean="0"/>
              <a:t>The "stem" is the left-hand column which contains the tens digits. The "leaves" are the lists in the right-hand column, showing all the ones digits for each of the tens, twenties, thirties, and forties</a:t>
            </a:r>
            <a:endParaRPr lang="en-US" sz="2000" dirty="0"/>
          </a:p>
        </p:txBody>
      </p:sp>
    </p:spTree>
    <p:extLst>
      <p:ext uri="{BB962C8B-B14F-4D97-AF65-F5344CB8AC3E}">
        <p14:creationId xmlns="" xmlns:p14="http://schemas.microsoft.com/office/powerpoint/2010/main" val="36563558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Representation</a:t>
            </a:r>
            <a:endParaRPr lang="en-US" dirty="0"/>
          </a:p>
        </p:txBody>
      </p:sp>
      <p:sp>
        <p:nvSpPr>
          <p:cNvPr id="3" name="Content Placeholder 2"/>
          <p:cNvSpPr>
            <a:spLocks noGrp="1"/>
          </p:cNvSpPr>
          <p:nvPr>
            <p:ph idx="1"/>
          </p:nvPr>
        </p:nvSpPr>
        <p:spPr>
          <a:xfrm>
            <a:off x="457200" y="1143001"/>
            <a:ext cx="8229600" cy="2133599"/>
          </a:xfrm>
        </p:spPr>
        <p:txBody>
          <a:bodyPr>
            <a:normAutofit/>
          </a:bodyPr>
          <a:lstStyle/>
          <a:p>
            <a:pPr lvl="1"/>
            <a:r>
              <a:rPr lang="en-US" dirty="0" smtClean="0"/>
              <a:t>Graphically</a:t>
            </a:r>
          </a:p>
          <a:p>
            <a:pPr lvl="2"/>
            <a:r>
              <a:rPr lang="en-US" dirty="0" smtClean="0"/>
              <a:t>Bar Chart / Histogram</a:t>
            </a:r>
          </a:p>
          <a:p>
            <a:pPr lvl="3"/>
            <a:r>
              <a:rPr lang="en-US" dirty="0" smtClean="0"/>
              <a:t>A </a:t>
            </a:r>
            <a:r>
              <a:rPr lang="en-US" b="1" dirty="0" smtClean="0"/>
              <a:t>bar chart</a:t>
            </a:r>
            <a:r>
              <a:rPr lang="en-US" dirty="0" smtClean="0"/>
              <a:t> or </a:t>
            </a:r>
            <a:r>
              <a:rPr lang="en-US" b="1" dirty="0" smtClean="0"/>
              <a:t>bar graph</a:t>
            </a:r>
            <a:r>
              <a:rPr lang="en-US" dirty="0" smtClean="0"/>
              <a:t> is a </a:t>
            </a:r>
            <a:r>
              <a:rPr lang="en-US" dirty="0" smtClean="0">
                <a:hlinkClick r:id="rId2" tooltip="Chart"/>
              </a:rPr>
              <a:t>chart</a:t>
            </a:r>
            <a:r>
              <a:rPr lang="en-US" dirty="0" smtClean="0"/>
              <a:t> with </a:t>
            </a:r>
            <a:r>
              <a:rPr lang="en-US" dirty="0" smtClean="0">
                <a:hlinkClick r:id="rId3" tooltip="Rectangle"/>
              </a:rPr>
              <a:t>rectangular</a:t>
            </a:r>
            <a:r>
              <a:rPr lang="en-US" dirty="0" smtClean="0"/>
              <a:t> bars with </a:t>
            </a:r>
            <a:r>
              <a:rPr lang="en-US" dirty="0" smtClean="0">
                <a:hlinkClick r:id="rId4" tooltip="Length"/>
              </a:rPr>
              <a:t>lengths</a:t>
            </a:r>
            <a:r>
              <a:rPr lang="en-US" dirty="0" smtClean="0"/>
              <a:t> proportional to the values that they represent. The bars can be plotted vertically or horizontally. A vertical bar chart is sometimes called a column bar chart.</a:t>
            </a:r>
          </a:p>
          <a:p>
            <a:pPr lvl="2"/>
            <a:endParaRPr lang="en-US" dirty="0" smtClean="0"/>
          </a:p>
        </p:txBody>
      </p:sp>
      <p:pic>
        <p:nvPicPr>
          <p:cNvPr id="5" name="Picture 4" descr="ts_5_6a_wi-4.gif"/>
          <p:cNvPicPr>
            <a:picLocks noChangeAspect="1"/>
          </p:cNvPicPr>
          <p:nvPr/>
        </p:nvPicPr>
        <p:blipFill>
          <a:blip r:embed="rId5" cstate="print"/>
          <a:srcRect t="8696"/>
          <a:stretch>
            <a:fillRect/>
          </a:stretch>
        </p:blipFill>
        <p:spPr>
          <a:xfrm>
            <a:off x="1600200" y="3276600"/>
            <a:ext cx="6103735" cy="3298866"/>
          </a:xfrm>
          <a:prstGeom prst="rect">
            <a:avLst/>
          </a:prstGeom>
        </p:spPr>
      </p:pic>
    </p:spTree>
    <p:extLst>
      <p:ext uri="{BB962C8B-B14F-4D97-AF65-F5344CB8AC3E}">
        <p14:creationId xmlns="" xmlns:p14="http://schemas.microsoft.com/office/powerpoint/2010/main" val="36563558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Representation (Summary)</a:t>
            </a:r>
            <a:endParaRPr lang="en-US" dirty="0"/>
          </a:p>
        </p:txBody>
      </p:sp>
      <p:sp>
        <p:nvSpPr>
          <p:cNvPr id="3" name="Content Placeholder 2"/>
          <p:cNvSpPr>
            <a:spLocks noGrp="1"/>
          </p:cNvSpPr>
          <p:nvPr>
            <p:ph idx="1"/>
          </p:nvPr>
        </p:nvSpPr>
        <p:spPr/>
        <p:txBody>
          <a:bodyPr/>
          <a:lstStyle/>
          <a:p>
            <a:r>
              <a:rPr lang="en-US" dirty="0" smtClean="0"/>
              <a:t>Data can be represented</a:t>
            </a:r>
            <a:endParaRPr lang="en-US" dirty="0"/>
          </a:p>
          <a:p>
            <a:pPr lvl="1"/>
            <a:r>
              <a:rPr lang="en-US" dirty="0" smtClean="0"/>
              <a:t>Numerically</a:t>
            </a:r>
          </a:p>
          <a:p>
            <a:pPr lvl="2"/>
            <a:r>
              <a:rPr lang="en-US" dirty="0" smtClean="0"/>
              <a:t>Numbers</a:t>
            </a:r>
          </a:p>
          <a:p>
            <a:pPr lvl="2"/>
            <a:r>
              <a:rPr lang="en-US" dirty="0" smtClean="0"/>
              <a:t>Grouped Data</a:t>
            </a:r>
          </a:p>
          <a:p>
            <a:pPr lvl="2"/>
            <a:r>
              <a:rPr lang="en-US" dirty="0" smtClean="0"/>
              <a:t>Tables </a:t>
            </a:r>
          </a:p>
          <a:p>
            <a:pPr lvl="1"/>
            <a:r>
              <a:rPr lang="en-US" dirty="0" smtClean="0"/>
              <a:t>Graphically</a:t>
            </a:r>
          </a:p>
          <a:p>
            <a:pPr lvl="2"/>
            <a:r>
              <a:rPr lang="en-US" dirty="0" smtClean="0"/>
              <a:t>Curves</a:t>
            </a:r>
          </a:p>
          <a:p>
            <a:pPr lvl="2"/>
            <a:r>
              <a:rPr lang="en-US" dirty="0" smtClean="0"/>
              <a:t>Pie Chart</a:t>
            </a:r>
          </a:p>
          <a:p>
            <a:pPr lvl="2"/>
            <a:r>
              <a:rPr lang="en-US" dirty="0" smtClean="0"/>
              <a:t>Stem and Leaf plot</a:t>
            </a:r>
          </a:p>
          <a:p>
            <a:pPr lvl="2"/>
            <a:r>
              <a:rPr lang="en-US" dirty="0" smtClean="0"/>
              <a:t>Bar Chart / Histogram</a:t>
            </a:r>
            <a:endParaRPr lang="en-US" dirty="0"/>
          </a:p>
        </p:txBody>
      </p:sp>
    </p:spTree>
    <p:extLst>
      <p:ext uri="{BB962C8B-B14F-4D97-AF65-F5344CB8AC3E}">
        <p14:creationId xmlns="" xmlns:p14="http://schemas.microsoft.com/office/powerpoint/2010/main" val="36563558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Representation (Example)</a:t>
            </a:r>
            <a:endParaRPr lang="en-US" dirty="0"/>
          </a:p>
        </p:txBody>
      </p:sp>
      <p:sp>
        <p:nvSpPr>
          <p:cNvPr id="3" name="Content Placeholder 2"/>
          <p:cNvSpPr>
            <a:spLocks noGrp="1"/>
          </p:cNvSpPr>
          <p:nvPr>
            <p:ph idx="1"/>
          </p:nvPr>
        </p:nvSpPr>
        <p:spPr/>
        <p:txBody>
          <a:bodyPr/>
          <a:lstStyle/>
          <a:p>
            <a:r>
              <a:rPr lang="en-US" dirty="0" smtClean="0"/>
              <a:t>89 84 87 81 89 86 91 90 78 89  87 99 83 89 </a:t>
            </a:r>
          </a:p>
          <a:p>
            <a:r>
              <a:rPr lang="en-US" dirty="0" smtClean="0"/>
              <a:t>Sort this data</a:t>
            </a:r>
          </a:p>
          <a:p>
            <a:r>
              <a:rPr lang="en-US" dirty="0" smtClean="0"/>
              <a:t>78 81 83  84 86 87 87 89 89 89 89 90 91 99</a:t>
            </a:r>
          </a:p>
          <a:p>
            <a:r>
              <a:rPr lang="en-US" dirty="0" smtClean="0"/>
              <a:t>Group this data</a:t>
            </a:r>
          </a:p>
          <a:p>
            <a:pPr lvl="1"/>
            <a:r>
              <a:rPr lang="en-US" dirty="0" smtClean="0"/>
              <a:t>Make 5 groups</a:t>
            </a:r>
          </a:p>
          <a:p>
            <a:pPr marL="457200" lvl="1" indent="0">
              <a:buNone/>
            </a:pPr>
            <a:endParaRPr lang="en-US" dirty="0" smtClean="0"/>
          </a:p>
          <a:p>
            <a:pPr marL="0" indent="0">
              <a:buNone/>
            </a:pPr>
            <a:endParaRPr lang="en-US" dirty="0"/>
          </a:p>
        </p:txBody>
      </p:sp>
      <p:graphicFrame>
        <p:nvGraphicFramePr>
          <p:cNvPr id="4" name="Table 3"/>
          <p:cNvGraphicFramePr>
            <a:graphicFrameLocks noGrp="1"/>
          </p:cNvGraphicFramePr>
          <p:nvPr>
            <p:extLst>
              <p:ext uri="{D42A27DB-BD31-4B8C-83A1-F6EECF244321}">
                <p14:modId xmlns="" xmlns:p14="http://schemas.microsoft.com/office/powerpoint/2010/main" val="1258759331"/>
              </p:ext>
            </p:extLst>
          </p:nvPr>
        </p:nvGraphicFramePr>
        <p:xfrm>
          <a:off x="1524000" y="3505200"/>
          <a:ext cx="6096000" cy="2225040"/>
        </p:xfrm>
        <a:graphic>
          <a:graphicData uri="http://schemas.openxmlformats.org/drawingml/2006/table">
            <a:tbl>
              <a:tblPr firstRow="1" bandRow="1">
                <a:tableStyleId>{7E9639D4-E3E2-4D34-9284-5A2195B3D0D7}</a:tableStyleId>
              </a:tblPr>
              <a:tblGrid>
                <a:gridCol w="3048000"/>
                <a:gridCol w="3048000"/>
              </a:tblGrid>
              <a:tr h="370840">
                <a:tc>
                  <a:txBody>
                    <a:bodyPr/>
                    <a:lstStyle/>
                    <a:p>
                      <a:pPr algn="ctr"/>
                      <a:r>
                        <a:rPr lang="en-US" dirty="0" smtClean="0"/>
                        <a:t>Group</a:t>
                      </a:r>
                      <a:endParaRPr lang="en-US" dirty="0"/>
                    </a:p>
                  </a:txBody>
                  <a:tcPr/>
                </a:tc>
                <a:tc>
                  <a:txBody>
                    <a:bodyPr/>
                    <a:lstStyle/>
                    <a:p>
                      <a:pPr algn="ctr"/>
                      <a:r>
                        <a:rPr lang="en-US" dirty="0" smtClean="0"/>
                        <a:t>No of Elements</a:t>
                      </a:r>
                      <a:endParaRPr lang="en-US" dirty="0"/>
                    </a:p>
                  </a:txBody>
                  <a:tcPr/>
                </a:tc>
              </a:tr>
              <a:tr h="370840">
                <a:tc>
                  <a:txBody>
                    <a:bodyPr/>
                    <a:lstStyle/>
                    <a:p>
                      <a:pPr algn="ctr"/>
                      <a:r>
                        <a:rPr lang="en-US" dirty="0" smtClean="0"/>
                        <a:t>75</a:t>
                      </a:r>
                      <a:r>
                        <a:rPr lang="en-US" baseline="0" dirty="0" smtClean="0"/>
                        <a:t> - 79</a:t>
                      </a:r>
                      <a:endParaRPr lang="en-US" dirty="0"/>
                    </a:p>
                  </a:txBody>
                  <a:tcPr/>
                </a:tc>
                <a:tc>
                  <a:txBody>
                    <a:bodyPr/>
                    <a:lstStyle/>
                    <a:p>
                      <a:pPr algn="ctr"/>
                      <a:r>
                        <a:rPr lang="en-US" dirty="0" smtClean="0"/>
                        <a:t>1</a:t>
                      </a:r>
                      <a:endParaRPr lang="en-US" dirty="0"/>
                    </a:p>
                  </a:txBody>
                  <a:tcPr/>
                </a:tc>
              </a:tr>
              <a:tr h="370840">
                <a:tc>
                  <a:txBody>
                    <a:bodyPr/>
                    <a:lstStyle/>
                    <a:p>
                      <a:pPr algn="ctr"/>
                      <a:r>
                        <a:rPr lang="en-US" dirty="0" smtClean="0"/>
                        <a:t>80 - 84</a:t>
                      </a:r>
                      <a:endParaRPr lang="en-US" dirty="0"/>
                    </a:p>
                  </a:txBody>
                  <a:tcPr/>
                </a:tc>
                <a:tc>
                  <a:txBody>
                    <a:bodyPr/>
                    <a:lstStyle/>
                    <a:p>
                      <a:pPr algn="ctr"/>
                      <a:r>
                        <a:rPr lang="en-US" dirty="0" smtClean="0"/>
                        <a:t>3</a:t>
                      </a:r>
                      <a:endParaRPr lang="en-US" dirty="0"/>
                    </a:p>
                  </a:txBody>
                  <a:tcPr/>
                </a:tc>
              </a:tr>
              <a:tr h="370840">
                <a:tc>
                  <a:txBody>
                    <a:bodyPr/>
                    <a:lstStyle/>
                    <a:p>
                      <a:pPr algn="ctr"/>
                      <a:r>
                        <a:rPr lang="en-US" dirty="0" smtClean="0"/>
                        <a:t>85 - 89</a:t>
                      </a:r>
                      <a:endParaRPr lang="en-US" dirty="0"/>
                    </a:p>
                  </a:txBody>
                  <a:tcPr/>
                </a:tc>
                <a:tc>
                  <a:txBody>
                    <a:bodyPr/>
                    <a:lstStyle/>
                    <a:p>
                      <a:pPr algn="ctr"/>
                      <a:r>
                        <a:rPr lang="en-US" dirty="0" smtClean="0"/>
                        <a:t>7</a:t>
                      </a:r>
                      <a:endParaRPr lang="en-US" dirty="0"/>
                    </a:p>
                  </a:txBody>
                  <a:tcPr/>
                </a:tc>
              </a:tr>
              <a:tr h="370840">
                <a:tc>
                  <a:txBody>
                    <a:bodyPr/>
                    <a:lstStyle/>
                    <a:p>
                      <a:pPr algn="ctr"/>
                      <a:r>
                        <a:rPr lang="en-US" dirty="0" smtClean="0"/>
                        <a:t>90 - 94</a:t>
                      </a:r>
                      <a:endParaRPr lang="en-US" dirty="0"/>
                    </a:p>
                  </a:txBody>
                  <a:tcPr/>
                </a:tc>
                <a:tc>
                  <a:txBody>
                    <a:bodyPr/>
                    <a:lstStyle/>
                    <a:p>
                      <a:pPr algn="ctr"/>
                      <a:r>
                        <a:rPr lang="en-US" dirty="0" smtClean="0"/>
                        <a:t>2</a:t>
                      </a:r>
                      <a:endParaRPr lang="en-US" dirty="0"/>
                    </a:p>
                  </a:txBody>
                  <a:tcPr/>
                </a:tc>
              </a:tr>
              <a:tr h="370840">
                <a:tc>
                  <a:txBody>
                    <a:bodyPr/>
                    <a:lstStyle/>
                    <a:p>
                      <a:pPr algn="ctr"/>
                      <a:r>
                        <a:rPr lang="en-US" dirty="0" smtClean="0"/>
                        <a:t>94 - 99</a:t>
                      </a:r>
                      <a:endParaRPr lang="en-US" dirty="0"/>
                    </a:p>
                  </a:txBody>
                  <a:tcPr/>
                </a:tc>
                <a:tc>
                  <a:txBody>
                    <a:bodyPr/>
                    <a:lstStyle/>
                    <a:p>
                      <a:pPr algn="ctr"/>
                      <a:r>
                        <a:rPr lang="en-US" dirty="0" smtClean="0"/>
                        <a:t>1</a:t>
                      </a:r>
                      <a:endParaRPr lang="en-US" dirty="0"/>
                    </a:p>
                  </a:txBody>
                  <a:tcPr/>
                </a:tc>
              </a:tr>
            </a:tbl>
          </a:graphicData>
        </a:graphic>
      </p:graphicFrame>
    </p:spTree>
    <p:extLst>
      <p:ext uri="{BB962C8B-B14F-4D97-AF65-F5344CB8AC3E}">
        <p14:creationId xmlns="" xmlns:p14="http://schemas.microsoft.com/office/powerpoint/2010/main" val="82054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Representation (Example)</a:t>
            </a:r>
            <a:endParaRPr lang="en-US" dirty="0"/>
          </a:p>
        </p:txBody>
      </p:sp>
      <p:sp>
        <p:nvSpPr>
          <p:cNvPr id="3" name="Content Placeholder 2"/>
          <p:cNvSpPr>
            <a:spLocks noGrp="1"/>
          </p:cNvSpPr>
          <p:nvPr>
            <p:ph idx="1"/>
          </p:nvPr>
        </p:nvSpPr>
        <p:spPr>
          <a:xfrm>
            <a:off x="457200" y="914400"/>
            <a:ext cx="8229600" cy="4983163"/>
          </a:xfrm>
        </p:spPr>
        <p:txBody>
          <a:bodyPr/>
          <a:lstStyle/>
          <a:p>
            <a:r>
              <a:rPr lang="en-US" dirty="0" smtClean="0"/>
              <a:t>Representing this data as Bar chart</a:t>
            </a:r>
          </a:p>
          <a:p>
            <a:pPr marL="457200" lvl="1" indent="0">
              <a:buNone/>
            </a:pPr>
            <a:endParaRPr lang="en-US" dirty="0" smtClean="0"/>
          </a:p>
          <a:p>
            <a:pPr marL="0" indent="0">
              <a:buNone/>
            </a:pPr>
            <a:endParaRPr lang="en-US" dirty="0"/>
          </a:p>
        </p:txBody>
      </p:sp>
      <p:graphicFrame>
        <p:nvGraphicFramePr>
          <p:cNvPr id="4" name="Table 3"/>
          <p:cNvGraphicFramePr>
            <a:graphicFrameLocks noGrp="1"/>
          </p:cNvGraphicFramePr>
          <p:nvPr>
            <p:extLst>
              <p:ext uri="{D42A27DB-BD31-4B8C-83A1-F6EECF244321}">
                <p14:modId xmlns="" xmlns:p14="http://schemas.microsoft.com/office/powerpoint/2010/main" val="1258759331"/>
              </p:ext>
            </p:extLst>
          </p:nvPr>
        </p:nvGraphicFramePr>
        <p:xfrm>
          <a:off x="304800" y="1600200"/>
          <a:ext cx="3581400" cy="2225040"/>
        </p:xfrm>
        <a:graphic>
          <a:graphicData uri="http://schemas.openxmlformats.org/drawingml/2006/table">
            <a:tbl>
              <a:tblPr firstRow="1" bandRow="1">
                <a:tableStyleId>{7E9639D4-E3E2-4D34-9284-5A2195B3D0D7}</a:tableStyleId>
              </a:tblPr>
              <a:tblGrid>
                <a:gridCol w="1790700"/>
                <a:gridCol w="1790700"/>
              </a:tblGrid>
              <a:tr h="370840">
                <a:tc>
                  <a:txBody>
                    <a:bodyPr/>
                    <a:lstStyle/>
                    <a:p>
                      <a:pPr algn="ctr"/>
                      <a:r>
                        <a:rPr lang="en-US" dirty="0" smtClean="0"/>
                        <a:t>Group</a:t>
                      </a:r>
                      <a:endParaRPr lang="en-US" dirty="0"/>
                    </a:p>
                  </a:txBody>
                  <a:tcPr/>
                </a:tc>
                <a:tc>
                  <a:txBody>
                    <a:bodyPr/>
                    <a:lstStyle/>
                    <a:p>
                      <a:pPr algn="ctr"/>
                      <a:r>
                        <a:rPr lang="en-US" dirty="0" smtClean="0"/>
                        <a:t>No of Elements</a:t>
                      </a:r>
                      <a:endParaRPr lang="en-US" dirty="0"/>
                    </a:p>
                  </a:txBody>
                  <a:tcPr/>
                </a:tc>
              </a:tr>
              <a:tr h="370840">
                <a:tc>
                  <a:txBody>
                    <a:bodyPr/>
                    <a:lstStyle/>
                    <a:p>
                      <a:pPr algn="ctr"/>
                      <a:r>
                        <a:rPr lang="en-US" dirty="0" smtClean="0"/>
                        <a:t>75</a:t>
                      </a:r>
                      <a:r>
                        <a:rPr lang="en-US" baseline="0" dirty="0" smtClean="0"/>
                        <a:t> - 79</a:t>
                      </a:r>
                      <a:endParaRPr lang="en-US" dirty="0"/>
                    </a:p>
                  </a:txBody>
                  <a:tcPr/>
                </a:tc>
                <a:tc>
                  <a:txBody>
                    <a:bodyPr/>
                    <a:lstStyle/>
                    <a:p>
                      <a:pPr algn="ctr"/>
                      <a:r>
                        <a:rPr lang="en-US" dirty="0" smtClean="0"/>
                        <a:t>1</a:t>
                      </a:r>
                      <a:endParaRPr lang="en-US" dirty="0"/>
                    </a:p>
                  </a:txBody>
                  <a:tcPr/>
                </a:tc>
              </a:tr>
              <a:tr h="370840">
                <a:tc>
                  <a:txBody>
                    <a:bodyPr/>
                    <a:lstStyle/>
                    <a:p>
                      <a:pPr algn="ctr"/>
                      <a:r>
                        <a:rPr lang="en-US" dirty="0" smtClean="0"/>
                        <a:t>80 - 84</a:t>
                      </a:r>
                      <a:endParaRPr lang="en-US" dirty="0"/>
                    </a:p>
                  </a:txBody>
                  <a:tcPr/>
                </a:tc>
                <a:tc>
                  <a:txBody>
                    <a:bodyPr/>
                    <a:lstStyle/>
                    <a:p>
                      <a:pPr algn="ctr"/>
                      <a:r>
                        <a:rPr lang="en-US" dirty="0" smtClean="0"/>
                        <a:t>3</a:t>
                      </a:r>
                      <a:endParaRPr lang="en-US" dirty="0"/>
                    </a:p>
                  </a:txBody>
                  <a:tcPr/>
                </a:tc>
              </a:tr>
              <a:tr h="370840">
                <a:tc>
                  <a:txBody>
                    <a:bodyPr/>
                    <a:lstStyle/>
                    <a:p>
                      <a:pPr algn="ctr"/>
                      <a:r>
                        <a:rPr lang="en-US" dirty="0" smtClean="0"/>
                        <a:t>85 - 89</a:t>
                      </a:r>
                      <a:endParaRPr lang="en-US" dirty="0"/>
                    </a:p>
                  </a:txBody>
                  <a:tcPr/>
                </a:tc>
                <a:tc>
                  <a:txBody>
                    <a:bodyPr/>
                    <a:lstStyle/>
                    <a:p>
                      <a:pPr algn="ctr"/>
                      <a:r>
                        <a:rPr lang="en-US" dirty="0" smtClean="0"/>
                        <a:t>7</a:t>
                      </a:r>
                      <a:endParaRPr lang="en-US" dirty="0"/>
                    </a:p>
                  </a:txBody>
                  <a:tcPr/>
                </a:tc>
              </a:tr>
              <a:tr h="370840">
                <a:tc>
                  <a:txBody>
                    <a:bodyPr/>
                    <a:lstStyle/>
                    <a:p>
                      <a:pPr algn="ctr"/>
                      <a:r>
                        <a:rPr lang="en-US" dirty="0" smtClean="0"/>
                        <a:t>90 - 94</a:t>
                      </a:r>
                      <a:endParaRPr lang="en-US" dirty="0"/>
                    </a:p>
                  </a:txBody>
                  <a:tcPr/>
                </a:tc>
                <a:tc>
                  <a:txBody>
                    <a:bodyPr/>
                    <a:lstStyle/>
                    <a:p>
                      <a:pPr algn="ctr"/>
                      <a:r>
                        <a:rPr lang="en-US" dirty="0" smtClean="0"/>
                        <a:t>2</a:t>
                      </a:r>
                      <a:endParaRPr lang="en-US" dirty="0"/>
                    </a:p>
                  </a:txBody>
                  <a:tcPr/>
                </a:tc>
              </a:tr>
              <a:tr h="370840">
                <a:tc>
                  <a:txBody>
                    <a:bodyPr/>
                    <a:lstStyle/>
                    <a:p>
                      <a:pPr algn="ctr"/>
                      <a:r>
                        <a:rPr lang="en-US" dirty="0" smtClean="0"/>
                        <a:t>94 - 99</a:t>
                      </a:r>
                      <a:endParaRPr lang="en-US" dirty="0"/>
                    </a:p>
                  </a:txBody>
                  <a:tcPr/>
                </a:tc>
                <a:tc>
                  <a:txBody>
                    <a:bodyPr/>
                    <a:lstStyle/>
                    <a:p>
                      <a:pPr algn="ctr"/>
                      <a:r>
                        <a:rPr lang="en-US" dirty="0" smtClean="0"/>
                        <a:t>1</a:t>
                      </a:r>
                      <a:endParaRPr lang="en-US" dirty="0"/>
                    </a:p>
                  </a:txBody>
                  <a:tcPr/>
                </a:tc>
              </a:tr>
            </a:tbl>
          </a:graphicData>
        </a:graphic>
      </p:graphicFrame>
      <p:graphicFrame>
        <p:nvGraphicFramePr>
          <p:cNvPr id="7" name="Chart 6"/>
          <p:cNvGraphicFramePr/>
          <p:nvPr/>
        </p:nvGraphicFramePr>
        <p:xfrm>
          <a:off x="3886200" y="3276600"/>
          <a:ext cx="5029200" cy="3124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82054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Representation (Example)</a:t>
            </a:r>
            <a:endParaRPr lang="en-US" dirty="0"/>
          </a:p>
        </p:txBody>
      </p:sp>
      <p:sp>
        <p:nvSpPr>
          <p:cNvPr id="3" name="Content Placeholder 2"/>
          <p:cNvSpPr>
            <a:spLocks noGrp="1"/>
          </p:cNvSpPr>
          <p:nvPr>
            <p:ph idx="1"/>
          </p:nvPr>
        </p:nvSpPr>
        <p:spPr/>
        <p:txBody>
          <a:bodyPr/>
          <a:lstStyle/>
          <a:p>
            <a:r>
              <a:rPr lang="en-US" dirty="0" smtClean="0"/>
              <a:t>78 81 83  84 86 87 87 89 89 89 89 90 91 99</a:t>
            </a:r>
          </a:p>
          <a:p>
            <a:r>
              <a:rPr lang="en-US" dirty="0" smtClean="0"/>
              <a:t>Representing the same data in stem and leaf plot,</a:t>
            </a:r>
          </a:p>
          <a:p>
            <a:pPr marL="457200" lvl="1" indent="0">
              <a:buNone/>
            </a:pPr>
            <a:endParaRPr lang="en-US" dirty="0" smtClean="0"/>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xmlns="" val="262400682"/>
              </p:ext>
            </p:extLst>
          </p:nvPr>
        </p:nvGraphicFramePr>
        <p:xfrm>
          <a:off x="2895600" y="3048000"/>
          <a:ext cx="2895600" cy="2225040"/>
        </p:xfrm>
        <a:graphic>
          <a:graphicData uri="http://schemas.openxmlformats.org/drawingml/2006/table">
            <a:tbl>
              <a:tblPr firstRow="1" bandRow="1">
                <a:tableStyleId>{7E9639D4-E3E2-4D34-9284-5A2195B3D0D7}</a:tableStyleId>
              </a:tblPr>
              <a:tblGrid>
                <a:gridCol w="1447800"/>
                <a:gridCol w="1447800"/>
              </a:tblGrid>
              <a:tr h="370840">
                <a:tc>
                  <a:txBody>
                    <a:bodyPr/>
                    <a:lstStyle/>
                    <a:p>
                      <a:pPr algn="ctr"/>
                      <a:r>
                        <a:rPr lang="en-US" dirty="0" smtClean="0"/>
                        <a:t>Stem</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Leaf</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r>
                        <a:rPr lang="en-US" baseline="0" dirty="0" smtClean="0"/>
                        <a:t> 3 4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6 7 7 9 9 9 9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0 1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192537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Representation (Example)</a:t>
            </a:r>
            <a:endParaRPr lang="en-US" dirty="0"/>
          </a:p>
        </p:txBody>
      </p:sp>
      <p:sp>
        <p:nvSpPr>
          <p:cNvPr id="3" name="Content Placeholder 2"/>
          <p:cNvSpPr>
            <a:spLocks noGrp="1"/>
          </p:cNvSpPr>
          <p:nvPr>
            <p:ph idx="1"/>
          </p:nvPr>
        </p:nvSpPr>
        <p:spPr/>
        <p:txBody>
          <a:bodyPr/>
          <a:lstStyle/>
          <a:p>
            <a:r>
              <a:rPr lang="en-US" dirty="0" smtClean="0"/>
              <a:t>78 81 83  84 86 87 87 89 89 89 89 90 91 99</a:t>
            </a:r>
          </a:p>
          <a:p>
            <a:r>
              <a:rPr lang="en-US" dirty="0" smtClean="0"/>
              <a:t>Counting how many leaves a certain stem has, we write that number in the left most column, and call it absolute frequency</a:t>
            </a:r>
          </a:p>
          <a:p>
            <a:pPr marL="457200" lvl="1" indent="0">
              <a:buNone/>
            </a:pPr>
            <a:endParaRPr lang="en-US" dirty="0" smtClean="0"/>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xmlns="" val="262400682"/>
              </p:ext>
            </p:extLst>
          </p:nvPr>
        </p:nvGraphicFramePr>
        <p:xfrm>
          <a:off x="2667000" y="3124200"/>
          <a:ext cx="3474720" cy="2763520"/>
        </p:xfrm>
        <a:graphic>
          <a:graphicData uri="http://schemas.openxmlformats.org/drawingml/2006/table">
            <a:tbl>
              <a:tblPr firstRow="1" bandRow="1">
                <a:tableStyleId>{7E9639D4-E3E2-4D34-9284-5A2195B3D0D7}</a:tableStyleId>
              </a:tblPr>
              <a:tblGrid>
                <a:gridCol w="1158240"/>
                <a:gridCol w="1158240"/>
                <a:gridCol w="1158240"/>
              </a:tblGrid>
              <a:tr h="370840">
                <a:tc>
                  <a:txBody>
                    <a:bodyPr/>
                    <a:lstStyle/>
                    <a:p>
                      <a:pPr algn="ctr"/>
                      <a:r>
                        <a:rPr lang="en-US" dirty="0" smtClean="0"/>
                        <a:t>Absolute frequency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Stem</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Leaf</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r>
                        <a:rPr lang="en-US" baseline="0" dirty="0" smtClean="0"/>
                        <a:t> 3 4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6 7 7 9 9 9 9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0 1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192537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Representation (Example)</a:t>
            </a:r>
            <a:endParaRPr lang="en-US" dirty="0"/>
          </a:p>
        </p:txBody>
      </p:sp>
      <p:sp>
        <p:nvSpPr>
          <p:cNvPr id="3" name="Content Placeholder 2"/>
          <p:cNvSpPr>
            <a:spLocks noGrp="1"/>
          </p:cNvSpPr>
          <p:nvPr>
            <p:ph idx="1"/>
          </p:nvPr>
        </p:nvSpPr>
        <p:spPr/>
        <p:txBody>
          <a:bodyPr/>
          <a:lstStyle/>
          <a:p>
            <a:r>
              <a:rPr lang="en-US" dirty="0" smtClean="0"/>
              <a:t>78 81 83  84 86 87 87 89 89 89 89 90 91 99</a:t>
            </a:r>
          </a:p>
          <a:p>
            <a:r>
              <a:rPr lang="en-US" dirty="0" smtClean="0"/>
              <a:t>To find the cumulative absolute frequency, we add up the absolute frequencies up to the line of the leaf</a:t>
            </a:r>
          </a:p>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xmlns="" val="262400682"/>
              </p:ext>
            </p:extLst>
          </p:nvPr>
        </p:nvGraphicFramePr>
        <p:xfrm>
          <a:off x="1905000" y="3276600"/>
          <a:ext cx="5013960" cy="3037840"/>
        </p:xfrm>
        <a:graphic>
          <a:graphicData uri="http://schemas.openxmlformats.org/drawingml/2006/table">
            <a:tbl>
              <a:tblPr firstRow="1" bandRow="1">
                <a:tableStyleId>{7E9639D4-E3E2-4D34-9284-5A2195B3D0D7}</a:tableStyleId>
              </a:tblPr>
              <a:tblGrid>
                <a:gridCol w="1253490"/>
                <a:gridCol w="1253490"/>
                <a:gridCol w="1253490"/>
                <a:gridCol w="1253490"/>
              </a:tblGrid>
              <a:tr h="370840">
                <a:tc>
                  <a:txBody>
                    <a:bodyPr/>
                    <a:lstStyle/>
                    <a:p>
                      <a:pPr algn="ctr"/>
                      <a:r>
                        <a:rPr lang="en-US" dirty="0" smtClean="0"/>
                        <a:t>Cumulative</a:t>
                      </a:r>
                      <a:r>
                        <a:rPr lang="en-US" baseline="0" dirty="0" smtClean="0"/>
                        <a:t> </a:t>
                      </a:r>
                      <a:r>
                        <a:rPr lang="en-US" dirty="0" smtClean="0"/>
                        <a:t>Absolute frequency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Absolute frequency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Group</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No of Elements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r>
                        <a:rPr lang="en-US" baseline="0" dirty="0" smtClean="0"/>
                        <a:t> 3 4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11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6 7 7 9 9 9 9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13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0 1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14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pSp>
        <p:nvGrpSpPr>
          <p:cNvPr id="5" name="Group 9"/>
          <p:cNvGrpSpPr/>
          <p:nvPr/>
        </p:nvGrpSpPr>
        <p:grpSpPr>
          <a:xfrm>
            <a:off x="2742406" y="4344194"/>
            <a:ext cx="991394" cy="456406"/>
            <a:chOff x="2742406" y="4344194"/>
            <a:chExt cx="991394" cy="456406"/>
          </a:xfrm>
        </p:grpSpPr>
        <p:cxnSp>
          <p:nvCxnSpPr>
            <p:cNvPr id="6" name="Straight Arrow Connector 5"/>
            <p:cNvCxnSpPr/>
            <p:nvPr/>
          </p:nvCxnSpPr>
          <p:spPr>
            <a:xfrm rot="5400000">
              <a:off x="2552700" y="45339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10800000" flipV="1">
              <a:off x="2819400" y="4724400"/>
              <a:ext cx="9144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3192537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Representation (Example)</a:t>
            </a:r>
          </a:p>
        </p:txBody>
      </p:sp>
      <p:sp>
        <p:nvSpPr>
          <p:cNvPr id="3" name="Content Placeholder 2"/>
          <p:cNvSpPr>
            <a:spLocks noGrp="1"/>
          </p:cNvSpPr>
          <p:nvPr>
            <p:ph idx="1"/>
          </p:nvPr>
        </p:nvSpPr>
        <p:spPr/>
        <p:txBody>
          <a:bodyPr/>
          <a:lstStyle/>
          <a:p>
            <a:r>
              <a:rPr lang="en-US" dirty="0" smtClean="0"/>
              <a:t>Individual entries of left most column in stem and leaf plot are called </a:t>
            </a:r>
            <a:r>
              <a:rPr lang="en-US" i="1" dirty="0" smtClean="0">
                <a:solidFill>
                  <a:srgbClr val="FF0000"/>
                </a:solidFill>
              </a:rPr>
              <a:t>Cumulative Absolute Frequency CAS</a:t>
            </a:r>
            <a:r>
              <a:rPr lang="en-US" dirty="0" smtClean="0"/>
              <a:t>, i. e. the sum of the absolute frequencies of values up to the line of the leaf.</a:t>
            </a:r>
          </a:p>
          <a:p>
            <a:pPr lvl="1"/>
            <a:r>
              <a:rPr lang="en-US" dirty="0" smtClean="0"/>
              <a:t>For example, 11 shows that there 11 values in the data not exceeding 89.</a:t>
            </a:r>
          </a:p>
          <a:p>
            <a:r>
              <a:rPr lang="en-US" dirty="0" smtClean="0"/>
              <a:t>Dividing the CAS by n (total number of entries in the data) gives </a:t>
            </a:r>
            <a:r>
              <a:rPr lang="en-US" i="1" dirty="0">
                <a:solidFill>
                  <a:srgbClr val="FF0000"/>
                </a:solidFill>
              </a:rPr>
              <a:t>Cumulative </a:t>
            </a:r>
            <a:r>
              <a:rPr lang="en-US" i="1" dirty="0" smtClean="0">
                <a:solidFill>
                  <a:srgbClr val="FF0000"/>
                </a:solidFill>
              </a:rPr>
              <a:t>Relative </a:t>
            </a:r>
            <a:r>
              <a:rPr lang="en-US" i="1" dirty="0">
                <a:solidFill>
                  <a:srgbClr val="FF0000"/>
                </a:solidFill>
              </a:rPr>
              <a:t>Frequency </a:t>
            </a:r>
            <a:r>
              <a:rPr lang="en-US" i="1" dirty="0" smtClean="0">
                <a:solidFill>
                  <a:srgbClr val="FF0000"/>
                </a:solidFill>
              </a:rPr>
              <a:t>.</a:t>
            </a:r>
            <a:endParaRPr lang="en-US" dirty="0"/>
          </a:p>
        </p:txBody>
      </p:sp>
    </p:spTree>
    <p:extLst>
      <p:ext uri="{BB962C8B-B14F-4D97-AF65-F5344CB8AC3E}">
        <p14:creationId xmlns:p14="http://schemas.microsoft.com/office/powerpoint/2010/main" xmlns="" val="39406668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Introduction to the course</a:t>
            </a:r>
          </a:p>
          <a:p>
            <a:r>
              <a:rPr lang="en-US" dirty="0" smtClean="0"/>
              <a:t>What is statistics and statistical methods</a:t>
            </a:r>
          </a:p>
          <a:p>
            <a:r>
              <a:rPr lang="en-US" dirty="0" smtClean="0"/>
              <a:t>Data and its representation</a:t>
            </a:r>
          </a:p>
          <a:p>
            <a:endParaRPr lang="en-US" dirty="0" smtClean="0"/>
          </a:p>
          <a:p>
            <a:endParaRPr lang="en-US" dirty="0" smtClean="0"/>
          </a:p>
        </p:txBody>
      </p:sp>
    </p:spTree>
    <p:extLst>
      <p:ext uri="{BB962C8B-B14F-4D97-AF65-F5344CB8AC3E}">
        <p14:creationId xmlns="" xmlns:p14="http://schemas.microsoft.com/office/powerpoint/2010/main" val="2017574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1427</TotalTime>
  <Words>1369</Words>
  <Application>Microsoft Office PowerPoint</Application>
  <PresentationFormat>On-screen Show (4:3)</PresentationFormat>
  <Paragraphs>274</Paragraphs>
  <Slides>25</Slides>
  <Notes>2</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Mathematical Statistics</vt:lpstr>
      <vt:lpstr>About Instructor</vt:lpstr>
      <vt:lpstr>About Instructor (Contd…)</vt:lpstr>
      <vt:lpstr>Course Contents</vt:lpstr>
      <vt:lpstr>Course Contents (Contd…)</vt:lpstr>
      <vt:lpstr>Course Objectives</vt:lpstr>
      <vt:lpstr>Why Statistics and Probability</vt:lpstr>
      <vt:lpstr>Recommended Text</vt:lpstr>
      <vt:lpstr>Statistics</vt:lpstr>
      <vt:lpstr>Statistical Methods</vt:lpstr>
      <vt:lpstr>Data Representation</vt:lpstr>
      <vt:lpstr>Data Representation</vt:lpstr>
      <vt:lpstr>Data Representation</vt:lpstr>
      <vt:lpstr>Data Representation</vt:lpstr>
      <vt:lpstr>Data Representation</vt:lpstr>
      <vt:lpstr>Data Representation</vt:lpstr>
      <vt:lpstr>Data Representation</vt:lpstr>
      <vt:lpstr>Data Representation (Summary)</vt:lpstr>
      <vt:lpstr>Data Representation (Example)</vt:lpstr>
      <vt:lpstr>Data Representation (Example)</vt:lpstr>
      <vt:lpstr>Data Representation (Example)</vt:lpstr>
      <vt:lpstr>Data Representation (Example)</vt:lpstr>
      <vt:lpstr>Data Representation (Example)</vt:lpstr>
      <vt:lpstr>Data Representation (Example)</vt:lpstr>
      <vt:lpstr>Summary</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Architecture</dc:title>
  <dc:creator>MyUserName</dc:creator>
  <cp:lastModifiedBy>NTS</cp:lastModifiedBy>
  <cp:revision>102</cp:revision>
  <dcterms:created xsi:type="dcterms:W3CDTF">2013-05-02T12:01:00Z</dcterms:created>
  <dcterms:modified xsi:type="dcterms:W3CDTF">2013-12-02T09:58:34Z</dcterms:modified>
</cp:coreProperties>
</file>