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481" r:id="rId2"/>
    <p:sldId id="523" r:id="rId3"/>
    <p:sldId id="484" r:id="rId4"/>
    <p:sldId id="524" r:id="rId5"/>
    <p:sldId id="525" r:id="rId6"/>
    <p:sldId id="526" r:id="rId7"/>
    <p:sldId id="527" r:id="rId8"/>
    <p:sldId id="528" r:id="rId9"/>
    <p:sldId id="529" r:id="rId10"/>
    <p:sldId id="530" r:id="rId11"/>
    <p:sldId id="531" r:id="rId12"/>
    <p:sldId id="532" r:id="rId13"/>
    <p:sldId id="533" r:id="rId14"/>
    <p:sldId id="534" r:id="rId15"/>
    <p:sldId id="535" r:id="rId16"/>
    <p:sldId id="536" r:id="rId17"/>
    <p:sldId id="537" r:id="rId18"/>
    <p:sldId id="538" r:id="rId19"/>
    <p:sldId id="539" r:id="rId20"/>
    <p:sldId id="540" r:id="rId21"/>
    <p:sldId id="541" r:id="rId22"/>
    <p:sldId id="542" r:id="rId23"/>
    <p:sldId id="543" r:id="rId24"/>
    <p:sldId id="544" r:id="rId25"/>
    <p:sldId id="545" r:id="rId26"/>
    <p:sldId id="546" r:id="rId27"/>
    <p:sldId id="547" r:id="rId28"/>
    <p:sldId id="497" r:id="rId29"/>
    <p:sldId id="49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BA4D35-C827-45ED-9DD7-E497C4B3624A}" type="datetimeFigureOut">
              <a:rPr lang="en-US" smtClean="0"/>
              <a:pPr/>
              <a:t>5/14/2014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2CC008-22B1-474A-9B77-C8102054B7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81E449D-494E-43B6-96F6-E0645667715B}" type="slidenum">
              <a:rPr lang="es-UY" smtClean="0"/>
              <a:pPr/>
              <a:t>4</a:t>
            </a:fld>
            <a:endParaRPr lang="es-UY"/>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62CC008-22B1-474A-9B77-C8102054B7A7}"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33CD8CC-62F8-4DCF-A4A0-C7DDF1079FE7}" type="datetime1">
              <a:rPr lang="en-US" smtClean="0"/>
              <a:pPr/>
              <a:t>5/14/2014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26DA33-A33C-4B27-994C-A99BBBD4D104}" type="datetime1">
              <a:rPr lang="en-US" smtClean="0"/>
              <a:pPr/>
              <a:t>5/14/2014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1252F6-CF52-4B4A-B356-74264D986EA5}" type="datetime1">
              <a:rPr lang="en-US" smtClean="0"/>
              <a:pPr/>
              <a:t>5/14/2014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50AD378-E15B-4E94-A650-F854014FFA2C}" type="datetime1">
              <a:rPr lang="en-US" smtClean="0"/>
              <a:pPr/>
              <a:t>5/14/2014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B586D-F78D-4E9C-89C5-3C218A30BD78}" type="datetime1">
              <a:rPr lang="en-US" smtClean="0"/>
              <a:pPr/>
              <a:t>5/14/2014</a:t>
            </a:fld>
            <a:endParaRPr lang="en-US"/>
          </a:p>
        </p:txBody>
      </p:sp>
      <p:sp>
        <p:nvSpPr>
          <p:cNvPr id="8" name="Footer Placeholder 7"/>
          <p:cNvSpPr>
            <a:spLocks noGrp="1"/>
          </p:cNvSpPr>
          <p:nvPr>
            <p:ph type="ftr" sz="quarter" idx="11"/>
          </p:nvPr>
        </p:nvSpPr>
        <p:spPr/>
        <p:txBody>
          <a:bodyPr/>
          <a:lstStyle/>
          <a:p>
            <a:r>
              <a:rPr lang="en-US" smtClean="0"/>
              <a:t>Mian Wasim Irshad</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600EEE-1BE9-4FF7-AF85-179A0AA4ABED}" type="datetime1">
              <a:rPr lang="en-US" smtClean="0"/>
              <a:pPr/>
              <a:t>5/14/2014</a:t>
            </a:fld>
            <a:endParaRPr lang="en-US"/>
          </a:p>
        </p:txBody>
      </p:sp>
      <p:sp>
        <p:nvSpPr>
          <p:cNvPr id="4" name="Footer Placeholder 3"/>
          <p:cNvSpPr>
            <a:spLocks noGrp="1"/>
          </p:cNvSpPr>
          <p:nvPr>
            <p:ph type="ftr" sz="quarter" idx="11"/>
          </p:nvPr>
        </p:nvSpPr>
        <p:spPr/>
        <p:txBody>
          <a:bodyPr/>
          <a:lstStyle/>
          <a:p>
            <a:r>
              <a:rPr lang="en-US" smtClean="0"/>
              <a:t>Mian Wasim Irshad</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20ACC-9778-4E52-88F2-F4E2B7863ABF}" type="datetime1">
              <a:rPr lang="en-US" smtClean="0"/>
              <a:pPr/>
              <a:t>5/14/2014</a:t>
            </a:fld>
            <a:endParaRPr lang="en-US"/>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06B613-F499-400E-B854-7CF4385FFE6B}" type="datetime1">
              <a:rPr lang="en-US" smtClean="0"/>
              <a:pPr/>
              <a:t>5/14/2014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15AB1F2-7962-4B49-8B9C-C02180AA32C5}" type="datetime1">
              <a:rPr lang="en-US" smtClean="0"/>
              <a:pPr/>
              <a:t>5/14/2014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17C45-8FF8-42EE-99FF-05E756F4DD96}" type="datetime1">
              <a:rPr lang="en-US" smtClean="0"/>
              <a:pPr/>
              <a:t>5/14/2014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CAC8A-A34B-4F33-BCB3-FD1E1304372B}" type="datetime1">
              <a:rPr lang="en-US" smtClean="0"/>
              <a:pPr/>
              <a:t>5/14/2014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58DCD-3621-4005-B0E0-730359B6A3E6}" type="datetime1">
              <a:rPr lang="en-US" smtClean="0"/>
              <a:pPr/>
              <a:t>5/14/2014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rmAutofit fontScale="90000"/>
          </a:bodyPr>
          <a:lstStyle/>
          <a:p>
            <a:r>
              <a:rPr lang="en-US" b="1" dirty="0" smtClean="0"/>
              <a:t>Project Management Software Application</a:t>
            </a:r>
            <a:br>
              <a:rPr lang="en-US" b="1" dirty="0" smtClean="0"/>
            </a:br>
            <a:r>
              <a:rPr lang="en-US" b="1" dirty="0" smtClean="0"/>
              <a:t>PRM 705</a:t>
            </a:r>
            <a:endParaRPr lang="en-US" b="1" dirty="0"/>
          </a:p>
        </p:txBody>
      </p:sp>
      <p:sp>
        <p:nvSpPr>
          <p:cNvPr id="3" name="Content Placeholder 2"/>
          <p:cNvSpPr>
            <a:spLocks noGrp="1"/>
          </p:cNvSpPr>
          <p:nvPr>
            <p:ph idx="1"/>
          </p:nvPr>
        </p:nvSpPr>
        <p:spPr>
          <a:xfrm>
            <a:off x="457200" y="3733800"/>
            <a:ext cx="8229600" cy="2392363"/>
          </a:xfrm>
        </p:spPr>
        <p:txBody>
          <a:bodyPr/>
          <a:lstStyle/>
          <a:p>
            <a:pPr algn="r">
              <a:buNone/>
            </a:pPr>
            <a:r>
              <a:rPr lang="en-US" dirty="0" smtClean="0"/>
              <a:t>Lecture </a:t>
            </a:r>
            <a:r>
              <a:rPr lang="en-US" dirty="0" smtClean="0"/>
              <a:t>6</a:t>
            </a:r>
            <a:endParaRPr lang="en-US" dirty="0"/>
          </a:p>
        </p:txBody>
      </p:sp>
      <p:sp>
        <p:nvSpPr>
          <p:cNvPr id="4" name="Footer Placeholder 3"/>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Rectangle 3"/>
          <p:cNvSpPr txBox="1">
            <a:spLocks noChangeArrowheads="1"/>
          </p:cNvSpPr>
          <p:nvPr/>
        </p:nvSpPr>
        <p:spPr>
          <a:xfrm>
            <a:off x="457200" y="10715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a:buFont typeface="Arial" pitchFamily="34" charset="0"/>
              <a:buChar char="•"/>
            </a:pPr>
            <a:r>
              <a:rPr lang="en-US" sz="2800" dirty="0" smtClean="0"/>
              <a:t>Network diagram</a:t>
            </a:r>
          </a:p>
          <a:p>
            <a:pPr>
              <a:buFont typeface="Arial" pitchFamily="34" charset="0"/>
              <a:buChar char="•"/>
            </a:pPr>
            <a:r>
              <a:rPr lang="en-US" sz="2800" dirty="0" smtClean="0"/>
              <a:t>CPM</a:t>
            </a:r>
          </a:p>
          <a:p>
            <a:pPr>
              <a:buFont typeface="Arial" pitchFamily="34" charset="0"/>
              <a:buChar char="•"/>
            </a:pPr>
            <a:r>
              <a:rPr lang="en-US" sz="2800" dirty="0" smtClean="0"/>
              <a:t>Gantt Chart</a:t>
            </a:r>
          </a:p>
          <a:p>
            <a:pPr>
              <a:buFont typeface="Arial" pitchFamily="34" charset="0"/>
              <a:buChar char="•"/>
            </a:pPr>
            <a:r>
              <a:rPr lang="en-US" sz="2800" dirty="0" smtClean="0"/>
              <a:t>Slack</a:t>
            </a:r>
          </a:p>
          <a:p>
            <a:pPr>
              <a:buFont typeface="Arial" pitchFamily="34" charset="0"/>
              <a:buChar char="•"/>
            </a:pPr>
            <a:r>
              <a:rPr lang="en-US" sz="2800" dirty="0" smtClean="0"/>
              <a:t>Fast Tracking</a:t>
            </a:r>
          </a:p>
          <a:p>
            <a:pPr>
              <a:buFont typeface="Arial" pitchFamily="34" charset="0"/>
              <a:buChar char="•"/>
            </a:pPr>
            <a:r>
              <a:rPr lang="en-US" sz="2800" dirty="0" smtClean="0"/>
              <a:t>Crashing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395288" y="188913"/>
            <a:ext cx="8229600" cy="981075"/>
          </a:xfrm>
        </p:spPr>
        <p:txBody>
          <a:bodyPr/>
          <a:lstStyle/>
          <a:p>
            <a:pPr eaLnBrk="1" hangingPunct="1"/>
            <a:r>
              <a:rPr lang="en-US" dirty="0" smtClean="0">
                <a:solidFill>
                  <a:schemeClr val="tx1"/>
                </a:solidFill>
              </a:rPr>
              <a:t>Today’s Outline</a:t>
            </a:r>
          </a:p>
        </p:txBody>
      </p:sp>
      <p:sp>
        <p:nvSpPr>
          <p:cNvPr id="3075" name="Rectangle 3"/>
          <p:cNvSpPr>
            <a:spLocks noGrp="1" noChangeArrowheads="1"/>
          </p:cNvSpPr>
          <p:nvPr>
            <p:ph idx="1"/>
          </p:nvPr>
        </p:nvSpPr>
        <p:spPr>
          <a:xfrm>
            <a:off x="457200" y="1071563"/>
            <a:ext cx="8229600" cy="5054600"/>
          </a:xfrm>
        </p:spPr>
        <p:txBody>
          <a:bodyPr>
            <a:normAutofit/>
          </a:bodyPr>
          <a:lstStyle/>
          <a:p>
            <a:pPr eaLnBrk="1" hangingPunct="1"/>
            <a:r>
              <a:rPr lang="en-US" sz="2800" dirty="0" smtClean="0"/>
              <a:t>Why to use a software?</a:t>
            </a:r>
          </a:p>
          <a:p>
            <a:pPr eaLnBrk="1" hangingPunct="1"/>
            <a:r>
              <a:rPr lang="en-US" sz="2800" dirty="0" smtClean="0"/>
              <a:t>MS Project Environment</a:t>
            </a:r>
          </a:p>
          <a:p>
            <a:pPr eaLnBrk="1" hangingPunct="1"/>
            <a:r>
              <a:rPr lang="en-US" sz="2800" dirty="0" smtClean="0"/>
              <a:t>Customizing toolbar</a:t>
            </a:r>
          </a:p>
          <a:p>
            <a:pPr eaLnBrk="1" hangingPunct="1"/>
            <a:r>
              <a:rPr lang="en-US" sz="2800" dirty="0" smtClean="0"/>
              <a:t>Customizing Ribbon</a:t>
            </a:r>
          </a:p>
          <a:p>
            <a:pPr eaLnBrk="1" hangingPunct="1"/>
            <a:r>
              <a:rPr lang="en-US" sz="2800" dirty="0" smtClean="0"/>
              <a:t>Getting help</a:t>
            </a:r>
          </a:p>
          <a:p>
            <a:pPr eaLnBrk="1" hangingPunct="1"/>
            <a:r>
              <a:rPr lang="en-US" sz="2800" dirty="0" smtClean="0"/>
              <a:t>Timeline</a:t>
            </a:r>
          </a:p>
          <a:p>
            <a:pPr eaLnBrk="1" hangingPunct="1"/>
            <a:r>
              <a:rPr lang="en-US" sz="2800" dirty="0" smtClean="0"/>
              <a:t>Various important views</a:t>
            </a:r>
          </a:p>
          <a:p>
            <a:pPr eaLnBrk="1" hangingPunct="1"/>
            <a:r>
              <a:rPr lang="en-US" sz="2800" dirty="0" smtClean="0"/>
              <a:t>Setting project properties</a:t>
            </a:r>
          </a:p>
          <a:p>
            <a:pPr eaLnBrk="1" hangingPunct="1"/>
            <a:r>
              <a:rPr lang="en-US" sz="2800" dirty="0" smtClean="0"/>
              <a:t>Setting project information</a:t>
            </a:r>
          </a:p>
          <a:p>
            <a:pPr eaLnBrk="1" hangingPunct="1"/>
            <a:endParaRPr lang="en-US" sz="2800" dirty="0" smtClean="0"/>
          </a:p>
          <a:p>
            <a:pPr eaLnBrk="1" hangingPunct="1"/>
            <a:endParaRPr lang="en-US" sz="2800" dirty="0" smtClean="0"/>
          </a:p>
          <a:p>
            <a:pPr eaLnBrk="1" hangingPunct="1"/>
            <a:endParaRPr lang="en-US" sz="2800" dirty="0" smtClean="0"/>
          </a:p>
          <a:p>
            <a:pPr eaLnBrk="1" hangingPunct="1"/>
            <a:endParaRPr lang="en-US" sz="2800" dirty="0" smtClean="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90"/>
          <p:cNvSpPr>
            <a:spLocks noGrp="1" noChangeArrowheads="1"/>
          </p:cNvSpPr>
          <p:nvPr>
            <p:ph type="ctrTitle"/>
          </p:nvPr>
        </p:nvSpPr>
        <p:spPr>
          <a:xfrm>
            <a:off x="683568" y="764704"/>
            <a:ext cx="7318375" cy="647700"/>
          </a:xfrm>
        </p:spPr>
        <p:txBody>
          <a:bodyPr>
            <a:normAutofit fontScale="90000"/>
          </a:bodyPr>
          <a:lstStyle/>
          <a:p>
            <a:pPr eaLnBrk="1" hangingPunct="1"/>
            <a:r>
              <a:rPr lang="es-UY" sz="4800" b="1" dirty="0" err="1" smtClean="0">
                <a:solidFill>
                  <a:srgbClr val="36000A"/>
                </a:solidFill>
              </a:rPr>
              <a:t>Getting</a:t>
            </a:r>
            <a:r>
              <a:rPr lang="es-UY" sz="4800" b="1" dirty="0" smtClean="0">
                <a:solidFill>
                  <a:srgbClr val="36000A"/>
                </a:solidFill>
              </a:rPr>
              <a:t> </a:t>
            </a:r>
            <a:r>
              <a:rPr lang="es-UY" sz="4800" b="1" dirty="0" err="1" smtClean="0">
                <a:solidFill>
                  <a:srgbClr val="36000A"/>
                </a:solidFill>
              </a:rPr>
              <a:t>started</a:t>
            </a:r>
            <a:r>
              <a:rPr lang="es-UY" sz="4800" b="1" dirty="0" smtClean="0">
                <a:solidFill>
                  <a:srgbClr val="36000A"/>
                </a:solidFill>
              </a:rPr>
              <a:t> </a:t>
            </a:r>
            <a:r>
              <a:rPr lang="es-UY" sz="4800" b="1" dirty="0" err="1" smtClean="0">
                <a:solidFill>
                  <a:srgbClr val="36000A"/>
                </a:solidFill>
              </a:rPr>
              <a:t>with</a:t>
            </a:r>
            <a:r>
              <a:rPr lang="es-UY" sz="4800" b="1" dirty="0" smtClean="0">
                <a:solidFill>
                  <a:srgbClr val="36000A"/>
                </a:solidFill>
              </a:rPr>
              <a:t/>
            </a:r>
            <a:br>
              <a:rPr lang="es-UY" sz="4800" b="1" dirty="0" smtClean="0">
                <a:solidFill>
                  <a:srgbClr val="36000A"/>
                </a:solidFill>
              </a:rPr>
            </a:br>
            <a:r>
              <a:rPr lang="es-UY" sz="4800" b="1" dirty="0" smtClean="0">
                <a:solidFill>
                  <a:srgbClr val="1C7208"/>
                </a:solidFill>
              </a:rPr>
              <a:t>MS Project 2010</a:t>
            </a:r>
            <a:endParaRPr lang="es-ES" sz="4800" b="1" dirty="0" smtClean="0">
              <a:solidFill>
                <a:srgbClr val="1C7208"/>
              </a:solidFill>
            </a:endParaRPr>
          </a:p>
        </p:txBody>
      </p:sp>
      <p:pic>
        <p:nvPicPr>
          <p:cNvPr id="54274" name="Picture 2" descr="https://fbcdn-sphotos-f-a.akamaihd.net/hphotos-ak-snc6/189524_182135878497821_7501513_n.jpg"/>
          <p:cNvPicPr>
            <a:picLocks noChangeAspect="1" noChangeArrowheads="1"/>
          </p:cNvPicPr>
          <p:nvPr/>
        </p:nvPicPr>
        <p:blipFill>
          <a:blip r:embed="rId3" cstate="print"/>
          <a:srcRect/>
          <a:stretch>
            <a:fillRect/>
          </a:stretch>
        </p:blipFill>
        <p:spPr bwMode="auto">
          <a:xfrm>
            <a:off x="0" y="2996952"/>
            <a:ext cx="9144000" cy="3400426"/>
          </a:xfrm>
          <a:prstGeom prst="rect">
            <a:avLst/>
          </a:prstGeom>
          <a:noFill/>
        </p:spPr>
      </p:pic>
      <p:sp>
        <p:nvSpPr>
          <p:cNvPr id="5" name="Subtitle 4"/>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928934"/>
            <a:ext cx="8229600" cy="1571636"/>
          </a:xfrm>
        </p:spPr>
        <p:txBody>
          <a:bodyPr/>
          <a:lstStyle/>
          <a:p>
            <a:r>
              <a:rPr lang="en-US" dirty="0" smtClean="0"/>
              <a:t>Do you want to learn…???</a:t>
            </a:r>
            <a:br>
              <a:rPr lang="en-US" dirty="0" smtClean="0"/>
            </a:br>
            <a:r>
              <a:rPr lang="en-US" dirty="0" smtClean="0"/>
              <a:t>OR</a:t>
            </a:r>
            <a:endParaRPr lang="en-US" dirty="0"/>
          </a:p>
        </p:txBody>
      </p:sp>
      <p:pic>
        <p:nvPicPr>
          <p:cNvPr id="39938" name="Picture 2" descr="D:\images\calculator.jpg"/>
          <p:cNvPicPr>
            <a:picLocks noChangeAspect="1" noChangeArrowheads="1"/>
          </p:cNvPicPr>
          <p:nvPr/>
        </p:nvPicPr>
        <p:blipFill>
          <a:blip r:embed="rId2" cstate="print"/>
          <a:srcRect/>
          <a:stretch>
            <a:fillRect/>
          </a:stretch>
        </p:blipFill>
        <p:spPr bwMode="auto">
          <a:xfrm>
            <a:off x="3786181" y="357166"/>
            <a:ext cx="1777059" cy="2428892"/>
          </a:xfrm>
          <a:prstGeom prst="rect">
            <a:avLst/>
          </a:prstGeom>
          <a:noFill/>
        </p:spPr>
      </p:pic>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 you want to be in this situation..</a:t>
            </a:r>
            <a:endParaRPr lang="en-US" dirty="0"/>
          </a:p>
        </p:txBody>
      </p:sp>
      <p:sp>
        <p:nvSpPr>
          <p:cNvPr id="3" name="Content Placeholder 2"/>
          <p:cNvSpPr>
            <a:spLocks noGrp="1"/>
          </p:cNvSpPr>
          <p:nvPr>
            <p:ph idx="1"/>
          </p:nvPr>
        </p:nvSpPr>
        <p:spPr/>
        <p:txBody>
          <a:bodyPr/>
          <a:lstStyle/>
          <a:p>
            <a:endParaRPr lang="en-US"/>
          </a:p>
        </p:txBody>
      </p:sp>
      <p:pic>
        <p:nvPicPr>
          <p:cNvPr id="40962" name="Picture 2" descr="D:\images\untitledrter.bmp"/>
          <p:cNvPicPr>
            <a:picLocks noChangeAspect="1" noChangeArrowheads="1"/>
          </p:cNvPicPr>
          <p:nvPr/>
        </p:nvPicPr>
        <p:blipFill>
          <a:blip r:embed="rId2" cstate="print"/>
          <a:srcRect/>
          <a:stretch>
            <a:fillRect/>
          </a:stretch>
        </p:blipFill>
        <p:spPr bwMode="auto">
          <a:xfrm>
            <a:off x="1928794" y="1928802"/>
            <a:ext cx="5214974" cy="3877220"/>
          </a:xfrm>
          <a:prstGeom prst="rect">
            <a:avLst/>
          </a:prstGeom>
          <a:noFill/>
        </p:spPr>
      </p:pic>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8914" name="Picture 2" descr="D:\images\splash copy.jpg"/>
          <p:cNvPicPr>
            <a:picLocks noChangeAspect="1" noChangeArrowheads="1"/>
          </p:cNvPicPr>
          <p:nvPr/>
        </p:nvPicPr>
        <p:blipFill>
          <a:blip r:embed="rId2" cstate="print"/>
          <a:srcRect/>
          <a:stretch>
            <a:fillRect/>
          </a:stretch>
        </p:blipFill>
        <p:spPr bwMode="auto">
          <a:xfrm>
            <a:off x="357158" y="285728"/>
            <a:ext cx="8501122" cy="6072230"/>
          </a:xfrm>
          <a:prstGeom prst="rect">
            <a:avLst/>
          </a:prstGeom>
          <a:noFill/>
        </p:spPr>
      </p:pic>
      <p:sp>
        <p:nvSpPr>
          <p:cNvPr id="5" name="Footer Placeholder 4"/>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395536" y="908720"/>
            <a:ext cx="8460432" cy="4756670"/>
          </a:xfrm>
          <a:prstGeom prst="rect">
            <a:avLst/>
          </a:prstGeom>
          <a:noFill/>
          <a:ln w="9525">
            <a:noFill/>
            <a:miter lim="800000"/>
            <a:headEnd/>
            <a:tailEnd/>
          </a:ln>
        </p:spPr>
      </p:pic>
      <p:cxnSp>
        <p:nvCxnSpPr>
          <p:cNvPr id="6" name="Straight Arrow Connector 5"/>
          <p:cNvCxnSpPr>
            <a:endCxn id="43011" idx="0"/>
          </p:cNvCxnSpPr>
          <p:nvPr/>
        </p:nvCxnSpPr>
        <p:spPr>
          <a:xfrm rot="16200000" flipH="1">
            <a:off x="1252154" y="4891470"/>
            <a:ext cx="1928832" cy="289763"/>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43011" name="TextBox 6"/>
          <p:cNvSpPr txBox="1">
            <a:spLocks noChangeArrowheads="1"/>
          </p:cNvSpPr>
          <p:nvPr/>
        </p:nvSpPr>
        <p:spPr bwMode="auto">
          <a:xfrm>
            <a:off x="1714480" y="6000768"/>
            <a:ext cx="1293944" cy="369332"/>
          </a:xfrm>
          <a:prstGeom prst="rect">
            <a:avLst/>
          </a:prstGeom>
          <a:noFill/>
          <a:ln w="9525">
            <a:noFill/>
            <a:miter lim="800000"/>
            <a:headEnd/>
            <a:tailEnd/>
          </a:ln>
        </p:spPr>
        <p:txBody>
          <a:bodyPr wrap="none">
            <a:spAutoFit/>
          </a:bodyPr>
          <a:lstStyle/>
          <a:p>
            <a:r>
              <a:rPr lang="en-GB" sz="1800" b="1" dirty="0">
                <a:solidFill>
                  <a:srgbClr val="FF0000"/>
                </a:solidFill>
                <a:latin typeface="Lucida Sans Unicode" pitchFamily="34" charset="0"/>
              </a:rPr>
              <a:t>Task Area</a:t>
            </a:r>
          </a:p>
        </p:txBody>
      </p:sp>
      <p:cxnSp>
        <p:nvCxnSpPr>
          <p:cNvPr id="9" name="Straight Arrow Connector 8"/>
          <p:cNvCxnSpPr/>
          <p:nvPr/>
        </p:nvCxnSpPr>
        <p:spPr>
          <a:xfrm rot="5400000">
            <a:off x="5643571" y="4714883"/>
            <a:ext cx="2143140" cy="571506"/>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43013" name="TextBox 9"/>
          <p:cNvSpPr txBox="1">
            <a:spLocks noChangeArrowheads="1"/>
          </p:cNvSpPr>
          <p:nvPr/>
        </p:nvSpPr>
        <p:spPr bwMode="auto">
          <a:xfrm>
            <a:off x="5286380" y="6000768"/>
            <a:ext cx="2064989" cy="369332"/>
          </a:xfrm>
          <a:prstGeom prst="rect">
            <a:avLst/>
          </a:prstGeom>
          <a:noFill/>
          <a:ln w="9525">
            <a:noFill/>
            <a:miter lim="800000"/>
            <a:headEnd/>
            <a:tailEnd/>
          </a:ln>
        </p:spPr>
        <p:txBody>
          <a:bodyPr wrap="none">
            <a:spAutoFit/>
          </a:bodyPr>
          <a:lstStyle/>
          <a:p>
            <a:r>
              <a:rPr lang="en-GB" sz="1800" b="1" dirty="0">
                <a:solidFill>
                  <a:srgbClr val="FF0000"/>
                </a:solidFill>
                <a:latin typeface="Lucida Sans Unicode" pitchFamily="34" charset="0"/>
              </a:rPr>
              <a:t>Gantt Chart Area</a:t>
            </a:r>
          </a:p>
        </p:txBody>
      </p:sp>
      <p:cxnSp>
        <p:nvCxnSpPr>
          <p:cNvPr id="15" name="Straight Arrow Connector 14"/>
          <p:cNvCxnSpPr/>
          <p:nvPr/>
        </p:nvCxnSpPr>
        <p:spPr>
          <a:xfrm flipV="1">
            <a:off x="2843808" y="692696"/>
            <a:ext cx="432048" cy="481234"/>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43017" name="TextBox 15"/>
          <p:cNvSpPr txBox="1">
            <a:spLocks noChangeArrowheads="1"/>
          </p:cNvSpPr>
          <p:nvPr/>
        </p:nvSpPr>
        <p:spPr bwMode="auto">
          <a:xfrm>
            <a:off x="2915816" y="332656"/>
            <a:ext cx="974947"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Ribbon</a:t>
            </a:r>
            <a:endParaRPr lang="en-GB" sz="1800" b="1" dirty="0">
              <a:solidFill>
                <a:srgbClr val="FF0000"/>
              </a:solidFill>
              <a:latin typeface="Lucida Sans Unicode" pitchFamily="34" charset="0"/>
            </a:endParaRPr>
          </a:p>
        </p:txBody>
      </p:sp>
      <p:cxnSp>
        <p:nvCxnSpPr>
          <p:cNvPr id="18" name="Straight Arrow Connector 17"/>
          <p:cNvCxnSpPr/>
          <p:nvPr/>
        </p:nvCxnSpPr>
        <p:spPr>
          <a:xfrm flipV="1">
            <a:off x="4499992" y="571500"/>
            <a:ext cx="1216596" cy="841276"/>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43019" name="TextBox 18"/>
          <p:cNvSpPr txBox="1">
            <a:spLocks noChangeArrowheads="1"/>
          </p:cNvSpPr>
          <p:nvPr/>
        </p:nvSpPr>
        <p:spPr bwMode="auto">
          <a:xfrm>
            <a:off x="5214938" y="214313"/>
            <a:ext cx="1109599" cy="369332"/>
          </a:xfrm>
          <a:prstGeom prst="rect">
            <a:avLst/>
          </a:prstGeom>
          <a:noFill/>
          <a:ln w="9525">
            <a:noFill/>
            <a:miter lim="800000"/>
            <a:headEnd/>
            <a:tailEnd/>
          </a:ln>
        </p:spPr>
        <p:txBody>
          <a:bodyPr wrap="none">
            <a:spAutoFit/>
          </a:bodyPr>
          <a:lstStyle/>
          <a:p>
            <a:r>
              <a:rPr lang="en-GB" sz="1800" b="1" dirty="0">
                <a:solidFill>
                  <a:srgbClr val="FF0000"/>
                </a:solidFill>
                <a:latin typeface="Lucida Sans Unicode" pitchFamily="34" charset="0"/>
              </a:rPr>
              <a:t>Tool Bar</a:t>
            </a:r>
          </a:p>
        </p:txBody>
      </p:sp>
      <p:cxnSp>
        <p:nvCxnSpPr>
          <p:cNvPr id="21" name="Straight Arrow Connector 20"/>
          <p:cNvCxnSpPr/>
          <p:nvPr/>
        </p:nvCxnSpPr>
        <p:spPr>
          <a:xfrm flipH="1" flipV="1">
            <a:off x="7645400" y="500064"/>
            <a:ext cx="22944" cy="134476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43021" name="TextBox 21"/>
          <p:cNvSpPr txBox="1">
            <a:spLocks noChangeArrowheads="1"/>
          </p:cNvSpPr>
          <p:nvPr/>
        </p:nvSpPr>
        <p:spPr bwMode="auto">
          <a:xfrm>
            <a:off x="7286625" y="142875"/>
            <a:ext cx="1382110" cy="369332"/>
          </a:xfrm>
          <a:prstGeom prst="rect">
            <a:avLst/>
          </a:prstGeom>
          <a:noFill/>
          <a:ln w="9525">
            <a:noFill/>
            <a:miter lim="800000"/>
            <a:headEnd/>
            <a:tailEnd/>
          </a:ln>
        </p:spPr>
        <p:txBody>
          <a:bodyPr wrap="none">
            <a:spAutoFit/>
          </a:bodyPr>
          <a:lstStyle/>
          <a:p>
            <a:r>
              <a:rPr lang="en-GB" sz="1800" b="1" dirty="0">
                <a:solidFill>
                  <a:srgbClr val="FF0000"/>
                </a:solidFill>
                <a:latin typeface="Lucida Sans Unicode" pitchFamily="34" charset="0"/>
              </a:rPr>
              <a:t>Time Scale</a:t>
            </a:r>
          </a:p>
        </p:txBody>
      </p:sp>
      <p:cxnSp>
        <p:nvCxnSpPr>
          <p:cNvPr id="24" name="Straight Arrow Connector 23"/>
          <p:cNvCxnSpPr/>
          <p:nvPr/>
        </p:nvCxnSpPr>
        <p:spPr>
          <a:xfrm flipH="1" flipV="1">
            <a:off x="683568" y="620688"/>
            <a:ext cx="144016" cy="337218"/>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26" name="TextBox 15"/>
          <p:cNvSpPr txBox="1">
            <a:spLocks noChangeArrowheads="1"/>
          </p:cNvSpPr>
          <p:nvPr/>
        </p:nvSpPr>
        <p:spPr bwMode="auto">
          <a:xfrm>
            <a:off x="179512" y="188640"/>
            <a:ext cx="2600392"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Quick Access Toolbar</a:t>
            </a:r>
            <a:endParaRPr lang="en-GB" sz="1800" b="1" dirty="0">
              <a:solidFill>
                <a:srgbClr val="FF0000"/>
              </a:solidFill>
              <a:latin typeface="Lucida Sans Unicode" pitchFamily="34" charset="0"/>
            </a:endParaRPr>
          </a:p>
        </p:txBody>
      </p:sp>
      <p:sp>
        <p:nvSpPr>
          <p:cNvPr id="16" name="Footer Placeholder 15"/>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cxnSp>
        <p:nvCxnSpPr>
          <p:cNvPr id="17" name="Straight Arrow Connector 16"/>
          <p:cNvCxnSpPr/>
          <p:nvPr/>
        </p:nvCxnSpPr>
        <p:spPr>
          <a:xfrm flipH="1" flipV="1">
            <a:off x="7696200" y="4953000"/>
            <a:ext cx="67816" cy="337218"/>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20" name="Straight Arrow Connector 19"/>
          <p:cNvCxnSpPr/>
          <p:nvPr/>
        </p:nvCxnSpPr>
        <p:spPr>
          <a:xfrm>
            <a:off x="8297416" y="5366418"/>
            <a:ext cx="84584" cy="500982"/>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23" name="Straight Arrow Connector 22"/>
          <p:cNvCxnSpPr/>
          <p:nvPr/>
        </p:nvCxnSpPr>
        <p:spPr>
          <a:xfrm flipH="1">
            <a:off x="685800" y="5366418"/>
            <a:ext cx="67816" cy="500982"/>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27" name="TextBox 6"/>
          <p:cNvSpPr txBox="1">
            <a:spLocks noChangeArrowheads="1"/>
          </p:cNvSpPr>
          <p:nvPr/>
        </p:nvSpPr>
        <p:spPr bwMode="auto">
          <a:xfrm>
            <a:off x="152400" y="5943600"/>
            <a:ext cx="1300356" cy="369332"/>
          </a:xfrm>
          <a:prstGeom prst="rect">
            <a:avLst/>
          </a:prstGeom>
          <a:noFill/>
          <a:ln w="9525">
            <a:noFill/>
            <a:miter lim="800000"/>
            <a:headEnd/>
            <a:tailEnd/>
          </a:ln>
        </p:spPr>
        <p:txBody>
          <a:bodyPr wrap="none">
            <a:spAutoFit/>
          </a:bodyPr>
          <a:lstStyle/>
          <a:p>
            <a:r>
              <a:rPr lang="en-GB" b="1" dirty="0" smtClean="0">
                <a:solidFill>
                  <a:srgbClr val="FF0000"/>
                </a:solidFill>
                <a:latin typeface="Lucida Sans Unicode" pitchFamily="34" charset="0"/>
              </a:rPr>
              <a:t>Status Bar</a:t>
            </a:r>
            <a:endParaRPr lang="en-GB" sz="1800" b="1" dirty="0">
              <a:solidFill>
                <a:srgbClr val="FF0000"/>
              </a:solidFill>
              <a:latin typeface="Lucida Sans Unicode" pitchFamily="34" charset="0"/>
            </a:endParaRPr>
          </a:p>
        </p:txBody>
      </p:sp>
      <p:sp>
        <p:nvSpPr>
          <p:cNvPr id="28" name="TextBox 6"/>
          <p:cNvSpPr txBox="1">
            <a:spLocks noChangeArrowheads="1"/>
          </p:cNvSpPr>
          <p:nvPr/>
        </p:nvSpPr>
        <p:spPr bwMode="auto">
          <a:xfrm>
            <a:off x="7620000" y="5943600"/>
            <a:ext cx="1527982"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Zoom Slider</a:t>
            </a:r>
            <a:endParaRPr lang="en-GB" sz="1800" b="1" dirty="0">
              <a:solidFill>
                <a:srgbClr val="FF0000"/>
              </a:solidFill>
              <a:latin typeface="Lucida Sans Unicode" pitchFamily="34" charset="0"/>
            </a:endParaRPr>
          </a:p>
        </p:txBody>
      </p:sp>
      <p:sp>
        <p:nvSpPr>
          <p:cNvPr id="29" name="TextBox 6"/>
          <p:cNvSpPr txBox="1">
            <a:spLocks noChangeArrowheads="1"/>
          </p:cNvSpPr>
          <p:nvPr/>
        </p:nvSpPr>
        <p:spPr bwMode="auto">
          <a:xfrm>
            <a:off x="7086600" y="4495800"/>
            <a:ext cx="1838965" cy="369332"/>
          </a:xfrm>
          <a:prstGeom prst="rect">
            <a:avLst/>
          </a:prstGeom>
          <a:noFill/>
          <a:ln w="9525">
            <a:noFill/>
            <a:miter lim="800000"/>
            <a:headEnd/>
            <a:tailEnd/>
          </a:ln>
        </p:spPr>
        <p:txBody>
          <a:bodyPr wrap="none">
            <a:spAutoFit/>
          </a:bodyPr>
          <a:lstStyle/>
          <a:p>
            <a:r>
              <a:rPr lang="en-GB" b="1" dirty="0" smtClean="0">
                <a:solidFill>
                  <a:srgbClr val="FF0000"/>
                </a:solidFill>
                <a:latin typeface="Lucida Sans Unicode" pitchFamily="34" charset="0"/>
              </a:rPr>
              <a:t>View Shortcuts</a:t>
            </a:r>
            <a:endParaRPr lang="en-GB" sz="1800" b="1" dirty="0">
              <a:solidFill>
                <a:srgbClr val="FF0000"/>
              </a:solidFill>
              <a:latin typeface="Lucida Sans Unicode"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Dynamic Ribbon Elements</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1026" name="Picture 2"/>
          <p:cNvPicPr>
            <a:picLocks noGrp="1" noChangeAspect="1" noChangeArrowheads="1"/>
          </p:cNvPicPr>
          <p:nvPr>
            <p:ph idx="1"/>
          </p:nvPr>
        </p:nvPicPr>
        <p:blipFill>
          <a:blip r:embed="rId4" cstate="print"/>
          <a:srcRect l="2671" r="4564" b="81480"/>
          <a:stretch>
            <a:fillRect/>
          </a:stretch>
        </p:blipFill>
        <p:spPr bwMode="auto">
          <a:xfrm>
            <a:off x="90055" y="2057400"/>
            <a:ext cx="8825345" cy="990600"/>
          </a:xfrm>
          <a:prstGeom prst="rect">
            <a:avLst/>
          </a:prstGeom>
          <a:noFill/>
          <a:ln w="9525">
            <a:noFill/>
            <a:miter lim="800000"/>
            <a:headEnd/>
            <a:tailEnd/>
          </a:ln>
        </p:spPr>
      </p:pic>
      <p:cxnSp>
        <p:nvCxnSpPr>
          <p:cNvPr id="6" name="Straight Arrow Connector 5"/>
          <p:cNvCxnSpPr/>
          <p:nvPr/>
        </p:nvCxnSpPr>
        <p:spPr>
          <a:xfrm flipV="1">
            <a:off x="5020816" y="1828800"/>
            <a:ext cx="846584" cy="642018"/>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7" name="Straight Arrow Connector 6"/>
          <p:cNvCxnSpPr/>
          <p:nvPr/>
        </p:nvCxnSpPr>
        <p:spPr>
          <a:xfrm flipV="1">
            <a:off x="3649216" y="1752600"/>
            <a:ext cx="236984" cy="718218"/>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flipH="1" flipV="1">
            <a:off x="1447800" y="1828800"/>
            <a:ext cx="296416" cy="718218"/>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12" name="TextBox 15"/>
          <p:cNvSpPr txBox="1">
            <a:spLocks noChangeArrowheads="1"/>
          </p:cNvSpPr>
          <p:nvPr/>
        </p:nvSpPr>
        <p:spPr bwMode="auto">
          <a:xfrm>
            <a:off x="5638800" y="1524000"/>
            <a:ext cx="1611339"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Large Button</a:t>
            </a:r>
            <a:endParaRPr lang="en-GB" sz="1800" b="1" dirty="0">
              <a:solidFill>
                <a:srgbClr val="FF0000"/>
              </a:solidFill>
              <a:latin typeface="Lucida Sans Unicode" pitchFamily="34" charset="0"/>
            </a:endParaRPr>
          </a:p>
        </p:txBody>
      </p:sp>
      <p:sp>
        <p:nvSpPr>
          <p:cNvPr id="13" name="TextBox 15"/>
          <p:cNvSpPr txBox="1">
            <a:spLocks noChangeArrowheads="1"/>
          </p:cNvSpPr>
          <p:nvPr/>
        </p:nvSpPr>
        <p:spPr bwMode="auto">
          <a:xfrm>
            <a:off x="2971800" y="1371600"/>
            <a:ext cx="2605200"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Small Labelled Button</a:t>
            </a:r>
            <a:endParaRPr lang="en-GB" sz="1800" b="1" dirty="0">
              <a:solidFill>
                <a:srgbClr val="FF0000"/>
              </a:solidFill>
              <a:latin typeface="Lucida Sans Unicode" pitchFamily="34" charset="0"/>
            </a:endParaRPr>
          </a:p>
        </p:txBody>
      </p:sp>
      <p:sp>
        <p:nvSpPr>
          <p:cNvPr id="14" name="TextBox 15"/>
          <p:cNvSpPr txBox="1">
            <a:spLocks noChangeArrowheads="1"/>
          </p:cNvSpPr>
          <p:nvPr/>
        </p:nvSpPr>
        <p:spPr bwMode="auto">
          <a:xfrm>
            <a:off x="304800" y="1371600"/>
            <a:ext cx="1919115"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Drop Down List</a:t>
            </a:r>
            <a:endParaRPr lang="en-GB" sz="1800" b="1" dirty="0">
              <a:solidFill>
                <a:srgbClr val="FF0000"/>
              </a:solidFill>
              <a:latin typeface="Lucida Sans Unicode" pitchFamily="34" charset="0"/>
            </a:endParaRPr>
          </a:p>
        </p:txBody>
      </p:sp>
      <p:pic>
        <p:nvPicPr>
          <p:cNvPr id="1027" name="Picture 3"/>
          <p:cNvPicPr>
            <a:picLocks noChangeAspect="1" noChangeArrowheads="1"/>
          </p:cNvPicPr>
          <p:nvPr/>
        </p:nvPicPr>
        <p:blipFill>
          <a:blip r:embed="rId5" cstate="print"/>
          <a:srcRect r="40849" b="81250"/>
          <a:stretch>
            <a:fillRect/>
          </a:stretch>
        </p:blipFill>
        <p:spPr bwMode="auto">
          <a:xfrm>
            <a:off x="334433" y="3974068"/>
            <a:ext cx="8551334" cy="1524000"/>
          </a:xfrm>
          <a:prstGeom prst="rect">
            <a:avLst/>
          </a:prstGeom>
          <a:noFill/>
          <a:ln w="9525">
            <a:noFill/>
            <a:miter lim="800000"/>
            <a:headEnd/>
            <a:tailEnd/>
          </a:ln>
        </p:spPr>
      </p:pic>
      <p:cxnSp>
        <p:nvCxnSpPr>
          <p:cNvPr id="18" name="Straight Arrow Connector 17"/>
          <p:cNvCxnSpPr/>
          <p:nvPr/>
        </p:nvCxnSpPr>
        <p:spPr>
          <a:xfrm flipH="1">
            <a:off x="8001000" y="5269468"/>
            <a:ext cx="457200" cy="53340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19" name="Straight Arrow Connector 18"/>
          <p:cNvCxnSpPr/>
          <p:nvPr/>
        </p:nvCxnSpPr>
        <p:spPr>
          <a:xfrm flipH="1">
            <a:off x="6324600" y="5193268"/>
            <a:ext cx="152400" cy="60960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25" name="TextBox 15"/>
          <p:cNvSpPr txBox="1">
            <a:spLocks noChangeArrowheads="1"/>
          </p:cNvSpPr>
          <p:nvPr/>
        </p:nvSpPr>
        <p:spPr bwMode="auto">
          <a:xfrm>
            <a:off x="3505200" y="5879068"/>
            <a:ext cx="3023585"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Small un-Labelled Button</a:t>
            </a:r>
            <a:endParaRPr lang="en-GB" sz="1800" b="1" dirty="0">
              <a:solidFill>
                <a:srgbClr val="FF0000"/>
              </a:solidFill>
              <a:latin typeface="Lucida Sans Unicode" pitchFamily="34" charset="0"/>
            </a:endParaRPr>
          </a:p>
        </p:txBody>
      </p:sp>
      <p:sp>
        <p:nvSpPr>
          <p:cNvPr id="26" name="TextBox 15"/>
          <p:cNvSpPr txBox="1">
            <a:spLocks noChangeArrowheads="1"/>
          </p:cNvSpPr>
          <p:nvPr/>
        </p:nvSpPr>
        <p:spPr bwMode="auto">
          <a:xfrm>
            <a:off x="7315200" y="5879068"/>
            <a:ext cx="1685077" cy="369332"/>
          </a:xfrm>
          <a:prstGeom prst="rect">
            <a:avLst/>
          </a:prstGeom>
          <a:noFill/>
          <a:ln w="9525">
            <a:noFill/>
            <a:miter lim="800000"/>
            <a:headEnd/>
            <a:tailEnd/>
          </a:ln>
        </p:spPr>
        <p:txBody>
          <a:bodyPr wrap="none">
            <a:spAutoFit/>
          </a:bodyPr>
          <a:lstStyle/>
          <a:p>
            <a:r>
              <a:rPr lang="en-GB" sz="1800" b="1" dirty="0" smtClean="0">
                <a:solidFill>
                  <a:srgbClr val="FF0000"/>
                </a:solidFill>
                <a:latin typeface="Lucida Sans Unicode" pitchFamily="34" charset="0"/>
              </a:rPr>
              <a:t>Group Button</a:t>
            </a:r>
            <a:endParaRPr lang="en-GB" sz="1800" b="1" dirty="0">
              <a:solidFill>
                <a:srgbClr val="FF0000"/>
              </a:solidFill>
              <a:latin typeface="Lucida Sans Unicode" pitchFamily="34" charset="0"/>
            </a:endParaRPr>
          </a:p>
        </p:txBody>
      </p:sp>
      <p:sp>
        <p:nvSpPr>
          <p:cNvPr id="27" name="Content Placeholder 2"/>
          <p:cNvSpPr txBox="1">
            <a:spLocks/>
          </p:cNvSpPr>
          <p:nvPr/>
        </p:nvSpPr>
        <p:spPr>
          <a:xfrm>
            <a:off x="457200" y="3276600"/>
            <a:ext cx="8229600" cy="533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If you decrease width of ribbon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Help</a:t>
            </a:r>
            <a:endParaRPr lang="en-US" dirty="0"/>
          </a:p>
        </p:txBody>
      </p:sp>
      <p:sp>
        <p:nvSpPr>
          <p:cNvPr id="3" name="Content Placeholder 2"/>
          <p:cNvSpPr>
            <a:spLocks noGrp="1"/>
          </p:cNvSpPr>
          <p:nvPr>
            <p:ph idx="1"/>
          </p:nvPr>
        </p:nvSpPr>
        <p:spPr/>
        <p:txBody>
          <a:bodyPr/>
          <a:lstStyle/>
          <a:p>
            <a:r>
              <a:rPr lang="en-US" dirty="0" smtClean="0"/>
              <a:t>If your question is about Microsoft Project 2010, please search Microsoft Support or the Microsoft Knowledge Base at: </a:t>
            </a:r>
          </a:p>
          <a:p>
            <a:r>
              <a:rPr lang="en-US" i="1" dirty="0" smtClean="0"/>
              <a:t>http://support.microsoft.com </a:t>
            </a:r>
          </a:p>
          <a:p>
            <a:endParaRPr lang="en-US" i="1" dirty="0" smtClean="0"/>
          </a:p>
          <a:p>
            <a:r>
              <a:rPr lang="en-US" i="1" dirty="0" smtClean="0"/>
              <a:t>Or</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Help</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2050" name="Picture 2"/>
          <p:cNvPicPr>
            <a:picLocks noGrp="1" noChangeAspect="1" noChangeArrowheads="1"/>
          </p:cNvPicPr>
          <p:nvPr>
            <p:ph idx="1"/>
          </p:nvPr>
        </p:nvPicPr>
        <p:blipFill>
          <a:blip r:embed="rId3" cstate="print"/>
          <a:srcRect l="39588" b="7401"/>
          <a:stretch>
            <a:fillRect/>
          </a:stretch>
        </p:blipFill>
        <p:spPr bwMode="auto">
          <a:xfrm>
            <a:off x="1066800" y="1371600"/>
            <a:ext cx="5867400" cy="5056354"/>
          </a:xfrm>
          <a:prstGeom prst="rect">
            <a:avLst/>
          </a:prstGeom>
          <a:noFill/>
          <a:ln w="9525">
            <a:noFill/>
            <a:miter lim="800000"/>
            <a:headEnd/>
            <a:tailEnd/>
          </a:ln>
        </p:spPr>
      </p:pic>
      <p:cxnSp>
        <p:nvCxnSpPr>
          <p:cNvPr id="6" name="Straight Arrow Connector 5"/>
          <p:cNvCxnSpPr/>
          <p:nvPr/>
        </p:nvCxnSpPr>
        <p:spPr>
          <a:xfrm flipH="1" flipV="1">
            <a:off x="6705600" y="1752600"/>
            <a:ext cx="1371600" cy="45720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flipV="1">
            <a:off x="1143000" y="2514600"/>
            <a:ext cx="1371600" cy="68580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p:cNvCxnSpPr/>
          <p:nvPr/>
        </p:nvCxnSpPr>
        <p:spPr>
          <a:xfrm flipH="1" flipV="1">
            <a:off x="4038600" y="4419600"/>
            <a:ext cx="762000" cy="99060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Customizing Quick Access Toolbar</a:t>
            </a:r>
            <a:endParaRPr lang="en-US" sz="4000" dirty="0"/>
          </a:p>
        </p:txBody>
      </p:sp>
      <p:sp>
        <p:nvSpPr>
          <p:cNvPr id="3" name="Content Placeholder 2"/>
          <p:cNvSpPr>
            <a:spLocks noGrp="1"/>
          </p:cNvSpPr>
          <p:nvPr>
            <p:ph idx="1"/>
          </p:nvPr>
        </p:nvSpPr>
        <p:spPr/>
        <p:txBody>
          <a:bodyPr/>
          <a:lstStyle/>
          <a:p>
            <a:r>
              <a:rPr lang="en-US" dirty="0" smtClean="0"/>
              <a:t>The Quick Access toolbar is a customizable area of the interface where you can add your favorite or frequently used commands.</a:t>
            </a:r>
          </a:p>
          <a:p>
            <a:endParaRPr lang="en-US" dirty="0" smtClean="0"/>
          </a:p>
          <a:p>
            <a:r>
              <a:rPr lang="en-US" dirty="0" smtClean="0"/>
              <a:t>Right click on any menu in ribbon</a:t>
            </a:r>
          </a:p>
          <a:p>
            <a:r>
              <a:rPr lang="en-US" dirty="0" smtClean="0"/>
              <a:t>Select customize quick access toolbar</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Customizing Quick Access Toolbar</a:t>
            </a:r>
            <a:endParaRPr lang="en-US" sz="4000" dirty="0"/>
          </a:p>
        </p:txBody>
      </p:sp>
      <p:pic>
        <p:nvPicPr>
          <p:cNvPr id="2050" name="Picture 2"/>
          <p:cNvPicPr>
            <a:picLocks noGrp="1" noChangeAspect="1" noChangeArrowheads="1"/>
          </p:cNvPicPr>
          <p:nvPr>
            <p:ph idx="1"/>
          </p:nvPr>
        </p:nvPicPr>
        <p:blipFill>
          <a:blip r:embed="rId3" cstate="print"/>
          <a:stretch>
            <a:fillRect/>
          </a:stretch>
        </p:blipFill>
        <p:spPr bwMode="auto">
          <a:xfrm>
            <a:off x="1447800" y="1219200"/>
            <a:ext cx="6167194" cy="5029200"/>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Customizing Ribbon</a:t>
            </a:r>
            <a:endParaRPr lang="en-US" dirty="0"/>
          </a:p>
        </p:txBody>
      </p:sp>
      <p:sp>
        <p:nvSpPr>
          <p:cNvPr id="3" name="Content Placeholder 2"/>
          <p:cNvSpPr>
            <a:spLocks noGrp="1"/>
          </p:cNvSpPr>
          <p:nvPr>
            <p:ph idx="1"/>
          </p:nvPr>
        </p:nvSpPr>
        <p:spPr/>
        <p:txBody>
          <a:bodyPr/>
          <a:lstStyle/>
          <a:p>
            <a:r>
              <a:rPr lang="en-US" dirty="0" smtClean="0"/>
              <a:t>Project 2010 joins other Office applications in adopting the Fluent interface. The most prominent parts of this new interface are the tabs and ribbon that span the top of the Project window.</a:t>
            </a:r>
          </a:p>
          <a:p>
            <a:endParaRPr lang="en-US" dirty="0" smtClean="0"/>
          </a:p>
          <a:p>
            <a:r>
              <a:rPr lang="en-US" dirty="0" smtClean="0"/>
              <a:t>Right click on any menu in ribbon</a:t>
            </a:r>
          </a:p>
          <a:p>
            <a:r>
              <a:rPr lang="en-US" dirty="0" smtClean="0"/>
              <a:t>Select customize ribbon</a:t>
            </a:r>
          </a:p>
          <a:p>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Customize Ribbon</a:t>
            </a:r>
            <a:endParaRPr lang="en-US" dirty="0"/>
          </a:p>
        </p:txBody>
      </p:sp>
      <p:pic>
        <p:nvPicPr>
          <p:cNvPr id="3074" name="Picture 2"/>
          <p:cNvPicPr>
            <a:picLocks noGrp="1" noChangeAspect="1" noChangeArrowheads="1"/>
          </p:cNvPicPr>
          <p:nvPr>
            <p:ph idx="1"/>
          </p:nvPr>
        </p:nvPicPr>
        <p:blipFill>
          <a:blip r:embed="rId3" cstate="print"/>
          <a:stretch>
            <a:fillRect/>
          </a:stretch>
        </p:blipFill>
        <p:spPr bwMode="auto">
          <a:xfrm>
            <a:off x="1600200" y="1295400"/>
            <a:ext cx="6019800" cy="4909004"/>
          </a:xfrm>
          <a:prstGeom prst="rect">
            <a:avLst/>
          </a:prstGeom>
          <a:noFill/>
          <a:ln w="9525">
            <a:noFill/>
            <a:miter lim="800000"/>
            <a:headEnd/>
            <a:tailEnd/>
          </a:ln>
        </p:spPr>
      </p:pic>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p:txBody>
          <a:bodyPr/>
          <a:lstStyle/>
          <a:p>
            <a:r>
              <a:rPr lang="en-US" dirty="0" smtClean="0"/>
              <a:t>On the </a:t>
            </a:r>
            <a:r>
              <a:rPr lang="en-US" b="1" dirty="0" smtClean="0"/>
              <a:t>View tab, in the Split View group, click the Timeline check box. </a:t>
            </a:r>
          </a:p>
          <a:p>
            <a:endParaRPr lang="en-US" dirty="0" smtClean="0"/>
          </a:p>
          <a:p>
            <a:r>
              <a:rPr lang="en-US" dirty="0" smtClean="0"/>
              <a:t>Project displays the Timeline view. The Timeline view is a handy way of seeing the “big picture” of the project plan.</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show timeline at top</a:t>
            </a:r>
            <a:endParaRPr lang="en-US" dirty="0"/>
          </a:p>
        </p:txBody>
      </p:sp>
      <p:pic>
        <p:nvPicPr>
          <p:cNvPr id="4099" name="Picture 3"/>
          <p:cNvPicPr>
            <a:picLocks noGrp="1" noChangeAspect="1" noChangeArrowheads="1"/>
          </p:cNvPicPr>
          <p:nvPr>
            <p:ph idx="1"/>
          </p:nvPr>
        </p:nvPicPr>
        <p:blipFill>
          <a:blip r:embed="rId2" cstate="print"/>
          <a:stretch>
            <a:fillRect/>
          </a:stretch>
        </p:blipFill>
        <p:spPr bwMode="auto">
          <a:xfrm>
            <a:off x="546957" y="1600200"/>
            <a:ext cx="8050085" cy="4525963"/>
          </a:xfrm>
          <a:prstGeom prst="rect">
            <a:avLst/>
          </a:prstGeom>
          <a:noFill/>
          <a:ln w="9525">
            <a:noFill/>
            <a:miter lim="800000"/>
            <a:headEnd/>
            <a:tailEnd/>
          </a:ln>
        </p:spPr>
      </p:pic>
      <p:cxnSp>
        <p:nvCxnSpPr>
          <p:cNvPr id="7" name="Straight Arrow Connector 6"/>
          <p:cNvCxnSpPr/>
          <p:nvPr/>
        </p:nvCxnSpPr>
        <p:spPr>
          <a:xfrm flipV="1">
            <a:off x="6228184" y="1412776"/>
            <a:ext cx="432048" cy="481234"/>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8" name="TextBox 15"/>
          <p:cNvSpPr txBox="1">
            <a:spLocks noChangeArrowheads="1"/>
          </p:cNvSpPr>
          <p:nvPr/>
        </p:nvSpPr>
        <p:spPr bwMode="auto">
          <a:xfrm>
            <a:off x="6660232" y="1187460"/>
            <a:ext cx="1148071" cy="369332"/>
          </a:xfrm>
          <a:prstGeom prst="rect">
            <a:avLst/>
          </a:prstGeom>
          <a:noFill/>
          <a:ln w="9525">
            <a:noFill/>
            <a:miter lim="800000"/>
            <a:headEnd/>
            <a:tailEnd/>
          </a:ln>
        </p:spPr>
        <p:txBody>
          <a:bodyPr wrap="none">
            <a:spAutoFit/>
          </a:bodyPr>
          <a:lstStyle/>
          <a:p>
            <a:r>
              <a:rPr lang="en-GB" b="1" dirty="0" smtClean="0">
                <a:solidFill>
                  <a:srgbClr val="FF0000"/>
                </a:solidFill>
                <a:latin typeface="Lucida Sans Unicode" pitchFamily="34" charset="0"/>
              </a:rPr>
              <a:t>Timeline</a:t>
            </a:r>
            <a:endParaRPr lang="en-GB" sz="1800" b="1" dirty="0">
              <a:solidFill>
                <a:srgbClr val="FF0000"/>
              </a:solidFill>
              <a:latin typeface="Lucida Sans Unicode" pitchFamily="34" charset="0"/>
            </a:endParaRPr>
          </a:p>
        </p:txBody>
      </p:sp>
      <p:cxnSp>
        <p:nvCxnSpPr>
          <p:cNvPr id="9" name="Straight Arrow Connector 8"/>
          <p:cNvCxnSpPr/>
          <p:nvPr/>
        </p:nvCxnSpPr>
        <p:spPr>
          <a:xfrm>
            <a:off x="7380312" y="1628800"/>
            <a:ext cx="216024" cy="864096"/>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10" name="Footer Placeholder 9"/>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Gantt Chart View</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3074" name="Picture 2"/>
          <p:cNvPicPr>
            <a:picLocks noGrp="1" noChangeAspect="1" noChangeArrowheads="1"/>
          </p:cNvPicPr>
          <p:nvPr>
            <p:ph idx="1"/>
          </p:nvPr>
        </p:nvPicPr>
        <p:blipFill>
          <a:blip r:embed="rId2" cstate="print"/>
          <a:srcRect/>
          <a:stretch>
            <a:fillRect/>
          </a:stretch>
        </p:blipFill>
        <p:spPr bwMode="auto">
          <a:xfrm>
            <a:off x="546957" y="1600200"/>
            <a:ext cx="8050085" cy="452596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Sheet</a:t>
            </a:r>
            <a:endParaRPr lang="en-US" dirty="0"/>
          </a:p>
        </p:txBody>
      </p:sp>
      <p:sp>
        <p:nvSpPr>
          <p:cNvPr id="3" name="Content Placeholder 2"/>
          <p:cNvSpPr>
            <a:spLocks noGrp="1"/>
          </p:cNvSpPr>
          <p:nvPr>
            <p:ph idx="1"/>
          </p:nvPr>
        </p:nvSpPr>
        <p:spPr/>
        <p:txBody>
          <a:bodyPr/>
          <a:lstStyle/>
          <a:p>
            <a:r>
              <a:rPr lang="en-US" dirty="0" smtClean="0"/>
              <a:t>The Resource Sheet view displays details about resources in a row-and-column format (called a table), with one resource per row. </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Sheet</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4098" name="Picture 2"/>
          <p:cNvPicPr>
            <a:picLocks noGrp="1" noChangeAspect="1" noChangeArrowheads="1"/>
          </p:cNvPicPr>
          <p:nvPr>
            <p:ph idx="1"/>
          </p:nvPr>
        </p:nvPicPr>
        <p:blipFill>
          <a:blip r:embed="rId2" cstate="print"/>
          <a:srcRect/>
          <a:stretch>
            <a:fillRect/>
          </a:stretch>
        </p:blipFill>
        <p:spPr bwMode="auto">
          <a:xfrm>
            <a:off x="546957" y="1600200"/>
            <a:ext cx="8050085" cy="452596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Usage</a:t>
            </a:r>
            <a:endParaRPr lang="en-US" dirty="0"/>
          </a:p>
        </p:txBody>
      </p:sp>
      <p:sp>
        <p:nvSpPr>
          <p:cNvPr id="3" name="Content Placeholder 2"/>
          <p:cNvSpPr>
            <a:spLocks noGrp="1"/>
          </p:cNvSpPr>
          <p:nvPr>
            <p:ph idx="1"/>
          </p:nvPr>
        </p:nvSpPr>
        <p:spPr/>
        <p:txBody>
          <a:bodyPr/>
          <a:lstStyle/>
          <a:p>
            <a:r>
              <a:rPr lang="en-US" dirty="0" smtClean="0"/>
              <a:t>On the </a:t>
            </a:r>
            <a:r>
              <a:rPr lang="en-US" b="1" dirty="0" smtClean="0"/>
              <a:t>View tab, in the Resource Views group, click Resource Usage. </a:t>
            </a:r>
          </a:p>
          <a:p>
            <a:endParaRPr lang="en-US" dirty="0" smtClean="0"/>
          </a:p>
          <a:p>
            <a:r>
              <a:rPr lang="en-US" dirty="0" smtClean="0"/>
              <a:t>This usage view groups the tasks to which each resource is assigned and shows you the work assignments per resource on a timescale, such as daily or weekly. </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Usage</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5122" name="Picture 2"/>
          <p:cNvPicPr>
            <a:picLocks noGrp="1" noChangeAspect="1" noChangeArrowheads="1"/>
          </p:cNvPicPr>
          <p:nvPr>
            <p:ph idx="1"/>
          </p:nvPr>
        </p:nvPicPr>
        <p:blipFill>
          <a:blip r:embed="rId2" cstate="print"/>
          <a:srcRect/>
          <a:stretch>
            <a:fillRect/>
          </a:stretch>
        </p:blipFill>
        <p:spPr bwMode="auto">
          <a:xfrm>
            <a:off x="546957" y="1600200"/>
            <a:ext cx="8050085" cy="45259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Usage</a:t>
            </a:r>
            <a:endParaRPr lang="en-US" dirty="0"/>
          </a:p>
        </p:txBody>
      </p:sp>
      <p:sp>
        <p:nvSpPr>
          <p:cNvPr id="4" name="Footer Placeholder 3"/>
          <p:cNvSpPr>
            <a:spLocks noGrp="1"/>
          </p:cNvSpPr>
          <p:nvPr>
            <p:ph type="ftr" sz="quarter" idx="11"/>
          </p:nvPr>
        </p:nvSpPr>
        <p:spPr/>
        <p:txBody>
          <a:bodyPr/>
          <a:lstStyle/>
          <a:p>
            <a:r>
              <a:rPr lang="en-US" smtClean="0"/>
              <a:t>Mian Wasim Irshad</a:t>
            </a:r>
            <a:endParaRPr lang="en-US" dirty="0" smtClean="0"/>
          </a:p>
        </p:txBody>
      </p:sp>
      <p:pic>
        <p:nvPicPr>
          <p:cNvPr id="6146" name="Picture 2"/>
          <p:cNvPicPr>
            <a:picLocks noGrp="1" noChangeAspect="1" noChangeArrowheads="1"/>
          </p:cNvPicPr>
          <p:nvPr>
            <p:ph idx="1"/>
          </p:nvPr>
        </p:nvPicPr>
        <p:blipFill>
          <a:blip r:embed="rId2" cstate="print"/>
          <a:srcRect/>
          <a:stretch>
            <a:fillRect/>
          </a:stretch>
        </p:blipFill>
        <p:spPr bwMode="auto">
          <a:xfrm>
            <a:off x="546957" y="1600200"/>
            <a:ext cx="8050085" cy="452596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Setting Properties For Your Project</a:t>
            </a:r>
            <a:endParaRPr lang="en-US" sz="4000" dirty="0"/>
          </a:p>
        </p:txBody>
      </p:sp>
      <p:pic>
        <p:nvPicPr>
          <p:cNvPr id="5122" name="Picture 2"/>
          <p:cNvPicPr>
            <a:picLocks noGrp="1" noChangeAspect="1" noChangeArrowheads="1"/>
          </p:cNvPicPr>
          <p:nvPr>
            <p:ph idx="1"/>
          </p:nvPr>
        </p:nvPicPr>
        <p:blipFill>
          <a:blip r:embed="rId2" cstate="print"/>
          <a:stretch>
            <a:fillRect/>
          </a:stretch>
        </p:blipFill>
        <p:spPr bwMode="auto">
          <a:xfrm>
            <a:off x="546957" y="1600200"/>
            <a:ext cx="8050085" cy="4525963"/>
          </a:xfrm>
          <a:prstGeom prst="rect">
            <a:avLst/>
          </a:prstGeom>
          <a:noFill/>
          <a:ln w="9525">
            <a:noFill/>
            <a:miter lim="800000"/>
            <a:headEnd/>
            <a:tailEnd/>
          </a:ln>
        </p:spPr>
      </p:pic>
      <p:sp>
        <p:nvSpPr>
          <p:cNvPr id="5" name="Rectangle 4"/>
          <p:cNvSpPr/>
          <p:nvPr/>
        </p:nvSpPr>
        <p:spPr>
          <a:xfrm>
            <a:off x="4932040" y="2636912"/>
            <a:ext cx="1728192" cy="15841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Setting Properties For Your Project</a:t>
            </a:r>
            <a:endParaRPr lang="en-US" sz="4000" dirty="0"/>
          </a:p>
        </p:txBody>
      </p:sp>
      <p:pic>
        <p:nvPicPr>
          <p:cNvPr id="6146" name="Picture 2"/>
          <p:cNvPicPr>
            <a:picLocks noGrp="1" noChangeAspect="1" noChangeArrowheads="1"/>
          </p:cNvPicPr>
          <p:nvPr>
            <p:ph idx="1"/>
          </p:nvPr>
        </p:nvPicPr>
        <p:blipFill>
          <a:blip r:embed="rId2" cstate="print"/>
          <a:srcRect l="51789" r="24954" b="47726"/>
          <a:stretch>
            <a:fillRect/>
          </a:stretch>
        </p:blipFill>
        <p:spPr bwMode="auto">
          <a:xfrm>
            <a:off x="395536" y="1628799"/>
            <a:ext cx="3414464" cy="4314801"/>
          </a:xfrm>
          <a:prstGeom prst="rect">
            <a:avLst/>
          </a:prstGeom>
          <a:noFill/>
          <a:ln w="9525">
            <a:noFill/>
            <a:miter lim="800000"/>
            <a:headEnd/>
            <a:tailEnd/>
          </a:ln>
        </p:spPr>
      </p:pic>
      <p:cxnSp>
        <p:nvCxnSpPr>
          <p:cNvPr id="10" name="Straight Arrow Connector 9"/>
          <p:cNvCxnSpPr/>
          <p:nvPr/>
        </p:nvCxnSpPr>
        <p:spPr>
          <a:xfrm>
            <a:off x="1828800" y="2971800"/>
            <a:ext cx="216024" cy="864096"/>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11" name="Straight Arrow Connector 10"/>
          <p:cNvCxnSpPr/>
          <p:nvPr/>
        </p:nvCxnSpPr>
        <p:spPr>
          <a:xfrm flipH="1">
            <a:off x="2819400" y="4191000"/>
            <a:ext cx="936104" cy="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pic>
        <p:nvPicPr>
          <p:cNvPr id="6147" name="Picture 3"/>
          <p:cNvPicPr>
            <a:picLocks noChangeAspect="1" noChangeArrowheads="1"/>
          </p:cNvPicPr>
          <p:nvPr/>
        </p:nvPicPr>
        <p:blipFill>
          <a:blip r:embed="rId3" cstate="print"/>
          <a:srcRect/>
          <a:stretch>
            <a:fillRect/>
          </a:stretch>
        </p:blipFill>
        <p:spPr bwMode="auto">
          <a:xfrm>
            <a:off x="4499992" y="1484784"/>
            <a:ext cx="3667125" cy="4410075"/>
          </a:xfrm>
          <a:prstGeom prst="rect">
            <a:avLst/>
          </a:prstGeom>
          <a:noFill/>
          <a:ln w="9525">
            <a:noFill/>
            <a:miter lim="800000"/>
            <a:headEnd/>
            <a:tailEnd/>
          </a:ln>
        </p:spPr>
      </p:pic>
      <p:sp>
        <p:nvSpPr>
          <p:cNvPr id="7" name="Footer Placeholder 6"/>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Basic Statistics</a:t>
            </a:r>
            <a:endParaRPr lang="en-US" dirty="0"/>
          </a:p>
        </p:txBody>
      </p:sp>
      <p:pic>
        <p:nvPicPr>
          <p:cNvPr id="7171" name="Picture 3"/>
          <p:cNvPicPr>
            <a:picLocks noGrp="1" noChangeAspect="1" noChangeArrowheads="1"/>
          </p:cNvPicPr>
          <p:nvPr>
            <p:ph idx="1"/>
          </p:nvPr>
        </p:nvPicPr>
        <p:blipFill>
          <a:blip r:embed="rId2" cstate="print"/>
          <a:srcRect l="51789" r="24954" b="45274"/>
          <a:stretch>
            <a:fillRect/>
          </a:stretch>
        </p:blipFill>
        <p:spPr bwMode="auto">
          <a:xfrm>
            <a:off x="539552" y="1916832"/>
            <a:ext cx="1872208" cy="2476872"/>
          </a:xfrm>
          <a:prstGeom prst="rect">
            <a:avLst/>
          </a:prstGeom>
          <a:noFill/>
          <a:ln w="9525">
            <a:noFill/>
            <a:miter lim="800000"/>
            <a:headEnd/>
            <a:tailEnd/>
          </a:ln>
        </p:spPr>
      </p:pic>
      <p:cxnSp>
        <p:nvCxnSpPr>
          <p:cNvPr id="7" name="Straight Arrow Connector 6"/>
          <p:cNvCxnSpPr/>
          <p:nvPr/>
        </p:nvCxnSpPr>
        <p:spPr>
          <a:xfrm>
            <a:off x="1259632" y="2204864"/>
            <a:ext cx="216024" cy="864096"/>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cxnSp>
        <p:nvCxnSpPr>
          <p:cNvPr id="8" name="Straight Arrow Connector 7"/>
          <p:cNvCxnSpPr/>
          <p:nvPr/>
        </p:nvCxnSpPr>
        <p:spPr>
          <a:xfrm flipH="1">
            <a:off x="1979712" y="3645024"/>
            <a:ext cx="936104" cy="0"/>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pic>
        <p:nvPicPr>
          <p:cNvPr id="7172" name="Picture 4"/>
          <p:cNvPicPr>
            <a:picLocks noChangeAspect="1" noChangeArrowheads="1"/>
          </p:cNvPicPr>
          <p:nvPr/>
        </p:nvPicPr>
        <p:blipFill>
          <a:blip r:embed="rId3" cstate="print"/>
          <a:srcRect/>
          <a:stretch>
            <a:fillRect/>
          </a:stretch>
        </p:blipFill>
        <p:spPr bwMode="auto">
          <a:xfrm>
            <a:off x="3347864" y="2060848"/>
            <a:ext cx="5286375" cy="2552700"/>
          </a:xfrm>
          <a:prstGeom prst="rect">
            <a:avLst/>
          </a:prstGeom>
          <a:noFill/>
          <a:ln w="9525">
            <a:noFill/>
            <a:miter lim="800000"/>
            <a:headEnd/>
            <a:tailEnd/>
          </a:ln>
        </p:spPr>
      </p:pic>
      <p:sp>
        <p:nvSpPr>
          <p:cNvPr id="9" name="Footer Placeholder 8"/>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Information</a:t>
            </a:r>
            <a:endParaRPr lang="en-US" dirty="0"/>
          </a:p>
        </p:txBody>
      </p:sp>
      <p:pic>
        <p:nvPicPr>
          <p:cNvPr id="8194" name="Picture 2"/>
          <p:cNvPicPr>
            <a:picLocks noGrp="1" noChangeAspect="1" noChangeArrowheads="1"/>
          </p:cNvPicPr>
          <p:nvPr>
            <p:ph idx="1"/>
          </p:nvPr>
        </p:nvPicPr>
        <p:blipFill>
          <a:blip r:embed="rId2" cstate="print"/>
          <a:srcRect r="63417" b="64366"/>
          <a:stretch>
            <a:fillRect/>
          </a:stretch>
        </p:blipFill>
        <p:spPr bwMode="auto">
          <a:xfrm>
            <a:off x="395536" y="1916832"/>
            <a:ext cx="2944923" cy="1612776"/>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3571868" y="1571612"/>
            <a:ext cx="5314950" cy="3609975"/>
          </a:xfrm>
          <a:prstGeom prst="rect">
            <a:avLst/>
          </a:prstGeom>
          <a:noFill/>
          <a:ln w="9525">
            <a:noFill/>
            <a:miter lim="800000"/>
            <a:headEnd/>
            <a:tailEnd/>
          </a:ln>
          <a:effectLst/>
        </p:spPr>
      </p:pic>
      <p:cxnSp>
        <p:nvCxnSpPr>
          <p:cNvPr id="10" name="Straight Arrow Connector 9"/>
          <p:cNvCxnSpPr/>
          <p:nvPr/>
        </p:nvCxnSpPr>
        <p:spPr>
          <a:xfrm>
            <a:off x="755576" y="1340768"/>
            <a:ext cx="216024" cy="864096"/>
          </a:xfrm>
          <a:prstGeom prst="straightConnector1">
            <a:avLst/>
          </a:prstGeom>
          <a:ln>
            <a:solidFill>
              <a:srgbClr val="FF0000"/>
            </a:solidFill>
            <a:tailEnd type="arrow"/>
          </a:ln>
        </p:spPr>
        <p:style>
          <a:lnRef idx="2">
            <a:schemeClr val="accent4"/>
          </a:lnRef>
          <a:fillRef idx="0">
            <a:schemeClr val="accent4"/>
          </a:fillRef>
          <a:effectRef idx="1">
            <a:schemeClr val="accent4"/>
          </a:effectRef>
          <a:fontRef idx="minor">
            <a:schemeClr val="tx1"/>
          </a:fontRef>
        </p:style>
      </p:cxnSp>
      <p:sp>
        <p:nvSpPr>
          <p:cNvPr id="6" name="Footer Placeholder 5"/>
          <p:cNvSpPr>
            <a:spLocks noGrp="1"/>
          </p:cNvSpPr>
          <p:nvPr>
            <p:ph type="ftr" sz="quarter" idx="11"/>
          </p:nvPr>
        </p:nvSpPr>
        <p:spPr/>
        <p:txBody>
          <a:bodyPr/>
          <a:lstStyle/>
          <a:p>
            <a:r>
              <a:rPr lang="en-US" smtClean="0"/>
              <a:t>Mian Wasim Irshad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linds(horizont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 We Studied</a:t>
            </a:r>
            <a:endParaRPr lang="en-US" dirty="0"/>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Rectangle 3"/>
          <p:cNvSpPr txBox="1">
            <a:spLocks noChangeArrowheads="1"/>
          </p:cNvSpPr>
          <p:nvPr/>
        </p:nvSpPr>
        <p:spPr>
          <a:xfrm>
            <a:off x="457200" y="10715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a:buFont typeface="Arial" pitchFamily="34" charset="0"/>
              <a:buChar char="•"/>
            </a:pPr>
            <a:r>
              <a:rPr lang="en-US" sz="2800" dirty="0" smtClean="0"/>
              <a:t>Why to use a software?</a:t>
            </a:r>
          </a:p>
          <a:p>
            <a:pPr>
              <a:buFont typeface="Arial" pitchFamily="34" charset="0"/>
              <a:buChar char="•"/>
            </a:pPr>
            <a:r>
              <a:rPr lang="en-US" sz="2800" dirty="0" smtClean="0"/>
              <a:t>MS Project Environment</a:t>
            </a:r>
          </a:p>
          <a:p>
            <a:pPr>
              <a:buFont typeface="Arial" pitchFamily="34" charset="0"/>
              <a:buChar char="•"/>
            </a:pPr>
            <a:r>
              <a:rPr lang="en-US" sz="2800" dirty="0" smtClean="0"/>
              <a:t>Customizing toolbar</a:t>
            </a:r>
          </a:p>
          <a:p>
            <a:pPr>
              <a:buFont typeface="Arial" pitchFamily="34" charset="0"/>
              <a:buChar char="•"/>
            </a:pPr>
            <a:r>
              <a:rPr lang="en-US" sz="2800" dirty="0" smtClean="0"/>
              <a:t>Customizing Ribbon</a:t>
            </a:r>
          </a:p>
          <a:p>
            <a:pPr>
              <a:buFont typeface="Arial" pitchFamily="34" charset="0"/>
              <a:buChar char="•"/>
            </a:pPr>
            <a:r>
              <a:rPr lang="en-US" sz="2800" dirty="0" smtClean="0"/>
              <a:t>Getting help</a:t>
            </a:r>
          </a:p>
          <a:p>
            <a:pPr>
              <a:buFont typeface="Arial" pitchFamily="34" charset="0"/>
              <a:buChar char="•"/>
            </a:pPr>
            <a:r>
              <a:rPr lang="en-US" sz="2800" dirty="0" smtClean="0"/>
              <a:t>Timeline</a:t>
            </a:r>
          </a:p>
          <a:p>
            <a:pPr>
              <a:buFont typeface="Arial" pitchFamily="34" charset="0"/>
              <a:buChar char="•"/>
            </a:pPr>
            <a:r>
              <a:rPr lang="en-US" sz="2800" dirty="0" smtClean="0"/>
              <a:t>Various important views</a:t>
            </a:r>
          </a:p>
          <a:p>
            <a:pPr>
              <a:buFont typeface="Arial" pitchFamily="34" charset="0"/>
              <a:buChar char="•"/>
            </a:pPr>
            <a:r>
              <a:rPr lang="en-US" sz="2800" dirty="0" smtClean="0"/>
              <a:t>Setting project properties</a:t>
            </a:r>
          </a:p>
          <a:p>
            <a:pPr>
              <a:buFont typeface="Arial" pitchFamily="34" charset="0"/>
              <a:buChar char="•"/>
            </a:pPr>
            <a:r>
              <a:rPr lang="en-US" sz="2800" dirty="0" smtClean="0"/>
              <a:t>Setting project information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lstStyle/>
          <a:p>
            <a:r>
              <a:rPr lang="en-US" dirty="0" smtClean="0"/>
              <a:t>Thank You</a:t>
            </a:r>
            <a:endParaRPr lang="en-US" dirty="0"/>
          </a:p>
        </p:txBody>
      </p:sp>
      <p:sp>
        <p:nvSpPr>
          <p:cNvPr id="3" name="Footer Placeholder 2"/>
          <p:cNvSpPr>
            <a:spLocks noGrp="1"/>
          </p:cNvSpPr>
          <p:nvPr>
            <p:ph type="ftr" sz="quarter" idx="11"/>
          </p:nvPr>
        </p:nvSpPr>
        <p:spPr/>
        <p:txBody>
          <a:bodyPr/>
          <a:lstStyle/>
          <a:p>
            <a:r>
              <a:rPr lang="en-US" smtClean="0"/>
              <a:t>Mian Wasim Irshad</a:t>
            </a: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7624</TotalTime>
  <Words>482</Words>
  <Application>Microsoft Office PowerPoint</Application>
  <PresentationFormat>On-screen Show (4:3)</PresentationFormat>
  <Paragraphs>121</Paragraphs>
  <Slides>29</Slides>
  <Notes>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Project Management Software Application PRM 705</vt:lpstr>
      <vt:lpstr>Recap</vt:lpstr>
      <vt:lpstr>Today’s Outline</vt:lpstr>
      <vt:lpstr>Getting started with MS Project 2010</vt:lpstr>
      <vt:lpstr>Do you want to learn…??? OR</vt:lpstr>
      <vt:lpstr>Or you want to be in this situation..</vt:lpstr>
      <vt:lpstr>Slide 7</vt:lpstr>
      <vt:lpstr>Slide 8</vt:lpstr>
      <vt:lpstr>Dynamic Ribbon Elements</vt:lpstr>
      <vt:lpstr>Getting Help</vt:lpstr>
      <vt:lpstr>Getting Help</vt:lpstr>
      <vt:lpstr>Customizing Quick Access Toolbar</vt:lpstr>
      <vt:lpstr>Customizing Quick Access Toolbar</vt:lpstr>
      <vt:lpstr>Customizing Ribbon</vt:lpstr>
      <vt:lpstr>Customize Ribbon</vt:lpstr>
      <vt:lpstr>Timeline</vt:lpstr>
      <vt:lpstr>How to show timeline at top</vt:lpstr>
      <vt:lpstr>Gantt Chart View</vt:lpstr>
      <vt:lpstr>Resource Sheet</vt:lpstr>
      <vt:lpstr>Resource Sheet</vt:lpstr>
      <vt:lpstr>Resource Usage</vt:lpstr>
      <vt:lpstr>Resource Usage</vt:lpstr>
      <vt:lpstr>Task Usage</vt:lpstr>
      <vt:lpstr>Setting Properties For Your Project</vt:lpstr>
      <vt:lpstr>Setting Properties For Your Project</vt:lpstr>
      <vt:lpstr>Project Basic Statistics</vt:lpstr>
      <vt:lpstr>Project Information</vt:lpstr>
      <vt:lpstr>Today We Studied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Using Software Applications</dc:title>
  <dc:creator>Wasim</dc:creator>
  <cp:lastModifiedBy>NTS</cp:lastModifiedBy>
  <cp:revision>84</cp:revision>
  <dcterms:created xsi:type="dcterms:W3CDTF">2006-08-16T00:00:00Z</dcterms:created>
  <dcterms:modified xsi:type="dcterms:W3CDTF">2014-05-14T14:14:36Z</dcterms:modified>
</cp:coreProperties>
</file>