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481" r:id="rId2"/>
    <p:sldId id="523" r:id="rId3"/>
    <p:sldId id="484" r:id="rId4"/>
    <p:sldId id="511" r:id="rId5"/>
    <p:sldId id="525" r:id="rId6"/>
    <p:sldId id="512" r:id="rId7"/>
    <p:sldId id="513" r:id="rId8"/>
    <p:sldId id="526" r:id="rId9"/>
    <p:sldId id="514" r:id="rId10"/>
    <p:sldId id="515" r:id="rId11"/>
    <p:sldId id="524" r:id="rId12"/>
    <p:sldId id="520" r:id="rId13"/>
    <p:sldId id="516" r:id="rId14"/>
    <p:sldId id="521" r:id="rId15"/>
    <p:sldId id="517" r:id="rId16"/>
    <p:sldId id="518" r:id="rId17"/>
    <p:sldId id="522" r:id="rId18"/>
    <p:sldId id="497" r:id="rId19"/>
    <p:sldId id="49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2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XYZ%20Project%20Plan.mp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Dependency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Lag &amp; Lead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Over-allocation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Resource Leveling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PERT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Today’s 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Lag &amp; Lead</a:t>
            </a:r>
          </a:p>
          <a:p>
            <a:pPr eaLnBrk="1" hangingPunct="1"/>
            <a:r>
              <a:rPr lang="en-US" sz="2800" dirty="0" smtClean="0"/>
              <a:t>Network diagram</a:t>
            </a:r>
          </a:p>
          <a:p>
            <a:pPr eaLnBrk="1" hangingPunct="1"/>
            <a:r>
              <a:rPr lang="en-US" sz="2800" dirty="0" smtClean="0"/>
              <a:t>CPM</a:t>
            </a:r>
          </a:p>
          <a:p>
            <a:pPr eaLnBrk="1" hangingPunct="1"/>
            <a:r>
              <a:rPr lang="en-US" sz="2800" dirty="0" smtClean="0"/>
              <a:t>Gantt Chart</a:t>
            </a:r>
          </a:p>
          <a:p>
            <a:pPr eaLnBrk="1" hangingPunct="1"/>
            <a:r>
              <a:rPr lang="en-US" sz="2800" dirty="0" smtClean="0"/>
              <a:t>Slack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8108" y="151112"/>
            <a:ext cx="8227786" cy="641077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Gantt Charts</a:t>
            </a:r>
          </a:p>
        </p:txBody>
      </p:sp>
      <p:sp>
        <p:nvSpPr>
          <p:cNvPr id="126980" name="Rectangle 3"/>
          <p:cNvSpPr>
            <a:spLocks noGrp="1" noChangeArrowheads="1"/>
          </p:cNvSpPr>
          <p:nvPr>
            <p:ph idx="1"/>
          </p:nvPr>
        </p:nvSpPr>
        <p:spPr>
          <a:xfrm>
            <a:off x="500442" y="938721"/>
            <a:ext cx="8185452" cy="514540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 smtClean="0"/>
              <a:t>Gantt charts</a:t>
            </a:r>
            <a:r>
              <a:rPr lang="en-US" sz="2800" dirty="0" smtClean="0"/>
              <a:t> provide a standard format for displaying project schedule information by listing project activities and their corresponding start and finish dates in a calendar format.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800" dirty="0" smtClean="0"/>
              <a:t>Symbols include: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Black diamonds</a:t>
            </a:r>
            <a:r>
              <a:rPr lang="en-US" dirty="0" smtClean="0"/>
              <a:t>: Milestones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Thick black bars</a:t>
            </a:r>
            <a:r>
              <a:rPr lang="en-US" dirty="0" smtClean="0"/>
              <a:t>: Summary tasks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Lighter horizontal bars</a:t>
            </a:r>
            <a:r>
              <a:rPr lang="en-US" dirty="0" smtClean="0"/>
              <a:t>: Durations of tasks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Arrows</a:t>
            </a:r>
            <a:r>
              <a:rPr lang="en-US" dirty="0" smtClean="0"/>
              <a:t>: Dependencies between tasks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90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69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69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create a </a:t>
            </a:r>
            <a:r>
              <a:rPr lang="en-US" smtClean="0"/>
              <a:t>simple Gantt Chart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606275" y="277800"/>
            <a:ext cx="7931452" cy="763187"/>
          </a:xfrm>
        </p:spPr>
        <p:txBody>
          <a:bodyPr/>
          <a:lstStyle/>
          <a:p>
            <a:pPr eaLnBrk="1" hangingPunct="1"/>
            <a:r>
              <a:rPr lang="en-US" sz="3300" b="1" dirty="0" smtClean="0">
                <a:latin typeface="Arial" charset="0"/>
              </a:rPr>
              <a:t>Figure 6-5. Gantt Chart for Project 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35342"/>
          <a:stretch>
            <a:fillRect/>
          </a:stretch>
        </p:blipFill>
        <p:spPr bwMode="auto">
          <a:xfrm>
            <a:off x="285720" y="928670"/>
            <a:ext cx="8643998" cy="435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940560"/>
          <a:ext cx="6096000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Activity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Duration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Predecessor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D,E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H,F,I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" y="620713"/>
            <a:ext cx="8661400" cy="979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Determining the Critical Path for Project X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20713"/>
            <a:ext cx="8661400" cy="9794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Determining the Critical Path for Project X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62100"/>
            <a:ext cx="75438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D4695730-A57A-4D70-A376-D0344ECD5C82}" type="slidenum">
              <a:rPr lang="en-US" smtClean="0"/>
              <a:pPr>
                <a:buFontTx/>
                <a:buNone/>
                <a:defRPr/>
              </a:pPr>
              <a:t>9</a:t>
            </a:fld>
            <a:endParaRPr lang="en-US" dirty="0"/>
          </a:p>
        </p:txBody>
      </p:sp>
      <p:sp>
        <p:nvSpPr>
          <p:cNvPr id="44037" name="Footer Placeholder 6"/>
          <p:cNvSpPr>
            <a:spLocks noGrp="1"/>
          </p:cNvSpPr>
          <p:nvPr>
            <p:ph type="ftr" sz="quarter" idx="11"/>
          </p:nvPr>
        </p:nvSpPr>
        <p:spPr bwMode="auto">
          <a:xfrm>
            <a:off x="1219200" y="6400800"/>
            <a:ext cx="7010400" cy="4572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Fifth Edition, Copyright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6595" y="277801"/>
            <a:ext cx="8230810" cy="662446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Critical Path Method (CPM)</a:t>
            </a:r>
          </a:p>
        </p:txBody>
      </p:sp>
      <p:sp>
        <p:nvSpPr>
          <p:cNvPr id="133124" name="Rectangle 3"/>
          <p:cNvSpPr>
            <a:spLocks noGrp="1" noChangeArrowheads="1"/>
          </p:cNvSpPr>
          <p:nvPr>
            <p:ph idx="1"/>
          </p:nvPr>
        </p:nvSpPr>
        <p:spPr>
          <a:xfrm>
            <a:off x="424846" y="1214422"/>
            <a:ext cx="8186964" cy="4883444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/>
              <a:t>CPM is a network diagramming technique used to predict total project duration.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i="1" dirty="0" smtClean="0"/>
              <a:t>Earliest time</a:t>
            </a:r>
            <a:r>
              <a:rPr lang="en-US" sz="2400" dirty="0" smtClean="0"/>
              <a:t> by which the project can be completed.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i="1" dirty="0" smtClean="0"/>
              <a:t>Longest path</a:t>
            </a:r>
            <a:r>
              <a:rPr lang="en-US" sz="2400" dirty="0" smtClean="0"/>
              <a:t> through the network diagram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/>
              <a:t>Has the least amount of slack or float.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/>
              <a:t>Slack or float is the amount of time an activity can be delayed without delaying a succeeding activity or the project finish date.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dirty="0" smtClean="0"/>
              <a:t>Free Float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dirty="0" smtClean="0"/>
              <a:t>Total Float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dirty="0" smtClean="0"/>
              <a:t>Project Float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err="1" smtClean="0"/>
              <a:t>Float</a:t>
            </a:r>
            <a:r>
              <a:rPr lang="es-UY" dirty="0" smtClean="0"/>
              <a:t> (</a:t>
            </a:r>
            <a:r>
              <a:rPr lang="es-UY" dirty="0" err="1" smtClean="0"/>
              <a:t>Slack</a:t>
            </a:r>
            <a:r>
              <a:rPr lang="es-UY" dirty="0" smtClean="0"/>
              <a:t>)</a:t>
            </a:r>
            <a:endParaRPr lang="es-UY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85926"/>
            <a:ext cx="8229600" cy="362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Schedule compression is used when the desired result is to create output faster than indicated in the original project, without having to change the project scope</a:t>
            </a:r>
          </a:p>
          <a:p>
            <a:r>
              <a:rPr lang="en-US" dirty="0" smtClean="0"/>
              <a:t>This is particularly beneficial if a competitor is working on the same type of project and you need to finish first.</a:t>
            </a:r>
          </a:p>
          <a:p>
            <a:r>
              <a:rPr lang="en-US" dirty="0" smtClean="0"/>
              <a:t>Or may be a company decision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Schedule Compression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Crashing</a:t>
            </a:r>
          </a:p>
          <a:p>
            <a:pPr lvl="1"/>
            <a:r>
              <a:rPr lang="en-US" dirty="0" smtClean="0"/>
              <a:t>When the crashing approach is used, any additional costs associated with rushing the project are reviewed against the possible benefits of completing the project on a faster timeline.</a:t>
            </a:r>
          </a:p>
          <a:p>
            <a:pPr lvl="2"/>
            <a:r>
              <a:rPr lang="en-US" dirty="0" smtClean="0"/>
              <a:t> Adding more resources for the project</a:t>
            </a:r>
          </a:p>
          <a:p>
            <a:pPr lvl="2"/>
            <a:r>
              <a:rPr lang="en-US" dirty="0" smtClean="0"/>
              <a:t>Allowing additional overtime</a:t>
            </a:r>
          </a:p>
          <a:p>
            <a:pPr lvl="2"/>
            <a:r>
              <a:rPr lang="en-US" dirty="0" smtClean="0"/>
              <a:t>Paying extra to receive delivery of critical components more quickly, etc.</a:t>
            </a:r>
          </a:p>
          <a:p>
            <a:pPr lvl="1"/>
            <a:r>
              <a:rPr lang="en-US" dirty="0" smtClean="0"/>
              <a:t> Crashing may not work in situations like "the concrete in the foundation has to dry for 3 days”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Compression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Fast Tracking</a:t>
            </a:r>
          </a:p>
          <a:p>
            <a:pPr lvl="1"/>
            <a:r>
              <a:rPr lang="en-US" dirty="0" smtClean="0"/>
              <a:t> re-scheduling various activities within the project to be worked on simultaneously instead of waiting for each piece to be completed separately</a:t>
            </a:r>
          </a:p>
          <a:p>
            <a:pPr lvl="1"/>
            <a:r>
              <a:rPr lang="en-US" dirty="0" smtClean="0"/>
              <a:t>This method is best used when activities can be overlapped</a:t>
            </a:r>
          </a:p>
          <a:p>
            <a:pPr lvl="1"/>
            <a:r>
              <a:rPr lang="en-US" dirty="0" smtClean="0"/>
              <a:t>Problem is dependencies</a:t>
            </a:r>
          </a:p>
          <a:p>
            <a:pPr lvl="1"/>
            <a:r>
              <a:rPr lang="en-US" dirty="0" smtClean="0"/>
              <a:t>So if you work on design and production at the same time your risk is that you need to rework production if the design is change half way through the process.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Path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57298"/>
            <a:ext cx="9144000" cy="521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06274" y="430438"/>
            <a:ext cx="8005535" cy="9097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Using the Critical Path to Shorten a Project Schedule</a:t>
            </a:r>
          </a:p>
        </p:txBody>
      </p:sp>
      <p:sp>
        <p:nvSpPr>
          <p:cNvPr id="140292" name="Rectangle 3"/>
          <p:cNvSpPr>
            <a:spLocks noGrp="1" noChangeArrowheads="1"/>
          </p:cNvSpPr>
          <p:nvPr>
            <p:ph idx="1"/>
          </p:nvPr>
        </p:nvSpPr>
        <p:spPr>
          <a:xfrm>
            <a:off x="381001" y="1643050"/>
            <a:ext cx="8457595" cy="4605927"/>
          </a:xfrm>
        </p:spPr>
        <p:txBody>
          <a:bodyPr/>
          <a:lstStyle/>
          <a:p>
            <a:pPr eaLnBrk="1" hangingPunct="1">
              <a:spcBef>
                <a:spcPct val="100000"/>
              </a:spcBef>
            </a:pPr>
            <a:r>
              <a:rPr lang="en-US" sz="2400" dirty="0" smtClean="0"/>
              <a:t>Three main techniques for shortening schedules:</a:t>
            </a:r>
          </a:p>
          <a:p>
            <a:pPr lvl="1" eaLnBrk="1" hangingPunct="1">
              <a:spcBef>
                <a:spcPct val="100000"/>
              </a:spcBef>
            </a:pPr>
            <a:r>
              <a:rPr lang="en-US" sz="2400" dirty="0" smtClean="0"/>
              <a:t>Shortening the duration of critical activities or tasks by adding more resources or changing their scope.</a:t>
            </a:r>
          </a:p>
          <a:p>
            <a:pPr lvl="1" eaLnBrk="1" hangingPunct="1">
              <a:spcBef>
                <a:spcPct val="100000"/>
              </a:spcBef>
            </a:pPr>
            <a:r>
              <a:rPr lang="en-US" sz="2400" dirty="0" smtClean="0"/>
              <a:t>Crashing</a:t>
            </a:r>
            <a:r>
              <a:rPr lang="en-US" sz="2400" i="1" dirty="0" smtClean="0"/>
              <a:t> </a:t>
            </a:r>
            <a:r>
              <a:rPr lang="en-US" sz="2400" dirty="0" smtClean="0"/>
              <a:t>activities by obtaining the greatest amount of schedule compression for the least incremental cost.</a:t>
            </a:r>
          </a:p>
          <a:p>
            <a:pPr lvl="1" eaLnBrk="1" hangingPunct="1">
              <a:spcBef>
                <a:spcPct val="100000"/>
              </a:spcBef>
            </a:pPr>
            <a:r>
              <a:rPr lang="en-US" sz="2400" dirty="0" smtClean="0"/>
              <a:t>Fast tracking activities by doing them in parallel or overlapping them.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Project XYZ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We Studied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Requirement gathering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WBS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Resources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Dependency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Lag &amp; Lead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Over-allocation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Resource Leveling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7614</TotalTime>
  <Words>470</Words>
  <Application>Microsoft Office PowerPoint</Application>
  <PresentationFormat>On-screen Show (4:3)</PresentationFormat>
  <Paragraphs>130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Project Management Software Application PRM 705</vt:lpstr>
      <vt:lpstr>Recap</vt:lpstr>
      <vt:lpstr>Today’s Outline</vt:lpstr>
      <vt:lpstr>Gantt Charts</vt:lpstr>
      <vt:lpstr>How to create a simple Gantt Chart</vt:lpstr>
      <vt:lpstr>Figure 6-5. Gantt Chart for Project X</vt:lpstr>
      <vt:lpstr>Slide 7</vt:lpstr>
      <vt:lpstr>Slide 8</vt:lpstr>
      <vt:lpstr>Determining the Critical Path for Project X</vt:lpstr>
      <vt:lpstr>Critical Path Method (CPM)</vt:lpstr>
      <vt:lpstr>Float (Slack)</vt:lpstr>
      <vt:lpstr>Schedule Compression</vt:lpstr>
      <vt:lpstr>Schedule Compression Techniques</vt:lpstr>
      <vt:lpstr>Schedule Compression Techniques</vt:lpstr>
      <vt:lpstr>Critical Path</vt:lpstr>
      <vt:lpstr>Using the Critical Path to Shorten a Project Schedule</vt:lpstr>
      <vt:lpstr>Sample Project</vt:lpstr>
      <vt:lpstr>Today We Studied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80</cp:revision>
  <dcterms:created xsi:type="dcterms:W3CDTF">2006-08-16T00:00:00Z</dcterms:created>
  <dcterms:modified xsi:type="dcterms:W3CDTF">2014-05-12T14:36:18Z</dcterms:modified>
</cp:coreProperties>
</file>