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8"/>
  </p:notesMasterIdLst>
  <p:sldIdLst>
    <p:sldId id="481" r:id="rId2"/>
    <p:sldId id="483" r:id="rId3"/>
    <p:sldId id="484" r:id="rId4"/>
    <p:sldId id="499" r:id="rId5"/>
    <p:sldId id="500" r:id="rId6"/>
    <p:sldId id="501" r:id="rId7"/>
    <p:sldId id="502" r:id="rId8"/>
    <p:sldId id="503" r:id="rId9"/>
    <p:sldId id="504" r:id="rId10"/>
    <p:sldId id="505" r:id="rId11"/>
    <p:sldId id="506" r:id="rId12"/>
    <p:sldId id="507" r:id="rId13"/>
    <p:sldId id="508" r:id="rId14"/>
    <p:sldId id="509" r:id="rId15"/>
    <p:sldId id="510" r:id="rId16"/>
    <p:sldId id="498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16912" autoAdjust="0"/>
    <p:restoredTop sz="94660"/>
  </p:normalViewPr>
  <p:slideViewPr>
    <p:cSldViewPr>
      <p:cViewPr>
        <p:scale>
          <a:sx n="70" d="100"/>
          <a:sy n="70" d="100"/>
        </p:scale>
        <p:origin x="-1068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BA4D35-C827-45ED-9DD7-E497C4B3624A}" type="datetimeFigureOut">
              <a:rPr lang="en-US" smtClean="0"/>
              <a:pPr/>
              <a:t>5/9/2014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2CC008-22B1-474A-9B77-C8102054B7A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2CC008-22B1-474A-9B77-C8102054B7A7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CD8CC-62F8-4DCF-A4A0-C7DDF1079FE7}" type="datetime1">
              <a:rPr lang="en-US" smtClean="0"/>
              <a:pPr/>
              <a:t>5/9/2014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Mian</a:t>
            </a:r>
            <a:r>
              <a:rPr lang="en-US" dirty="0" smtClean="0"/>
              <a:t> </a:t>
            </a:r>
            <a:r>
              <a:rPr lang="en-US" dirty="0" err="1" smtClean="0"/>
              <a:t>Wasim</a:t>
            </a:r>
            <a:r>
              <a:rPr lang="en-US" dirty="0" smtClean="0"/>
              <a:t> </a:t>
            </a:r>
            <a:r>
              <a:rPr lang="en-US" dirty="0" err="1" smtClean="0"/>
              <a:t>Irshad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6DA33-A33C-4B27-994C-A99BBBD4D104}" type="datetime1">
              <a:rPr lang="en-US" smtClean="0"/>
              <a:pPr/>
              <a:t>5/9/2014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Mian</a:t>
            </a:r>
            <a:r>
              <a:rPr lang="en-US" dirty="0" smtClean="0"/>
              <a:t> </a:t>
            </a:r>
            <a:r>
              <a:rPr lang="en-US" dirty="0" err="1" smtClean="0"/>
              <a:t>Wasim</a:t>
            </a:r>
            <a:r>
              <a:rPr lang="en-US" dirty="0" smtClean="0"/>
              <a:t> </a:t>
            </a:r>
            <a:r>
              <a:rPr lang="en-US" dirty="0" err="1" smtClean="0"/>
              <a:t>Irshad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252F6-CF52-4B4A-B356-74264D986EA5}" type="datetime1">
              <a:rPr lang="en-US" smtClean="0"/>
              <a:pPr/>
              <a:t>5/9/2014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AD378-E15B-4E94-A650-F854014FFA2C}" type="datetime1">
              <a:rPr lang="en-US" smtClean="0"/>
              <a:pPr/>
              <a:t>5/9/2014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B586D-F78D-4E9C-89C5-3C218A30BD78}" type="datetime1">
              <a:rPr lang="en-US" smtClean="0"/>
              <a:pPr/>
              <a:t>5/9/2014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00EEE-1BE9-4FF7-AF85-179A0AA4ABED}" type="datetime1">
              <a:rPr lang="en-US" smtClean="0"/>
              <a:pPr/>
              <a:t>5/9/2014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20ACC-9778-4E52-88F2-F4E2B7863ABF}" type="datetime1">
              <a:rPr lang="en-US" smtClean="0"/>
              <a:pPr/>
              <a:t>5/9/2014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6B613-F499-400E-B854-7CF4385FFE6B}" type="datetime1">
              <a:rPr lang="en-US" smtClean="0"/>
              <a:pPr/>
              <a:t>5/9/2014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AB1F2-7962-4B49-8B9C-C02180AA32C5}" type="datetime1">
              <a:rPr lang="en-US" smtClean="0"/>
              <a:pPr/>
              <a:t>5/9/2014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17C45-8FF8-42EE-99FF-05E756F4DD96}" type="datetime1">
              <a:rPr lang="en-US" smtClean="0"/>
              <a:pPr/>
              <a:t>5/9/2014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CAC8A-A34B-4F33-BCB3-FD1E1304372B}" type="datetime1">
              <a:rPr lang="en-US" smtClean="0"/>
              <a:pPr/>
              <a:t>5/9/2014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458DCD-3621-4005-B0E0-730359B6A3E6}" type="datetime1">
              <a:rPr lang="en-US" smtClean="0"/>
              <a:pPr/>
              <a:t>5/9/2014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/>
              <a:t>Mian</a:t>
            </a:r>
            <a:r>
              <a:rPr lang="en-US" dirty="0" smtClean="0"/>
              <a:t> </a:t>
            </a:r>
            <a:r>
              <a:rPr lang="en-US" dirty="0" err="1" smtClean="0"/>
              <a:t>Wasim</a:t>
            </a:r>
            <a:r>
              <a:rPr lang="en-US" dirty="0" smtClean="0"/>
              <a:t> </a:t>
            </a:r>
            <a:r>
              <a:rPr lang="en-US" dirty="0" err="1" smtClean="0"/>
              <a:t>Irshad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en.wikipedia.org/wiki/Dependency_(project_management)" TargetMode="Externa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en.wikipedia.org/wiki/Dependency_(project_management)" TargetMode="Externa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7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Project Management Software Application</a:t>
            </a:r>
            <a:br>
              <a:rPr lang="en-US" b="1" dirty="0" smtClean="0"/>
            </a:br>
            <a:r>
              <a:rPr lang="en-US" b="1" dirty="0" smtClean="0"/>
              <a:t>PRM 705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733800"/>
            <a:ext cx="8229600" cy="2392363"/>
          </a:xfrm>
        </p:spPr>
        <p:txBody>
          <a:bodyPr/>
          <a:lstStyle/>
          <a:p>
            <a:pPr algn="r">
              <a:buNone/>
            </a:pPr>
            <a:r>
              <a:rPr lang="en-US" dirty="0" smtClean="0"/>
              <a:t>Lecture 4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Mian</a:t>
            </a:r>
            <a:r>
              <a:rPr lang="en-US" dirty="0" smtClean="0"/>
              <a:t> </a:t>
            </a:r>
            <a:r>
              <a:rPr lang="en-US" dirty="0" err="1" smtClean="0"/>
              <a:t>Wasim</a:t>
            </a:r>
            <a:r>
              <a:rPr lang="en-US" dirty="0" smtClean="0"/>
              <a:t> </a:t>
            </a:r>
            <a:r>
              <a:rPr lang="en-US" dirty="0" err="1" smtClean="0"/>
              <a:t>Irshad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Requirement gathering</a:t>
            </a:r>
          </a:p>
          <a:p>
            <a:r>
              <a:rPr lang="en-US" dirty="0" smtClean="0"/>
              <a:t>WBS</a:t>
            </a:r>
          </a:p>
          <a:p>
            <a:r>
              <a:rPr lang="en-US" dirty="0" smtClean="0"/>
              <a:t>WBS Dictionary</a:t>
            </a:r>
          </a:p>
          <a:p>
            <a:r>
              <a:rPr lang="en-US" dirty="0" smtClean="0"/>
              <a:t>PBS</a:t>
            </a:r>
          </a:p>
          <a:p>
            <a:r>
              <a:rPr lang="en-US" dirty="0" smtClean="0"/>
              <a:t>RAM</a:t>
            </a:r>
          </a:p>
          <a:p>
            <a:r>
              <a:rPr lang="en-US" dirty="0" smtClean="0"/>
              <a:t>Resources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88913"/>
            <a:ext cx="8229600" cy="981075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chemeClr val="tx1"/>
                </a:solidFill>
              </a:rPr>
              <a:t>Today’s Outline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071563"/>
            <a:ext cx="8229600" cy="5054600"/>
          </a:xfrm>
        </p:spPr>
        <p:txBody>
          <a:bodyPr>
            <a:normAutofit/>
          </a:bodyPr>
          <a:lstStyle/>
          <a:p>
            <a:pPr eaLnBrk="1" hangingPunct="1"/>
            <a:endParaRPr lang="en-US" sz="2800" dirty="0" smtClean="0"/>
          </a:p>
          <a:p>
            <a:pPr eaLnBrk="1" hangingPunct="1"/>
            <a:r>
              <a:rPr lang="en-US" sz="2800" dirty="0" smtClean="0"/>
              <a:t>Dependency Types</a:t>
            </a:r>
          </a:p>
          <a:p>
            <a:pPr eaLnBrk="1" hangingPunct="1"/>
            <a:r>
              <a:rPr lang="en-US" sz="2800" dirty="0" smtClean="0"/>
              <a:t>Lag &amp; Lead</a:t>
            </a:r>
          </a:p>
          <a:p>
            <a:pPr eaLnBrk="1" hangingPunct="1"/>
            <a:r>
              <a:rPr lang="en-US" sz="2800" dirty="0" smtClean="0"/>
              <a:t>Over-allocation</a:t>
            </a:r>
          </a:p>
          <a:p>
            <a:pPr eaLnBrk="1" hangingPunct="1"/>
            <a:r>
              <a:rPr lang="en-US" sz="2800" dirty="0" smtClean="0"/>
              <a:t>Resource Leveling</a:t>
            </a:r>
          </a:p>
          <a:p>
            <a:pPr eaLnBrk="1" hangingPunct="1"/>
            <a:r>
              <a:rPr lang="en-US" sz="2800" dirty="0" smtClean="0"/>
              <a:t>Network diagram</a:t>
            </a:r>
          </a:p>
          <a:p>
            <a:pPr eaLnBrk="1" hangingPunct="1"/>
            <a:r>
              <a:rPr lang="en-US" sz="2800" dirty="0" smtClean="0"/>
              <a:t>CPM</a:t>
            </a:r>
          </a:p>
          <a:p>
            <a:pPr eaLnBrk="1" hangingPunct="1"/>
            <a:r>
              <a:rPr lang="en-US" sz="2800" dirty="0" smtClean="0"/>
              <a:t>Gantt Chart</a:t>
            </a:r>
          </a:p>
          <a:p>
            <a:pPr eaLnBrk="1" hangingPunct="1"/>
            <a:r>
              <a:rPr lang="en-US" sz="2800" dirty="0" smtClean="0"/>
              <a:t>Slack</a:t>
            </a:r>
          </a:p>
          <a:p>
            <a:pPr eaLnBrk="1" hangingPunct="1"/>
            <a:endParaRPr lang="en-US" sz="2800" dirty="0" smtClean="0"/>
          </a:p>
          <a:p>
            <a:pPr eaLnBrk="1" hangingPunct="1"/>
            <a:endParaRPr lang="en-US" sz="2800" dirty="0" smtClean="0"/>
          </a:p>
          <a:p>
            <a:pPr eaLnBrk="1" hangingPunct="1"/>
            <a:endParaRPr lang="en-US" sz="2800" dirty="0" smtClean="0"/>
          </a:p>
          <a:p>
            <a:pPr eaLnBrk="1" hangingPunct="1"/>
            <a:endParaRPr lang="en-US" sz="280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Predecessor Task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task (or activity) that must be started or finished before another task or milestone can be performed.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1" name="Rectangle 2"/>
          <p:cNvSpPr>
            <a:spLocks noGrp="1" noChangeArrowheads="1"/>
          </p:cNvSpPr>
          <p:nvPr>
            <p:ph type="title"/>
          </p:nvPr>
        </p:nvSpPr>
        <p:spPr>
          <a:xfrm>
            <a:off x="305405" y="151111"/>
            <a:ext cx="8610298" cy="915825"/>
          </a:xfrm>
        </p:spPr>
        <p:txBody>
          <a:bodyPr/>
          <a:lstStyle/>
          <a:p>
            <a:pPr eaLnBrk="1" hangingPunct="1"/>
            <a:r>
              <a:rPr lang="en-US" sz="3100" b="1" dirty="0" smtClean="0">
                <a:latin typeface="Arial" charset="0"/>
              </a:rPr>
              <a:t>Figure 6-3. Task Dependency Types</a:t>
            </a:r>
          </a:p>
        </p:txBody>
      </p:sp>
      <p:pic>
        <p:nvPicPr>
          <p:cNvPr id="119812" name="Picture 3"/>
          <p:cNvPicPr>
            <a:picLocks noChangeAspect="1" noChangeArrowheads="1"/>
          </p:cNvPicPr>
          <p:nvPr/>
        </p:nvPicPr>
        <p:blipFill>
          <a:blip r:embed="rId3" cstate="print"/>
          <a:srcRect l="1709" t="15079" r="1709"/>
          <a:stretch>
            <a:fillRect/>
          </a:stretch>
        </p:blipFill>
        <p:spPr bwMode="auto">
          <a:xfrm>
            <a:off x="305405" y="1524848"/>
            <a:ext cx="8610298" cy="3863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9813" name="Rectangle 4"/>
          <p:cNvSpPr>
            <a:spLocks noChangeArrowheads="1"/>
          </p:cNvSpPr>
          <p:nvPr/>
        </p:nvSpPr>
        <p:spPr bwMode="auto">
          <a:xfrm>
            <a:off x="228298" y="1372211"/>
            <a:ext cx="8610297" cy="411357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7435" tIns="43717" rIns="87435" bIns="43717" anchor="ctr"/>
          <a:lstStyle/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Finish to Start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Finish to start (FS)</a:t>
            </a:r>
          </a:p>
          <a:p>
            <a:pPr lvl="1"/>
            <a:r>
              <a:rPr lang="en-US" i="1" dirty="0" smtClean="0"/>
              <a:t>A</a:t>
            </a:r>
            <a:r>
              <a:rPr lang="en-US" dirty="0" smtClean="0"/>
              <a:t> FS </a:t>
            </a:r>
            <a:r>
              <a:rPr lang="en-US" i="1" dirty="0" smtClean="0"/>
              <a:t>B</a:t>
            </a:r>
            <a:r>
              <a:rPr lang="en-US" dirty="0" smtClean="0"/>
              <a:t> = </a:t>
            </a:r>
            <a:r>
              <a:rPr lang="en-US" i="1" dirty="0" smtClean="0"/>
              <a:t>B can't start before A is finished</a:t>
            </a:r>
            <a:r>
              <a:rPr lang="en-US" dirty="0" smtClean="0"/>
              <a:t>, or in another words </a:t>
            </a:r>
            <a:r>
              <a:rPr lang="en-US" i="1" dirty="0" smtClean="0"/>
              <a:t>Activity A must be completed before Activity B can begin</a:t>
            </a:r>
            <a:r>
              <a:rPr lang="en-US" dirty="0" smtClean="0"/>
              <a:t>.</a:t>
            </a:r>
            <a:endParaRPr lang="en-US" baseline="30000" dirty="0" smtClean="0"/>
          </a:p>
          <a:p>
            <a:pPr lvl="1"/>
            <a:endParaRPr lang="en-US" dirty="0" smtClean="0"/>
          </a:p>
          <a:p>
            <a:pPr lvl="1"/>
            <a:endParaRPr lang="en-US" i="1" dirty="0" smtClean="0"/>
          </a:p>
          <a:p>
            <a:pPr lvl="1"/>
            <a:endParaRPr lang="en-US" i="1" dirty="0" smtClean="0"/>
          </a:p>
          <a:p>
            <a:pPr lvl="1"/>
            <a:endParaRPr lang="en-US" i="1" dirty="0" smtClean="0"/>
          </a:p>
          <a:p>
            <a:pPr lvl="1"/>
            <a:endParaRPr lang="en-US" i="1" dirty="0" smtClean="0"/>
          </a:p>
          <a:p>
            <a:pPr lvl="1"/>
            <a:endParaRPr lang="en-US" i="1" dirty="0" smtClean="0"/>
          </a:p>
          <a:p>
            <a:pPr lvl="1"/>
            <a:endParaRPr lang="en-US" i="1" dirty="0" smtClean="0"/>
          </a:p>
          <a:p>
            <a:pPr lvl="1"/>
            <a:endParaRPr lang="en-US" i="1" dirty="0" smtClean="0"/>
          </a:p>
          <a:p>
            <a:pPr lvl="1"/>
            <a:endParaRPr lang="en-US" i="1" dirty="0" smtClean="0"/>
          </a:p>
          <a:p>
            <a:pPr lvl="1"/>
            <a:endParaRPr lang="en-US" i="1" dirty="0" smtClean="0"/>
          </a:p>
          <a:p>
            <a:pPr lvl="1"/>
            <a:r>
              <a:rPr lang="en-US" i="1" dirty="0" smtClean="0"/>
              <a:t>(Foundations dug) FS (Concrete poured)</a:t>
            </a:r>
            <a:endParaRPr lang="en-US" dirty="0"/>
          </a:p>
        </p:txBody>
      </p:sp>
      <p:sp>
        <p:nvSpPr>
          <p:cNvPr id="2052" name="AutoShape 4" descr="data:image/jpeg;base64,/9j/4AAQSkZJRgABAQAAAQABAAD/2wCEAAkGBw8PDw4PDQ8NDBAODRANDxQQEBMQDxUNIBEYIhUdGhUYHykkJCYlJxYcLTEhJzU3OjIvFyE8OjcsQzQ5LzcBCgoKDgwOGxAQFyskHyItLTU0LCs3KywsLC80NCw3Kyw0NCwsLCwrLCwyLiwrLDcsNywsLCwsNDQsNDcsNiwsLP/AABEIAFwApwMBIgACEQEDEQH/xAAbAAEBAAMBAQEAAAAAAAAAAAAABQEEBgcDAv/EADkQAAEEAQEEBwUHBAMBAAAAAAEAAgMEERIFBhMhFBUxQWST4SJRYXGBByMyM3SRtCRCYoRSU6EW/8QAFAEBAAAAAAAAAAAAAAAAAAAAAP/EABQRAQAAAAAAAAAAAAAAAAAAAAD/2gAMAwEAAhEDEQA/APcUWFyW8u98tS7FThr1pjJW6RrsXm02j7zTpAcx2Sg61Fzp3ypRR67s9amDYswR5m1h3Dk0u56Rz7Mt7icZK+j96qzZMmWsKvQBe4/G56DJpHsafw/5Z7eWEF5ZXHW9/wCnFagbJZqsp2KRsxzOcQXScbThvwxnu7lX3l2vNWqutVK8d4MY6Z4NgQDo4jLi5rtDs9g5fHtQWkXL098I46sVrawrbJFggwNNoT64yxrgc6G8+fMY5YHPmt3bm8cVfZ820Yh0uKODjs4bhh4/t9rngc+Z7hnl3ILaLi3faFXggrzbRbFU6VYMMXCsstQujAbqkEgDfZbqAPLIPcVdi3ooPs9DbagdZ/6tX3n4c9ny5oK6Lj732mbHi4ZFyKYSTNhPDcDoz2udnHId6q7f2y6A0WQBj33bkdduvOkR6S6Q8u8MY4ge/CC2sLz8faM/h7QmdTg4VE2WANvsdYe+OXQNUPDBY0nmXc8DuKot3sn4FSxJXrxRzbRipyGOwLTDFJgRvjlYAD7bgCCOWHfNB2CLAWUBERAREQEREGFBu7sxT7QZemEUzY6fRWxSQtfh/F1B4eTy92MfVX0Qcns7c3gz1pukCTo9naVnSYcFxsSB2M6uWjGM9+e5aFf7PTHBHCLUUmjZbdmfe1OJG4CfWXFnE+mnPxz3Lu0QcbFuVJp++uvsyHZVjZrpJIi55dI8nXkvzgZxpJzgfiVt+x87ONDiczRNLiaOWeDp1aM/XGfqq6IOUu7qTHq6SpcFWxs+s6oHvrieN8TmMDvuy8YOY2kHPvHNbmz93nVdnxUadl0D4WNDJjG1/t6skmPkCDz9kY5HtV9EHCwbgPjgc2K4yKy7aEW0OIyo1lZsjGhrQ2sH4AwOftcz+y2ZNz7L9oRXJdoulhhtG1HA6FxIcYCzSH8TSB7RPJveuxTCDj//AI2RuzqNKG4IpaM0c8cxr6mF7STzi19+f+S3d6KEz5NmTxMMzqe0GSSAYBMLo3xyO5nuEmrH+K6NEHK7O3Q6NDYbWmjitTWp7LbIrMLwHzl+hwJy5ozg8xke5R37lywRRQRkWHWts1r1p8ULK1eKOItd7MIccZ4TRyJJLs9nIehIgwFlEQEREBERAREQEREBERAREQEREBERAREQEREBERAREQEREBERAU/bsjmwHQ50ZMsEepvJwa6djXY+hKoKbvB+R/sVf5MaDPVXiLnm+idVeIueb6KioG9O0p4uFHUa+SY6rLmsaHl0EZbqb8NZcGg92onuQb3VXiLnm+i1Np1XQsbIyxaJFis3DpNTS11hjXAjHeCf3VerYZLGyWNweyRjZGEdhYRkH/1aG8rsV84LsWKhwBlx/qo+QHvQVEU7rXw9zyvVOtfD3PK9UFFTtvSObB7DnRl09aLU3k4NdZja7B+TinWvh7nleq8/2R9ox2k6apJSsRSQbQqx8WNpfX0i/GBrP9hPuOew8+5B6B1V4i55vonVXiLnm+iormd7NoSwyRCKV0X9JbmAD4GNdK0xaNRl7hrPZ70FXqrxFzzfRae1aroGRyMsWiel02EOkDmljrUbXAgjvDiPqq1KbiRRSdvEjY/sI7Wg9h7O3sWlvH+Qz9bQ/mwoKiIiAiIgIiICIiApu8H5H+xV/kxqkvheqNmjMb9QBLXZadLg4OBaQfgQEH3X50jOcDOMZxzx81odVeIueb6J1V4i55vog32MDQA0BoHIADAA+Sn7w/kD9VT/AJcSz1V4i55vovy/YzXadc1qQNkjk0ulOkua8Obnl72hBTREQFH2zWjirtbExkTem03YY0NGo3YsnA96sLXvVGzRmN+oAuY/LTpcHNeHNIPwLQg2F8Zq0by0yRskLebS5ocQfhn5D9lqdVeIueb6J1V4i55vogoqXvH+Qz9bQ/mwr99VeIueb6L8ybFY7TrmtSBskcoa6U6S9kjXNzge9o5IKaIiAiIgIiICIiAiIgIiICIiAiIgIiICIiAiIgIiICIiAiIgIiI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4" name="AutoShape 6" descr="data:image/jpeg;base64,/9j/4AAQSkZJRgABAQAAAQABAAD/2wCEAAkGBw8PDw4PDQ8NDBAODRANDxQQEBMQDxUNIBEYIhUdGhUYHykkJCYlJxYcLTEhJzU3OjIvFyE8OjcsQzQ5LzcBCgoKDgwOGxAQFyskHyItLTU0LCs3KywsLC80NCw3Kyw0NCwsLCwrLCwyLiwrLDcsNywsLCwsNDQsNDcsNiwsLP/AABEIAFwApwMBIgACEQEDEQH/xAAbAAEBAAMBAQEAAAAAAAAAAAAABQEEBgcDAv/EADkQAAEEAQEEBwUHBAMBAAAAAAEAAgMEERIFBhMhFBUxQWST4SJRYXGBByMyM3SRtCRCYoRSU6EW/8QAFAEBAAAAAAAAAAAAAAAAAAAAAP/EABQRAQAAAAAAAAAAAAAAAAAAAAD/2gAMAwEAAhEDEQA/APcUWFyW8u98tS7FThr1pjJW6RrsXm02j7zTpAcx2Sg61Fzp3ypRR67s9amDYswR5m1h3Dk0u56Rz7Mt7icZK+j96qzZMmWsKvQBe4/G56DJpHsafw/5Z7eWEF5ZXHW9/wCnFagbJZqsp2KRsxzOcQXScbThvwxnu7lX3l2vNWqutVK8d4MY6Z4NgQDo4jLi5rtDs9g5fHtQWkXL098I46sVrawrbJFggwNNoT64yxrgc6G8+fMY5YHPmt3bm8cVfZ820Yh0uKODjs4bhh4/t9rngc+Z7hnl3ILaLi3faFXggrzbRbFU6VYMMXCsstQujAbqkEgDfZbqAPLIPcVdi3ooPs9DbagdZ/6tX3n4c9ny5oK6Lj732mbHi4ZFyKYSTNhPDcDoz2udnHId6q7f2y6A0WQBj33bkdduvOkR6S6Q8u8MY4ge/CC2sLz8faM/h7QmdTg4VE2WANvsdYe+OXQNUPDBY0nmXc8DuKot3sn4FSxJXrxRzbRipyGOwLTDFJgRvjlYAD7bgCCOWHfNB2CLAWUBERAREQEREGFBu7sxT7QZemEUzY6fRWxSQtfh/F1B4eTy92MfVX0Qcns7c3gz1pukCTo9naVnSYcFxsSB2M6uWjGM9+e5aFf7PTHBHCLUUmjZbdmfe1OJG4CfWXFnE+mnPxz3Lu0QcbFuVJp++uvsyHZVjZrpJIi55dI8nXkvzgZxpJzgfiVt+x87ONDiczRNLiaOWeDp1aM/XGfqq6IOUu7qTHq6SpcFWxs+s6oHvrieN8TmMDvuy8YOY2kHPvHNbmz93nVdnxUadl0D4WNDJjG1/t6skmPkCDz9kY5HtV9EHCwbgPjgc2K4yKy7aEW0OIyo1lZsjGhrQ2sH4AwOftcz+y2ZNz7L9oRXJdoulhhtG1HA6FxIcYCzSH8TSB7RPJveuxTCDj//AI2RuzqNKG4IpaM0c8cxr6mF7STzi19+f+S3d6KEz5NmTxMMzqe0GSSAYBMLo3xyO5nuEmrH+K6NEHK7O3Q6NDYbWmjitTWp7LbIrMLwHzl+hwJy5ozg8xke5R37lywRRQRkWHWts1r1p8ULK1eKOItd7MIccZ4TRyJJLs9nIehIgwFlEQEREBERAREQEREBERAREQEREBERAREQEREBERAREQEREBERAU/bsjmwHQ50ZMsEepvJwa6djXY+hKoKbvB+R/sVf5MaDPVXiLnm+idVeIueb6KioG9O0p4uFHUa+SY6rLmsaHl0EZbqb8NZcGg92onuQb3VXiLnm+i1Np1XQsbIyxaJFis3DpNTS11hjXAjHeCf3VerYZLGyWNweyRjZGEdhYRkH/1aG8rsV84LsWKhwBlx/qo+QHvQVEU7rXw9zyvVOtfD3PK9UFFTtvSObB7DnRl09aLU3k4NdZja7B+TinWvh7nleq8/2R9ox2k6apJSsRSQbQqx8WNpfX0i/GBrP9hPuOew8+5B6B1V4i55vonVXiLnm+iormd7NoSwyRCKV0X9JbmAD4GNdK0xaNRl7hrPZ70FXqrxFzzfRae1aroGRyMsWiel02EOkDmljrUbXAgjvDiPqq1KbiRRSdvEjY/sI7Wg9h7O3sWlvH+Qz9bQ/mwoKiIiAiIgIiICIiApu8H5H+xV/kxqkvheqNmjMb9QBLXZadLg4OBaQfgQEH3X50jOcDOMZxzx81odVeIueb6J1V4i55vog32MDQA0BoHIADAA+Sn7w/kD9VT/AJcSz1V4i55vovy/YzXadc1qQNkjk0ulOkua8Obnl72hBTREQFH2zWjirtbExkTem03YY0NGo3YsnA96sLXvVGzRmN+oAuY/LTpcHNeHNIPwLQg2F8Zq0by0yRskLebS5ocQfhn5D9lqdVeIueb6J1V4i55vogoqXvH+Qz9bQ/mwr99VeIueb6L8ybFY7TrmtSBskcoa6U6S9kjXNzge9o5IKaIiAiIgIiICIiAiIgIiICIiAiIgIiICIiAiIgIiICIiAiIgIiI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6" name="AutoShape 8" descr="data:image/jpeg;base64,/9j/4AAQSkZJRgABAQAAAQABAAD/2wCEAAkGBw8PDw4PDQ8NDBAODRANDxQQEBMQDxUNIBEYIhUdGhUYHykkJCYlJxYcLTEhJzU3OjIvFyE8OjcsQzQ5LzcBCgoKDgwOGxAQFyskHyItLTU0LCs3KywsLC80NCw3Kyw0NCwsLCwrLCwyLiwrLDcsNywsLCwsNDQsNDcsNiwsLP/AABEIAFwApwMBIgACEQEDEQH/xAAbAAEBAAMBAQEAAAAAAAAAAAAABQEEBgcDAv/EADkQAAEEAQEEBwUHBAMBAAAAAAEAAgMEERIFBhMhFBUxQWST4SJRYXGBByMyM3SRtCRCYoRSU6EW/8QAFAEBAAAAAAAAAAAAAAAAAAAAAP/EABQRAQAAAAAAAAAAAAAAAAAAAAD/2gAMAwEAAhEDEQA/APcUWFyW8u98tS7FThr1pjJW6RrsXm02j7zTpAcx2Sg61Fzp3ypRR67s9amDYswR5m1h3Dk0u56Rz7Mt7icZK+j96qzZMmWsKvQBe4/G56DJpHsafw/5Z7eWEF5ZXHW9/wCnFagbJZqsp2KRsxzOcQXScbThvwxnu7lX3l2vNWqutVK8d4MY6Z4NgQDo4jLi5rtDs9g5fHtQWkXL098I46sVrawrbJFggwNNoT64yxrgc6G8+fMY5YHPmt3bm8cVfZ820Yh0uKODjs4bhh4/t9rngc+Z7hnl3ILaLi3faFXggrzbRbFU6VYMMXCsstQujAbqkEgDfZbqAPLIPcVdi3ooPs9DbagdZ/6tX3n4c9ny5oK6Lj732mbHi4ZFyKYSTNhPDcDoz2udnHId6q7f2y6A0WQBj33bkdduvOkR6S6Q8u8MY4ge/CC2sLz8faM/h7QmdTg4VE2WANvsdYe+OXQNUPDBY0nmXc8DuKot3sn4FSxJXrxRzbRipyGOwLTDFJgRvjlYAD7bgCCOWHfNB2CLAWUBERAREQEREGFBu7sxT7QZemEUzY6fRWxSQtfh/F1B4eTy92MfVX0Qcns7c3gz1pukCTo9naVnSYcFxsSB2M6uWjGM9+e5aFf7PTHBHCLUUmjZbdmfe1OJG4CfWXFnE+mnPxz3Lu0QcbFuVJp++uvsyHZVjZrpJIi55dI8nXkvzgZxpJzgfiVt+x87ONDiczRNLiaOWeDp1aM/XGfqq6IOUu7qTHq6SpcFWxs+s6oHvrieN8TmMDvuy8YOY2kHPvHNbmz93nVdnxUadl0D4WNDJjG1/t6skmPkCDz9kY5HtV9EHCwbgPjgc2K4yKy7aEW0OIyo1lZsjGhrQ2sH4AwOftcz+y2ZNz7L9oRXJdoulhhtG1HA6FxIcYCzSH8TSB7RPJveuxTCDj//AI2RuzqNKG4IpaM0c8cxr6mF7STzi19+f+S3d6KEz5NmTxMMzqe0GSSAYBMLo3xyO5nuEmrH+K6NEHK7O3Q6NDYbWmjitTWp7LbIrMLwHzl+hwJy5ozg8xke5R37lywRRQRkWHWts1r1p8ULK1eKOItd7MIccZ4TRyJJLs9nIehIgwFlEQEREBERAREQEREBERAREQEREBERAREQEREBERAREQEREBERAU/bsjmwHQ50ZMsEepvJwa6djXY+hKoKbvB+R/sVf5MaDPVXiLnm+idVeIueb6KioG9O0p4uFHUa+SY6rLmsaHl0EZbqb8NZcGg92onuQb3VXiLnm+i1Np1XQsbIyxaJFis3DpNTS11hjXAjHeCf3VerYZLGyWNweyRjZGEdhYRkH/1aG8rsV84LsWKhwBlx/qo+QHvQVEU7rXw9zyvVOtfD3PK9UFFTtvSObB7DnRl09aLU3k4NdZja7B+TinWvh7nleq8/2R9ox2k6apJSsRSQbQqx8WNpfX0i/GBrP9hPuOew8+5B6B1V4i55vonVXiLnm+iormd7NoSwyRCKV0X9JbmAD4GNdK0xaNRl7hrPZ70FXqrxFzzfRae1aroGRyMsWiel02EOkDmljrUbXAgjvDiPqq1KbiRRSdvEjY/sI7Wg9h7O3sWlvH+Qz9bQ/mwoKiIiAiIgIiICIiApu8H5H+xV/kxqkvheqNmjMb9QBLXZadLg4OBaQfgQEH3X50jOcDOMZxzx81odVeIueb6J1V4i55vog32MDQA0BoHIADAA+Sn7w/kD9VT/AJcSz1V4i55vovy/YzXadc1qQNkjk0ulOkua8Obnl72hBTREQFH2zWjirtbExkTem03YY0NGo3YsnA96sLXvVGzRmN+oAuY/LTpcHNeHNIPwLQg2F8Zq0by0yRskLebS5ocQfhn5D9lqdVeIueb6J1V4i55vogoqXvH+Qz9bQ/mwr99VeIueb6L8ybFY7TrmtSBskcoa6U6S9kjXNzge9o5IKaIiAiIgIiICIiAiIgIiICIiAiIgIiICIiAiIgIiICIiAiIgIiI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8" name="Picture 10" descr="http://www.ameagle.com/images/FSrelationshi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2971800"/>
            <a:ext cx="3000375" cy="1562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Finish to Finish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Finish to finish (FF)</a:t>
            </a:r>
          </a:p>
          <a:p>
            <a:pPr lvl="1"/>
            <a:r>
              <a:rPr lang="en-US" i="1" dirty="0" smtClean="0"/>
              <a:t>A</a:t>
            </a:r>
            <a:r>
              <a:rPr lang="en-US" dirty="0" smtClean="0"/>
              <a:t> FF </a:t>
            </a:r>
            <a:r>
              <a:rPr lang="en-US" i="1" dirty="0" smtClean="0"/>
              <a:t>B</a:t>
            </a:r>
            <a:r>
              <a:rPr lang="en-US" dirty="0" smtClean="0"/>
              <a:t> = </a:t>
            </a:r>
            <a:r>
              <a:rPr lang="en-US" i="1" dirty="0" smtClean="0"/>
              <a:t>B can't finish before A is finished</a:t>
            </a:r>
            <a:r>
              <a:rPr lang="en-US" dirty="0" smtClean="0"/>
              <a:t> or in another words </a:t>
            </a:r>
            <a:r>
              <a:rPr lang="en-US" i="1" dirty="0" smtClean="0"/>
              <a:t>Activity A must be complete before Activity B can finish</a:t>
            </a:r>
            <a:r>
              <a:rPr lang="en-US" dirty="0" smtClean="0"/>
              <a:t>.</a:t>
            </a:r>
            <a:r>
              <a:rPr lang="en-US" baseline="30000" dirty="0" smtClean="0">
                <a:hlinkClick r:id="rId2"/>
              </a:rPr>
              <a:t>[2]</a:t>
            </a:r>
            <a:endParaRPr lang="en-US" dirty="0" smtClean="0"/>
          </a:p>
          <a:p>
            <a:pPr lvl="1"/>
            <a:endParaRPr lang="en-US" i="1" dirty="0" smtClean="0"/>
          </a:p>
          <a:p>
            <a:pPr lvl="1"/>
            <a:endParaRPr lang="en-US" i="1" dirty="0" smtClean="0"/>
          </a:p>
          <a:p>
            <a:pPr lvl="1"/>
            <a:endParaRPr lang="en-US" i="1" dirty="0" smtClean="0"/>
          </a:p>
          <a:p>
            <a:pPr lvl="1"/>
            <a:endParaRPr lang="en-US" i="1" dirty="0" smtClean="0"/>
          </a:p>
          <a:p>
            <a:pPr lvl="1"/>
            <a:endParaRPr lang="en-US" i="1" dirty="0" smtClean="0"/>
          </a:p>
          <a:p>
            <a:pPr lvl="1"/>
            <a:endParaRPr lang="en-US" i="1" dirty="0" smtClean="0"/>
          </a:p>
          <a:p>
            <a:pPr lvl="1"/>
            <a:endParaRPr lang="en-US" i="1" dirty="0" smtClean="0"/>
          </a:p>
          <a:p>
            <a:pPr lvl="1"/>
            <a:endParaRPr lang="en-US" i="1" dirty="0" smtClean="0"/>
          </a:p>
          <a:p>
            <a:pPr lvl="1"/>
            <a:endParaRPr lang="en-US" i="1" dirty="0" smtClean="0"/>
          </a:p>
          <a:p>
            <a:pPr lvl="1"/>
            <a:endParaRPr lang="en-US" i="1" dirty="0" smtClean="0"/>
          </a:p>
          <a:p>
            <a:pPr lvl="1"/>
            <a:r>
              <a:rPr lang="en-US" i="1" dirty="0" smtClean="0"/>
              <a:t>(Last chapter written) FF (Entire book written)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253954" name="AutoShape 2" descr="data:image/jpeg;base64,/9j/4AAQSkZJRgABAQAAAQABAAD/2wCEAAkGBxQQDxQUEBATDxUUERQQFBMQERoUGhQXFRYWFhQXFhUYKCggGBwpGxQUIjEhJSovMTAuFx8zODQsNygtLisBCgoKDQ0OGhAQGi0kHCQsLiwsLCwsLiwsLzcwLDc3MiwsLCw3LCwsLDQtLCwsLCwsLCwsLC4sLCwrNyw3NTgsK//AABEIAHkAtQMBIgACEQEDEQH/xAAbAAEAAgMBAQAAAAAAAAAAAAAAAwYBBQcEAv/EADgQAAEDAgIFCgMJAQEAAAAAAAEAAgMEERIhBhYiMZMFExVBUVJTVJHRFzLSBxQzYXF0gaGzQiP/xAAYAQEBAAMAAAAAAAAAAAAAAAAAAQIDBP/EACURAQABBAIBBAIDAAAAAAAAAAABAgMRURMUMSEyYXHB8AQiQf/aAAwDAQACEQMRAD8A7iiIgwVDSWwC2K1z8977/wA1MVFTk4dpwec82iw3oJkREBEWLoMosXS6DKLGJLoMosArKAiIgwVDRkYNnFa5+e995vvzUxUdNfDtODzc5tFhvyQSoiICIiAiIgIiIMFQ0osz5Ob37PZ6KYqGjILBheZBntHrzzQToiICqmnfLlVQwOnp46eSNgGMTOeHXLrbOHK1lalXtPOSJKyglhhw434bYzYZOvvUWEUekjqanbJyg1rS/ab90jkkaG2B28jbep5dMKUc1hkdIZmCSMQxukJaTbEQ2+EX6yq7pho1VTvg5trZ420r4XQundCGyFoDZLt+e1txWtdoVVx01G2FjGVMDWMNSyYsMbQ4FzC23/q0gnJXOc/aa+m45H0yDKmsbWSgNZWNp6dgZtHExpDQBm7M71ZtI+VxSUsk1g4tAwtOWJziA0epCoLdBauKvfXRmN0wqmva1zspYXMa2S+Ww7IkWVm035Bnr/u8TH8zCJRLUOY4YxgzaGXBBzspPtjZHmXq0I0gkrYX/eImwTxSGOWNhJDTa7SL55ghWRUjRzRioouU5ZBO+pgqIwZHTuGMStyFg0AWsAFd1lKQIiKKwVFSCzPk5vM7P878u3epSoaIgsyeZBc7Tt+83HUgnREQEREBERAREQYK0lfpNT0uFtRMxkhJGCO7yLZ5tGYyI3rdlchnniirKs4C0/eN7xtWwNvcnOy3WLUXKsS1Xbk0RleteqLxncJ/smvVF4zuE/2VJ6Uj7U6Uj7V2dS3uXP2atLtr1ReM7hP9k16ovGdwn+ypPSkfanSkfap1KNydmrS6680XjO4T/ZNeaLxncJ/sqV0pH2p0pH2p07e5OxUu2vNF4zuE/wBljXmi8Z3Cf7KldKR9qdKR9qdO3uTsVLqNOaLxncJ/ss69UXjO4T/ZUnpSPtTpSPtTp0bk7NWl216ovGdwn+ya9UXjO4T/AGVJ6Uj7U6Uj7U6lG5OzVpdhp1RXF58NyBdzHNAubC5IsMyt/SuJaCcOeewbgjqI/hcol5Ric0h1nC2YNiP5Cu9HXVDI2CnoS+INbgc6cMJFu67MLRfsRbxhttXpqzlZbrK0tFyw/nAyqgNM5+Ue2Hh5G9uIbnfktyFzTDoyyiIoCIiAiIgwVROXfs8ZVymZlU+OR7i6RzbOa+wsLN/5sr2VDTCzfk5vfs5ZeiyprqpnMJVTFXlzj4Tnz8nDanwnPn5OG1dNRbOxc218NGnMvhOfPycNqfCc+fk4bV01Yc4DeQP1TsXNnDRpzP4Tnz8nDanwnPn5OG1dMa8HcQf0KyU7FzZw0acy+E58/Jw2p8Jz5+ThtXRRWxmUxCRvOBoeY8W0Adxt2ZFTk23p2Lmzho05n8Jz5+ThtT4Tnz8nDaumNcDuIP6LKdi5s4aNOZfCc+fk4bU+E58/Jw2rpqJ2Lmzho05mz7J8xirpXNuLgMaCRfMA9X6rofJ8QZE1odjDRhBHYMhu616SoaUWb8nN5nZFu38vVYV3Kq/dLKmimnw0uk/41D+8H+cisIVf0m/Gof3g/wA3qwLGfEMo8yIiKKIiICIiDBUNIRgGFxeM83bzmpiooL4dq18/l3b8kEyLF0ugFaDTbkyKejlMrMZjilew4nNwuDDmMJC36hq6Zssbo3i7XtLHDtDhYrGqMwsekuX8g1TKHkmlkgJZU1WGMEMdO6V1ybBpP9r6h04rnUAlMYYY6qWGpmEOLmY2XAe6C9+y9irpUaHUr6aGnLHNjgIdCWSOa5hHWHg3ULdBKMU5ga2VjHPc92Gd4c4v+fE+9yD1hZTPrMpjEQ55yxpO6n5WM0DmTOqKKmhZUFtoWF0jxzjx1DPcrn9pTnjkSW7g5+GIFzCWBxL27iMwCStlLoPRODwYMn07aUgOcAI23IDR1G5O1vXurtHoZ6P7pKHPhwtZbG7FZtrbe++QzUn24+fyR7sqPoBE6m5TfFIwU3O0kUrII5XTMyvikLnZhx7F09aPkPRano3l8Qe55aGY5pXSuDRuaHPJIH5Ld3WUzCREx+/DKLF0uooVBRkYNlxeLnN2/fmpyVFT3w7Vr5/Lu3myDS6TfjUP7wf5vVgVf0m/Gof3g/zerArPiEjzIiIooiIgIiIMFUCu0oqOefFSQshZDIWPfPd5cbAizAbjfvV/K4ppHys6lranGSQ+bE2Qts19mi4BGRtZdH8aimqr+zTfqqin0WjWGv8AEp+C76k1hr/Ep+C76lR9bB3x6prYO+PVd3Db1Dk5bm141hr/ABKfgu+pNYa/xKfgu+pUfWwd8eqa2Dvj1V4bWoOWva8aw1/iU/Bd9Saw1/iU/Bd9So+tg749U1sHfHqnDa1By17XjWGv8Sn4LvqTWGv8Sn4LvqVH1sHfHqmtg749U4bWoOWva8aw1/iU/Bd9Saw1/iU/Bd9So+tg749U1sHfHqnDa1By17XjWGv8Sn4LvqTWGv8AEp+C76lR9bB3x6prYO+PVOG1qDlr2uztJOUG5g08liDg5tzMQvmMROWV81v+VtKIaGkZK9rmufkyG93Fzjn/ABc71ynWsHIOxE5ADMkncAO1WXTbRSWeCOrhe6odzbBJH1huVzGP+bdYWi7atZj/ABtt3LmJXXSF+KWgPWatrrdg5t+f6bgrGtPyNyJHBZ4Mkjy0DFNIZC0WFw3F8oW4XDVMeIdcCIixUREQEREGCvJ90ZI0c7CzIkhrmtcB+YXrKgoyMGy4uGebr3/tBF0TB5eLhN9k6Jg8vDw2+y9qK5lMQ8XRMHl4eG32TomDy8PDb7L2omZMQ8XRMHl4eG32TomDy8PDb7L2omZMQ8XRMHl4eG32TomDy8PDb7L2omZMQ8XRMHl4eG32TomDy8PDb7L2omZMQ8XRMHl4eG32TomDy8PDb7L2omZMQ8TeS4QQRBECDcERty/pT0wOHNoZmdkW7T2ev8qUqGiIwbLnOFzm699/5qes+VwnREQEREBERAREQYKjgxYdvCTn8u7+1IVhu5B9IiICIiAiIgIiICIiAiIgwVHTl2Hawk3Py7t+W9SrDUGUREBERAREQf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3956" name="AutoShape 4" descr="data:image/jpeg;base64,/9j/4AAQSkZJRgABAQAAAQABAAD/2wCEAAkGBxQQDxQUEBATDxUUERQQFBMQERoUGhQXFRYWFhQXFhUYKCggGBwpGxQUIjEhJSovMTAuFx8zODQsNygtLisBCgoKDQ0OGhAQGi0kHCQsLiwsLCwsLiwsLzcwLDc3MiwsLCw3LCwsLDQtLCwsLCwsLCwsLC4sLCwrNyw3NTgsK//AABEIAHkAtQMBIgACEQEDEQH/xAAbAAEAAgMBAQAAAAAAAAAAAAAAAwYBBQcEAv/EADgQAAEDAgIFCgMJAQEAAAAAAAEAAgMEERIhBhYiMZMFExVBUVJTVJHRFzLSBxQzYXF0gaGzQiP/xAAYAQEBAAMAAAAAAAAAAAAAAAAAAQIDBP/EACURAQABBAIBBAIDAAAAAAAAAAABAgMRURMUMSEyYXHB8AQiQf/aAAwDAQACEQMRAD8A7iiIgwVDSWwC2K1z8977/wA1MVFTk4dpwec82iw3oJkREBEWLoMosXS6DKLGJLoMosArKAiIgwVDRkYNnFa5+e995vvzUxUdNfDtODzc5tFhvyQSoiICIiAiIgIiIMFQ0osz5Ob37PZ6KYqGjILBheZBntHrzzQToiICqmnfLlVQwOnp46eSNgGMTOeHXLrbOHK1lalXtPOSJKyglhhw434bYzYZOvvUWEUekjqanbJyg1rS/ab90jkkaG2B28jbep5dMKUc1hkdIZmCSMQxukJaTbEQ2+EX6yq7pho1VTvg5trZ420r4XQundCGyFoDZLt+e1txWtdoVVx01G2FjGVMDWMNSyYsMbQ4FzC23/q0gnJXOc/aa+m45H0yDKmsbWSgNZWNp6dgZtHExpDQBm7M71ZtI+VxSUsk1g4tAwtOWJziA0epCoLdBauKvfXRmN0wqmva1zspYXMa2S+Ww7IkWVm035Bnr/u8TH8zCJRLUOY4YxgzaGXBBzspPtjZHmXq0I0gkrYX/eImwTxSGOWNhJDTa7SL55ghWRUjRzRioouU5ZBO+pgqIwZHTuGMStyFg0AWsAFd1lKQIiKKwVFSCzPk5vM7P878u3epSoaIgsyeZBc7Tt+83HUgnREQEREBERAREQYK0lfpNT0uFtRMxkhJGCO7yLZ5tGYyI3rdlchnniirKs4C0/eN7xtWwNvcnOy3WLUXKsS1Xbk0RleteqLxncJ/smvVF4zuE/2VJ6Uj7U6Uj7V2dS3uXP2atLtr1ReM7hP9k16ovGdwn+ypPSkfanSkfap1KNydmrS6680XjO4T/ZNeaLxncJ/sqV0pH2p0pH2p07e5OxUu2vNF4zuE/wBljXmi8Z3Cf7KldKR9qdKR9qdO3uTsVLqNOaLxncJ/ss69UXjO4T/ZUnpSPtTpSPtTp0bk7NWl216ovGdwn+ya9UXjO4T/AGVJ6Uj7U6Uj7U6lG5OzVpdhp1RXF58NyBdzHNAubC5IsMyt/SuJaCcOeewbgjqI/hcol5Ric0h1nC2YNiP5Cu9HXVDI2CnoS+INbgc6cMJFu67MLRfsRbxhttXpqzlZbrK0tFyw/nAyqgNM5+Ue2Hh5G9uIbnfktyFzTDoyyiIoCIiAiIgwVROXfs8ZVymZlU+OR7i6RzbOa+wsLN/5sr2VDTCzfk5vfs5ZeiyprqpnMJVTFXlzj4Tnz8nDanwnPn5OG1dNRbOxc218NGnMvhOfPycNqfCc+fk4bV01Yc4DeQP1TsXNnDRpzP4Tnz8nDanwnPn5OG1dMa8HcQf0KyU7FzZw0acy+E58/Jw2p8Jz5+ThtXRRWxmUxCRvOBoeY8W0Adxt2ZFTk23p2Lmzho05n8Jz5+ThtT4Tnz8nDaumNcDuIP6LKdi5s4aNOZfCc+fk4bU+E58/Jw2rpqJ2Lmzho05mz7J8xirpXNuLgMaCRfMA9X6rofJ8QZE1odjDRhBHYMhu616SoaUWb8nN5nZFu38vVYV3Kq/dLKmimnw0uk/41D+8H+cisIVf0m/Gof3g/wA3qwLGfEMo8yIiKKIiICIiDBUNIRgGFxeM83bzmpiooL4dq18/l3b8kEyLF0ugFaDTbkyKejlMrMZjilew4nNwuDDmMJC36hq6Zssbo3i7XtLHDtDhYrGqMwsekuX8g1TKHkmlkgJZU1WGMEMdO6V1ybBpP9r6h04rnUAlMYYY6qWGpmEOLmY2XAe6C9+y9irpUaHUr6aGnLHNjgIdCWSOa5hHWHg3ULdBKMU5ga2VjHPc92Gd4c4v+fE+9yD1hZTPrMpjEQ55yxpO6n5WM0DmTOqKKmhZUFtoWF0jxzjx1DPcrn9pTnjkSW7g5+GIFzCWBxL27iMwCStlLoPRODwYMn07aUgOcAI23IDR1G5O1vXurtHoZ6P7pKHPhwtZbG7FZtrbe++QzUn24+fyR7sqPoBE6m5TfFIwU3O0kUrII5XTMyvikLnZhx7F09aPkPRano3l8Qe55aGY5pXSuDRuaHPJIH5Ld3WUzCREx+/DKLF0uooVBRkYNlxeLnN2/fmpyVFT3w7Vr5/Lu3myDS6TfjUP7wf5vVgVf0m/Gof3g/zerArPiEjzIiIooiIgIiIMFUCu0oqOefFSQshZDIWPfPd5cbAizAbjfvV/K4ppHys6lranGSQ+bE2Qts19mi4BGRtZdH8aimqr+zTfqqin0WjWGv8AEp+C76k1hr/Ep+C76lR9bB3x6prYO+PVd3Db1Dk5bm141hr/ABKfgu+pNYa/xKfgu+pUfWwd8eqa2Dvj1V4bWoOWva8aw1/iU/Bd9Saw1/iU/Bd9So+tg749U1sHfHqnDa1By17XjWGv8Sn4LvqTWGv8Sn4LvqVH1sHfHqmtg749U4bWoOWva8aw1/iU/Bd9Saw1/iU/Bd9So+tg749U1sHfHqnDa1By17XjWGv8Sn4LvqTWGv8AEp+C76lR9bB3x6prYO+PVOG1qDlr2uztJOUG5g08liDg5tzMQvmMROWV81v+VtKIaGkZK9rmufkyG93Fzjn/ABc71ynWsHIOxE5ADMkncAO1WXTbRSWeCOrhe6odzbBJH1huVzGP+bdYWi7atZj/ABtt3LmJXXSF+KWgPWatrrdg5t+f6bgrGtPyNyJHBZ4Mkjy0DFNIZC0WFw3F8oW4XDVMeIdcCIixUREQEREGCvJ90ZI0c7CzIkhrmtcB+YXrKgoyMGy4uGebr3/tBF0TB5eLhN9k6Jg8vDw2+y9qK5lMQ8XRMHl4eG32TomDy8PDb7L2omZMQ8XRMHl4eG32TomDy8PDb7L2omZMQ8XRMHl4eG32TomDy8PDb7L2omZMQ8XRMHl4eG32TomDy8PDb7L2omZMQ8XRMHl4eG32TomDy8PDb7L2omZMQ8TeS4QQRBECDcERty/pT0wOHNoZmdkW7T2ev8qUqGiIwbLnOFzm699/5qes+VwnREQEREBERAREQYKjgxYdvCTn8u7+1IVhu5B9IiICIiAiIgIiICIiAiIgwVHTl2Hawk3Py7t+W9SrDUGUREBERAREQf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3958" name="AutoShape 6" descr="data:image/jpeg;base64,/9j/4AAQSkZJRgABAQAAAQABAAD/2wCEAAkGBxQQDxQUEBATDxUUERQQFBMQERoUGhQXFRYWFhQXFhUYKCggGBwpGxQUIjEhJSovMTAuFx8zODQsNygtLisBCgoKDQ0OGhAQGi0kHCQsLiwsLCwsLiwsLzcwLDc3MiwsLCw3LCwsLDQtLCwsLCwsLCwsLC4sLCwrNyw3NTgsK//AABEIAHkAtQMBIgACEQEDEQH/xAAbAAEAAgMBAQAAAAAAAAAAAAAAAwYBBQcEAv/EADgQAAEDAgIFCgMJAQEAAAAAAAEAAgMEERIhBhYiMZMFExVBUVJTVJHRFzLSBxQzYXF0gaGzQiP/xAAYAQEBAAMAAAAAAAAAAAAAAAAAAQIDBP/EACURAQABBAIBBAIDAAAAAAAAAAABAgMRURMUMSEyYXHB8AQiQf/aAAwDAQACEQMRAD8A7iiIgwVDSWwC2K1z8977/wA1MVFTk4dpwec82iw3oJkREBEWLoMosXS6DKLGJLoMosArKAiIgwVDRkYNnFa5+e995vvzUxUdNfDtODzc5tFhvyQSoiICIiAiIgIiIMFQ0osz5Ob37PZ6KYqGjILBheZBntHrzzQToiICqmnfLlVQwOnp46eSNgGMTOeHXLrbOHK1lalXtPOSJKyglhhw434bYzYZOvvUWEUekjqanbJyg1rS/ab90jkkaG2B28jbep5dMKUc1hkdIZmCSMQxukJaTbEQ2+EX6yq7pho1VTvg5trZ420r4XQundCGyFoDZLt+e1txWtdoVVx01G2FjGVMDWMNSyYsMbQ4FzC23/q0gnJXOc/aa+m45H0yDKmsbWSgNZWNp6dgZtHExpDQBm7M71ZtI+VxSUsk1g4tAwtOWJziA0epCoLdBauKvfXRmN0wqmva1zspYXMa2S+Ww7IkWVm035Bnr/u8TH8zCJRLUOY4YxgzaGXBBzspPtjZHmXq0I0gkrYX/eImwTxSGOWNhJDTa7SL55ghWRUjRzRioouU5ZBO+pgqIwZHTuGMStyFg0AWsAFd1lKQIiKKwVFSCzPk5vM7P878u3epSoaIgsyeZBc7Tt+83HUgnREQEREBERAREQYK0lfpNT0uFtRMxkhJGCO7yLZ5tGYyI3rdlchnniirKs4C0/eN7xtWwNvcnOy3WLUXKsS1Xbk0RleteqLxncJ/smvVF4zuE/2VJ6Uj7U6Uj7V2dS3uXP2atLtr1ReM7hP9k16ovGdwn+ypPSkfanSkfap1KNydmrS6680XjO4T/ZNeaLxncJ/sqV0pH2p0pH2p07e5OxUu2vNF4zuE/wBljXmi8Z3Cf7KldKR9qdKR9qdO3uTsVLqNOaLxncJ/ss69UXjO4T/ZUnpSPtTpSPtTp0bk7NWl216ovGdwn+ya9UXjO4T/AGVJ6Uj7U6Uj7U6lG5OzVpdhp1RXF58NyBdzHNAubC5IsMyt/SuJaCcOeewbgjqI/hcol5Ric0h1nC2YNiP5Cu9HXVDI2CnoS+INbgc6cMJFu67MLRfsRbxhttXpqzlZbrK0tFyw/nAyqgNM5+Ue2Hh5G9uIbnfktyFzTDoyyiIoCIiAiIgwVROXfs8ZVymZlU+OR7i6RzbOa+wsLN/5sr2VDTCzfk5vfs5ZeiyprqpnMJVTFXlzj4Tnz8nDanwnPn5OG1dNRbOxc218NGnMvhOfPycNqfCc+fk4bV01Yc4DeQP1TsXNnDRpzP4Tnz8nDanwnPn5OG1dMa8HcQf0KyU7FzZw0acy+E58/Jw2p8Jz5+ThtXRRWxmUxCRvOBoeY8W0Adxt2ZFTk23p2Lmzho05n8Jz5+ThtT4Tnz8nDaumNcDuIP6LKdi5s4aNOZfCc+fk4bU+E58/Jw2rpqJ2Lmzho05mz7J8xirpXNuLgMaCRfMA9X6rofJ8QZE1odjDRhBHYMhu616SoaUWb8nN5nZFu38vVYV3Kq/dLKmimnw0uk/41D+8H+cisIVf0m/Gof3g/wA3qwLGfEMo8yIiKKIiICIiDBUNIRgGFxeM83bzmpiooL4dq18/l3b8kEyLF0ugFaDTbkyKejlMrMZjilew4nNwuDDmMJC36hq6Zssbo3i7XtLHDtDhYrGqMwsekuX8g1TKHkmlkgJZU1WGMEMdO6V1ybBpP9r6h04rnUAlMYYY6qWGpmEOLmY2XAe6C9+y9irpUaHUr6aGnLHNjgIdCWSOa5hHWHg3ULdBKMU5ga2VjHPc92Gd4c4v+fE+9yD1hZTPrMpjEQ55yxpO6n5WM0DmTOqKKmhZUFtoWF0jxzjx1DPcrn9pTnjkSW7g5+GIFzCWBxL27iMwCStlLoPRODwYMn07aUgOcAI23IDR1G5O1vXurtHoZ6P7pKHPhwtZbG7FZtrbe++QzUn24+fyR7sqPoBE6m5TfFIwU3O0kUrII5XTMyvikLnZhx7F09aPkPRano3l8Qe55aGY5pXSuDRuaHPJIH5Ld3WUzCREx+/DKLF0uooVBRkYNlxeLnN2/fmpyVFT3w7Vr5/Lu3myDS6TfjUP7wf5vVgVf0m/Gof3g/zerArPiEjzIiIooiIgIiIMFUCu0oqOefFSQshZDIWPfPd5cbAizAbjfvV/K4ppHys6lranGSQ+bE2Qts19mi4BGRtZdH8aimqr+zTfqqin0WjWGv8AEp+C76k1hr/Ep+C76lR9bB3x6prYO+PVd3Db1Dk5bm141hr/ABKfgu+pNYa/xKfgu+pUfWwd8eqa2Dvj1V4bWoOWva8aw1/iU/Bd9Saw1/iU/Bd9So+tg749U1sHfHqnDa1By17XjWGv8Sn4LvqTWGv8Sn4LvqVH1sHfHqmtg749U4bWoOWva8aw1/iU/Bd9Saw1/iU/Bd9So+tg749U1sHfHqnDa1By17XjWGv8Sn4LvqTWGv8AEp+C76lR9bB3x6prYO+PVOG1qDlr2uztJOUG5g08liDg5tzMQvmMROWV81v+VtKIaGkZK9rmufkyG93Fzjn/ABc71ynWsHIOxE5ADMkncAO1WXTbRSWeCOrhe6odzbBJH1huVzGP+bdYWi7atZj/ABtt3LmJXXSF+KWgPWatrrdg5t+f6bgrGtPyNyJHBZ4Mkjy0DFNIZC0WFw3F8oW4XDVMeIdcCIixUREQEREGCvJ90ZI0c7CzIkhrmtcB+YXrKgoyMGy4uGebr3/tBF0TB5eLhN9k6Jg8vDw2+y9qK5lMQ8XRMHl4eG32TomDy8PDb7L2omZMQ8XRMHl4eG32TomDy8PDb7L2omZMQ8XRMHl4eG32TomDy8PDb7L2omZMQ8XRMHl4eG32TomDy8PDb7L2omZMQ8XRMHl4eG32TomDy8PDb7L2omZMQ8TeS4QQRBECDcERty/pT0wOHNoZmdkW7T2ev8qUqGiIwbLnOFzm699/5qes+VwnREQEREBERAREQYKjgxYdvCTn8u7+1IVhu5B9IiICIiAiIgIiICIiAiIgwVHTl2Hawk3Py7t+W9SrDUGUREBERAREQf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53959" name="Picture 7"/>
          <p:cNvPicPr>
            <a:picLocks noChangeAspect="1" noChangeArrowheads="1"/>
          </p:cNvPicPr>
          <p:nvPr/>
        </p:nvPicPr>
        <p:blipFill>
          <a:blip r:embed="rId3" cstate="print"/>
          <a:srcRect l="24597" t="46875" r="58419" b="32292"/>
          <a:stretch>
            <a:fillRect/>
          </a:stretch>
        </p:blipFill>
        <p:spPr bwMode="auto">
          <a:xfrm>
            <a:off x="1447800" y="2971800"/>
            <a:ext cx="22098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Start to Start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Mian</a:t>
            </a:r>
            <a:r>
              <a:rPr lang="en-US" dirty="0" smtClean="0"/>
              <a:t> </a:t>
            </a:r>
            <a:r>
              <a:rPr lang="en-US" dirty="0" err="1" smtClean="0"/>
              <a:t>Wasim</a:t>
            </a:r>
            <a:r>
              <a:rPr lang="en-US" dirty="0" smtClean="0"/>
              <a:t> </a:t>
            </a:r>
            <a:r>
              <a:rPr lang="en-US" dirty="0" err="1" smtClean="0"/>
              <a:t>Irshad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Start to start (SS).</a:t>
            </a:r>
          </a:p>
          <a:p>
            <a:pPr lvl="1"/>
            <a:r>
              <a:rPr lang="en-US" i="1" dirty="0" smtClean="0"/>
              <a:t>A</a:t>
            </a:r>
            <a:r>
              <a:rPr lang="en-US" dirty="0" smtClean="0"/>
              <a:t> SS </a:t>
            </a:r>
            <a:r>
              <a:rPr lang="en-US" i="1" dirty="0" smtClean="0"/>
              <a:t>B</a:t>
            </a:r>
            <a:r>
              <a:rPr lang="en-US" dirty="0" smtClean="0"/>
              <a:t> = </a:t>
            </a:r>
            <a:r>
              <a:rPr lang="en-US" i="1" dirty="0" smtClean="0"/>
              <a:t>B can't start before A starts</a:t>
            </a:r>
            <a:r>
              <a:rPr lang="en-US" dirty="0" smtClean="0"/>
              <a:t> or in another words </a:t>
            </a:r>
            <a:r>
              <a:rPr lang="en-US" i="1" dirty="0" smtClean="0"/>
              <a:t>Activity B can start after Activity A has started</a:t>
            </a:r>
            <a:r>
              <a:rPr lang="en-US" dirty="0" smtClean="0"/>
              <a:t>.</a:t>
            </a:r>
            <a:r>
              <a:rPr lang="en-US" baseline="30000" dirty="0" smtClean="0">
                <a:hlinkClick r:id="rId2"/>
              </a:rPr>
              <a:t>[2]</a:t>
            </a:r>
            <a:endParaRPr lang="en-US" dirty="0" smtClean="0"/>
          </a:p>
          <a:p>
            <a:pPr lvl="1"/>
            <a:endParaRPr lang="en-US" i="1" dirty="0" smtClean="0"/>
          </a:p>
          <a:p>
            <a:pPr lvl="1"/>
            <a:endParaRPr lang="en-US" i="1" dirty="0" smtClean="0"/>
          </a:p>
          <a:p>
            <a:pPr lvl="1"/>
            <a:endParaRPr lang="en-US" i="1" dirty="0" smtClean="0"/>
          </a:p>
          <a:p>
            <a:pPr lvl="1"/>
            <a:endParaRPr lang="en-US" i="1" dirty="0" smtClean="0"/>
          </a:p>
          <a:p>
            <a:pPr lvl="1"/>
            <a:endParaRPr lang="en-US" i="1" dirty="0" smtClean="0"/>
          </a:p>
          <a:p>
            <a:pPr lvl="1"/>
            <a:endParaRPr lang="en-US" i="1" dirty="0" smtClean="0"/>
          </a:p>
          <a:p>
            <a:pPr lvl="1"/>
            <a:endParaRPr lang="en-US" i="1" dirty="0" smtClean="0"/>
          </a:p>
          <a:p>
            <a:pPr lvl="1"/>
            <a:endParaRPr lang="en-US" i="1" dirty="0" smtClean="0"/>
          </a:p>
          <a:p>
            <a:pPr lvl="1"/>
            <a:r>
              <a:rPr lang="en-US" i="1" dirty="0" smtClean="0"/>
              <a:t>(Project work started) SS (Project management activities started)</a:t>
            </a:r>
            <a:endParaRPr lang="en-US" dirty="0"/>
          </a:p>
        </p:txBody>
      </p:sp>
      <p:sp>
        <p:nvSpPr>
          <p:cNvPr id="252930" name="AutoShape 2" descr="data:image/jpeg;base64,/9j/4AAQSkZJRgABAQAAAQABAAD/2wCEAAkGBxASEA8PDhQRFRIQEBEQEA8QERAPEhEPFRMXFhQUFBYYKCgkGSYlHBUVIT0jJSsrLi8uGB8zOTMsNygtLisBCgoKDgwOGxAQGjccHCUuLCwsNCwrMCwsLDItNywtLCwsLCwsLCwrLDcvNyw3LCwsLCwrLCwsNDgwLCwsLywuLP/AABEIAIMA1AMBIgACEQEDEQH/xAAbAAEAAgMBAQAAAAAAAAAAAAAAAQYDBAcFAv/EADwQAAEDAgIFCQUHBAMAAAAAAAABAgMEEQUSFiEiMZMGExVBUVJTYdEXMlSR0hQjNUJxc4EHYrHDJTPB/8QAGQEBAAMBAQAAAAAAAAAAAAAAAAECBAMF/8QAJxEBAAIBBAIBBAIDAAAAAAAAAAECUQMRExQhMVJBYcHwkeEEEiL/2gAMAwEAAhEDEQA/AO4gAAAABgmVM0d897rbLmtu/Nb/ANM6mGS+ZlnIiXXMipdXatyAZUJIQkAAAAIuLgSCLgCQRcXAkAADXqlTYzZvfS2XNv8AO3V+psGGe+zZyJtJe6XzJ1tTzAzAAAAAAAAAAAAAAAAKYJk2mbGayrtatjVvM5gncmaO7lRVVbNTc/VuUDOgIAEnxMq2XLa9ltfdfzPohwFFoeUeKPxCSgdHQosMcc0kiPn1se61mp26lPcp+V9G+b7PmcySz1RJYpIkcjPeVrnIiLbyNGmwGobilbWXakc1KyGNyLdySNVdat/lCp4FyHr21NJLUMiVYG1DZ531D51qFkVMrsips7tydpFfMQmY9y97lPy1RaCaow5zs8b4kSR8L0Y5HORNlXIiO/gs2DY7BUOkihfnfAjEmVrVyte5N2bcq+SHO5ORGIPpq6mY1kVPKsXMUSzrMxjkdeRWPVEViWtZpauQeAVFB9opHZHUqP5ymkRdtM/vsenkvWTHqUT7hg5V8tpKWqZDHEx8TEjfWSucrXQskdlYqIm/cu/sLqxboip16/4ObS/0/qalMSkq6iWOStc5qQwPYsSwtT7pr1Vt+tfmXLknDUso6eOty8/HGjJFY7Miqmq9yIj/AJ+5Pvw9kEAkSYKlPc2M22nZs/3fwZjBVKmxmcrbvba35l7qgbAAAAAAAAAAAAAAAAIuYKqbJZzlY1iLtve7LlTqsqmhiWLOY/maePnpkRHPjR6Roxi7lc5bol7ak67FV5d1cslG5KumWJrZYVa5JUmaq50vmRESyWvvL1pvMQra20Pb06w7XaVVS6pdsciottWpUTWTpzh/iu4UnoUpMRibqbZETciWRP4HSkfabunTLJ2bYXXTnD/FdwpPQac4f4ruFJ6FK6Uj7R0pH2jqUydm2F105w/xXcKT0I04w/xXcKT0KX0pH2jpSPtHUpk7Fl004w/xXcKT0J05w/xXcKT0KV0pH2jpSPtHTpk7NsLrpzh/iu4UnoNOcP8AFdwpPQpXSkfaOlI+0dSmTs2XXTnD/FdwpPQac4f4ruFJ6FK6Uj7R0pH2jqUydm2F105w/wAV3Ck9Daw3lJTVLljpZGOezK57Ho5jkjX8yIu8oHSkfaepyWqIH1bFyqr0auVzUu5P1VOopqf41a1mYlamvabRDowIQkwtYAAAAAAAAAABBJAFfwz8SxD9mk/xKbnKDCY6qL7NM5Ujeu01q5XOtrTK7q1mphf4liH7NJ/tPZmTaZs5ta7WrY1by0+JViN4c4d/SfWtq2S11sixMWyX1Je+sj2Tr8bJwWep04HTsamVOGmHMfZOvxsnBZ6j2Tr8bJwWep04DsamThphzH2Tr8bJwWeo9k6/GycFnqdNuSOxqZOGmHMfZOvxsnBZ6j2Tr8bJwWep0uWVrWq96ojWpdzlWyIib1VT5pp2SNbJG5HMcl2uat0VO1FHY1MnDTDm3snX42Tgs9R7J1+Nk4LPU6dcDsamThphzH2Tr8bJwWeo9k6/GycFnqdOA7Gpk4aYcx9k6/GycFnqexyW5CpQzLOtS+RyojGo5rWNRq+8lr61WyF2MNQnu7GbaTfbZ/u19hE617RtMpjSpE7xDOADk6AAAAAAAAAAAEEkAeBhf4liH7NJ/tPYmVM0d3Ki3XKibnLbcp4+GfiWIfs0n+09uRXXblta65r3vbqsWt7Vr6ZQQik3K7rB8uU+rkKBy7lJycpOmsPi5vYqI6l8zM70bI5LWVyX17z6xHlpPDUxspbSUjauOjen2dUYxVSytSe+tU/Qv1VgsElRBVvbeana9sb7qlkf72rr3Hkzcg6B0yzqx+ZZknyJLIkXPJufzd7X8yK+Non1/ZPndWq3lHUyOxKkrHMh+4nWCldCt5oUatpI5r2d5pbUR/STlBNUNjpmoyOGjpoWOiei8/K9yanp3W6rFsfyNo3SyTPa9z3sfHtyPe2Nj/fSNq6mXt1WMtByVpIJYZoWK18MPMNVHO1xdSP736qK7R/EfktG/r7/AIc65bUEtRitbHFGyVWYcx6c5O+FIVu77xiJvU6HyGrElw6jkR7n3haivelnOVEsqqY8X5GUlTM6pl55JXMSNzop5Ys0aflcjV1prPaoKOOGNkMTUayNqNY1qWREQU8V2/fqW8zv+/RsgC5IGvVKmxmcrdtLW617F8jYuYps2rLl95M2a/u9dvMDKAAAAAAAAAAAAAEEgCvYYv8AyVf5w0lvNPvLqnaeTU8uoFZO9sTnz0lQsKwZsutXZEfm3WUs2KYRFPlV6va5vuyRPWN6Iu9MydSnI3YFUwxYlPZ6MdUIyKNzVkmnRkyrmRN/Xe53060vv/s43m1fSzt5R4outy0jVuuxzcjsqX1Je+vUfWkWJ9+k4Mn1FIdysbddpN63S+tF67kaWN7yfM9Dh0sMnLfK8aRYn36TgyfUNIsT79JwZPqKPpY3vJ8xpY3vJ8xw6fxOW+V40ixPv0nBk+oaRYn36TgyfUUfSxveT5jSxveT5jh0/ict8rxpFiffpODJ9Q0ixPv0nBk+oo+lje8nzGlje8nzHDp/E5b5XjSLE+/ScGT6hpFiffpODJ9RR9LG95PmNLG95PmOHT+Jy3yvGkWJ9+k4Mn1DSLE+/ScGT6ij6WN7yfMaWN7yfMcOn8TlvleNIsT79JwZPqN/AMaq5Z+aq2RPZsvjkgRzFY9O+1VW6eZzjSxveT5lk/p/jnP1iMa6yNYquW10XWlm3XcqnLV0tOKTMRsvp6l5tHl1ckhCTzW4AAAAAAAAAAAAAQphlvmZZqLrW7lVNjVvT/BnNedzc0d1ci3XKibnLbcoGFcJpluqwxa9d+bZ6Doim8GLhsN4E7zlG0NHoim8GLhsHRFN4MXDYbwG85NoaPRFN4MXDYOiKbwYuGw3gN5ybQ0eiKbwYuGwdEU3gxcNhvAbzk2ho9EU3gxcNg6IpvBi4bDeA3nJtDR6IpvBi4bB0RTeDFw2G8BvOTaGj0RTeDFw2Eto44/+mJiZnNzZUayyJfa87G6a9UrdjMrk222y31u6kXyG8m0M5IBCQAAAAAAAAAAAAAUxSZrty5bXXNe97f22MprzImeO7VVbrZybm6t6gZ0JIQkAAAAAAAAAAAAAAGKbNqy5feTNmv7vl5mU16pE2LtV22lrJ7q95QNgAAAAAAAAAAAAAAAA+V6gAPoAAAAAAAAAAAAAAAA+XdX6gAfQAAAAAAAAA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52931" name="Picture 3"/>
          <p:cNvPicPr>
            <a:picLocks noChangeAspect="1" noChangeArrowheads="1"/>
          </p:cNvPicPr>
          <p:nvPr/>
        </p:nvPicPr>
        <p:blipFill>
          <a:blip r:embed="rId3" cstate="print"/>
          <a:srcRect l="21669" t="41666" r="57248" b="35417"/>
          <a:stretch>
            <a:fillRect/>
          </a:stretch>
        </p:blipFill>
        <p:spPr bwMode="auto">
          <a:xfrm>
            <a:off x="1371600" y="2667000"/>
            <a:ext cx="27432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Start to Finish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Start to finish (SF)</a:t>
            </a:r>
          </a:p>
          <a:p>
            <a:pPr lvl="1"/>
            <a:r>
              <a:rPr lang="en-US" i="1" dirty="0" smtClean="0"/>
              <a:t>A</a:t>
            </a:r>
            <a:r>
              <a:rPr lang="en-US" dirty="0" smtClean="0"/>
              <a:t> SF </a:t>
            </a:r>
            <a:r>
              <a:rPr lang="en-US" i="1" dirty="0" smtClean="0"/>
              <a:t>B</a:t>
            </a:r>
            <a:r>
              <a:rPr lang="en-US" dirty="0" smtClean="0"/>
              <a:t> = </a:t>
            </a:r>
            <a:r>
              <a:rPr lang="en-US" i="1" dirty="0" smtClean="0"/>
              <a:t>B can't finish before A starts</a:t>
            </a:r>
            <a:endParaRPr lang="en-US" dirty="0" smtClean="0"/>
          </a:p>
          <a:p>
            <a:pPr lvl="1"/>
            <a:endParaRPr lang="en-US" i="1" dirty="0" smtClean="0"/>
          </a:p>
          <a:p>
            <a:pPr lvl="1"/>
            <a:endParaRPr lang="en-US" i="1" dirty="0" smtClean="0"/>
          </a:p>
          <a:p>
            <a:pPr lvl="1"/>
            <a:endParaRPr lang="en-US" i="1" dirty="0" smtClean="0"/>
          </a:p>
          <a:p>
            <a:pPr lvl="1"/>
            <a:endParaRPr lang="en-US" i="1" dirty="0" smtClean="0"/>
          </a:p>
          <a:p>
            <a:pPr lvl="1"/>
            <a:endParaRPr lang="en-US" i="1" dirty="0" smtClean="0"/>
          </a:p>
          <a:p>
            <a:pPr lvl="1"/>
            <a:endParaRPr lang="en-US" i="1" dirty="0" smtClean="0"/>
          </a:p>
          <a:p>
            <a:pPr lvl="1"/>
            <a:endParaRPr lang="en-US" i="1" dirty="0" smtClean="0"/>
          </a:p>
          <a:p>
            <a:pPr lvl="1"/>
            <a:endParaRPr lang="en-US" i="1" dirty="0" smtClean="0"/>
          </a:p>
          <a:p>
            <a:pPr lvl="1"/>
            <a:endParaRPr lang="en-US" i="1" dirty="0" smtClean="0"/>
          </a:p>
          <a:p>
            <a:pPr lvl="1"/>
            <a:r>
              <a:rPr lang="en-US" i="1" dirty="0" smtClean="0"/>
              <a:t>(New shift started) SF (Previous shift finished)</a:t>
            </a:r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251906" name="Picture 2" descr="http://www.ameagle.com/images/SFrelationshi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2667000"/>
            <a:ext cx="3000375" cy="14478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 dirty="0" smtClean="0"/>
              <a:t>Leads &amp; </a:t>
            </a:r>
            <a:r>
              <a:rPr lang="es-UY" dirty="0" err="1" smtClean="0"/>
              <a:t>Lags</a:t>
            </a:r>
            <a:endParaRPr lang="es-UY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571612"/>
            <a:ext cx="8229600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2214546" y="1643050"/>
            <a:ext cx="928694" cy="35719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U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Over Allocation</a:t>
            </a:r>
          </a:p>
        </p:txBody>
      </p:sp>
      <p:sp>
        <p:nvSpPr>
          <p:cNvPr id="2765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 smtClean="0"/>
              <a:t>Over Allocation is when a project calls for more time than a team member has.</a:t>
            </a:r>
          </a:p>
          <a:p>
            <a:pPr lvl="1">
              <a:buFont typeface="Wingdings 2" pitchFamily="18" charset="2"/>
              <a:buNone/>
            </a:pPr>
            <a:endParaRPr lang="en-GB" sz="200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 Leveling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get the best performance and results from resources, you need to manage resource workloads to avoid over-allocations and under-allocations.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 Leveling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 smtClean="0"/>
              <a:t>Over Allocation can be solved by number of ways for example:</a:t>
            </a:r>
          </a:p>
          <a:p>
            <a:pPr lvl="1"/>
            <a:r>
              <a:rPr lang="en-GB" sz="2000" dirty="0" smtClean="0"/>
              <a:t>Changing the relationships i.e. (SS, FS, SF, FF)</a:t>
            </a:r>
          </a:p>
          <a:p>
            <a:pPr lvl="1"/>
            <a:r>
              <a:rPr lang="en-GB" sz="2000" dirty="0" smtClean="0"/>
              <a:t>Changing </a:t>
            </a:r>
            <a:r>
              <a:rPr lang="en-GB" sz="2000" dirty="0" smtClean="0">
                <a:hlinkClick r:id="" action="ppaction://noaction"/>
              </a:rPr>
              <a:t>lag</a:t>
            </a:r>
            <a:r>
              <a:rPr lang="en-GB" sz="2000" dirty="0" smtClean="0"/>
              <a:t> to “zero” or change it to </a:t>
            </a:r>
            <a:r>
              <a:rPr lang="en-GB" sz="2000" dirty="0" smtClean="0">
                <a:hlinkClick r:id="" action="ppaction://noaction"/>
              </a:rPr>
              <a:t>lead</a:t>
            </a:r>
            <a:r>
              <a:rPr lang="en-GB" sz="2000" dirty="0" smtClean="0"/>
              <a:t> </a:t>
            </a:r>
          </a:p>
          <a:p>
            <a:pPr lvl="1"/>
            <a:r>
              <a:rPr lang="en-GB" sz="2000" dirty="0" smtClean="0"/>
              <a:t>Changing working time</a:t>
            </a:r>
          </a:p>
          <a:p>
            <a:pPr lvl="1"/>
            <a:r>
              <a:rPr lang="en-GB" sz="2000" dirty="0" smtClean="0"/>
              <a:t>Changing Units </a:t>
            </a:r>
          </a:p>
          <a:p>
            <a:pPr lvl="1"/>
            <a:r>
              <a:rPr lang="en-GB" sz="2000" dirty="0" smtClean="0"/>
              <a:t>Adding extra overtime hours to that particular resource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9" name="Rectangle 2"/>
          <p:cNvSpPr>
            <a:spLocks noGrp="1" noChangeArrowheads="1"/>
          </p:cNvSpPr>
          <p:nvPr>
            <p:ph type="title"/>
          </p:nvPr>
        </p:nvSpPr>
        <p:spPr>
          <a:xfrm>
            <a:off x="606274" y="430438"/>
            <a:ext cx="8005535" cy="909719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3100" b="1" dirty="0" smtClean="0">
                <a:latin typeface="Arial" charset="0"/>
              </a:rPr>
              <a:t>Program Evaluation and Review Technique (PERT)</a:t>
            </a:r>
          </a:p>
        </p:txBody>
      </p:sp>
      <p:sp>
        <p:nvSpPr>
          <p:cNvPr id="147460" name="Rectangle 3"/>
          <p:cNvSpPr>
            <a:spLocks noGrp="1" noChangeArrowheads="1"/>
          </p:cNvSpPr>
          <p:nvPr>
            <p:ph idx="1"/>
          </p:nvPr>
        </p:nvSpPr>
        <p:spPr>
          <a:xfrm>
            <a:off x="305405" y="1904916"/>
            <a:ext cx="8457595" cy="4344061"/>
          </a:xfrm>
        </p:spPr>
        <p:txBody>
          <a:bodyPr/>
          <a:lstStyle/>
          <a:p>
            <a:pPr eaLnBrk="1" hangingPunct="1">
              <a:spcBef>
                <a:spcPct val="80000"/>
              </a:spcBef>
            </a:pPr>
            <a:r>
              <a:rPr lang="en-US" sz="2400" dirty="0" smtClean="0"/>
              <a:t>PERT is a network analysis technique used to estimate project duration when there is a high degree of uncertainty about the individual activity duration estimates.</a:t>
            </a:r>
          </a:p>
          <a:p>
            <a:pPr eaLnBrk="1" hangingPunct="1">
              <a:spcBef>
                <a:spcPct val="80000"/>
              </a:spcBef>
            </a:pPr>
            <a:r>
              <a:rPr lang="en-US" sz="2400" dirty="0" smtClean="0"/>
              <a:t>PERT uses </a:t>
            </a:r>
            <a:r>
              <a:rPr lang="en-US" sz="2400" b="1" dirty="0" smtClean="0"/>
              <a:t>probabilistic time estimates</a:t>
            </a:r>
            <a:r>
              <a:rPr lang="en-US" sz="2400" dirty="0" smtClean="0"/>
              <a:t>:</a:t>
            </a:r>
            <a:endParaRPr lang="en-US" sz="2400" b="1" dirty="0" smtClean="0"/>
          </a:p>
          <a:p>
            <a:pPr lvl="1" eaLnBrk="1" hangingPunct="1">
              <a:spcBef>
                <a:spcPct val="80000"/>
              </a:spcBef>
            </a:pPr>
            <a:r>
              <a:rPr lang="en-US" sz="2000" dirty="0" smtClean="0"/>
              <a:t>Duration estimates based on using optimistic, most likely, and pessimistic estimates of activity durations, or a three-point estimate.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100" b="1" dirty="0" smtClean="0">
                <a:latin typeface="Arial" charset="0"/>
              </a:rPr>
              <a:t>PERT Formula and Example</a:t>
            </a:r>
          </a:p>
        </p:txBody>
      </p:sp>
      <p:sp>
        <p:nvSpPr>
          <p:cNvPr id="148484" name="Rectangle 3"/>
          <p:cNvSpPr>
            <a:spLocks noGrp="1" noChangeArrowheads="1"/>
          </p:cNvSpPr>
          <p:nvPr>
            <p:ph idx="1"/>
          </p:nvPr>
        </p:nvSpPr>
        <p:spPr>
          <a:xfrm>
            <a:off x="458108" y="1218047"/>
            <a:ext cx="8457595" cy="533315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000" dirty="0" smtClean="0"/>
              <a:t>PERT weighted average</a:t>
            </a:r>
            <a:r>
              <a:rPr lang="en-US" sz="2000" b="1" dirty="0" smtClean="0"/>
              <a:t> =</a:t>
            </a:r>
            <a:r>
              <a:rPr lang="en-US" sz="2000" b="1" u="sng" dirty="0" smtClean="0"/>
              <a:t> 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1000" u="sng" dirty="0" smtClean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u="sng" dirty="0" smtClean="0"/>
              <a:t>optimistic time + 4X most likely time + pessimistic time</a:t>
            </a:r>
            <a:endParaRPr lang="en-US" sz="2000" dirty="0" smtClean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dirty="0" smtClean="0"/>
              <a:t>				</a:t>
            </a:r>
            <a:r>
              <a:rPr lang="en-US" sz="1800" dirty="0" smtClean="0"/>
              <a:t>6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l"/>
            </a:pPr>
            <a:r>
              <a:rPr lang="en-US" sz="1800" dirty="0" smtClean="0"/>
              <a:t>Example: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1000" dirty="0" smtClean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dirty="0" smtClean="0"/>
              <a:t>PERT weighted average =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b="1" dirty="0" smtClean="0"/>
              <a:t> </a:t>
            </a:r>
            <a:r>
              <a:rPr lang="en-US" sz="1800" u="sng" dirty="0" smtClean="0"/>
              <a:t>8 workdays + 4 X 10 workdays + 24 workdays</a:t>
            </a:r>
            <a:r>
              <a:rPr lang="en-US" sz="1800" dirty="0" smtClean="0"/>
              <a:t> 	= </a:t>
            </a:r>
            <a:r>
              <a:rPr lang="en-US" sz="1800" b="1" dirty="0" smtClean="0"/>
              <a:t>12 days</a:t>
            </a:r>
            <a:r>
              <a:rPr lang="en-US" sz="2000" dirty="0" smtClean="0"/>
              <a:t>					</a:t>
            </a:r>
            <a:r>
              <a:rPr lang="en-US" sz="1800" dirty="0" smtClean="0"/>
              <a:t>6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dirty="0" smtClean="0"/>
              <a:t>where: 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dirty="0" smtClean="0"/>
              <a:t>optimistic time= 8 days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dirty="0" smtClean="0"/>
              <a:t>most likely time = </a:t>
            </a:r>
            <a:r>
              <a:rPr lang="en-US" sz="1800" b="1" dirty="0" smtClean="0"/>
              <a:t>10 days</a:t>
            </a:r>
            <a:endParaRPr lang="en-US" sz="1800" dirty="0" smtClean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dirty="0" smtClean="0"/>
              <a:t>pessimistic time = 24 days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dirty="0" smtClean="0"/>
              <a:t>    Therefore, you’d use </a:t>
            </a:r>
            <a:r>
              <a:rPr lang="en-US" sz="1800" b="1" dirty="0" smtClean="0"/>
              <a:t>12 days</a:t>
            </a:r>
            <a:r>
              <a:rPr lang="en-US" sz="1800" dirty="0" smtClean="0"/>
              <a:t> on the network diagram instead of 10 when using PERT for the above example</a:t>
            </a:r>
            <a:r>
              <a:rPr lang="en-US" sz="2100" dirty="0" smtClean="0"/>
              <a:t>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8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484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484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484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484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4848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4848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4848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4848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4848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4848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895600"/>
            <a:ext cx="8229600" cy="1143000"/>
          </a:xfrm>
        </p:spPr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7582</TotalTime>
  <Words>314</Words>
  <Application>Microsoft Office PowerPoint</Application>
  <PresentationFormat>On-screen Show (4:3)</PresentationFormat>
  <Paragraphs>125</Paragraphs>
  <Slides>16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Project Management Software Application PRM 705</vt:lpstr>
      <vt:lpstr>Recap</vt:lpstr>
      <vt:lpstr>Today’s Outline</vt:lpstr>
      <vt:lpstr>Predecessor Task</vt:lpstr>
      <vt:lpstr>Figure 6-3. Task Dependency Types</vt:lpstr>
      <vt:lpstr>Finish to Start</vt:lpstr>
      <vt:lpstr>Finish to Finish</vt:lpstr>
      <vt:lpstr>Start to Start</vt:lpstr>
      <vt:lpstr>Start to Finish</vt:lpstr>
      <vt:lpstr>Leads &amp; Lags</vt:lpstr>
      <vt:lpstr>Over Allocation</vt:lpstr>
      <vt:lpstr>Resource Leveling</vt:lpstr>
      <vt:lpstr>Resource Leveling</vt:lpstr>
      <vt:lpstr>Program Evaluation and Review Technique (PERT)</vt:lpstr>
      <vt:lpstr>PERT Formula and Example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Management Using Software Applications</dc:title>
  <dc:creator>Wasim</dc:creator>
  <cp:lastModifiedBy>NTS</cp:lastModifiedBy>
  <cp:revision>78</cp:revision>
  <dcterms:created xsi:type="dcterms:W3CDTF">2006-08-16T00:00:00Z</dcterms:created>
  <dcterms:modified xsi:type="dcterms:W3CDTF">2014-05-09T14:04:23Z</dcterms:modified>
</cp:coreProperties>
</file>