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sldIdLst>
    <p:sldId id="481" r:id="rId2"/>
    <p:sldId id="732" r:id="rId3"/>
    <p:sldId id="627" r:id="rId4"/>
    <p:sldId id="699" r:id="rId5"/>
    <p:sldId id="700" r:id="rId6"/>
    <p:sldId id="701" r:id="rId7"/>
    <p:sldId id="702" r:id="rId8"/>
    <p:sldId id="703" r:id="rId9"/>
    <p:sldId id="704" r:id="rId10"/>
    <p:sldId id="705" r:id="rId11"/>
    <p:sldId id="706" r:id="rId12"/>
    <p:sldId id="707" r:id="rId13"/>
    <p:sldId id="708" r:id="rId14"/>
    <p:sldId id="709" r:id="rId15"/>
    <p:sldId id="710" r:id="rId16"/>
    <p:sldId id="711" r:id="rId17"/>
    <p:sldId id="712" r:id="rId18"/>
    <p:sldId id="713" r:id="rId19"/>
    <p:sldId id="714" r:id="rId20"/>
    <p:sldId id="715" r:id="rId21"/>
    <p:sldId id="49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0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4D35-C827-45ED-9DD7-E497C4B3624A}" type="datetimeFigureOut">
              <a:rPr lang="en-US" smtClean="0"/>
              <a:pPr/>
              <a:t>07/06/2014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CC008-22B1-474A-9B77-C8102054B7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95228-36C7-4D8C-967E-40395674DE62}" type="datetime1">
              <a:rPr lang="en-US" smtClean="0"/>
              <a:pPr/>
              <a:t>07/06/2014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77E80-DC37-465C-9160-AA2FDE70C925}" type="datetime1">
              <a:rPr lang="en-US" smtClean="0"/>
              <a:pPr/>
              <a:t>07/06/2014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BA655-4DE5-4CF8-BC1E-4577383C9365}" type="datetime1">
              <a:rPr lang="en-US" smtClean="0"/>
              <a:pPr/>
              <a:t>07/06/2014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59A2E-A819-44ED-8BC6-5A478E5D7398}" type="datetime1">
              <a:rPr lang="en-US" smtClean="0"/>
              <a:pPr/>
              <a:t>07/06/2014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B06C1-BE48-44DD-A2E9-4BB532458D2E}" type="datetime1">
              <a:rPr lang="en-US" smtClean="0"/>
              <a:pPr/>
              <a:t>07/06/2014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CE55-E9D6-4648-BE0E-BE1F478A3E8F}" type="datetime1">
              <a:rPr lang="en-US" smtClean="0"/>
              <a:pPr/>
              <a:t>07/06/2014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A515-BA49-438C-A81D-0E6B41C7B8DE}" type="datetime1">
              <a:rPr lang="en-US" smtClean="0"/>
              <a:pPr/>
              <a:t>07/06/2014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38238-3AE2-41C7-8233-897A48A3BBC4}" type="datetime1">
              <a:rPr lang="en-US" smtClean="0"/>
              <a:pPr/>
              <a:t>07/06/2014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30BC1-D4F0-456C-9729-A3B269FBD60C}" type="datetime1">
              <a:rPr lang="en-US" smtClean="0"/>
              <a:pPr/>
              <a:t>07/06/2014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BC3AF-9A62-4A5A-9564-18D3C3741EBC}" type="datetime1">
              <a:rPr lang="en-US" smtClean="0"/>
              <a:pPr/>
              <a:t>07/06/2014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C5F44-2EBF-4022-BDAE-621E3FA9C989}" type="datetime1">
              <a:rPr lang="en-US" smtClean="0"/>
              <a:pPr/>
              <a:t>07/06/2014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6A681-C07A-45D6-AE45-D09A4B9BCA7E}" type="datetime1">
              <a:rPr lang="en-US" smtClean="0"/>
              <a:pPr/>
              <a:t>07/06/2014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Project Management Software Application</a:t>
            </a:r>
            <a:br>
              <a:rPr lang="en-US" b="1" dirty="0" smtClean="0"/>
            </a:br>
            <a:r>
              <a:rPr lang="en-US" b="1" dirty="0" smtClean="0"/>
              <a:t>PRM 705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392363"/>
          </a:xfrm>
        </p:spPr>
        <p:txBody>
          <a:bodyPr/>
          <a:lstStyle/>
          <a:p>
            <a:pPr algn="r">
              <a:buNone/>
            </a:pPr>
            <a:r>
              <a:rPr lang="en-US" dirty="0" smtClean="0"/>
              <a:t>Lecture </a:t>
            </a:r>
            <a:r>
              <a:rPr lang="en-US" dirty="0" smtClean="0"/>
              <a:t>30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268760"/>
            <a:ext cx="8229600" cy="4857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Responsible Manager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Activity Codes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Resources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Default Currency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Default Costing Unit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Material Unit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Resource Dictionary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Resource Assignment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268760"/>
            <a:ext cx="8229600" cy="4857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Creating resource dictionary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Resource assignment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Resource leveling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Milestones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Activity types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Resource curves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Customized curves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Cash flow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S curve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resource dictionary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OBS is organizational structure</a:t>
            </a:r>
          </a:p>
          <a:p>
            <a:r>
              <a:rPr lang="en-US" dirty="0" smtClean="0"/>
              <a:t>Resources are people working on the project in actual</a:t>
            </a:r>
          </a:p>
          <a:p>
            <a:r>
              <a:rPr lang="en-US" dirty="0" smtClean="0"/>
              <a:t>Role Vs Resource</a:t>
            </a:r>
          </a:p>
          <a:p>
            <a:pPr lvl="1"/>
            <a:r>
              <a:rPr lang="en-US" dirty="0" smtClean="0"/>
              <a:t>Chief Justice is role</a:t>
            </a:r>
          </a:p>
          <a:p>
            <a:pPr lvl="1"/>
            <a:r>
              <a:rPr lang="en-US" dirty="0" err="1" smtClean="0"/>
              <a:t>Iftikhar</a:t>
            </a:r>
            <a:r>
              <a:rPr lang="en-US" dirty="0" smtClean="0"/>
              <a:t> is resource</a:t>
            </a:r>
          </a:p>
          <a:p>
            <a:r>
              <a:rPr lang="en-US" dirty="0" smtClean="0"/>
              <a:t>We can plan project based on roles or </a:t>
            </a:r>
            <a:r>
              <a:rPr lang="en-US" dirty="0" err="1" smtClean="0"/>
              <a:t>resorces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 following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r="44336" b="61914"/>
          <a:stretch>
            <a:fillRect/>
          </a:stretch>
        </p:blipFill>
        <p:spPr bwMode="auto">
          <a:xfrm>
            <a:off x="357158" y="2071678"/>
            <a:ext cx="8526800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Assigning resources to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r="39062" b="16015"/>
          <a:stretch>
            <a:fillRect/>
          </a:stretch>
        </p:blipFill>
        <p:spPr bwMode="auto">
          <a:xfrm>
            <a:off x="1214414" y="1285860"/>
            <a:ext cx="6357982" cy="5257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Assigning resources to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Now assign resources to your every activity.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Leveling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r="66602" b="28711"/>
          <a:stretch>
            <a:fillRect/>
          </a:stretch>
        </p:blipFill>
        <p:spPr bwMode="auto">
          <a:xfrm>
            <a:off x="2714612" y="1357298"/>
            <a:ext cx="4071934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Leveling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71600"/>
            <a:ext cx="9144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/>
          <p:nvPr/>
        </p:nvCxnSpPr>
        <p:spPr>
          <a:xfrm rot="16200000" flipV="1">
            <a:off x="2214546" y="5286388"/>
            <a:ext cx="1000132" cy="57150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Leveling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may be problem in resource leveling if the resource calendar is different from activity / project calendar</a:t>
            </a:r>
          </a:p>
          <a:p>
            <a:r>
              <a:rPr lang="en-US" dirty="0" smtClean="0"/>
              <a:t>In start of project add a general resource calendar and use it during project.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Milestones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r>
              <a:rPr lang="en-US" sz="1800" b="1" dirty="0" smtClean="0"/>
              <a:t>Start Milestone </a:t>
            </a:r>
            <a:r>
              <a:rPr lang="en-US" sz="1800" dirty="0" smtClean="0"/>
              <a:t>–This type is typically used to mark the beginning of a phase or to communicate project deliverables.</a:t>
            </a:r>
          </a:p>
          <a:p>
            <a:pPr lvl="1"/>
            <a:r>
              <a:rPr lang="en-US" sz="1800" dirty="0" smtClean="0"/>
              <a:t>Zero-duration activity</a:t>
            </a:r>
          </a:p>
          <a:p>
            <a:pPr lvl="1"/>
            <a:r>
              <a:rPr lang="en-US" sz="1800" dirty="0" smtClean="0"/>
              <a:t>Only has a start date</a:t>
            </a:r>
          </a:p>
          <a:p>
            <a:pPr lvl="1"/>
            <a:r>
              <a:rPr lang="en-US" sz="1800" dirty="0" smtClean="0"/>
              <a:t>You can assign a primary resource</a:t>
            </a:r>
          </a:p>
          <a:p>
            <a:pPr lvl="1"/>
            <a:r>
              <a:rPr lang="en-US" sz="1800" dirty="0" smtClean="0"/>
              <a:t>You cannot assign roles</a:t>
            </a:r>
          </a:p>
          <a:p>
            <a:r>
              <a:rPr lang="en-US" sz="1800" b="1" dirty="0" smtClean="0"/>
              <a:t>Finish Milestone </a:t>
            </a:r>
            <a:r>
              <a:rPr lang="en-US" sz="1800" dirty="0" smtClean="0"/>
              <a:t>–This type is typically used to mark the end of a phase or to communicate project deliverables.</a:t>
            </a:r>
          </a:p>
          <a:p>
            <a:pPr lvl="1"/>
            <a:r>
              <a:rPr lang="en-US" sz="1800" dirty="0" smtClean="0"/>
              <a:t>Zero-duration activity</a:t>
            </a:r>
          </a:p>
          <a:p>
            <a:pPr lvl="1"/>
            <a:r>
              <a:rPr lang="en-US" sz="1800" dirty="0" smtClean="0"/>
              <a:t>Only has a finish date</a:t>
            </a:r>
          </a:p>
          <a:p>
            <a:pPr lvl="1"/>
            <a:r>
              <a:rPr lang="en-US" sz="1800" dirty="0" smtClean="0"/>
              <a:t>You can assign a primary resource</a:t>
            </a:r>
          </a:p>
          <a:p>
            <a:pPr lvl="1"/>
            <a:r>
              <a:rPr lang="en-US" sz="1800" dirty="0" smtClean="0"/>
              <a:t>You cannot assign roles </a:t>
            </a:r>
          </a:p>
          <a:p>
            <a:endParaRPr lang="en-US" sz="24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r>
              <a:rPr lang="en-US" dirty="0" smtClean="0"/>
              <a:t>The Activity Type determines whether the activity calendar or resource calendar is used during scheduling.</a:t>
            </a:r>
          </a:p>
          <a:p>
            <a:r>
              <a:rPr lang="en-US" dirty="0" smtClean="0"/>
              <a:t>Resource dependent &amp; task dependent</a:t>
            </a:r>
          </a:p>
          <a:p>
            <a:r>
              <a:rPr lang="en-US" dirty="0" smtClean="0"/>
              <a:t>Task dependent is default</a:t>
            </a:r>
          </a:p>
          <a:p>
            <a:r>
              <a:rPr lang="en-US" dirty="0" smtClean="0"/>
              <a:t>For effort driven (in activity details)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6445" t="47852" r="27343" b="29687"/>
          <a:stretch>
            <a:fillRect/>
          </a:stretch>
        </p:blipFill>
        <p:spPr bwMode="auto">
          <a:xfrm>
            <a:off x="642910" y="3500438"/>
            <a:ext cx="8072494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16200000" flipV="1">
            <a:off x="2678893" y="4679165"/>
            <a:ext cx="642942" cy="4286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6200000" flipV="1">
            <a:off x="5072066" y="4643446"/>
            <a:ext cx="642942" cy="5000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curves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525963"/>
          </a:xfrm>
        </p:spPr>
        <p:txBody>
          <a:bodyPr/>
          <a:lstStyle/>
          <a:p>
            <a:r>
              <a:rPr lang="en-US" dirty="0" smtClean="0"/>
              <a:t>Add a column for resource curve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6445" t="6836" r="38476" b="30664"/>
          <a:stretch>
            <a:fillRect/>
          </a:stretch>
        </p:blipFill>
        <p:spPr bwMode="auto">
          <a:xfrm>
            <a:off x="1000100" y="1785926"/>
            <a:ext cx="7449648" cy="507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16200000" flipV="1">
            <a:off x="3607587" y="6322215"/>
            <a:ext cx="642942" cy="4286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Adding your own customize curves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0547" r="73633" b="44336"/>
          <a:stretch>
            <a:fillRect/>
          </a:stretch>
        </p:blipFill>
        <p:spPr bwMode="auto">
          <a:xfrm>
            <a:off x="0" y="1500174"/>
            <a:ext cx="1928826" cy="4071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1643050"/>
            <a:ext cx="4419600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/>
          <p:nvPr/>
        </p:nvCxnSpPr>
        <p:spPr>
          <a:xfrm rot="10800000">
            <a:off x="7358082" y="2500306"/>
            <a:ext cx="714380" cy="4286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0800000">
            <a:off x="7358082" y="3143248"/>
            <a:ext cx="642942" cy="5000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Adding your own customize curves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14488"/>
            <a:ext cx="9144000" cy="411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usage – cash 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053"/>
            <a:ext cx="8229600" cy="4525963"/>
          </a:xfrm>
        </p:spPr>
        <p:txBody>
          <a:bodyPr/>
          <a:lstStyle/>
          <a:p>
            <a:r>
              <a:rPr lang="en-US" dirty="0" smtClean="0"/>
              <a:t>Bottom layout &gt; activity usage profile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5063" t="7595" r="5316" b="11392"/>
          <a:stretch>
            <a:fillRect/>
          </a:stretch>
        </p:blipFill>
        <p:spPr bwMode="auto">
          <a:xfrm>
            <a:off x="357158" y="2071678"/>
            <a:ext cx="8429684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6858016" y="4572008"/>
            <a:ext cx="1857388" cy="10715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usage – cash 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1357298"/>
            <a:ext cx="5553075" cy="479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flipV="1">
            <a:off x="214282" y="2285992"/>
            <a:ext cx="1714512" cy="7143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0800000">
            <a:off x="7143768" y="1785926"/>
            <a:ext cx="714380" cy="4286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usage – cash 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39258" t="29297"/>
          <a:stretch>
            <a:fillRect/>
          </a:stretch>
        </p:blipFill>
        <p:spPr bwMode="auto">
          <a:xfrm>
            <a:off x="857224" y="1428736"/>
            <a:ext cx="7405686" cy="5172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S-Curve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06" y="1495445"/>
            <a:ext cx="5553075" cy="479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1500166" y="3638585"/>
            <a:ext cx="1500198" cy="13573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14546" y="3209957"/>
            <a:ext cx="2214578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 l="45703" t="45898" r="9179" b="6250"/>
          <a:stretch>
            <a:fillRect/>
          </a:stretch>
        </p:blipFill>
        <p:spPr bwMode="auto">
          <a:xfrm>
            <a:off x="4786282" y="4084926"/>
            <a:ext cx="4357718" cy="277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types</a:t>
            </a:r>
          </a:p>
          <a:p>
            <a:pPr lvl="1"/>
            <a:r>
              <a:rPr lang="en-US" dirty="0" smtClean="0"/>
              <a:t>Direct</a:t>
            </a:r>
          </a:p>
          <a:p>
            <a:pPr lvl="1"/>
            <a:r>
              <a:rPr lang="en-US" dirty="0" smtClean="0"/>
              <a:t>Indirect (admin expenses etc)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12364</TotalTime>
  <Words>300</Words>
  <Application>Microsoft Office PowerPoint</Application>
  <PresentationFormat>On-screen Show (4:3)</PresentationFormat>
  <Paragraphs>102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Project Management Software Application PRM 705</vt:lpstr>
      <vt:lpstr>Recap</vt:lpstr>
      <vt:lpstr>Today’s Outline</vt:lpstr>
      <vt:lpstr>Creating resource dictionary</vt:lpstr>
      <vt:lpstr>Enter following resources</vt:lpstr>
      <vt:lpstr>Assigning resources to activities</vt:lpstr>
      <vt:lpstr>Assigning resources to activities</vt:lpstr>
      <vt:lpstr>Resource Leveling</vt:lpstr>
      <vt:lpstr>Resource Leveling</vt:lpstr>
      <vt:lpstr>Resource Leveling</vt:lpstr>
      <vt:lpstr>Milestones</vt:lpstr>
      <vt:lpstr>Activity Types</vt:lpstr>
      <vt:lpstr>Resource curves</vt:lpstr>
      <vt:lpstr>Adding your own customize curves</vt:lpstr>
      <vt:lpstr>Adding your own customize curves</vt:lpstr>
      <vt:lpstr>Cost usage – cash flow</vt:lpstr>
      <vt:lpstr>Cost usage – cash flow</vt:lpstr>
      <vt:lpstr>Cost usage – cash flow</vt:lpstr>
      <vt:lpstr>S-Curve</vt:lpstr>
      <vt:lpstr>Costing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 Using Software Applications</dc:title>
  <dc:creator>Wasim</dc:creator>
  <cp:lastModifiedBy>NTS</cp:lastModifiedBy>
  <cp:revision>155</cp:revision>
  <dcterms:created xsi:type="dcterms:W3CDTF">2006-08-16T00:00:00Z</dcterms:created>
  <dcterms:modified xsi:type="dcterms:W3CDTF">2014-06-07T13:10:52Z</dcterms:modified>
</cp:coreProperties>
</file>