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481" r:id="rId2"/>
    <p:sldId id="482" r:id="rId3"/>
    <p:sldId id="483" r:id="rId4"/>
    <p:sldId id="484" r:id="rId5"/>
    <p:sldId id="501" r:id="rId6"/>
    <p:sldId id="502" r:id="rId7"/>
    <p:sldId id="503" r:id="rId8"/>
    <p:sldId id="504" r:id="rId9"/>
    <p:sldId id="278" r:id="rId10"/>
    <p:sldId id="279" r:id="rId11"/>
    <p:sldId id="485" r:id="rId12"/>
    <p:sldId id="280" r:id="rId13"/>
    <p:sldId id="505" r:id="rId14"/>
    <p:sldId id="281" r:id="rId15"/>
    <p:sldId id="283" r:id="rId16"/>
    <p:sldId id="284" r:id="rId17"/>
    <p:sldId id="486" r:id="rId18"/>
    <p:sldId id="487" r:id="rId19"/>
    <p:sldId id="285" r:id="rId20"/>
    <p:sldId id="286" r:id="rId21"/>
    <p:sldId id="287" r:id="rId22"/>
    <p:sldId id="488" r:id="rId23"/>
    <p:sldId id="288" r:id="rId24"/>
    <p:sldId id="491" r:id="rId25"/>
    <p:sldId id="500" r:id="rId26"/>
    <p:sldId id="490" r:id="rId27"/>
    <p:sldId id="492" r:id="rId28"/>
    <p:sldId id="493" r:id="rId29"/>
    <p:sldId id="494" r:id="rId30"/>
    <p:sldId id="495" r:id="rId31"/>
    <p:sldId id="496" r:id="rId32"/>
    <p:sldId id="289" r:id="rId33"/>
    <p:sldId id="489" r:id="rId34"/>
    <p:sldId id="472" r:id="rId35"/>
    <p:sldId id="290" r:id="rId36"/>
    <p:sldId id="291" r:id="rId37"/>
    <p:sldId id="293" r:id="rId38"/>
    <p:sldId id="294" r:id="rId39"/>
    <p:sldId id="499" r:id="rId40"/>
    <p:sldId id="497" r:id="rId41"/>
    <p:sldId id="498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74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2CC008-22B1-474A-9B77-C8102054B7A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4842A-77C4-49F2-9440-C825740B3943}" type="datetime1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B7A16-E03A-47EF-B79D-23FF6DB5F533}" type="datetime1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A7A17-5B35-4843-B31C-0812653AC116}" type="datetime1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A3CE-5BB8-4451-873A-B8AF58ACCAF6}" type="datetime1">
              <a:rPr lang="en-US" smtClean="0"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CCB3-225D-4F27-8187-3E2AA7F75600}" type="datetime1">
              <a:rPr lang="en-US" smtClean="0"/>
              <a:t>5/7/2014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AE1E7-7065-4E5B-95C4-E70FA227D8ED}" type="datetime1">
              <a:rPr lang="en-US" smtClean="0"/>
              <a:t>5/7/2014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F6940-D39A-42F7-A8AD-68D0D10D15B8}" type="datetime1">
              <a:rPr lang="en-US" smtClean="0"/>
              <a:t>5/7/2014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674E7-A225-406D-B6E8-849572150799}" type="datetime1">
              <a:rPr lang="en-US" smtClean="0"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2758D-72F4-4CC0-9BFC-E5D773C7857B}" type="datetime1">
              <a:rPr lang="en-US" smtClean="0"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7178E-518A-42A6-BC08-1E163B0E8109}" type="datetime1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ECC4-6496-4A55-9B7E-06BEE93D8FAF}" type="datetime1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39A4B-DEE4-41BB-BC45-56E84F9CE7FF}" type="datetime1">
              <a:rPr lang="en-US" smtClean="0"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en.wikipedia.org/wiki/Dependency_(project_management)" TargetMode="Externa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en.wikipedia.org/wiki/Dependency_(project_management)" TargetMode="Externa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Project?</a:t>
            </a:r>
          </a:p>
          <a:p>
            <a:r>
              <a:rPr lang="en-US" dirty="0" smtClean="0"/>
              <a:t>What is Program?</a:t>
            </a:r>
          </a:p>
          <a:p>
            <a:r>
              <a:rPr lang="en-US" dirty="0" smtClean="0"/>
              <a:t>What is Portfolio?</a:t>
            </a:r>
          </a:p>
          <a:p>
            <a:r>
              <a:rPr lang="en-US" dirty="0" smtClean="0"/>
              <a:t>What is Project Management?</a:t>
            </a:r>
          </a:p>
          <a:p>
            <a:r>
              <a:rPr lang="en-US" dirty="0" smtClean="0"/>
              <a:t>Importance of PM</a:t>
            </a:r>
          </a:p>
          <a:p>
            <a:r>
              <a:rPr lang="en-US" dirty="0" smtClean="0"/>
              <a:t>What makes a project successful</a:t>
            </a:r>
          </a:p>
          <a:p>
            <a:r>
              <a:rPr lang="en-US" dirty="0" smtClean="0"/>
              <a:t>Benefits of Project Management Tools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Murphy’s Law</a:t>
            </a:r>
          </a:p>
          <a:p>
            <a:r>
              <a:rPr lang="en-US" dirty="0" smtClean="0"/>
              <a:t>Parkinson’s Law</a:t>
            </a:r>
          </a:p>
          <a:p>
            <a:r>
              <a:rPr lang="en-US" dirty="0" smtClean="0"/>
              <a:t>OBS</a:t>
            </a:r>
          </a:p>
          <a:p>
            <a:r>
              <a:rPr lang="en-US" dirty="0" smtClean="0"/>
              <a:t>Types of organizations</a:t>
            </a:r>
          </a:p>
          <a:p>
            <a:pPr lvl="1"/>
            <a:r>
              <a:rPr lang="en-US" dirty="0" smtClean="0"/>
              <a:t>Functional</a:t>
            </a:r>
          </a:p>
          <a:p>
            <a:pPr lvl="1"/>
            <a:r>
              <a:rPr lang="en-US" dirty="0" err="1" smtClean="0"/>
              <a:t>Projectized</a:t>
            </a:r>
            <a:endParaRPr lang="en-US" dirty="0" smtClean="0"/>
          </a:p>
          <a:p>
            <a:pPr lvl="1"/>
            <a:r>
              <a:rPr lang="en-US" dirty="0" smtClean="0"/>
              <a:t>Matrix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Today’s 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Requirement gathering</a:t>
            </a:r>
          </a:p>
          <a:p>
            <a:pPr eaLnBrk="1" hangingPunct="1"/>
            <a:r>
              <a:rPr lang="en-US" sz="2800" dirty="0" smtClean="0"/>
              <a:t>WBS</a:t>
            </a:r>
          </a:p>
          <a:p>
            <a:pPr eaLnBrk="1" hangingPunct="1"/>
            <a:r>
              <a:rPr lang="en-US" sz="2800" dirty="0" smtClean="0"/>
              <a:t>WBS Dictionary</a:t>
            </a:r>
          </a:p>
          <a:p>
            <a:pPr eaLnBrk="1" hangingPunct="1"/>
            <a:r>
              <a:rPr lang="en-US" sz="2800" dirty="0" smtClean="0"/>
              <a:t>PBS</a:t>
            </a:r>
          </a:p>
          <a:p>
            <a:pPr eaLnBrk="1" hangingPunct="1"/>
            <a:r>
              <a:rPr lang="en-US" sz="2800" dirty="0" smtClean="0"/>
              <a:t>RAM</a:t>
            </a:r>
          </a:p>
          <a:p>
            <a:pPr eaLnBrk="1" hangingPunct="1"/>
            <a:r>
              <a:rPr lang="en-US" sz="2800" dirty="0" smtClean="0"/>
              <a:t>Resources</a:t>
            </a:r>
          </a:p>
          <a:p>
            <a:pPr eaLnBrk="1" hangingPunct="1"/>
            <a:r>
              <a:rPr lang="en-US" sz="2800" dirty="0" smtClean="0"/>
              <a:t>Dependency Types</a:t>
            </a:r>
          </a:p>
          <a:p>
            <a:pPr eaLnBrk="1" hangingPunct="1"/>
            <a:r>
              <a:rPr lang="en-US" sz="2800" dirty="0" smtClean="0"/>
              <a:t>Lag &amp; Lead</a:t>
            </a:r>
          </a:p>
          <a:p>
            <a:pPr eaLnBrk="1" hangingPunct="1"/>
            <a:r>
              <a:rPr lang="en-US" sz="2800" dirty="0" smtClean="0"/>
              <a:t>Over-allocation</a:t>
            </a:r>
          </a:p>
          <a:p>
            <a:pPr eaLnBrk="1" hangingPunct="1"/>
            <a:r>
              <a:rPr lang="en-US" sz="2800" dirty="0" smtClean="0"/>
              <a:t>Resource Leveling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 Gathering for a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Interviewing</a:t>
            </a:r>
          </a:p>
          <a:p>
            <a:r>
              <a:rPr lang="en-US" dirty="0" smtClean="0"/>
              <a:t>Focus groups</a:t>
            </a:r>
          </a:p>
          <a:p>
            <a:pPr lvl="1"/>
            <a:r>
              <a:rPr lang="en-US" dirty="0" smtClean="0"/>
              <a:t>Help from subject matter experts</a:t>
            </a:r>
          </a:p>
          <a:p>
            <a:r>
              <a:rPr lang="en-US" dirty="0" smtClean="0"/>
              <a:t>Brainstorming</a:t>
            </a:r>
          </a:p>
          <a:p>
            <a:pPr lvl="1"/>
            <a:r>
              <a:rPr lang="en-US" dirty="0" smtClean="0"/>
              <a:t>Group thinking</a:t>
            </a:r>
          </a:p>
          <a:p>
            <a:pPr lvl="1"/>
            <a:r>
              <a:rPr lang="en-US" dirty="0" smtClean="0"/>
              <a:t>An idea is floated which leads to another and so 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 Gathering for a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Delphi techniques</a:t>
            </a:r>
          </a:p>
          <a:p>
            <a:pPr lvl="1"/>
            <a:r>
              <a:rPr lang="en-US" dirty="0" smtClean="0"/>
              <a:t>Request for information is sent to subject experts who participate anonymously</a:t>
            </a:r>
          </a:p>
          <a:p>
            <a:r>
              <a:rPr lang="en-US" dirty="0" smtClean="0"/>
              <a:t>Mind maps</a:t>
            </a:r>
          </a:p>
          <a:p>
            <a:pPr lvl="1"/>
            <a:r>
              <a:rPr lang="en-US" dirty="0" smtClean="0"/>
              <a:t>Diagram of ideas</a:t>
            </a:r>
          </a:p>
          <a:p>
            <a:pPr lvl="1"/>
            <a:r>
              <a:rPr lang="en-US" dirty="0" smtClean="0"/>
              <a:t>To help generate, classify or record information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 Gathering for a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Surveys</a:t>
            </a:r>
          </a:p>
          <a:p>
            <a:r>
              <a:rPr lang="en-US" dirty="0" smtClean="0"/>
              <a:t>Observations</a:t>
            </a:r>
          </a:p>
          <a:p>
            <a:pPr lvl="1"/>
            <a:r>
              <a:rPr lang="en-US" dirty="0" smtClean="0"/>
              <a:t>Job shadowing</a:t>
            </a:r>
          </a:p>
          <a:p>
            <a:r>
              <a:rPr lang="en-US" dirty="0" smtClean="0"/>
              <a:t>Prototypes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Balancing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Prioritizing requirements</a:t>
            </a:r>
          </a:p>
          <a:p>
            <a:r>
              <a:rPr lang="en-US" dirty="0" smtClean="0"/>
              <a:t>Resolve contradictions </a:t>
            </a:r>
          </a:p>
          <a:p>
            <a:r>
              <a:rPr lang="en-US" dirty="0" smtClean="0"/>
              <a:t>Project objectives are to be achieved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WBS</a:t>
            </a:r>
            <a:endParaRPr lang="es-U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>
                <a:solidFill>
                  <a:srgbClr val="C00000"/>
                </a:solidFill>
              </a:rPr>
              <a:t>Running a project without a WBS is like </a:t>
            </a:r>
          </a:p>
          <a:p>
            <a:pPr>
              <a:buNone/>
            </a:pPr>
            <a:r>
              <a:rPr lang="en-US" i="1" dirty="0" smtClean="0">
                <a:solidFill>
                  <a:srgbClr val="C00000"/>
                </a:solidFill>
              </a:rPr>
              <a:t>going to a strange land without a roadmap. 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</a:rPr>
              <a:t>							    J. Phillips </a:t>
            </a:r>
          </a:p>
          <a:p>
            <a:endParaRPr lang="es-UY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257940" cy="4525963"/>
          </a:xfrm>
        </p:spPr>
        <p:txBody>
          <a:bodyPr/>
          <a:lstStyle/>
          <a:p>
            <a:r>
              <a:rPr lang="en-US" sz="2400" dirty="0" smtClean="0"/>
              <a:t>WBS allows you to break down a seemingly overwhelming project into pieces you can plan, organize, manage and control</a:t>
            </a:r>
          </a:p>
          <a:p>
            <a:r>
              <a:rPr lang="en-US" sz="2400" dirty="0" smtClean="0"/>
              <a:t>It is top down effort to decompose the deliverables and the work required to produce them</a:t>
            </a:r>
          </a:p>
          <a:p>
            <a:r>
              <a:rPr lang="en-US" sz="2400" dirty="0" smtClean="0"/>
              <a:t>Each work package normally consist of nouns – things, rather than actions</a:t>
            </a:r>
          </a:p>
          <a:p>
            <a:r>
              <a:rPr lang="en-US" sz="2400" dirty="0" smtClean="0"/>
              <a:t>WBS is deliverable oriented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544" r="26165"/>
          <a:stretch>
            <a:fillRect/>
          </a:stretch>
        </p:blipFill>
        <p:spPr bwMode="auto">
          <a:xfrm>
            <a:off x="6250774" y="1643050"/>
            <a:ext cx="267894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foundation upon which the project is built</a:t>
            </a:r>
          </a:p>
          <a:p>
            <a:r>
              <a:rPr lang="en-US" dirty="0" smtClean="0"/>
              <a:t>Should exist for every project</a:t>
            </a:r>
          </a:p>
          <a:p>
            <a:r>
              <a:rPr lang="en-US" dirty="0" smtClean="0"/>
              <a:t>Forces you to think through all aspects of a project</a:t>
            </a:r>
          </a:p>
          <a:p>
            <a:r>
              <a:rPr lang="en-US" dirty="0" smtClean="0"/>
              <a:t>Can be reused for other projects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WBS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smtClean="0"/>
              <a:t>Why Break up?</a:t>
            </a:r>
          </a:p>
          <a:p>
            <a:pPr lvl="1"/>
            <a:r>
              <a:rPr lang="en-US" smtClean="0"/>
              <a:t>Improves work management</a:t>
            </a:r>
          </a:p>
          <a:p>
            <a:pPr lvl="2"/>
            <a:r>
              <a:rPr lang="en-US" smtClean="0"/>
              <a:t>Understand resource and time constraints</a:t>
            </a:r>
          </a:p>
          <a:p>
            <a:pPr lvl="2"/>
            <a:r>
              <a:rPr lang="en-US" smtClean="0"/>
              <a:t>Set millstones for progress</a:t>
            </a:r>
          </a:p>
          <a:p>
            <a:pPr lvl="1"/>
            <a:r>
              <a:rPr lang="en-US" smtClean="0"/>
              <a:t>See alternative sequencing</a:t>
            </a:r>
          </a:p>
          <a:p>
            <a:r>
              <a:rPr lang="en-US" smtClean="0"/>
              <a:t>WBS</a:t>
            </a:r>
          </a:p>
          <a:p>
            <a:pPr lvl="1"/>
            <a:r>
              <a:rPr lang="en-US" smtClean="0"/>
              <a:t>Hierarchical tree structure</a:t>
            </a:r>
          </a:p>
          <a:p>
            <a:pPr lvl="1"/>
            <a:r>
              <a:rPr lang="en-US" smtClean="0"/>
              <a:t>Divides the project scope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UY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WBS</a:t>
            </a:r>
            <a:endParaRPr kumimoji="0" lang="es-UY" sz="44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7394" name="Picture 2" descr="http://edge.rit.edu/content/P09123/public/WBS_details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00200"/>
            <a:ext cx="8958188" cy="47244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2"/>
          <p:cNvPicPr>
            <a:picLocks noChangeAspect="1" noChangeArrowheads="1"/>
          </p:cNvPicPr>
          <p:nvPr/>
        </p:nvPicPr>
        <p:blipFill>
          <a:blip r:embed="rId2" cstate="print"/>
          <a:srcRect l="10417" t="24480" r="10417" b="5556"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1500166" y="2214554"/>
            <a:ext cx="35719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43042" y="3214686"/>
            <a:ext cx="35719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143108" y="3929066"/>
            <a:ext cx="35719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143108" y="4500570"/>
            <a:ext cx="35719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00628" y="3357562"/>
            <a:ext cx="357190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WBS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WBS is created with the help of the team</a:t>
            </a:r>
          </a:p>
          <a:p>
            <a:r>
              <a:rPr lang="en-US" sz="2800" dirty="0" smtClean="0"/>
              <a:t>First level is completed before the work is broken down further</a:t>
            </a:r>
          </a:p>
          <a:p>
            <a:r>
              <a:rPr lang="en-US" sz="2800" dirty="0" smtClean="0"/>
              <a:t>Each level of WBS is the smaller level of above</a:t>
            </a:r>
          </a:p>
          <a:p>
            <a:r>
              <a:rPr lang="en-US" sz="2800" dirty="0" smtClean="0"/>
              <a:t>WBS includes only deliverables that are required by the project</a:t>
            </a:r>
          </a:p>
          <a:p>
            <a:r>
              <a:rPr lang="en-US" sz="2800" dirty="0" smtClean="0"/>
              <a:t>Deliverables not in WBS are not the part of project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5438"/>
            <a:ext cx="8229600" cy="1044575"/>
          </a:xfrm>
        </p:spPr>
        <p:txBody>
          <a:bodyPr/>
          <a:lstStyle/>
          <a:p>
            <a:r>
              <a:rPr lang="en-GB" sz="3800" b="1" dirty="0"/>
              <a:t>The WBS in the Project</a:t>
            </a:r>
            <a:endParaRPr lang="en-GB" sz="3800" dirty="0"/>
          </a:p>
        </p:txBody>
      </p:sp>
      <p:sp>
        <p:nvSpPr>
          <p:cNvPr id="337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69900" indent="-469900"/>
            <a:r>
              <a:rPr lang="en-GB" sz="2100" dirty="0"/>
              <a:t>The Work Breakdown Structure is central to the development of a realistic schedule for the project</a:t>
            </a:r>
          </a:p>
          <a:p>
            <a:pPr marL="469900" indent="-469900"/>
            <a:endParaRPr lang="en-GB" sz="2100" dirty="0"/>
          </a:p>
          <a:p>
            <a:pPr marL="469900" indent="-469900"/>
            <a:r>
              <a:rPr lang="en-GB" sz="2100" dirty="0"/>
              <a:t>The WBS consists of an ordered set of activities and tasks, based upon a hierarchical decomposition of the phases of the Project Life Cycle</a:t>
            </a:r>
          </a:p>
          <a:p>
            <a:pPr marL="469900" indent="-469900"/>
            <a:endParaRPr lang="en-GB" sz="2100" dirty="0"/>
          </a:p>
          <a:p>
            <a:pPr marL="469900" indent="-469900"/>
            <a:r>
              <a:rPr lang="en-GB" sz="2100" dirty="0"/>
              <a:t>The starting point for the WBS is thus the chosen life cycle model</a:t>
            </a:r>
          </a:p>
          <a:p>
            <a:pPr marL="469900" indent="-469900"/>
            <a:endParaRPr lang="en-GB" sz="2100" dirty="0"/>
          </a:p>
          <a:p>
            <a:pPr marL="469900" indent="-469900"/>
            <a:r>
              <a:rPr lang="en-GB" sz="2100" dirty="0"/>
              <a:t>The resulting structure can take a number of forms,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WBS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document provides description of  the work to be done for each WBS work package</a:t>
            </a:r>
          </a:p>
          <a:p>
            <a:endParaRPr lang="en-US" dirty="0" smtClean="0"/>
          </a:p>
          <a:p>
            <a:r>
              <a:rPr lang="en-US" dirty="0" smtClean="0"/>
              <a:t>Helps make sure the resulting work better matches what is needed.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WBS Dictionary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962" t="15153" r="29175" b="22553"/>
          <a:stretch>
            <a:fillRect/>
          </a:stretch>
        </p:blipFill>
        <p:spPr bwMode="auto">
          <a:xfrm>
            <a:off x="1105930" y="762000"/>
            <a:ext cx="6468762" cy="598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Contains activity attributes</a:t>
            </a:r>
          </a:p>
          <a:p>
            <a:r>
              <a:rPr lang="en-US" dirty="0" smtClean="0"/>
              <a:t>Defines activity in detail</a:t>
            </a:r>
          </a:p>
          <a:p>
            <a:r>
              <a:rPr lang="en-US" dirty="0" smtClean="0"/>
              <a:t>Milestone</a:t>
            </a:r>
          </a:p>
          <a:p>
            <a:pPr lvl="1"/>
            <a:r>
              <a:rPr lang="en-US" dirty="0" smtClean="0"/>
              <a:t>Significant event that normally has no duration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mtClean="0"/>
              <a:t>PBS</a:t>
            </a:r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1357313"/>
            <a:ext cx="8229600" cy="4254500"/>
          </a:xfrm>
          <a:noFill/>
        </p:spPr>
      </p:pic>
      <p:sp>
        <p:nvSpPr>
          <p:cNvPr id="4" name="TextBox 3"/>
          <p:cNvSpPr txBox="1"/>
          <p:nvPr/>
        </p:nvSpPr>
        <p:spPr>
          <a:xfrm>
            <a:off x="4724400" y="6096000"/>
            <a:ext cx="3962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Product Breakdown Structure</a:t>
            </a:r>
            <a:endParaRPr lang="en-US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smtClean="0"/>
              <a:t>OBS &amp; WBS</a:t>
            </a:r>
          </a:p>
        </p:txBody>
      </p:sp>
      <p:pic>
        <p:nvPicPr>
          <p:cNvPr id="102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85875" y="1357313"/>
            <a:ext cx="6143625" cy="3825875"/>
          </a:xfr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Responsibility Assignment Matrix (RAM)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RAM uses the WBS and OBS to link deliverables and/or activities to resources. </a:t>
            </a:r>
          </a:p>
          <a:p>
            <a:endParaRPr lang="en-US" dirty="0" smtClean="0"/>
          </a:p>
          <a:p>
            <a:r>
              <a:rPr lang="en-US" dirty="0" smtClean="0"/>
              <a:t>The RAM provides a realistic picture of the resources needed and can identify if you have enough resources for the project.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Resources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4911725"/>
          </a:xfrm>
        </p:spPr>
        <p:txBody>
          <a:bodyPr/>
          <a:lstStyle/>
          <a:p>
            <a:r>
              <a:rPr lang="en-US" sz="2400" dirty="0" smtClean="0"/>
              <a:t>Resources are the people, equipment, materials, time and cost required to accomplish project tasks and goals.</a:t>
            </a:r>
          </a:p>
          <a:p>
            <a:endParaRPr lang="en-US" sz="2400" dirty="0" smtClean="0"/>
          </a:p>
          <a:p>
            <a:r>
              <a:rPr lang="en-US" sz="2400" dirty="0" smtClean="0"/>
              <a:t>Types of resources</a:t>
            </a:r>
          </a:p>
          <a:p>
            <a:pPr lvl="1"/>
            <a:r>
              <a:rPr lang="en-US" sz="2000" dirty="0" smtClean="0"/>
              <a:t>Work (People, equipment etc)</a:t>
            </a:r>
          </a:p>
          <a:p>
            <a:pPr lvl="1"/>
            <a:r>
              <a:rPr lang="en-US" sz="2000" dirty="0" smtClean="0"/>
              <a:t>Material (Consumable Supplies)</a:t>
            </a:r>
          </a:p>
          <a:p>
            <a:pPr lvl="1"/>
            <a:r>
              <a:rPr lang="en-US" sz="2000" dirty="0" smtClean="0"/>
              <a:t>Cost</a:t>
            </a:r>
          </a:p>
          <a:p>
            <a:pPr lvl="1"/>
            <a:r>
              <a:rPr lang="en-US" sz="2000" dirty="0" smtClean="0"/>
              <a:t>Time</a:t>
            </a:r>
          </a:p>
          <a:p>
            <a:endParaRPr lang="en-US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Predecessor Task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task (or activity) that must be started or finished before another task or milestone can be performed.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Mandatory dependencies</a:t>
            </a:r>
          </a:p>
          <a:p>
            <a:pPr lvl="1"/>
            <a:r>
              <a:rPr lang="en-US" dirty="0" smtClean="0"/>
              <a:t>They are inherent in nature (Must design before construct)</a:t>
            </a:r>
          </a:p>
          <a:p>
            <a:r>
              <a:rPr lang="en-US" dirty="0" smtClean="0"/>
              <a:t>Discretionary dependencies</a:t>
            </a:r>
          </a:p>
          <a:p>
            <a:pPr lvl="1"/>
            <a:r>
              <a:rPr lang="en-US" dirty="0" smtClean="0"/>
              <a:t>PM or Team determine these</a:t>
            </a:r>
          </a:p>
          <a:p>
            <a:r>
              <a:rPr lang="en-US" dirty="0" smtClean="0"/>
              <a:t>External dependencies</a:t>
            </a:r>
          </a:p>
          <a:p>
            <a:pPr lvl="1"/>
            <a:r>
              <a:rPr lang="en-US" dirty="0" smtClean="0"/>
              <a:t>Need or desire of party outside the project (Government or supplier)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5405" y="151111"/>
            <a:ext cx="8610298" cy="915825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Figure 6-3. Task Dependency Types</a:t>
            </a:r>
          </a:p>
        </p:txBody>
      </p:sp>
      <p:pic>
        <p:nvPicPr>
          <p:cNvPr id="119812" name="Picture 3"/>
          <p:cNvPicPr>
            <a:picLocks noChangeAspect="1" noChangeArrowheads="1"/>
          </p:cNvPicPr>
          <p:nvPr/>
        </p:nvPicPr>
        <p:blipFill>
          <a:blip r:embed="rId3" cstate="print"/>
          <a:srcRect l="1709" t="15079" r="1709"/>
          <a:stretch>
            <a:fillRect/>
          </a:stretch>
        </p:blipFill>
        <p:spPr bwMode="auto">
          <a:xfrm>
            <a:off x="305405" y="1524848"/>
            <a:ext cx="8610298" cy="386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13" name="Rectangle 4"/>
          <p:cNvSpPr>
            <a:spLocks noChangeArrowheads="1"/>
          </p:cNvSpPr>
          <p:nvPr/>
        </p:nvSpPr>
        <p:spPr bwMode="auto">
          <a:xfrm>
            <a:off x="228298" y="1372211"/>
            <a:ext cx="8610297" cy="41135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7435" tIns="43717" rIns="87435" bIns="43717" anchor="ctr"/>
          <a:lstStyle/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 to Start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Finish to start (FS)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FS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start before A is finished</a:t>
            </a:r>
            <a:r>
              <a:rPr lang="en-US" dirty="0" smtClean="0"/>
              <a:t>, or in another words </a:t>
            </a:r>
            <a:r>
              <a:rPr lang="en-US" i="1" dirty="0" smtClean="0"/>
              <a:t>Activity A must be completed before Activity B can begin</a:t>
            </a:r>
            <a:r>
              <a:rPr lang="en-US" dirty="0" smtClean="0"/>
              <a:t>.</a:t>
            </a:r>
            <a:endParaRPr lang="en-US" baseline="30000" dirty="0" smtClean="0"/>
          </a:p>
          <a:p>
            <a:pPr lvl="1"/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(Foundations dug) FS (Concrete poured)</a:t>
            </a:r>
            <a:endParaRPr lang="en-US" dirty="0"/>
          </a:p>
        </p:txBody>
      </p:sp>
      <p:sp>
        <p:nvSpPr>
          <p:cNvPr id="2052" name="AutoShape 4" descr="data:image/jpeg;base64,/9j/4AAQSkZJRgABAQAAAQABAAD/2wCEAAkGBw8PDw4PDQ8NDBAODRANDxQQEBMQDxUNIBEYIhUdGhUYHykkJCYlJxYcLTEhJzU3OjIvFyE8OjcsQzQ5LzcBCgoKDgwOGxAQFyskHyItLTU0LCs3KywsLC80NCw3Kyw0NCwsLCwrLCwyLiwrLDcsNywsLCwsNDQsNDcsNiwsLP/AABEIAFwApwMBIgACEQEDEQH/xAAbAAEBAAMBAQEAAAAAAAAAAAAABQEEBgcDAv/EADkQAAEEAQEEBwUHBAMBAAAAAAEAAgMEERIFBhMhFBUxQWST4SJRYXGBByMyM3SRtCRCYoRSU6EW/8QAFAEBAAAAAAAAAAAAAAAAAAAAAP/EABQRAQAAAAAAAAAAAAAAAAAAAAD/2gAMAwEAAhEDEQA/APcUWFyW8u98tS7FThr1pjJW6RrsXm02j7zTpAcx2Sg61Fzp3ypRR67s9amDYswR5m1h3Dk0u56Rz7Mt7icZK+j96qzZMmWsKvQBe4/G56DJpHsafw/5Z7eWEF5ZXHW9/wCnFagbJZqsp2KRsxzOcQXScbThvwxnu7lX3l2vNWqutVK8d4MY6Z4NgQDo4jLi5rtDs9g5fHtQWkXL098I46sVrawrbJFggwNNoT64yxrgc6G8+fMY5YHPmt3bm8cVfZ820Yh0uKODjs4bhh4/t9rngc+Z7hnl3ILaLi3faFXggrzbRbFU6VYMMXCsstQujAbqkEgDfZbqAPLIPcVdi3ooPs9DbagdZ/6tX3n4c9ny5oK6Lj732mbHi4ZFyKYSTNhPDcDoz2udnHId6q7f2y6A0WQBj33bkdduvOkR6S6Q8u8MY4ge/CC2sLz8faM/h7QmdTg4VE2WANvsdYe+OXQNUPDBY0nmXc8DuKot3sn4FSxJXrxRzbRipyGOwLTDFJgRvjlYAD7bgCCOWHfNB2CLAWUBERAREQEREGFBu7sxT7QZemEUzY6fRWxSQtfh/F1B4eTy92MfVX0Qcns7c3gz1pukCTo9naVnSYcFxsSB2M6uWjGM9+e5aFf7PTHBHCLUUmjZbdmfe1OJG4CfWXFnE+mnPxz3Lu0QcbFuVJp++uvsyHZVjZrpJIi55dI8nXkvzgZxpJzgfiVt+x87ONDiczRNLiaOWeDp1aM/XGfqq6IOUu7qTHq6SpcFWxs+s6oHvrieN8TmMDvuy8YOY2kHPvHNbmz93nVdnxUadl0D4WNDJjG1/t6skmPkCDz9kY5HtV9EHCwbgPjgc2K4yKy7aEW0OIyo1lZsjGhrQ2sH4AwOftcz+y2ZNz7L9oRXJdoulhhtG1HA6FxIcYCzSH8TSB7RPJveuxTCDj//AI2RuzqNKG4IpaM0c8cxr6mF7STzi19+f+S3d6KEz5NmTxMMzqe0GSSAYBMLo3xyO5nuEmrH+K6NEHK7O3Q6NDYbWmjitTWp7LbIrMLwHzl+hwJy5ozg8xke5R37lywRRQRkWHWts1r1p8ULK1eKOItd7MIccZ4TRyJJLs9nIehIgwFlEQEREBERAREQEREBERAREQEREBERAREQEREBERAREQEREBERAU/bsjmwHQ50ZMsEepvJwa6djXY+hKoKbvB+R/sVf5MaDPVXiLnm+idVeIueb6KioG9O0p4uFHUa+SY6rLmsaHl0EZbqb8NZcGg92onuQb3VXiLnm+i1Np1XQsbIyxaJFis3DpNTS11hjXAjHeCf3VerYZLGyWNweyRjZGEdhYRkH/1aG8rsV84LsWKhwBlx/qo+QHvQVEU7rXw9zyvVOtfD3PK9UFFTtvSObB7DnRl09aLU3k4NdZja7B+TinWvh7nleq8/2R9ox2k6apJSsRSQbQqx8WNpfX0i/GBrP9hPuOew8+5B6B1V4i55vonVXiLnm+iormd7NoSwyRCKV0X9JbmAD4GNdK0xaNRl7hrPZ70FXqrxFzzfRae1aroGRyMsWiel02EOkDmljrUbXAgjvDiPqq1KbiRRSdvEjY/sI7Wg9h7O3sWlvH+Qz9bQ/mwoKiIiAiIgIiICIiApu8H5H+xV/kxqkvheqNmjMb9QBLXZadLg4OBaQfgQEH3X50jOcDOMZxzx81odVeIueb6J1V4i55vog32MDQA0BoHIADAA+Sn7w/kD9VT/AJcSz1V4i55vovy/YzXadc1qQNkjk0ulOkua8Obnl72hBTREQFH2zWjirtbExkTem03YY0NGo3YsnA96sLXvVGzRmN+oAuY/LTpcHNeHNIPwLQg2F8Zq0by0yRskLebS5ocQfhn5D9lqdVeIueb6J1V4i55vogoqXvH+Qz9bQ/mwr99VeIueb6L8ybFY7TrmtSBskcoa6U6S9kjXNzge9o5IKaIiAiIgIiICIiAiIgIiICIiAiIgIiICIiAiIgIiICIiAiIgIi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data:image/jpeg;base64,/9j/4AAQSkZJRgABAQAAAQABAAD/2wCEAAkGBw8PDw4PDQ8NDBAODRANDxQQEBMQDxUNIBEYIhUdGhUYHykkJCYlJxYcLTEhJzU3OjIvFyE8OjcsQzQ5LzcBCgoKDgwOGxAQFyskHyItLTU0LCs3KywsLC80NCw3Kyw0NCwsLCwrLCwyLiwrLDcsNywsLCwsNDQsNDcsNiwsLP/AABEIAFwApwMBIgACEQEDEQH/xAAbAAEBAAMBAQEAAAAAAAAAAAAABQEEBgcDAv/EADkQAAEEAQEEBwUHBAMBAAAAAAEAAgMEERIFBhMhFBUxQWST4SJRYXGBByMyM3SRtCRCYoRSU6EW/8QAFAEBAAAAAAAAAAAAAAAAAAAAAP/EABQRAQAAAAAAAAAAAAAAAAAAAAD/2gAMAwEAAhEDEQA/APcUWFyW8u98tS7FThr1pjJW6RrsXm02j7zTpAcx2Sg61Fzp3ypRR67s9amDYswR5m1h3Dk0u56Rz7Mt7icZK+j96qzZMmWsKvQBe4/G56DJpHsafw/5Z7eWEF5ZXHW9/wCnFagbJZqsp2KRsxzOcQXScbThvwxnu7lX3l2vNWqutVK8d4MY6Z4NgQDo4jLi5rtDs9g5fHtQWkXL098I46sVrawrbJFggwNNoT64yxrgc6G8+fMY5YHPmt3bm8cVfZ820Yh0uKODjs4bhh4/t9rngc+Z7hnl3ILaLi3faFXggrzbRbFU6VYMMXCsstQujAbqkEgDfZbqAPLIPcVdi3ooPs9DbagdZ/6tX3n4c9ny5oK6Lj732mbHi4ZFyKYSTNhPDcDoz2udnHId6q7f2y6A0WQBj33bkdduvOkR6S6Q8u8MY4ge/CC2sLz8faM/h7QmdTg4VE2WANvsdYe+OXQNUPDBY0nmXc8DuKot3sn4FSxJXrxRzbRipyGOwLTDFJgRvjlYAD7bgCCOWHfNB2CLAWUBERAREQEREGFBu7sxT7QZemEUzY6fRWxSQtfh/F1B4eTy92MfVX0Qcns7c3gz1pukCTo9naVnSYcFxsSB2M6uWjGM9+e5aFf7PTHBHCLUUmjZbdmfe1OJG4CfWXFnE+mnPxz3Lu0QcbFuVJp++uvsyHZVjZrpJIi55dI8nXkvzgZxpJzgfiVt+x87ONDiczRNLiaOWeDp1aM/XGfqq6IOUu7qTHq6SpcFWxs+s6oHvrieN8TmMDvuy8YOY2kHPvHNbmz93nVdnxUadl0D4WNDJjG1/t6skmPkCDz9kY5HtV9EHCwbgPjgc2K4yKy7aEW0OIyo1lZsjGhrQ2sH4AwOftcz+y2ZNz7L9oRXJdoulhhtG1HA6FxIcYCzSH8TSB7RPJveuxTCDj//AI2RuzqNKG4IpaM0c8cxr6mF7STzi19+f+S3d6KEz5NmTxMMzqe0GSSAYBMLo3xyO5nuEmrH+K6NEHK7O3Q6NDYbWmjitTWp7LbIrMLwHzl+hwJy5ozg8xke5R37lywRRQRkWHWts1r1p8ULK1eKOItd7MIccZ4TRyJJLs9nIehIgwFlEQEREBERAREQEREBERAREQEREBERAREQEREBERAREQEREBERAU/bsjmwHQ50ZMsEepvJwa6djXY+hKoKbvB+R/sVf5MaDPVXiLnm+idVeIueb6KioG9O0p4uFHUa+SY6rLmsaHl0EZbqb8NZcGg92onuQb3VXiLnm+i1Np1XQsbIyxaJFis3DpNTS11hjXAjHeCf3VerYZLGyWNweyRjZGEdhYRkH/1aG8rsV84LsWKhwBlx/qo+QHvQVEU7rXw9zyvVOtfD3PK9UFFTtvSObB7DnRl09aLU3k4NdZja7B+TinWvh7nleq8/2R9ox2k6apJSsRSQbQqx8WNpfX0i/GBrP9hPuOew8+5B6B1V4i55vonVXiLnm+iormd7NoSwyRCKV0X9JbmAD4GNdK0xaNRl7hrPZ70FXqrxFzzfRae1aroGRyMsWiel02EOkDmljrUbXAgjvDiPqq1KbiRRSdvEjY/sI7Wg9h7O3sWlvH+Qz9bQ/mwoKiIiAiIgIiICIiApu8H5H+xV/kxqkvheqNmjMb9QBLXZadLg4OBaQfgQEH3X50jOcDOMZxzx81odVeIueb6J1V4i55vog32MDQA0BoHIADAA+Sn7w/kD9VT/AJcSz1V4i55vovy/YzXadc1qQNkjk0ulOkua8Obnl72hBTREQFH2zWjirtbExkTem03YY0NGo3YsnA96sLXvVGzRmN+oAuY/LTpcHNeHNIPwLQg2F8Zq0by0yRskLebS5ocQfhn5D9lqdVeIueb6J1V4i55vogoqXvH+Qz9bQ/mwr99VeIueb6L8ybFY7TrmtSBskcoa6U6S9kjXNzge9o5IKaIiAiIgIiICIiAiIgIiICIiAiIgIiICIiAiIgIiICIiAiIgIi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CEAAkGBw8PDw4PDQ8NDBAODRANDxQQEBMQDxUNIBEYIhUdGhUYHykkJCYlJxYcLTEhJzU3OjIvFyE8OjcsQzQ5LzcBCgoKDgwOGxAQFyskHyItLTU0LCs3KywsLC80NCw3Kyw0NCwsLCwrLCwyLiwrLDcsNywsLCwsNDQsNDcsNiwsLP/AABEIAFwApwMBIgACEQEDEQH/xAAbAAEBAAMBAQEAAAAAAAAAAAAABQEEBgcDAv/EADkQAAEEAQEEBwUHBAMBAAAAAAEAAgMEERIFBhMhFBUxQWST4SJRYXGBByMyM3SRtCRCYoRSU6EW/8QAFAEBAAAAAAAAAAAAAAAAAAAAAP/EABQRAQAAAAAAAAAAAAAAAAAAAAD/2gAMAwEAAhEDEQA/APcUWFyW8u98tS7FThr1pjJW6RrsXm02j7zTpAcx2Sg61Fzp3ypRR67s9amDYswR5m1h3Dk0u56Rz7Mt7icZK+j96qzZMmWsKvQBe4/G56DJpHsafw/5Z7eWEF5ZXHW9/wCnFagbJZqsp2KRsxzOcQXScbThvwxnu7lX3l2vNWqutVK8d4MY6Z4NgQDo4jLi5rtDs9g5fHtQWkXL098I46sVrawrbJFggwNNoT64yxrgc6G8+fMY5YHPmt3bm8cVfZ820Yh0uKODjs4bhh4/t9rngc+Z7hnl3ILaLi3faFXggrzbRbFU6VYMMXCsstQujAbqkEgDfZbqAPLIPcVdi3ooPs9DbagdZ/6tX3n4c9ny5oK6Lj732mbHi4ZFyKYSTNhPDcDoz2udnHId6q7f2y6A0WQBj33bkdduvOkR6S6Q8u8MY4ge/CC2sLz8faM/h7QmdTg4VE2WANvsdYe+OXQNUPDBY0nmXc8DuKot3sn4FSxJXrxRzbRipyGOwLTDFJgRvjlYAD7bgCCOWHfNB2CLAWUBERAREQEREGFBu7sxT7QZemEUzY6fRWxSQtfh/F1B4eTy92MfVX0Qcns7c3gz1pukCTo9naVnSYcFxsSB2M6uWjGM9+e5aFf7PTHBHCLUUmjZbdmfe1OJG4CfWXFnE+mnPxz3Lu0QcbFuVJp++uvsyHZVjZrpJIi55dI8nXkvzgZxpJzgfiVt+x87ONDiczRNLiaOWeDp1aM/XGfqq6IOUu7qTHq6SpcFWxs+s6oHvrieN8TmMDvuy8YOY2kHPvHNbmz93nVdnxUadl0D4WNDJjG1/t6skmPkCDz9kY5HtV9EHCwbgPjgc2K4yKy7aEW0OIyo1lZsjGhrQ2sH4AwOftcz+y2ZNz7L9oRXJdoulhhtG1HA6FxIcYCzSH8TSB7RPJveuxTCDj//AI2RuzqNKG4IpaM0c8cxr6mF7STzi19+f+S3d6KEz5NmTxMMzqe0GSSAYBMLo3xyO5nuEmrH+K6NEHK7O3Q6NDYbWmjitTWp7LbIrMLwHzl+hwJy5ozg8xke5R37lywRRQRkWHWts1r1p8ULK1eKOItd7MIccZ4TRyJJLs9nIehIgwFlEQEREBERAREQEREBERAREQEREBERAREQEREBERAREQEREBERAU/bsjmwHQ50ZMsEepvJwa6djXY+hKoKbvB+R/sVf5MaDPVXiLnm+idVeIueb6KioG9O0p4uFHUa+SY6rLmsaHl0EZbqb8NZcGg92onuQb3VXiLnm+i1Np1XQsbIyxaJFis3DpNTS11hjXAjHeCf3VerYZLGyWNweyRjZGEdhYRkH/1aG8rsV84LsWKhwBlx/qo+QHvQVEU7rXw9zyvVOtfD3PK9UFFTtvSObB7DnRl09aLU3k4NdZja7B+TinWvh7nleq8/2R9ox2k6apJSsRSQbQqx8WNpfX0i/GBrP9hPuOew8+5B6B1V4i55vonVXiLnm+iormd7NoSwyRCKV0X9JbmAD4GNdK0xaNRl7hrPZ70FXqrxFzzfRae1aroGRyMsWiel02EOkDmljrUbXAgjvDiPqq1KbiRRSdvEjY/sI7Wg9h7O3sWlvH+Qz9bQ/mwoKiIiAiIgIiICIiApu8H5H+xV/kxqkvheqNmjMb9QBLXZadLg4OBaQfgQEH3X50jOcDOMZxzx81odVeIueb6J1V4i55vog32MDQA0BoHIADAA+Sn7w/kD9VT/AJcSz1V4i55vovy/YzXadc1qQNkjk0ulOkua8Obnl72hBTREQFH2zWjirtbExkTem03YY0NGo3YsnA96sLXvVGzRmN+oAuY/LTpcHNeHNIPwLQg2F8Zq0by0yRskLebS5ocQfhn5D9lqdVeIueb6J1V4i55vogoqXvH+Qz9bQ/mwr99VeIueb6L8ybFY7TrmtSBskcoa6U6S9kjXNzge9o5IKaIiAiIgIiICIiAiIgIiICIiAiIgIiICIiAiIgIiICIiAiIgIiI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www.ameagle.com/images/FSrelationsh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2971800"/>
            <a:ext cx="3000375" cy="1562100"/>
          </a:xfrm>
          <a:prstGeom prst="rect">
            <a:avLst/>
          </a:prstGeom>
          <a:noFill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Finish to Finish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Finish to finish (FF)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FF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finish before A is finished</a:t>
            </a:r>
            <a:r>
              <a:rPr lang="en-US" dirty="0" smtClean="0"/>
              <a:t> or in another words </a:t>
            </a:r>
            <a:r>
              <a:rPr lang="en-US" i="1" dirty="0" smtClean="0"/>
              <a:t>Activity A must be complete before Activity B can finish</a:t>
            </a:r>
            <a:r>
              <a:rPr lang="en-US" dirty="0" smtClean="0"/>
              <a:t>.</a:t>
            </a:r>
            <a:r>
              <a:rPr lang="en-US" baseline="30000" dirty="0" smtClean="0">
                <a:hlinkClick r:id="rId2"/>
              </a:rPr>
              <a:t>[2]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(Last chapter written) FF (Entire book written)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53954" name="AutoShape 2" descr="data:image/jpeg;base64,/9j/4AAQSkZJRgABAQAAAQABAAD/2wCEAAkGBxQQDxQUEBATDxUUERQQFBMQERoUGhQXFRYWFhQXFhUYKCggGBwpGxQUIjEhJSovMTAuFx8zODQsNygtLisBCgoKDQ0OGhAQGi0kHCQsLiwsLCwsLiwsLzcwLDc3MiwsLCw3LCwsLDQtLCwsLCwsLCwsLC4sLCwrNyw3NTgsK//AABEIAHkAtQMBIgACEQEDEQH/xAAbAAEAAgMBAQAAAAAAAAAAAAAAAwYBBQcEAv/EADgQAAEDAgIFCgMJAQEAAAAAAAEAAgMEERIhBhYiMZMFExVBUVJTVJHRFzLSBxQzYXF0gaGzQiP/xAAYAQEBAAMAAAAAAAAAAAAAAAAAAQIDBP/EACURAQABBAIBBAIDAAAAAAAAAAABAgMRURMUMSEyYXHB8AQiQf/aAAwDAQACEQMRAD8A7iiIgwVDSWwC2K1z8977/wA1MVFTk4dpwec82iw3oJkREBEWLoMosXS6DKLGJLoMosArKAiIgwVDRkYNnFa5+e995vvzUxUdNfDtODzc5tFhvyQSoiICIiAiIgIiIMFQ0osz5Ob37PZ6KYqGjILBheZBntHrzzQToiICqmnfLlVQwOnp46eSNgGMTOeHXLrbOHK1lalXtPOSJKyglhhw434bYzYZOvvUWEUekjqanbJyg1rS/ab90jkkaG2B28jbep5dMKUc1hkdIZmCSMQxukJaTbEQ2+EX6yq7pho1VTvg5trZ420r4XQundCGyFoDZLt+e1txWtdoVVx01G2FjGVMDWMNSyYsMbQ4FzC23/q0gnJXOc/aa+m45H0yDKmsbWSgNZWNp6dgZtHExpDQBm7M71ZtI+VxSUsk1g4tAwtOWJziA0epCoLdBauKvfXRmN0wqmva1zspYXMa2S+Ww7IkWVm035Bnr/u8TH8zCJRLUOY4YxgzaGXBBzspPtjZHmXq0I0gkrYX/eImwTxSGOWNhJDTa7SL55ghWRUjRzRioouU5ZBO+pgqIwZHTuGMStyFg0AWsAFd1lKQIiKKwVFSCzPk5vM7P878u3epSoaIgsyeZBc7Tt+83HUgnREQEREBERAREQYK0lfpNT0uFtRMxkhJGCO7yLZ5tGYyI3rdlchnniirKs4C0/eN7xtWwNvcnOy3WLUXKsS1Xbk0RleteqLxncJ/smvVF4zuE/2VJ6Uj7U6Uj7V2dS3uXP2atLtr1ReM7hP9k16ovGdwn+ypPSkfanSkfap1KNydmrS6680XjO4T/ZNeaLxncJ/sqV0pH2p0pH2p07e5OxUu2vNF4zuE/wBljXmi8Z3Cf7KldKR9qdKR9qdO3uTsVLqNOaLxncJ/ss69UXjO4T/ZUnpSPtTpSPtTp0bk7NWl216ovGdwn+ya9UXjO4T/AGVJ6Uj7U6Uj7U6lG5OzVpdhp1RXF58NyBdzHNAubC5IsMyt/SuJaCcOeewbgjqI/hcol5Ric0h1nC2YNiP5Cu9HXVDI2CnoS+INbgc6cMJFu67MLRfsRbxhttXpqzlZbrK0tFyw/nAyqgNM5+Ue2Hh5G9uIbnfktyFzTDoyyiIoCIiAiIgwVROXfs8ZVymZlU+OR7i6RzbOa+wsLN/5sr2VDTCzfk5vfs5ZeiyprqpnMJVTFXlzj4Tnz8nDanwnPn5OG1dNRbOxc218NGnMvhOfPycNqfCc+fk4bV01Yc4DeQP1TsXNnDRpzP4Tnz8nDanwnPn5OG1dMa8HcQf0KyU7FzZw0acy+E58/Jw2p8Jz5+ThtXRRWxmUxCRvOBoeY8W0Adxt2ZFTk23p2Lmzho05n8Jz5+ThtT4Tnz8nDaumNcDuIP6LKdi5s4aNOZfCc+fk4bU+E58/Jw2rpqJ2Lmzho05mz7J8xirpXNuLgMaCRfMA9X6rofJ8QZE1odjDRhBHYMhu616SoaUWb8nN5nZFu38vVYV3Kq/dLKmimnw0uk/41D+8H+cisIVf0m/Gof3g/wA3qwLGfEMo8yIiKKIiICIiDBUNIRgGFxeM83bzmpiooL4dq18/l3b8kEyLF0ugFaDTbkyKejlMrMZjilew4nNwuDDmMJC36hq6Zssbo3i7XtLHDtDhYrGqMwsekuX8g1TKHkmlkgJZU1WGMEMdO6V1ybBpP9r6h04rnUAlMYYY6qWGpmEOLmY2XAe6C9+y9irpUaHUr6aGnLHNjgIdCWSOa5hHWHg3ULdBKMU5ga2VjHPc92Gd4c4v+fE+9yD1hZTPrMpjEQ55yxpO6n5WM0DmTOqKKmhZUFtoWF0jxzjx1DPcrn9pTnjkSW7g5+GIFzCWBxL27iMwCStlLoPRODwYMn07aUgOcAI23IDR1G5O1vXurtHoZ6P7pKHPhwtZbG7FZtrbe++QzUn24+fyR7sqPoBE6m5TfFIwU3O0kUrII5XTMyvikLnZhx7F09aPkPRano3l8Qe55aGY5pXSuDRuaHPJIH5Ld3WUzCREx+/DKLF0uooVBRkYNlxeLnN2/fmpyVFT3w7Vr5/Lu3myDS6TfjUP7wf5vVgVf0m/Gof3g/zerArPiEjzIiIooiIgIiIMFUCu0oqOefFSQshZDIWPfPd5cbAizAbjfvV/K4ppHys6lranGSQ+bE2Qts19mi4BGRtZdH8aimqr+zTfqqin0WjWGv8AEp+C76k1hr/Ep+C76lR9bB3x6prYO+PVd3Db1Dk5bm141hr/ABKfgu+pNYa/xKfgu+pUfWwd8eqa2Dvj1V4bWoOWva8aw1/iU/Bd9Saw1/iU/Bd9So+tg749U1sHfHqnDa1By17XjWGv8Sn4LvqTWGv8Sn4LvqVH1sHfHqmtg749U4bWoOWva8aw1/iU/Bd9Saw1/iU/Bd9So+tg749U1sHfHqnDa1By17XjWGv8Sn4LvqTWGv8AEp+C76lR9bB3x6prYO+PVOG1qDlr2uztJOUG5g08liDg5tzMQvmMROWV81v+VtKIaGkZK9rmufkyG93Fzjn/ABc71ynWsHIOxE5ADMkncAO1WXTbRSWeCOrhe6odzbBJH1huVzGP+bdYWi7atZj/ABtt3LmJXXSF+KWgPWatrrdg5t+f6bgrGtPyNyJHBZ4Mkjy0DFNIZC0WFw3F8oW4XDVMeIdcCIixUREQEREGCvJ90ZI0c7CzIkhrmtcB+YXrKgoyMGy4uGebr3/tBF0TB5eLhN9k6Jg8vDw2+y9qK5lMQ8XRMHl4eG32TomDy8PDb7L2omZMQ8XRMHl4eG32TomDy8PDb7L2omZMQ8XRMHl4eG32TomDy8PDb7L2omZMQ8XRMHl4eG32TomDy8PDb7L2omZMQ8XRMHl4eG32TomDy8PDb7L2omZMQ8TeS4QQRBECDcERty/pT0wOHNoZmdkW7T2ev8qUqGiIwbLnOFzm699/5qes+VwnREQEREBERAREQYKjgxYdvCTn8u7+1IVhu5B9IiICIiAiIgIiICIiAiIgwVHTl2Hawk3Py7t+W9SrDUGU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6" name="AutoShape 4" descr="data:image/jpeg;base64,/9j/4AAQSkZJRgABAQAAAQABAAD/2wCEAAkGBxQQDxQUEBATDxUUERQQFBMQERoUGhQXFRYWFhQXFhUYKCggGBwpGxQUIjEhJSovMTAuFx8zODQsNygtLisBCgoKDQ0OGhAQGi0kHCQsLiwsLCwsLiwsLzcwLDc3MiwsLCw3LCwsLDQtLCwsLCwsLCwsLC4sLCwrNyw3NTgsK//AABEIAHkAtQMBIgACEQEDEQH/xAAbAAEAAgMBAQAAAAAAAAAAAAAAAwYBBQcEAv/EADgQAAEDAgIFCgMJAQEAAAAAAAEAAgMEERIhBhYiMZMFExVBUVJTVJHRFzLSBxQzYXF0gaGzQiP/xAAYAQEBAAMAAAAAAAAAAAAAAAAAAQIDBP/EACURAQABBAIBBAIDAAAAAAAAAAABAgMRURMUMSEyYXHB8AQiQf/aAAwDAQACEQMRAD8A7iiIgwVDSWwC2K1z8977/wA1MVFTk4dpwec82iw3oJkREBEWLoMosXS6DKLGJLoMosArKAiIgwVDRkYNnFa5+e995vvzUxUdNfDtODzc5tFhvyQSoiICIiAiIgIiIMFQ0osz5Ob37PZ6KYqGjILBheZBntHrzzQToiICqmnfLlVQwOnp46eSNgGMTOeHXLrbOHK1lalXtPOSJKyglhhw434bYzYZOvvUWEUekjqanbJyg1rS/ab90jkkaG2B28jbep5dMKUc1hkdIZmCSMQxukJaTbEQ2+EX6yq7pho1VTvg5trZ420r4XQundCGyFoDZLt+e1txWtdoVVx01G2FjGVMDWMNSyYsMbQ4FzC23/q0gnJXOc/aa+m45H0yDKmsbWSgNZWNp6dgZtHExpDQBm7M71ZtI+VxSUsk1g4tAwtOWJziA0epCoLdBauKvfXRmN0wqmva1zspYXMa2S+Ww7IkWVm035Bnr/u8TH8zCJRLUOY4YxgzaGXBBzspPtjZHmXq0I0gkrYX/eImwTxSGOWNhJDTa7SL55ghWRUjRzRioouU5ZBO+pgqIwZHTuGMStyFg0AWsAFd1lKQIiKKwVFSCzPk5vM7P878u3epSoaIgsyeZBc7Tt+83HUgnREQEREBERAREQYK0lfpNT0uFtRMxkhJGCO7yLZ5tGYyI3rdlchnniirKs4C0/eN7xtWwNvcnOy3WLUXKsS1Xbk0RleteqLxncJ/smvVF4zuE/2VJ6Uj7U6Uj7V2dS3uXP2atLtr1ReM7hP9k16ovGdwn+ypPSkfanSkfap1KNydmrS6680XjO4T/ZNeaLxncJ/sqV0pH2p0pH2p07e5OxUu2vNF4zuE/wBljXmi8Z3Cf7KldKR9qdKR9qdO3uTsVLqNOaLxncJ/ss69UXjO4T/ZUnpSPtTpSPtTp0bk7NWl216ovGdwn+ya9UXjO4T/AGVJ6Uj7U6Uj7U6lG5OzVpdhp1RXF58NyBdzHNAubC5IsMyt/SuJaCcOeewbgjqI/hcol5Ric0h1nC2YNiP5Cu9HXVDI2CnoS+INbgc6cMJFu67MLRfsRbxhttXpqzlZbrK0tFyw/nAyqgNM5+Ue2Hh5G9uIbnfktyFzTDoyyiIoCIiAiIgwVROXfs8ZVymZlU+OR7i6RzbOa+wsLN/5sr2VDTCzfk5vfs5ZeiyprqpnMJVTFXlzj4Tnz8nDanwnPn5OG1dNRbOxc218NGnMvhOfPycNqfCc+fk4bV01Yc4DeQP1TsXNnDRpzP4Tnz8nDanwnPn5OG1dMa8HcQf0KyU7FzZw0acy+E58/Jw2p8Jz5+ThtXRRWxmUxCRvOBoeY8W0Adxt2ZFTk23p2Lmzho05n8Jz5+ThtT4Tnz8nDaumNcDuIP6LKdi5s4aNOZfCc+fk4bU+E58/Jw2rpqJ2Lmzho05mz7J8xirpXNuLgMaCRfMA9X6rofJ8QZE1odjDRhBHYMhu616SoaUWb8nN5nZFu38vVYV3Kq/dLKmimnw0uk/41D+8H+cisIVf0m/Gof3g/wA3qwLGfEMo8yIiKKIiICIiDBUNIRgGFxeM83bzmpiooL4dq18/l3b8kEyLF0ugFaDTbkyKejlMrMZjilew4nNwuDDmMJC36hq6Zssbo3i7XtLHDtDhYrGqMwsekuX8g1TKHkmlkgJZU1WGMEMdO6V1ybBpP9r6h04rnUAlMYYY6qWGpmEOLmY2XAe6C9+y9irpUaHUr6aGnLHNjgIdCWSOa5hHWHg3ULdBKMU5ga2VjHPc92Gd4c4v+fE+9yD1hZTPrMpjEQ55yxpO6n5WM0DmTOqKKmhZUFtoWF0jxzjx1DPcrn9pTnjkSW7g5+GIFzCWBxL27iMwCStlLoPRODwYMn07aUgOcAI23IDR1G5O1vXurtHoZ6P7pKHPhwtZbG7FZtrbe++QzUn24+fyR7sqPoBE6m5TfFIwU3O0kUrII5XTMyvikLnZhx7F09aPkPRano3l8Qe55aGY5pXSuDRuaHPJIH5Ld3WUzCREx+/DKLF0uooVBRkYNlxeLnN2/fmpyVFT3w7Vr5/Lu3myDS6TfjUP7wf5vVgVf0m/Gof3g/zerArPiEjzIiIooiIgIiIMFUCu0oqOefFSQshZDIWPfPd5cbAizAbjfvV/K4ppHys6lranGSQ+bE2Qts19mi4BGRtZdH8aimqr+zTfqqin0WjWGv8AEp+C76k1hr/Ep+C76lR9bB3x6prYO+PVd3Db1Dk5bm141hr/ABKfgu+pNYa/xKfgu+pUfWwd8eqa2Dvj1V4bWoOWva8aw1/iU/Bd9Saw1/iU/Bd9So+tg749U1sHfHqnDa1By17XjWGv8Sn4LvqTWGv8Sn4LvqVH1sHfHqmtg749U4bWoOWva8aw1/iU/Bd9Saw1/iU/Bd9So+tg749U1sHfHqnDa1By17XjWGv8Sn4LvqTWGv8AEp+C76lR9bB3x6prYO+PVOG1qDlr2uztJOUG5g08liDg5tzMQvmMROWV81v+VtKIaGkZK9rmufkyG93Fzjn/ABc71ynWsHIOxE5ADMkncAO1WXTbRSWeCOrhe6odzbBJH1huVzGP+bdYWi7atZj/ABtt3LmJXXSF+KWgPWatrrdg5t+f6bgrGtPyNyJHBZ4Mkjy0DFNIZC0WFw3F8oW4XDVMeIdcCIixUREQEREGCvJ90ZI0c7CzIkhrmtcB+YXrKgoyMGy4uGebr3/tBF0TB5eLhN9k6Jg8vDw2+y9qK5lMQ8XRMHl4eG32TomDy8PDb7L2omZMQ8XRMHl4eG32TomDy8PDb7L2omZMQ8XRMHl4eG32TomDy8PDb7L2omZMQ8XRMHl4eG32TomDy8PDb7L2omZMQ8XRMHl4eG32TomDy8PDb7L2omZMQ8TeS4QQRBECDcERty/pT0wOHNoZmdkW7T2ev8qUqGiIwbLnOFzm699/5qes+VwnREQEREBERAREQYKjgxYdvCTn8u7+1IVhu5B9IiICIiAiIgIiICIiAiIgwVHTl2Hawk3Py7t+W9SrDUGU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958" name="AutoShape 6" descr="data:image/jpeg;base64,/9j/4AAQSkZJRgABAQAAAQABAAD/2wCEAAkGBxQQDxQUEBATDxUUERQQFBMQERoUGhQXFRYWFhQXFhUYKCggGBwpGxQUIjEhJSovMTAuFx8zODQsNygtLisBCgoKDQ0OGhAQGi0kHCQsLiwsLCwsLiwsLzcwLDc3MiwsLCw3LCwsLDQtLCwsLCwsLCwsLC4sLCwrNyw3NTgsK//AABEIAHkAtQMBIgACEQEDEQH/xAAbAAEAAgMBAQAAAAAAAAAAAAAAAwYBBQcEAv/EADgQAAEDAgIFCgMJAQEAAAAAAAEAAgMEERIhBhYiMZMFExVBUVJTVJHRFzLSBxQzYXF0gaGzQiP/xAAYAQEBAAMAAAAAAAAAAAAAAAAAAQIDBP/EACURAQABBAIBBAIDAAAAAAAAAAABAgMRURMUMSEyYXHB8AQiQf/aAAwDAQACEQMRAD8A7iiIgwVDSWwC2K1z8977/wA1MVFTk4dpwec82iw3oJkREBEWLoMosXS6DKLGJLoMosArKAiIgwVDRkYNnFa5+e995vvzUxUdNfDtODzc5tFhvyQSoiICIiAiIgIiIMFQ0osz5Ob37PZ6KYqGjILBheZBntHrzzQToiICqmnfLlVQwOnp46eSNgGMTOeHXLrbOHK1lalXtPOSJKyglhhw434bYzYZOvvUWEUekjqanbJyg1rS/ab90jkkaG2B28jbep5dMKUc1hkdIZmCSMQxukJaTbEQ2+EX6yq7pho1VTvg5trZ420r4XQundCGyFoDZLt+e1txWtdoVVx01G2FjGVMDWMNSyYsMbQ4FzC23/q0gnJXOc/aa+m45H0yDKmsbWSgNZWNp6dgZtHExpDQBm7M71ZtI+VxSUsk1g4tAwtOWJziA0epCoLdBauKvfXRmN0wqmva1zspYXMa2S+Ww7IkWVm035Bnr/u8TH8zCJRLUOY4YxgzaGXBBzspPtjZHmXq0I0gkrYX/eImwTxSGOWNhJDTa7SL55ghWRUjRzRioouU5ZBO+pgqIwZHTuGMStyFg0AWsAFd1lKQIiKKwVFSCzPk5vM7P878u3epSoaIgsyeZBc7Tt+83HUgnREQEREBERAREQYK0lfpNT0uFtRMxkhJGCO7yLZ5tGYyI3rdlchnniirKs4C0/eN7xtWwNvcnOy3WLUXKsS1Xbk0RleteqLxncJ/smvVF4zuE/2VJ6Uj7U6Uj7V2dS3uXP2atLtr1ReM7hP9k16ovGdwn+ypPSkfanSkfap1KNydmrS6680XjO4T/ZNeaLxncJ/sqV0pH2p0pH2p07e5OxUu2vNF4zuE/wBljXmi8Z3Cf7KldKR9qdKR9qdO3uTsVLqNOaLxncJ/ss69UXjO4T/ZUnpSPtTpSPtTp0bk7NWl216ovGdwn+ya9UXjO4T/AGVJ6Uj7U6Uj7U6lG5OzVpdhp1RXF58NyBdzHNAubC5IsMyt/SuJaCcOeewbgjqI/hcol5Ric0h1nC2YNiP5Cu9HXVDI2CnoS+INbgc6cMJFu67MLRfsRbxhttXpqzlZbrK0tFyw/nAyqgNM5+Ue2Hh5G9uIbnfktyFzTDoyyiIoCIiAiIgwVROXfs8ZVymZlU+OR7i6RzbOa+wsLN/5sr2VDTCzfk5vfs5ZeiyprqpnMJVTFXlzj4Tnz8nDanwnPn5OG1dNRbOxc218NGnMvhOfPycNqfCc+fk4bV01Yc4DeQP1TsXNnDRpzP4Tnz8nDanwnPn5OG1dMa8HcQf0KyU7FzZw0acy+E58/Jw2p8Jz5+ThtXRRWxmUxCRvOBoeY8W0Adxt2ZFTk23p2Lmzho05n8Jz5+ThtT4Tnz8nDaumNcDuIP6LKdi5s4aNOZfCc+fk4bU+E58/Jw2rpqJ2Lmzho05mz7J8xirpXNuLgMaCRfMA9X6rofJ8QZE1odjDRhBHYMhu616SoaUWb8nN5nZFu38vVYV3Kq/dLKmimnw0uk/41D+8H+cisIVf0m/Gof3g/wA3qwLGfEMo8yIiKKIiICIiDBUNIRgGFxeM83bzmpiooL4dq18/l3b8kEyLF0ugFaDTbkyKejlMrMZjilew4nNwuDDmMJC36hq6Zssbo3i7XtLHDtDhYrGqMwsekuX8g1TKHkmlkgJZU1WGMEMdO6V1ybBpP9r6h04rnUAlMYYY6qWGpmEOLmY2XAe6C9+y9irpUaHUr6aGnLHNjgIdCWSOa5hHWHg3ULdBKMU5ga2VjHPc92Gd4c4v+fE+9yD1hZTPrMpjEQ55yxpO6n5WM0DmTOqKKmhZUFtoWF0jxzjx1DPcrn9pTnjkSW7g5+GIFzCWBxL27iMwCStlLoPRODwYMn07aUgOcAI23IDR1G5O1vXurtHoZ6P7pKHPhwtZbG7FZtrbe++QzUn24+fyR7sqPoBE6m5TfFIwU3O0kUrII5XTMyvikLnZhx7F09aPkPRano3l8Qe55aGY5pXSuDRuaHPJIH5Ld3WUzCREx+/DKLF0uooVBRkYNlxeLnN2/fmpyVFT3w7Vr5/Lu3myDS6TfjUP7wf5vVgVf0m/Gof3g/zerArPiEjzIiIooiIgIiIMFUCu0oqOefFSQshZDIWPfPd5cbAizAbjfvV/K4ppHys6lranGSQ+bE2Qts19mi4BGRtZdH8aimqr+zTfqqin0WjWGv8AEp+C76k1hr/Ep+C76lR9bB3x6prYO+PVd3Db1Dk5bm141hr/ABKfgu+pNYa/xKfgu+pUfWwd8eqa2Dvj1V4bWoOWva8aw1/iU/Bd9Saw1/iU/Bd9So+tg749U1sHfHqnDa1By17XjWGv8Sn4LvqTWGv8Sn4LvqVH1sHfHqmtg749U4bWoOWva8aw1/iU/Bd9Saw1/iU/Bd9So+tg749U1sHfHqnDa1By17XjWGv8Sn4LvqTWGv8AEp+C76lR9bB3x6prYO+PVOG1qDlr2uztJOUG5g08liDg5tzMQvmMROWV81v+VtKIaGkZK9rmufkyG93Fzjn/ABc71ynWsHIOxE5ADMkncAO1WXTbRSWeCOrhe6odzbBJH1huVzGP+bdYWi7atZj/ABtt3LmJXXSF+KWgPWatrrdg5t+f6bgrGtPyNyJHBZ4Mkjy0DFNIZC0WFw3F8oW4XDVMeIdcCIixUREQEREGCvJ90ZI0c7CzIkhrmtcB+YXrKgoyMGy4uGebr3/tBF0TB5eLhN9k6Jg8vDw2+y9qK5lMQ8XRMHl4eG32TomDy8PDb7L2omZMQ8XRMHl4eG32TomDy8PDb7L2omZMQ8XRMHl4eG32TomDy8PDb7L2omZMQ8XRMHl4eG32TomDy8PDb7L2omZMQ8XRMHl4eG32TomDy8PDb7L2omZMQ8TeS4QQRBECDcERty/pT0wOHNoZmdkW7T2ev8qUqGiIwbLnOFzm699/5qes+VwnREQEREBERAREQYKjgxYdvCTn8u7+1IVhu5B9IiICIiAiIgIiICIiAiIgwVHTl2Hawk3Py7t+W9SrDUGUREBERAREQ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3959" name="Picture 7"/>
          <p:cNvPicPr>
            <a:picLocks noChangeAspect="1" noChangeArrowheads="1"/>
          </p:cNvPicPr>
          <p:nvPr/>
        </p:nvPicPr>
        <p:blipFill>
          <a:blip r:embed="rId3" cstate="print"/>
          <a:srcRect l="24597" t="46875" r="58419" b="32292"/>
          <a:stretch>
            <a:fillRect/>
          </a:stretch>
        </p:blipFill>
        <p:spPr bwMode="auto">
          <a:xfrm>
            <a:off x="1447800" y="2971800"/>
            <a:ext cx="2209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to Start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Start to start (SS).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SS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start before A starts</a:t>
            </a:r>
            <a:r>
              <a:rPr lang="en-US" dirty="0" smtClean="0"/>
              <a:t> or in another words </a:t>
            </a:r>
            <a:r>
              <a:rPr lang="en-US" i="1" dirty="0" smtClean="0"/>
              <a:t>Activity B can start after Activity A has started</a:t>
            </a:r>
            <a:r>
              <a:rPr lang="en-US" dirty="0" smtClean="0"/>
              <a:t>.</a:t>
            </a:r>
            <a:r>
              <a:rPr lang="en-US" baseline="30000" dirty="0" smtClean="0">
                <a:hlinkClick r:id="rId2"/>
              </a:rPr>
              <a:t>[2]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(Project work started) SS (Project management activities started)</a:t>
            </a:r>
            <a:endParaRPr lang="en-US" dirty="0"/>
          </a:p>
        </p:txBody>
      </p:sp>
      <p:sp>
        <p:nvSpPr>
          <p:cNvPr id="252930" name="AutoShape 2" descr="data:image/jpeg;base64,/9j/4AAQSkZJRgABAQAAAQABAAD/2wCEAAkGBxASEA8PDhQRFRIQEBEQEA8QERAPEhEPFRMXFhQUFBYYKCgkGSYlHBUVIT0jJSsrLi8uGB8zOTMsNygtLisBCgoKDgwOGxAQGjccHCUuLCwsNCwrMCwsLDItNywtLCwsLCwsLCwrLDcvNyw3LCwsLCwrLCwsNDgwLCwsLywuLP/AABEIAIMA1AMBIgACEQEDEQH/xAAbAAEAAgMBAQAAAAAAAAAAAAAAAQYDBAcFAv/EADwQAAEDAgIFCQUHBAMAAAAAAAABAgMEEQUSFiEiMZMGExVBUVJTYdEXMlSR0hQjNUJxc4EHYrHDJTPB/8QAGQEBAAMBAQAAAAAAAAAAAAAAAAECBAMF/8QAJxEBAAIBBAIBBAIDAAAAAAAAAAECUQMRExQhMVJBYcHwkeEEEiL/2gAMAwEAAhEDEQA/AO4gAAAABgmVM0d897rbLmtu/Nb/ANM6mGS+ZlnIiXXMipdXatyAZUJIQkAAAAIuLgSCLgCQRcXAkAADXqlTYzZvfS2XNv8AO3V+psGGe+zZyJtJe6XzJ1tTzAzAAAAAAAAAAAAAAAAKYJk2mbGayrtatjVvM5gncmaO7lRVVbNTc/VuUDOgIAEnxMq2XLa9ltfdfzPohwFFoeUeKPxCSgdHQosMcc0kiPn1se61mp26lPcp+V9G+b7PmcySz1RJYpIkcjPeVrnIiLbyNGmwGobilbWXakc1KyGNyLdySNVdat/lCp4FyHr21NJLUMiVYG1DZ531D51qFkVMrsips7tydpFfMQmY9y97lPy1RaCaow5zs8b4kSR8L0Y5HORNlXIiO/gs2DY7BUOkihfnfAjEmVrVyte5N2bcq+SHO5ORGIPpq6mY1kVPKsXMUSzrMxjkdeRWPVEViWtZpauQeAVFB9opHZHUqP5ymkRdtM/vsenkvWTHqUT7hg5V8tpKWqZDHEx8TEjfWSucrXQskdlYqIm/cu/sLqxboip16/4ObS/0/qalMSkq6iWOStc5qQwPYsSwtT7pr1Vt+tfmXLknDUso6eOty8/HGjJFY7Miqmq9yIj/AJ+5Pvw9kEAkSYKlPc2M22nZs/3fwZjBVKmxmcrbvba35l7qgbAAAAAAAAAAAAAAAAIuYKqbJZzlY1iLtve7LlTqsqmhiWLOY/maePnpkRHPjR6Roxi7lc5bol7ak67FV5d1cslG5KumWJrZYVa5JUmaq50vmRESyWvvL1pvMQra20Pb06w7XaVVS6pdsciottWpUTWTpzh/iu4UnoUpMRibqbZETciWRP4HSkfabunTLJ2bYXXTnD/FdwpPQac4f4ruFJ6FK6Uj7R0pH2jqUydm2F105w/xXcKT0I04w/xXcKT0KX0pH2jpSPtHUpk7Fl004w/xXcKT0J05w/xXcKT0KV0pH2jpSPtHTpk7NsLrpzh/iu4UnoNOcP8AFdwpPQpXSkfaOlI+0dSmTs2XXTnD/FdwpPQac4f4ruFJ6FK6Uj7R0pH2jqUydm2F105w/wAV3Ck9Daw3lJTVLljpZGOezK57Ho5jkjX8yIu8oHSkfaepyWqIH1bFyqr0auVzUu5P1VOopqf41a1mYlamvabRDowIQkwtYAAAAAAAAAABBJAFfwz8SxD9mk/xKbnKDCY6qL7NM5Ujeu01q5XOtrTK7q1mphf4liH7NJ/tPZmTaZs5ta7WrY1by0+JViN4c4d/SfWtq2S11sixMWyX1Je+sj2Tr8bJwWep04HTsamVOGmHMfZOvxsnBZ6j2Tr8bJwWep04DsamThphzH2Tr8bJwWeo9k6/GycFnqdNuSOxqZOGmHMfZOvxsnBZ6j2Tr8bJwWep0uWVrWq96ojWpdzlWyIib1VT5pp2SNbJG5HMcl2uat0VO1FHY1MnDTDm3snX42Tgs9R7J1+Nk4LPU6dcDsamThphzH2Tr8bJwWeo9k6/GycFnqdOA7Gpk4aYcx9k6/GycFnqexyW5CpQzLOtS+RyojGo5rWNRq+8lr61WyF2MNQnu7GbaTfbZ/u19hE617RtMpjSpE7xDOADk6AAAAAAAAAAAEEkAeBhf4liH7NJ/tPYmVM0d3Ki3XKibnLbcp4+GfiWIfs0n+09uRXXblta65r3vbqsWt7Vr6ZQQik3K7rB8uU+rkKBy7lJycpOmsPi5vYqI6l8zM70bI5LWVyX17z6xHlpPDUxspbSUjauOjen2dUYxVSytSe+tU/Qv1VgsElRBVvbeana9sb7qlkf72rr3Hkzcg6B0yzqx+ZZknyJLIkXPJufzd7X8yK+Non1/ZPndWq3lHUyOxKkrHMh+4nWCldCt5oUatpI5r2d5pbUR/STlBNUNjpmoyOGjpoWOiei8/K9yanp3W6rFsfyNo3SyTPa9z3sfHtyPe2Nj/fSNq6mXt1WMtByVpIJYZoWK18MPMNVHO1xdSP736qK7R/EfktG/r7/AIc65bUEtRitbHFGyVWYcx6c5O+FIVu77xiJvU6HyGrElw6jkR7n3haivelnOVEsqqY8X5GUlTM6pl55JXMSNzop5Ys0aflcjV1prPaoKOOGNkMTUayNqNY1qWREQU8V2/fqW8zv+/RsgC5IGvVKmxmcrdtLW617F8jYuYps2rLl95M2a/u9dvMDKAAAAAAAAAAAAAEEgCvYYv8AyVf5w0lvNPvLqnaeTU8uoFZO9sTnz0lQsKwZsutXZEfm3WUs2KYRFPlV6va5vuyRPWN6Iu9MydSnI3YFUwxYlPZ6MdUIyKNzVkmnRkyrmRN/Xe53060vv/s43m1fSzt5R4outy0jVuuxzcjsqX1Je+vUfWkWJ9+k4Mn1FIdysbddpN63S+tF67kaWN7yfM9Dh0sMnLfK8aRYn36TgyfUNIsT79JwZPqKPpY3vJ8xpY3vJ8xw6fxOW+V40ixPv0nBk+oaRYn36TgyfUUfSxveT5jSxveT5jh0/ict8rxpFiffpODJ9Q0ixPv0nBk+oo+lje8nzGlje8nzHDp/E5b5XjSLE+/ScGT6hpFiffpODJ9RR9LG95PmNLG95PmOHT+Jy3yvGkWJ9+k4Mn1DSLE+/ScGT6ij6WN7yfMaWN7yfMcOn8TlvleNIsT79JwZPqN/AMaq5Z+aq2RPZsvjkgRzFY9O+1VW6eZzjSxveT5lk/p/jnP1iMa6yNYquW10XWlm3XcqnLV0tOKTMRsvp6l5tHl1ckhCTzW4AAAAAAAAAAAAAQphlvmZZqLrW7lVNjVvT/BnNedzc0d1ci3XKibnLbcoGFcJpluqwxa9d+bZ6Doim8GLhsN4E7zlG0NHoim8GLhsHRFN4MXDYbwG85NoaPRFN4MXDYOiKbwYuGw3gN5ybQ0eiKbwYuGwdEU3gxcNhvAbzk2ho9EU3gxcNg6IpvBi4bDeA3nJtDR6IpvBi4bB0RTeDFw2G8BvOTaGj0RTeDFw2Eto44/+mJiZnNzZUayyJfa87G6a9UrdjMrk222y31u6kXyG8m0M5IBCQAAAAAAAAAAAAAUxSZrty5bXXNe97f22MprzImeO7VVbrZybm6t6gZ0JIQkAAAAAAAAAAAAAAGKbNqy5feTNmv7vl5mU16pE2LtV22lrJ7q95QNgAAAAAAAAAAAAAAAA+V6gAPoAAAAAAAAAAAAAAAA+XdX6gAfQ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2931" name="Picture 3"/>
          <p:cNvPicPr>
            <a:picLocks noChangeAspect="1" noChangeArrowheads="1"/>
          </p:cNvPicPr>
          <p:nvPr/>
        </p:nvPicPr>
        <p:blipFill>
          <a:blip r:embed="rId3" cstate="print"/>
          <a:srcRect l="21669" t="41666" r="57248" b="35417"/>
          <a:stretch>
            <a:fillRect/>
          </a:stretch>
        </p:blipFill>
        <p:spPr bwMode="auto">
          <a:xfrm>
            <a:off x="1371600" y="2667000"/>
            <a:ext cx="2743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to Finish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Start to finish (SF)</a:t>
            </a:r>
          </a:p>
          <a:p>
            <a:pPr lvl="1"/>
            <a:r>
              <a:rPr lang="en-US" i="1" dirty="0" smtClean="0"/>
              <a:t>A</a:t>
            </a:r>
            <a:r>
              <a:rPr lang="en-US" dirty="0" smtClean="0"/>
              <a:t> SF </a:t>
            </a:r>
            <a:r>
              <a:rPr lang="en-US" i="1" dirty="0" smtClean="0"/>
              <a:t>B</a:t>
            </a:r>
            <a:r>
              <a:rPr lang="en-US" dirty="0" smtClean="0"/>
              <a:t> = </a:t>
            </a:r>
            <a:r>
              <a:rPr lang="en-US" i="1" dirty="0" smtClean="0"/>
              <a:t>B can't finish before A starts</a:t>
            </a:r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r>
              <a:rPr lang="en-US" i="1" dirty="0" smtClean="0"/>
              <a:t>(New shift started) SF (Previous shift finished)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51906" name="Picture 2" descr="http://www.ameagle.com/images/SFrelationsh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667000"/>
            <a:ext cx="3000375" cy="1447801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Y" dirty="0" smtClean="0"/>
              <a:t>Leads &amp; </a:t>
            </a:r>
            <a:r>
              <a:rPr lang="es-UY" dirty="0" err="1" smtClean="0"/>
              <a:t>Lags</a:t>
            </a:r>
            <a:endParaRPr lang="es-UY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571612"/>
            <a:ext cx="822960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214546" y="1643050"/>
            <a:ext cx="928694" cy="35719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Over Allocation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Over Allocation is when a project calls for more time than a team member has.</a:t>
            </a:r>
          </a:p>
          <a:p>
            <a:pPr lvl="1">
              <a:buFont typeface="Wingdings 2" pitchFamily="18" charset="2"/>
              <a:buNone/>
            </a:pPr>
            <a:endParaRPr lang="en-GB" sz="20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get the best performance and results from resources, you need to manage resource workloads to avoid over-allocations and under-allocations.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Leveling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 smtClean="0"/>
              <a:t>Over Allocation can be solved by number of ways for example:</a:t>
            </a:r>
          </a:p>
          <a:p>
            <a:pPr lvl="1"/>
            <a:r>
              <a:rPr lang="en-GB" sz="2000" dirty="0" smtClean="0"/>
              <a:t>Changing the relationships i.e. (SS, FS, SF, FF)</a:t>
            </a:r>
          </a:p>
          <a:p>
            <a:pPr lvl="1"/>
            <a:r>
              <a:rPr lang="en-GB" sz="2000" dirty="0" smtClean="0"/>
              <a:t>Changing </a:t>
            </a:r>
            <a:r>
              <a:rPr lang="en-GB" sz="2000" dirty="0" smtClean="0">
                <a:hlinkClick r:id="rId2" action="ppaction://hlinksldjump"/>
              </a:rPr>
              <a:t>lag</a:t>
            </a:r>
            <a:r>
              <a:rPr lang="en-GB" sz="2000" dirty="0" smtClean="0"/>
              <a:t> to “zero” or change it to </a:t>
            </a:r>
            <a:r>
              <a:rPr lang="en-GB" sz="2000" dirty="0" smtClean="0">
                <a:hlinkClick r:id="rId2" action="ppaction://hlinksldjump"/>
              </a:rPr>
              <a:t>lead</a:t>
            </a:r>
            <a:r>
              <a:rPr lang="en-GB" sz="2000" dirty="0" smtClean="0"/>
              <a:t> </a:t>
            </a:r>
          </a:p>
          <a:p>
            <a:pPr lvl="1"/>
            <a:r>
              <a:rPr lang="en-GB" sz="2000" dirty="0" smtClean="0"/>
              <a:t>Changing working time</a:t>
            </a:r>
          </a:p>
          <a:p>
            <a:pPr lvl="1"/>
            <a:r>
              <a:rPr lang="en-GB" sz="2000" dirty="0" smtClean="0"/>
              <a:t>Changing Units </a:t>
            </a:r>
          </a:p>
          <a:p>
            <a:pPr lvl="1"/>
            <a:r>
              <a:rPr lang="en-GB" sz="2000" dirty="0" smtClean="0"/>
              <a:t>Adding extra overtime hours to that particular resource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06274" y="430438"/>
            <a:ext cx="8005535" cy="90971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Program Evaluation and Review Technique (PERT)</a:t>
            </a:r>
          </a:p>
        </p:txBody>
      </p:sp>
      <p:sp>
        <p:nvSpPr>
          <p:cNvPr id="147460" name="Rectangle 3"/>
          <p:cNvSpPr>
            <a:spLocks noGrp="1" noChangeArrowheads="1"/>
          </p:cNvSpPr>
          <p:nvPr>
            <p:ph idx="1"/>
          </p:nvPr>
        </p:nvSpPr>
        <p:spPr>
          <a:xfrm>
            <a:off x="305405" y="1904916"/>
            <a:ext cx="8457595" cy="4344061"/>
          </a:xfrm>
        </p:spPr>
        <p:txBody>
          <a:bodyPr/>
          <a:lstStyle/>
          <a:p>
            <a:pPr eaLnBrk="1" hangingPunct="1">
              <a:spcBef>
                <a:spcPct val="80000"/>
              </a:spcBef>
            </a:pPr>
            <a:r>
              <a:rPr lang="en-US" sz="2400" dirty="0" smtClean="0"/>
              <a:t>PERT is a network analysis technique used to estimate project duration when there is a high degree of uncertainty about the individual activity duration estimates.</a:t>
            </a:r>
          </a:p>
          <a:p>
            <a:pPr eaLnBrk="1" hangingPunct="1">
              <a:spcBef>
                <a:spcPct val="80000"/>
              </a:spcBef>
            </a:pPr>
            <a:r>
              <a:rPr lang="en-US" sz="2400" dirty="0" smtClean="0"/>
              <a:t>PERT uses </a:t>
            </a:r>
            <a:r>
              <a:rPr lang="en-US" sz="2400" b="1" dirty="0" smtClean="0"/>
              <a:t>probabilistic time estimates</a:t>
            </a:r>
            <a:r>
              <a:rPr lang="en-US" sz="2400" dirty="0" smtClean="0"/>
              <a:t>:</a:t>
            </a:r>
            <a:endParaRPr lang="en-US" sz="2400" b="1" dirty="0" smtClean="0"/>
          </a:p>
          <a:p>
            <a:pPr lvl="1" eaLnBrk="1" hangingPunct="1">
              <a:spcBef>
                <a:spcPct val="80000"/>
              </a:spcBef>
            </a:pPr>
            <a:r>
              <a:rPr lang="en-US" sz="2000" dirty="0" smtClean="0"/>
              <a:t>Duration estimates based on using optimistic, most likely, and pessimistic estimates of activity durations, or a three-point estimate.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PERT Formula and Example</a:t>
            </a:r>
          </a:p>
        </p:txBody>
      </p:sp>
      <p:sp>
        <p:nvSpPr>
          <p:cNvPr id="148484" name="Rectangle 3"/>
          <p:cNvSpPr>
            <a:spLocks noGrp="1" noChangeArrowheads="1"/>
          </p:cNvSpPr>
          <p:nvPr>
            <p:ph idx="1"/>
          </p:nvPr>
        </p:nvSpPr>
        <p:spPr>
          <a:xfrm>
            <a:off x="458108" y="1218047"/>
            <a:ext cx="8457595" cy="533315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PERT weighted average</a:t>
            </a:r>
            <a:r>
              <a:rPr lang="en-US" sz="2000" b="1" dirty="0" smtClean="0"/>
              <a:t> =</a:t>
            </a:r>
            <a:r>
              <a:rPr lang="en-US" sz="2000" b="1" u="sng" dirty="0" smtClean="0"/>
              <a:t>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u="sng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u="sng" dirty="0" smtClean="0"/>
              <a:t>optimistic time + 4X most likely time + pessimistic time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dirty="0" smtClean="0"/>
              <a:t>				</a:t>
            </a:r>
            <a:r>
              <a:rPr lang="en-US" sz="1800" dirty="0" smtClean="0"/>
              <a:t>6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l"/>
            </a:pPr>
            <a:r>
              <a:rPr lang="en-US" sz="1800" dirty="0" smtClean="0"/>
              <a:t>Example: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10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PERT weighted average =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b="1" dirty="0" smtClean="0"/>
              <a:t> </a:t>
            </a:r>
            <a:r>
              <a:rPr lang="en-US" sz="1800" u="sng" dirty="0" smtClean="0"/>
              <a:t>8 workdays + 4 X 10 workdays + 24 workdays</a:t>
            </a:r>
            <a:r>
              <a:rPr lang="en-US" sz="1800" dirty="0" smtClean="0"/>
              <a:t> 	= </a:t>
            </a:r>
            <a:r>
              <a:rPr lang="en-US" sz="1800" b="1" dirty="0" smtClean="0"/>
              <a:t>12 days</a:t>
            </a:r>
            <a:r>
              <a:rPr lang="en-US" sz="2000" dirty="0" smtClean="0"/>
              <a:t>					</a:t>
            </a:r>
            <a:r>
              <a:rPr lang="en-US" sz="1800" dirty="0" smtClean="0"/>
              <a:t>6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where: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optimistic time= 8 days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most likely time = </a:t>
            </a:r>
            <a:r>
              <a:rPr lang="en-US" sz="1800" b="1" dirty="0" smtClean="0"/>
              <a:t>10 days</a:t>
            </a:r>
            <a:endParaRPr lang="en-US" sz="1800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pessimistic time = 24 days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 smtClean="0"/>
              <a:t>    Therefore, you’d use </a:t>
            </a:r>
            <a:r>
              <a:rPr lang="en-US" sz="1800" b="1" dirty="0" smtClean="0"/>
              <a:t>12 days</a:t>
            </a:r>
            <a:r>
              <a:rPr lang="en-US" sz="1800" dirty="0" smtClean="0"/>
              <a:t> on the network diagram instead of 10 when using PERT for the above example</a:t>
            </a:r>
            <a:r>
              <a:rPr lang="en-US" sz="2100" dirty="0" smtClean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8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8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8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8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8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8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8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48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48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48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848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8108" y="151112"/>
            <a:ext cx="8227786" cy="641077"/>
          </a:xfrm>
        </p:spPr>
        <p:txBody>
          <a:bodyPr/>
          <a:lstStyle/>
          <a:p>
            <a:pPr eaLnBrk="1" hangingPunct="1"/>
            <a:r>
              <a:rPr lang="en-US" sz="3100" b="1" dirty="0" smtClean="0">
                <a:latin typeface="Arial" charset="0"/>
              </a:rPr>
              <a:t>Gantt Charts</a:t>
            </a:r>
          </a:p>
        </p:txBody>
      </p:sp>
      <p:sp>
        <p:nvSpPr>
          <p:cNvPr id="126980" name="Rectangle 3"/>
          <p:cNvSpPr>
            <a:spLocks noGrp="1" noChangeArrowheads="1"/>
          </p:cNvSpPr>
          <p:nvPr>
            <p:ph idx="1"/>
          </p:nvPr>
        </p:nvSpPr>
        <p:spPr>
          <a:xfrm>
            <a:off x="500442" y="938721"/>
            <a:ext cx="8185452" cy="5145407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800" b="1" dirty="0" smtClean="0"/>
              <a:t>Gantt charts</a:t>
            </a:r>
            <a:r>
              <a:rPr lang="en-US" sz="2800" dirty="0" smtClean="0"/>
              <a:t> provide a standard format for displaying project schedule information by listing project activities and their corresponding start and finish dates in a calendar format.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sz="2800" dirty="0" smtClean="0"/>
              <a:t>Symbols include: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Black diamonds</a:t>
            </a:r>
            <a:r>
              <a:rPr lang="en-US" dirty="0" smtClean="0"/>
              <a:t>: Milestones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Thick black bars</a:t>
            </a:r>
            <a:r>
              <a:rPr lang="en-US" dirty="0" smtClean="0"/>
              <a:t>: Summary tasks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Lighter horizontal bars</a:t>
            </a:r>
            <a:r>
              <a:rPr lang="en-US" dirty="0" smtClean="0"/>
              <a:t>: Durations of tasks</a:t>
            </a: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b="1" dirty="0" smtClean="0"/>
              <a:t>Arrows</a:t>
            </a:r>
            <a:r>
              <a:rPr lang="en-US" dirty="0" smtClean="0"/>
              <a:t>: Dependencies between tasks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900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69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69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69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69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69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606275" y="277800"/>
            <a:ext cx="7931452" cy="763187"/>
          </a:xfrm>
        </p:spPr>
        <p:txBody>
          <a:bodyPr/>
          <a:lstStyle/>
          <a:p>
            <a:pPr eaLnBrk="1" hangingPunct="1"/>
            <a:r>
              <a:rPr lang="en-US" sz="3300" b="1" dirty="0" smtClean="0">
                <a:latin typeface="Arial" charset="0"/>
              </a:rPr>
              <a:t>Figure 6-5. Gantt Chart for Project 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35342"/>
          <a:stretch>
            <a:fillRect/>
          </a:stretch>
        </p:blipFill>
        <p:spPr bwMode="auto">
          <a:xfrm>
            <a:off x="285720" y="928670"/>
            <a:ext cx="8643998" cy="4357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 Benchmark or reference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 A project’s baseline is defined as the original scope, cost and schedule. The project’s baseline must be completely defined and documented before the project execution and control activities can begin. 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The project’s baseline is used to measure how performance deviates from the plan. Your performance measurement would only be meaningful if you had an accurate baseline.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 We Studied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Requirement gathering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WBS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RAM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Dependency Types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Lag &amp; Lead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Over-allocation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Resource Leveling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7545</TotalTime>
  <Words>1122</Words>
  <Application>Microsoft Office PowerPoint</Application>
  <PresentationFormat>On-screen Show (4:3)</PresentationFormat>
  <Paragraphs>321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Project Management Software Application PRM 705</vt:lpstr>
      <vt:lpstr>Recap</vt:lpstr>
      <vt:lpstr>Recap</vt:lpstr>
      <vt:lpstr>Today’s Outline</vt:lpstr>
      <vt:lpstr>Requirement Gathering for a Project</vt:lpstr>
      <vt:lpstr>Requirement Gathering for a Project</vt:lpstr>
      <vt:lpstr>Requirement Gathering for a Project</vt:lpstr>
      <vt:lpstr>Balancing Requirements</vt:lpstr>
      <vt:lpstr>WBS</vt:lpstr>
      <vt:lpstr>WBS</vt:lpstr>
      <vt:lpstr>WBS</vt:lpstr>
      <vt:lpstr>WBS</vt:lpstr>
      <vt:lpstr>Slide 13</vt:lpstr>
      <vt:lpstr>Slide 14</vt:lpstr>
      <vt:lpstr>Rules for WBS</vt:lpstr>
      <vt:lpstr>The WBS in the Project</vt:lpstr>
      <vt:lpstr>WBS Dictionary</vt:lpstr>
      <vt:lpstr>WBS Dictionary</vt:lpstr>
      <vt:lpstr>Activity List</vt:lpstr>
      <vt:lpstr>PBS</vt:lpstr>
      <vt:lpstr>OBS &amp; WBS</vt:lpstr>
      <vt:lpstr>Responsibility Assignment Matrix (RAM)</vt:lpstr>
      <vt:lpstr>Project Resources</vt:lpstr>
      <vt:lpstr>Predecessor Task</vt:lpstr>
      <vt:lpstr>Task Dependencies</vt:lpstr>
      <vt:lpstr>Figure 6-3. Task Dependency Types</vt:lpstr>
      <vt:lpstr>Finish to Start</vt:lpstr>
      <vt:lpstr>Finish to Finish</vt:lpstr>
      <vt:lpstr>Start to Start</vt:lpstr>
      <vt:lpstr>Start to Finish</vt:lpstr>
      <vt:lpstr>Leads &amp; Lags</vt:lpstr>
      <vt:lpstr>Over Allocation</vt:lpstr>
      <vt:lpstr>Resource Leveling</vt:lpstr>
      <vt:lpstr>Resource Leveling</vt:lpstr>
      <vt:lpstr>Program Evaluation and Review Technique (PERT)</vt:lpstr>
      <vt:lpstr>PERT Formula and Example</vt:lpstr>
      <vt:lpstr>Gantt Charts</vt:lpstr>
      <vt:lpstr>Figure 6-5. Gantt Chart for Project X</vt:lpstr>
      <vt:lpstr>Baseline</vt:lpstr>
      <vt:lpstr>Today We Studied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68</cp:revision>
  <dcterms:created xsi:type="dcterms:W3CDTF">2006-08-16T00:00:00Z</dcterms:created>
  <dcterms:modified xsi:type="dcterms:W3CDTF">2014-05-07T13:54:09Z</dcterms:modified>
</cp:coreProperties>
</file>