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5"/>
  </p:notesMasterIdLst>
  <p:sldIdLst>
    <p:sldId id="481" r:id="rId2"/>
    <p:sldId id="688" r:id="rId3"/>
    <p:sldId id="627" r:id="rId4"/>
    <p:sldId id="659" r:id="rId5"/>
    <p:sldId id="660" r:id="rId6"/>
    <p:sldId id="661" r:id="rId7"/>
    <p:sldId id="662" r:id="rId8"/>
    <p:sldId id="663" r:id="rId9"/>
    <p:sldId id="664" r:id="rId10"/>
    <p:sldId id="665" r:id="rId11"/>
    <p:sldId id="666" r:id="rId12"/>
    <p:sldId id="667" r:id="rId13"/>
    <p:sldId id="498"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70" d="100"/>
          <a:sy n="70" d="100"/>
        </p:scale>
        <p:origin x="-1302" y="5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BA4D35-C827-45ED-9DD7-E497C4B3624A}" type="datetimeFigureOut">
              <a:rPr lang="en-US" smtClean="0"/>
              <a:pPr/>
              <a:t>06/06/2014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2CC008-22B1-474A-9B77-C8102054B7A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295228-36C7-4D8C-967E-40395674DE62}" type="datetime1">
              <a:rPr lang="en-US" smtClean="0"/>
              <a:pPr/>
              <a:t>06/06/2014</a:t>
            </a:fld>
            <a:endParaRPr lang="en-US"/>
          </a:p>
        </p:txBody>
      </p:sp>
      <p:sp>
        <p:nvSpPr>
          <p:cNvPr id="5" name="Footer Placeholder 4"/>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DE77E80-DC37-465C-9160-AA2FDE70C925}" type="datetime1">
              <a:rPr lang="en-US" smtClean="0"/>
              <a:pPr/>
              <a:t>06/06/2014</a:t>
            </a:fld>
            <a:endParaRPr lang="en-US"/>
          </a:p>
        </p:txBody>
      </p:sp>
      <p:sp>
        <p:nvSpPr>
          <p:cNvPr id="5" name="Footer Placeholder 4"/>
          <p:cNvSpPr>
            <a:spLocks noGrp="1"/>
          </p:cNvSpPr>
          <p:nvPr>
            <p:ph type="ftr" sz="quarter" idx="11"/>
          </p:nvPr>
        </p:nvSpPr>
        <p:spPr/>
        <p:txBody>
          <a:body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55BA655-4DE5-4CF8-BC1E-4577383C9365}" type="datetime1">
              <a:rPr lang="en-US" smtClean="0"/>
              <a:pPr/>
              <a:t>06/06/2014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7F59A2E-A819-44ED-8BC6-5A478E5D7398}" type="datetime1">
              <a:rPr lang="en-US" smtClean="0"/>
              <a:pPr/>
              <a:t>06/06/2014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8B06C1-BE48-44DD-A2E9-4BB532458D2E}" type="datetime1">
              <a:rPr lang="en-US" smtClean="0"/>
              <a:pPr/>
              <a:t>06/06/2014</a:t>
            </a:fld>
            <a:endParaRPr lang="en-US"/>
          </a:p>
        </p:txBody>
      </p:sp>
      <p:sp>
        <p:nvSpPr>
          <p:cNvPr id="8" name="Footer Placeholder 7"/>
          <p:cNvSpPr>
            <a:spLocks noGrp="1"/>
          </p:cNvSpPr>
          <p:nvPr>
            <p:ph type="ftr" sz="quarter" idx="11"/>
          </p:nvPr>
        </p:nvSpPr>
        <p:spPr/>
        <p:txBody>
          <a:bodyPr/>
          <a:lstStyle/>
          <a:p>
            <a:r>
              <a:rPr lang="en-US" smtClean="0"/>
              <a:t>Mian Wasim Irshad</a:t>
            </a:r>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504CE55-E9D6-4648-BE0E-BE1F478A3E8F}" type="datetime1">
              <a:rPr lang="en-US" smtClean="0"/>
              <a:pPr/>
              <a:t>06/06/2014</a:t>
            </a:fld>
            <a:endParaRPr lang="en-US"/>
          </a:p>
        </p:txBody>
      </p:sp>
      <p:sp>
        <p:nvSpPr>
          <p:cNvPr id="4" name="Footer Placeholder 3"/>
          <p:cNvSpPr>
            <a:spLocks noGrp="1"/>
          </p:cNvSpPr>
          <p:nvPr>
            <p:ph type="ftr" sz="quarter" idx="11"/>
          </p:nvPr>
        </p:nvSpPr>
        <p:spPr/>
        <p:txBody>
          <a:bodyPr/>
          <a:lstStyle/>
          <a:p>
            <a:r>
              <a:rPr lang="en-US" smtClean="0"/>
              <a:t>Mian Wasim Irshad</a:t>
            </a:r>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75A515-BA49-438C-A81D-0E6B41C7B8DE}" type="datetime1">
              <a:rPr lang="en-US" smtClean="0"/>
              <a:pPr/>
              <a:t>06/06/2014</a:t>
            </a:fld>
            <a:endParaRPr lang="en-US"/>
          </a:p>
        </p:txBody>
      </p:sp>
      <p:sp>
        <p:nvSpPr>
          <p:cNvPr id="3" name="Footer Placeholder 2"/>
          <p:cNvSpPr>
            <a:spLocks noGrp="1"/>
          </p:cNvSpPr>
          <p:nvPr>
            <p:ph type="ftr" sz="quarter" idx="11"/>
          </p:nvPr>
        </p:nvSpPr>
        <p:spPr/>
        <p:txBody>
          <a:bodyPr/>
          <a:lstStyle/>
          <a:p>
            <a:r>
              <a:rPr lang="en-US" smtClean="0"/>
              <a:t>Mian Wasim Irshad</a:t>
            </a:r>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F38238-3AE2-41C7-8233-897A48A3BBC4}" type="datetime1">
              <a:rPr lang="en-US" smtClean="0"/>
              <a:pPr/>
              <a:t>06/06/2014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C230BC1-D4F0-456C-9729-A3B269FBD60C}" type="datetime1">
              <a:rPr lang="en-US" smtClean="0"/>
              <a:pPr/>
              <a:t>06/06/2014</a:t>
            </a:fld>
            <a:endParaRPr lang="en-US"/>
          </a:p>
        </p:txBody>
      </p:sp>
      <p:sp>
        <p:nvSpPr>
          <p:cNvPr id="6" name="Footer Placeholder 5"/>
          <p:cNvSpPr>
            <a:spLocks noGrp="1"/>
          </p:cNvSpPr>
          <p:nvPr>
            <p:ph type="ftr" sz="quarter" idx="11"/>
          </p:nvPr>
        </p:nvSpPr>
        <p:spPr/>
        <p:txBody>
          <a:bodyPr/>
          <a:lstStyle/>
          <a:p>
            <a:r>
              <a:rPr lang="en-US" smtClean="0"/>
              <a:t>Mian Wasim Irshad</a:t>
            </a:r>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FBC3AF-9A62-4A5A-9564-18D3C3741EBC}" type="datetime1">
              <a:rPr lang="en-US" smtClean="0"/>
              <a:pPr/>
              <a:t>06/06/2014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98C5F44-2EBF-4022-BDAE-621E3FA9C989}" type="datetime1">
              <a:rPr lang="en-US" smtClean="0"/>
              <a:pPr/>
              <a:t>06/06/2014</a:t>
            </a:fld>
            <a:endParaRPr lang="en-US"/>
          </a:p>
        </p:txBody>
      </p:sp>
      <p:sp>
        <p:nvSpPr>
          <p:cNvPr id="5" name="Footer Placeholder 4"/>
          <p:cNvSpPr>
            <a:spLocks noGrp="1"/>
          </p:cNvSpPr>
          <p:nvPr>
            <p:ph type="ftr" sz="quarter" idx="11"/>
          </p:nvPr>
        </p:nvSpPr>
        <p:spPr/>
        <p:txBody>
          <a:bodyPr/>
          <a:lstStyle/>
          <a:p>
            <a:r>
              <a:rPr lang="en-US" smtClean="0"/>
              <a:t>Mian Wasim Irshad</a:t>
            </a:r>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D6A681-C07A-45D6-AE45-D09A4B9BCA7E}" type="datetime1">
              <a:rPr lang="en-US" smtClean="0"/>
              <a:pPr/>
              <a:t>06/06/2014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err="1" smtClean="0"/>
              <a:t>Mian</a:t>
            </a:r>
            <a:r>
              <a:rPr lang="en-US" dirty="0" smtClean="0"/>
              <a:t> </a:t>
            </a:r>
            <a:r>
              <a:rPr lang="en-US" dirty="0" err="1" smtClean="0"/>
              <a:t>Wasim</a:t>
            </a:r>
            <a:r>
              <a:rPr lang="en-US" dirty="0" smtClean="0"/>
              <a:t> </a:t>
            </a:r>
            <a:r>
              <a:rPr lang="en-US" dirty="0" err="1" smtClean="0"/>
              <a:t>Irshad</a:t>
            </a:r>
            <a:endParaRPr lang="en-US" dirty="0" smtClean="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7400"/>
            <a:ext cx="8229600" cy="1143000"/>
          </a:xfrm>
        </p:spPr>
        <p:txBody>
          <a:bodyPr>
            <a:normAutofit fontScale="90000"/>
          </a:bodyPr>
          <a:lstStyle/>
          <a:p>
            <a:r>
              <a:rPr lang="en-US" b="1" dirty="0" smtClean="0"/>
              <a:t>Project Management Software Application</a:t>
            </a:r>
            <a:br>
              <a:rPr lang="en-US" b="1" dirty="0" smtClean="0"/>
            </a:br>
            <a:r>
              <a:rPr lang="en-US" b="1" dirty="0" smtClean="0"/>
              <a:t>PRM 705</a:t>
            </a:r>
            <a:endParaRPr lang="en-US" b="1" dirty="0"/>
          </a:p>
        </p:txBody>
      </p:sp>
      <p:sp>
        <p:nvSpPr>
          <p:cNvPr id="3" name="Content Placeholder 2"/>
          <p:cNvSpPr>
            <a:spLocks noGrp="1"/>
          </p:cNvSpPr>
          <p:nvPr>
            <p:ph idx="1"/>
          </p:nvPr>
        </p:nvSpPr>
        <p:spPr>
          <a:xfrm>
            <a:off x="457200" y="3733800"/>
            <a:ext cx="8229600" cy="2392363"/>
          </a:xfrm>
        </p:spPr>
        <p:txBody>
          <a:bodyPr/>
          <a:lstStyle/>
          <a:p>
            <a:pPr algn="r">
              <a:buNone/>
            </a:pPr>
            <a:r>
              <a:rPr lang="en-US" smtClean="0"/>
              <a:t>Lecture 27</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4" name="Rectangle 3"/>
          <p:cNvSpPr txBox="1">
            <a:spLocks noChangeArrowheads="1"/>
          </p:cNvSpPr>
          <p:nvPr/>
        </p:nvSpPr>
        <p:spPr>
          <a:xfrm>
            <a:off x="457200" y="10715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Rectangle 3"/>
          <p:cNvSpPr txBox="1">
            <a:spLocks noChangeArrowheads="1"/>
          </p:cNvSpPr>
          <p:nvPr/>
        </p:nvSpPr>
        <p:spPr>
          <a:xfrm>
            <a:off x="609600" y="1223963"/>
            <a:ext cx="8229600" cy="5054600"/>
          </a:xfrm>
          <a:prstGeom prst="rect">
            <a:avLst/>
          </a:prstGeom>
        </p:spPr>
        <p:txBody>
          <a:bodyPr>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Rectangle 3"/>
          <p:cNvSpPr txBox="1">
            <a:spLocks noChangeArrowheads="1"/>
          </p:cNvSpPr>
          <p:nvPr/>
        </p:nvSpPr>
        <p:spPr>
          <a:xfrm>
            <a:off x="762000" y="1376363"/>
            <a:ext cx="8229600" cy="5054600"/>
          </a:xfrm>
          <a:prstGeom prst="rect">
            <a:avLst/>
          </a:prstGeom>
        </p:spPr>
        <p:txBody>
          <a:bodyPr>
            <a:normAutofit/>
          </a:bodyPr>
          <a:lstStyle/>
          <a:p>
            <a:pPr>
              <a:lnSpc>
                <a:spcPct val="150000"/>
              </a:lnSpc>
              <a:buFont typeface="Arial" pitchFamily="34" charset="0"/>
              <a:buChar char="•"/>
            </a:pPr>
            <a:r>
              <a:rPr lang="en-US" sz="2800" dirty="0" smtClean="0"/>
              <a:t>Edit relationship</a:t>
            </a:r>
          </a:p>
          <a:p>
            <a:pPr>
              <a:lnSpc>
                <a:spcPct val="150000"/>
              </a:lnSpc>
              <a:buFont typeface="Arial" pitchFamily="34" charset="0"/>
              <a:buChar char="•"/>
            </a:pPr>
            <a:r>
              <a:rPr lang="en-US" sz="2800" dirty="0" smtClean="0"/>
              <a:t>Finding Free slack</a:t>
            </a:r>
          </a:p>
          <a:p>
            <a:pPr>
              <a:lnSpc>
                <a:spcPct val="150000"/>
              </a:lnSpc>
              <a:buFont typeface="Arial" pitchFamily="34" charset="0"/>
              <a:buChar char="•"/>
            </a:pPr>
            <a:r>
              <a:rPr lang="en-US" sz="2800" dirty="0" smtClean="0"/>
              <a:t>Date formatting</a:t>
            </a:r>
          </a:p>
          <a:p>
            <a:pPr>
              <a:lnSpc>
                <a:spcPct val="150000"/>
              </a:lnSpc>
              <a:buFont typeface="Arial" pitchFamily="34" charset="0"/>
              <a:buChar char="•"/>
            </a:pPr>
            <a:r>
              <a:rPr lang="en-US" sz="2800" dirty="0" smtClean="0"/>
              <a:t>Bar formatting</a:t>
            </a:r>
          </a:p>
          <a:p>
            <a:pPr>
              <a:lnSpc>
                <a:spcPct val="150000"/>
              </a:lnSpc>
              <a:buFont typeface="Arial" pitchFamily="34" charset="0"/>
              <a:buChar char="•"/>
            </a:pPr>
            <a:r>
              <a:rPr lang="en-US" sz="2800" dirty="0" smtClean="0"/>
              <a:t>Info near the bar</a:t>
            </a:r>
          </a:p>
          <a:p>
            <a:pPr>
              <a:lnSpc>
                <a:spcPct val="150000"/>
              </a:lnSpc>
              <a:buFont typeface="Arial" pitchFamily="34" charset="0"/>
              <a:buChar char="•"/>
            </a:pPr>
            <a:r>
              <a:rPr lang="en-US" sz="2800" dirty="0" smtClean="0"/>
              <a:t>Bar legend</a:t>
            </a:r>
          </a:p>
          <a:p>
            <a:pPr>
              <a:lnSpc>
                <a:spcPct val="150000"/>
              </a:lnSpc>
              <a:buFont typeface="Arial" pitchFamily="34" charset="0"/>
              <a:buChar char="•"/>
            </a:pPr>
            <a:r>
              <a:rPr lang="en-US" sz="2800" dirty="0" smtClean="0"/>
              <a:t>Customizing detailed layout</a:t>
            </a:r>
          </a:p>
          <a:p>
            <a:pPr>
              <a:lnSpc>
                <a:spcPct val="150000"/>
              </a:lnSpc>
              <a:buFont typeface="Arial" pitchFamily="34" charset="0"/>
              <a:buChar char="•"/>
            </a:pPr>
            <a:endParaRPr lang="en-US" sz="2800" dirty="0" smtClean="0"/>
          </a:p>
          <a:p>
            <a:pPr>
              <a:lnSpc>
                <a:spcPct val="150000"/>
              </a:lnSpc>
              <a:buFont typeface="Arial" pitchFamily="34" charset="0"/>
              <a:buChar cha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outline</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endParaRPr lang="en-US" dirty="0"/>
          </a:p>
        </p:txBody>
      </p:sp>
      <p:sp>
        <p:nvSpPr>
          <p:cNvPr id="5" name="Rectangle 3"/>
          <p:cNvSpPr txBox="1">
            <a:spLocks noChangeArrowheads="1"/>
          </p:cNvSpPr>
          <p:nvPr/>
        </p:nvSpPr>
        <p:spPr>
          <a:xfrm>
            <a:off x="762000" y="1376363"/>
            <a:ext cx="8229600" cy="5054600"/>
          </a:xfrm>
          <a:prstGeom prst="rect">
            <a:avLst/>
          </a:prstGeom>
        </p:spPr>
        <p:txBody>
          <a:bodyPr>
            <a:normAutofit/>
          </a:bodyPr>
          <a:lstStyle/>
          <a:p>
            <a:pPr>
              <a:buFont typeface="Arial" pitchFamily="34" charset="0"/>
              <a:buChar char="•"/>
            </a:pPr>
            <a:endParaRPr lang="en-US" sz="2800" dirty="0" smtClean="0"/>
          </a:p>
          <a:p>
            <a:pPr>
              <a:buFont typeface="Arial" pitchFamily="34" charset="0"/>
              <a:buChar char="•"/>
            </a:pPr>
            <a:endParaRPr lang="en-US" sz="2800" dirty="0" smtClean="0"/>
          </a:p>
          <a:p>
            <a:pPr>
              <a:buFont typeface="Arial" pitchFamily="34" charset="0"/>
              <a:buChar cha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lvl="0" indent="-342900">
              <a:spcBef>
                <a:spcPct val="20000"/>
              </a:spcBef>
              <a:buFont typeface="Arial" pitchFamily="34" charset="0"/>
              <a:buChar char="•"/>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609600" y="1752600"/>
            <a:ext cx="8229600" cy="45259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Another way of changing relationship</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Row height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t>Background color</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t>Progress spot light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t>Curtains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t>Timescale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lang="en-US" sz="2800" dirty="0" smtClean="0"/>
              <a:t>printing</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lang="en-US" sz="28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Another way of changing relationship</a:t>
            </a:r>
            <a:endParaRPr lang="en-US" dirty="0"/>
          </a:p>
        </p:txBody>
      </p:sp>
      <p:sp>
        <p:nvSpPr>
          <p:cNvPr id="3" name="Content Placeholder 2"/>
          <p:cNvSpPr>
            <a:spLocks noGrp="1"/>
          </p:cNvSpPr>
          <p:nvPr>
            <p:ph idx="1"/>
          </p:nvPr>
        </p:nvSpPr>
        <p:spPr/>
        <p:txBody>
          <a:bodyPr/>
          <a:lstStyle/>
          <a:p>
            <a:r>
              <a:rPr lang="en-US" dirty="0" smtClean="0"/>
              <a:t>Move your mouse near link arrow on Gantt chart and double click when you see up arrow</a:t>
            </a:r>
            <a:endParaRPr lang="en-US" dirty="0"/>
          </a:p>
        </p:txBody>
      </p:sp>
      <p:pic>
        <p:nvPicPr>
          <p:cNvPr id="15363" name="Picture 3"/>
          <p:cNvPicPr>
            <a:picLocks noChangeAspect="1" noChangeArrowheads="1"/>
          </p:cNvPicPr>
          <p:nvPr/>
        </p:nvPicPr>
        <p:blipFill>
          <a:blip r:embed="rId2" cstate="print"/>
          <a:srcRect/>
          <a:stretch>
            <a:fillRect/>
          </a:stretch>
        </p:blipFill>
        <p:spPr bwMode="auto">
          <a:xfrm>
            <a:off x="1857356" y="3500438"/>
            <a:ext cx="5406010" cy="214314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to change row height</a:t>
            </a:r>
            <a:endParaRPr lang="en-US" dirty="0"/>
          </a:p>
        </p:txBody>
      </p:sp>
      <p:sp>
        <p:nvSpPr>
          <p:cNvPr id="3" name="Content Placeholder 2"/>
          <p:cNvSpPr>
            <a:spLocks noGrp="1"/>
          </p:cNvSpPr>
          <p:nvPr>
            <p:ph idx="1"/>
          </p:nvPr>
        </p:nvSpPr>
        <p:spPr/>
        <p:txBody>
          <a:bodyPr/>
          <a:lstStyle/>
          <a:p>
            <a:endParaRPr lang="en-US" dirty="0"/>
          </a:p>
        </p:txBody>
      </p:sp>
      <p:pic>
        <p:nvPicPr>
          <p:cNvPr id="1026" name="Picture 2"/>
          <p:cNvPicPr>
            <a:picLocks noChangeAspect="1" noChangeArrowheads="1"/>
          </p:cNvPicPr>
          <p:nvPr/>
        </p:nvPicPr>
        <p:blipFill>
          <a:blip r:embed="rId2" cstate="print"/>
          <a:srcRect l="4101" r="81250" b="28711"/>
          <a:stretch>
            <a:fillRect/>
          </a:stretch>
        </p:blipFill>
        <p:spPr bwMode="auto">
          <a:xfrm>
            <a:off x="214282" y="1285860"/>
            <a:ext cx="1785950" cy="5214950"/>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cstate="print"/>
          <a:srcRect/>
          <a:stretch>
            <a:fillRect/>
          </a:stretch>
        </p:blipFill>
        <p:spPr bwMode="auto">
          <a:xfrm>
            <a:off x="2428860" y="1643050"/>
            <a:ext cx="5929354" cy="4925299"/>
          </a:xfrm>
          <a:prstGeom prst="rect">
            <a:avLst/>
          </a:prstGeom>
          <a:noFill/>
          <a:ln w="9525">
            <a:noFill/>
            <a:miter lim="800000"/>
            <a:headEnd/>
            <a:tailEnd/>
          </a:ln>
          <a:effectLst/>
        </p:spPr>
      </p:pic>
      <p:cxnSp>
        <p:nvCxnSpPr>
          <p:cNvPr id="6" name="Straight Arrow Connector 5"/>
          <p:cNvCxnSpPr/>
          <p:nvPr/>
        </p:nvCxnSpPr>
        <p:spPr>
          <a:xfrm rot="5400000">
            <a:off x="2893207" y="3607595"/>
            <a:ext cx="857256" cy="500066"/>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9" name="Straight Arrow Connector 8"/>
          <p:cNvCxnSpPr/>
          <p:nvPr/>
        </p:nvCxnSpPr>
        <p:spPr>
          <a:xfrm rot="16200000" flipV="1">
            <a:off x="3714744" y="5715016"/>
            <a:ext cx="642942" cy="642942"/>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background color</a:t>
            </a:r>
            <a:endParaRPr lang="en-US" dirty="0"/>
          </a:p>
        </p:txBody>
      </p:sp>
      <p:sp>
        <p:nvSpPr>
          <p:cNvPr id="3" name="Content Placeholder 2"/>
          <p:cNvSpPr>
            <a:spLocks noGrp="1"/>
          </p:cNvSpPr>
          <p:nvPr>
            <p:ph idx="1"/>
          </p:nvPr>
        </p:nvSpPr>
        <p:spPr/>
        <p:txBody>
          <a:bodyPr/>
          <a:lstStyle/>
          <a:p>
            <a:r>
              <a:rPr lang="en-US" dirty="0" smtClean="0"/>
              <a:t>This is not for printing, just for display</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2143108" y="2285992"/>
            <a:ext cx="5286412" cy="4391230"/>
          </a:xfrm>
          <a:prstGeom prst="rect">
            <a:avLst/>
          </a:prstGeom>
          <a:noFill/>
          <a:ln w="9525">
            <a:noFill/>
            <a:miter lim="800000"/>
            <a:headEnd/>
            <a:tailEnd/>
          </a:ln>
          <a:effectLst/>
        </p:spPr>
      </p:pic>
      <p:cxnSp>
        <p:nvCxnSpPr>
          <p:cNvPr id="5" name="Straight Arrow Connector 4"/>
          <p:cNvCxnSpPr/>
          <p:nvPr/>
        </p:nvCxnSpPr>
        <p:spPr>
          <a:xfrm rot="10800000" flipV="1">
            <a:off x="3857620" y="3143248"/>
            <a:ext cx="714380" cy="642942"/>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spot light</a:t>
            </a:r>
            <a:endParaRPr lang="en-US" dirty="0"/>
          </a:p>
        </p:txBody>
      </p:sp>
      <p:sp>
        <p:nvSpPr>
          <p:cNvPr id="3" name="Content Placeholder 2"/>
          <p:cNvSpPr>
            <a:spLocks noGrp="1"/>
          </p:cNvSpPr>
          <p:nvPr>
            <p:ph idx="1"/>
          </p:nvPr>
        </p:nvSpPr>
        <p:spPr/>
        <p:txBody>
          <a:bodyPr/>
          <a:lstStyle/>
          <a:p>
            <a:r>
              <a:rPr lang="en-US" sz="2800" dirty="0" smtClean="0"/>
              <a:t>Sometimes it’s the little things that can really differentiate a product from its competitors. One feature I really find invaluable and unique to Primavera P6 is the Progress Spotlight. Whenever you’re in the process of updating the status of your schedule, this little gem can really take the guesswork out of what needs to be updated</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Progress spot light</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p:cNvPicPr>
            <a:picLocks noChangeAspect="1" noChangeArrowheads="1"/>
          </p:cNvPicPr>
          <p:nvPr/>
        </p:nvPicPr>
        <p:blipFill>
          <a:blip r:embed="rId2" cstate="print"/>
          <a:srcRect l="4687" r="81250" b="28711"/>
          <a:stretch>
            <a:fillRect/>
          </a:stretch>
        </p:blipFill>
        <p:spPr bwMode="auto">
          <a:xfrm>
            <a:off x="214282" y="1071546"/>
            <a:ext cx="1714512" cy="5214950"/>
          </a:xfrm>
          <a:prstGeom prst="rect">
            <a:avLst/>
          </a:prstGeom>
          <a:noFill/>
          <a:ln w="9525">
            <a:noFill/>
            <a:miter lim="800000"/>
            <a:headEnd/>
            <a:tailEnd/>
          </a:ln>
          <a:effectLst/>
        </p:spPr>
      </p:pic>
      <p:pic>
        <p:nvPicPr>
          <p:cNvPr id="3075" name="Picture 3"/>
          <p:cNvPicPr>
            <a:picLocks noChangeAspect="1" noChangeArrowheads="1"/>
          </p:cNvPicPr>
          <p:nvPr/>
        </p:nvPicPr>
        <p:blipFill>
          <a:blip r:embed="rId3" cstate="print"/>
          <a:srcRect l="6054" t="3125" r="38867" b="33398"/>
          <a:stretch>
            <a:fillRect/>
          </a:stretch>
        </p:blipFill>
        <p:spPr bwMode="auto">
          <a:xfrm>
            <a:off x="2143108" y="1428736"/>
            <a:ext cx="6715172" cy="4643446"/>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To write comments on timeline area</a:t>
            </a:r>
            <a:endParaRPr lang="en-US" sz="3600" dirty="0"/>
          </a:p>
        </p:txBody>
      </p:sp>
      <p:sp>
        <p:nvSpPr>
          <p:cNvPr id="3" name="Content Placeholder 2"/>
          <p:cNvSpPr>
            <a:spLocks noGrp="1"/>
          </p:cNvSpPr>
          <p:nvPr>
            <p:ph idx="1"/>
          </p:nvPr>
        </p:nvSpPr>
        <p:spPr/>
        <p:txBody>
          <a:bodyPr/>
          <a:lstStyle/>
          <a:p>
            <a:endParaRPr lang="en-US"/>
          </a:p>
        </p:txBody>
      </p:sp>
      <p:pic>
        <p:nvPicPr>
          <p:cNvPr id="4098" name="Picture 2"/>
          <p:cNvPicPr>
            <a:picLocks noChangeAspect="1" noChangeArrowheads="1"/>
          </p:cNvPicPr>
          <p:nvPr/>
        </p:nvPicPr>
        <p:blipFill>
          <a:blip r:embed="rId2" cstate="print"/>
          <a:srcRect r="74805" b="27734"/>
          <a:stretch>
            <a:fillRect/>
          </a:stretch>
        </p:blipFill>
        <p:spPr bwMode="auto">
          <a:xfrm>
            <a:off x="214282" y="1285860"/>
            <a:ext cx="3071802" cy="5286388"/>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cstate="print"/>
          <a:srcRect/>
          <a:stretch>
            <a:fillRect/>
          </a:stretch>
        </p:blipFill>
        <p:spPr bwMode="auto">
          <a:xfrm>
            <a:off x="4000496" y="2071678"/>
            <a:ext cx="4048125" cy="17716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lstStyle/>
          <a:p>
            <a:r>
              <a:rPr lang="en-US" dirty="0" smtClean="0"/>
              <a:t>Different phases of project</a:t>
            </a:r>
            <a:endParaRPr lang="en-US"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2" cstate="print"/>
          <a:srcRect l="4687" r="66602" b="29687"/>
          <a:stretch>
            <a:fillRect/>
          </a:stretch>
        </p:blipFill>
        <p:spPr bwMode="auto">
          <a:xfrm>
            <a:off x="285720" y="1214422"/>
            <a:ext cx="3500462" cy="5143512"/>
          </a:xfrm>
          <a:prstGeom prst="rect">
            <a:avLst/>
          </a:prstGeom>
          <a:ln>
            <a:noFill/>
          </a:ln>
          <a:effectLst>
            <a:outerShdw blurRad="292100" dist="139700" dir="2700000" algn="tl" rotWithShape="0">
              <a:srgbClr val="333333">
                <a:alpha val="65000"/>
              </a:srgbClr>
            </a:outerShdw>
          </a:effectLst>
        </p:spPr>
      </p:pic>
      <p:pic>
        <p:nvPicPr>
          <p:cNvPr id="5123" name="Picture 3"/>
          <p:cNvPicPr>
            <a:picLocks noChangeAspect="1" noChangeArrowheads="1"/>
          </p:cNvPicPr>
          <p:nvPr/>
        </p:nvPicPr>
        <p:blipFill>
          <a:blip r:embed="rId3" cstate="print"/>
          <a:srcRect l="31250" t="17773" r="33594" b="19726"/>
          <a:stretch>
            <a:fillRect/>
          </a:stretch>
        </p:blipFill>
        <p:spPr bwMode="auto">
          <a:xfrm>
            <a:off x="4143372" y="1714488"/>
            <a:ext cx="4286280" cy="4572032"/>
          </a:xfrm>
          <a:prstGeom prst="rect">
            <a:avLst/>
          </a:prstGeom>
          <a:ln>
            <a:noFill/>
          </a:ln>
          <a:effectLst>
            <a:outerShdw blurRad="292100" dist="139700" dir="2700000" algn="tl" rotWithShape="0">
              <a:srgbClr val="333333">
                <a:alpha val="65000"/>
              </a:srgbClr>
            </a:outerShdw>
          </a:effectLst>
        </p:spPr>
      </p:pic>
      <p:cxnSp>
        <p:nvCxnSpPr>
          <p:cNvPr id="6" name="Straight Arrow Connector 5"/>
          <p:cNvCxnSpPr/>
          <p:nvPr/>
        </p:nvCxnSpPr>
        <p:spPr>
          <a:xfrm rot="10800000" flipV="1">
            <a:off x="3643306" y="2428868"/>
            <a:ext cx="714380" cy="642942"/>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cxnSp>
        <p:nvCxnSpPr>
          <p:cNvPr id="7" name="Straight Arrow Connector 6"/>
          <p:cNvCxnSpPr/>
          <p:nvPr/>
        </p:nvCxnSpPr>
        <p:spPr>
          <a:xfrm rot="10800000" flipV="1">
            <a:off x="3643306" y="2857496"/>
            <a:ext cx="714380" cy="642942"/>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Changing header color of timescale</a:t>
            </a:r>
            <a:endParaRPr lang="en-US" sz="3600" dirty="0"/>
          </a:p>
        </p:txBody>
      </p:sp>
      <p:sp>
        <p:nvSpPr>
          <p:cNvPr id="3" name="Content Placeholder 2"/>
          <p:cNvSpPr>
            <a:spLocks noGrp="1"/>
          </p:cNvSpPr>
          <p:nvPr>
            <p:ph idx="1"/>
          </p:nvPr>
        </p:nvSpPr>
        <p:spPr/>
        <p:txBody>
          <a:bodyPr/>
          <a:lstStyle/>
          <a:p>
            <a:r>
              <a:rPr lang="en-US" dirty="0" smtClean="0"/>
              <a:t>View &gt; Timescale</a:t>
            </a:r>
            <a:endParaRPr lang="en-US" dirty="0"/>
          </a:p>
        </p:txBody>
      </p:sp>
      <p:pic>
        <p:nvPicPr>
          <p:cNvPr id="6146" name="Picture 2"/>
          <p:cNvPicPr>
            <a:picLocks noChangeAspect="1" noChangeArrowheads="1"/>
          </p:cNvPicPr>
          <p:nvPr/>
        </p:nvPicPr>
        <p:blipFill>
          <a:blip r:embed="rId2" cstate="print"/>
          <a:srcRect/>
          <a:stretch>
            <a:fillRect/>
          </a:stretch>
        </p:blipFill>
        <p:spPr bwMode="auto">
          <a:xfrm>
            <a:off x="500034" y="2428868"/>
            <a:ext cx="5210175" cy="4133850"/>
          </a:xfrm>
          <a:prstGeom prst="rect">
            <a:avLst/>
          </a:prstGeom>
          <a:noFill/>
          <a:ln w="9525">
            <a:noFill/>
            <a:miter lim="800000"/>
            <a:headEnd/>
            <a:tailEnd/>
          </a:ln>
          <a:effectLst/>
        </p:spPr>
      </p:pic>
      <p:pic>
        <p:nvPicPr>
          <p:cNvPr id="6147" name="Picture 3"/>
          <p:cNvPicPr>
            <a:picLocks noChangeAspect="1" noChangeArrowheads="1"/>
          </p:cNvPicPr>
          <p:nvPr/>
        </p:nvPicPr>
        <p:blipFill>
          <a:blip r:embed="rId3" cstate="print"/>
          <a:srcRect/>
          <a:stretch>
            <a:fillRect/>
          </a:stretch>
        </p:blipFill>
        <p:spPr bwMode="auto">
          <a:xfrm>
            <a:off x="5786446" y="3214686"/>
            <a:ext cx="2981325" cy="1457325"/>
          </a:xfrm>
          <a:prstGeom prst="rect">
            <a:avLst/>
          </a:prstGeom>
          <a:noFill/>
          <a:ln w="9525">
            <a:noFill/>
            <a:miter lim="800000"/>
            <a:headEnd/>
            <a:tailEnd/>
          </a:ln>
          <a:effectLst/>
        </p:spPr>
      </p:pic>
      <p:cxnSp>
        <p:nvCxnSpPr>
          <p:cNvPr id="6" name="Straight Arrow Connector 5"/>
          <p:cNvCxnSpPr/>
          <p:nvPr/>
        </p:nvCxnSpPr>
        <p:spPr>
          <a:xfrm rot="16200000" flipV="1">
            <a:off x="3000364" y="4071942"/>
            <a:ext cx="714380" cy="571504"/>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scale start</a:t>
            </a:r>
            <a:endParaRPr lang="en-US" dirty="0"/>
          </a:p>
        </p:txBody>
      </p:sp>
      <p:sp>
        <p:nvSpPr>
          <p:cNvPr id="4" name="Content Placeholder 2"/>
          <p:cNvSpPr txBox="1">
            <a:spLocks/>
          </p:cNvSpPr>
          <p:nvPr/>
        </p:nvSpPr>
        <p:spPr bwMode="auto">
          <a:xfrm>
            <a:off x="357158" y="128586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3200" b="0" i="0" u="none" strike="noStrike" kern="0" cap="none" spc="0" normalizeH="0" baseline="0" noProof="0" dirty="0" smtClean="0">
                <a:ln>
                  <a:noFill/>
                </a:ln>
                <a:solidFill>
                  <a:schemeClr val="tx1"/>
                </a:solidFill>
                <a:effectLst/>
                <a:uLnTx/>
                <a:uFillTx/>
                <a:latin typeface="+mn-lt"/>
                <a:ea typeface="+mn-ea"/>
                <a:cs typeface="+mn-cs"/>
              </a:rPr>
              <a:t>View &gt; Timescale</a:t>
            </a:r>
            <a:endParaRPr kumimoji="0" lang="en-US" sz="3200" b="0" i="0" u="none" strike="noStrike" kern="0" cap="none" spc="0" normalizeH="0" baseline="0" noProof="0" dirty="0">
              <a:ln>
                <a:noFill/>
              </a:ln>
              <a:solidFill>
                <a:schemeClr val="tx1"/>
              </a:solidFill>
              <a:effectLst/>
              <a:uLnTx/>
              <a:uFillTx/>
              <a:latin typeface="+mn-lt"/>
              <a:ea typeface="+mn-ea"/>
              <a:cs typeface="+mn-cs"/>
            </a:endParaRPr>
          </a:p>
        </p:txBody>
      </p:sp>
      <p:pic>
        <p:nvPicPr>
          <p:cNvPr id="5" name="Picture 2"/>
          <p:cNvPicPr>
            <a:picLocks noChangeAspect="1" noChangeArrowheads="1"/>
          </p:cNvPicPr>
          <p:nvPr/>
        </p:nvPicPr>
        <p:blipFill>
          <a:blip r:embed="rId2" cstate="print"/>
          <a:srcRect/>
          <a:stretch>
            <a:fillRect/>
          </a:stretch>
        </p:blipFill>
        <p:spPr bwMode="auto">
          <a:xfrm>
            <a:off x="1571604" y="2143116"/>
            <a:ext cx="5210175" cy="4133850"/>
          </a:xfrm>
          <a:prstGeom prst="rect">
            <a:avLst/>
          </a:prstGeom>
          <a:noFill/>
          <a:ln w="9525">
            <a:noFill/>
            <a:miter lim="800000"/>
            <a:headEnd/>
            <a:tailEnd/>
          </a:ln>
          <a:effectLst/>
        </p:spPr>
      </p:pic>
      <p:cxnSp>
        <p:nvCxnSpPr>
          <p:cNvPr id="6" name="Straight Arrow Connector 5"/>
          <p:cNvCxnSpPr/>
          <p:nvPr/>
        </p:nvCxnSpPr>
        <p:spPr>
          <a:xfrm rot="16200000" flipV="1">
            <a:off x="4286248" y="3357562"/>
            <a:ext cx="714380" cy="571504"/>
          </a:xfrm>
          <a:prstGeom prst="straightConnector1">
            <a:avLst/>
          </a:prstGeom>
          <a:ln>
            <a:solidFill>
              <a:srgbClr val="FF0000"/>
            </a:solidFill>
            <a:tailEnd type="arrow"/>
          </a:ln>
        </p:spPr>
        <p:style>
          <a:lnRef idx="2">
            <a:schemeClr val="accent2"/>
          </a:lnRef>
          <a:fillRef idx="0">
            <a:schemeClr val="accent2"/>
          </a:fillRef>
          <a:effectRef idx="1">
            <a:schemeClr val="accent2"/>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895600"/>
            <a:ext cx="8229600" cy="1143000"/>
          </a:xfrm>
        </p:spPr>
        <p:txBody>
          <a:bodyPr/>
          <a:lstStyle/>
          <a:p>
            <a:r>
              <a:rPr lang="en-US" dirty="0" smtClean="0"/>
              <a:t>Thank You</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12284</TotalTime>
  <Words>172</Words>
  <Application>Microsoft Office PowerPoint</Application>
  <PresentationFormat>On-screen Show (4:3)</PresentationFormat>
  <Paragraphs>67</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Project Management Software Application PRM 705</vt:lpstr>
      <vt:lpstr>Recap</vt:lpstr>
      <vt:lpstr>Today’s outline</vt:lpstr>
      <vt:lpstr>Another way of changing relationship</vt:lpstr>
      <vt:lpstr>How to change row height</vt:lpstr>
      <vt:lpstr>Changing background color</vt:lpstr>
      <vt:lpstr>Progress spot light</vt:lpstr>
      <vt:lpstr>Progress spot light</vt:lpstr>
      <vt:lpstr>To write comments on timeline area</vt:lpstr>
      <vt:lpstr>Different phases of project</vt:lpstr>
      <vt:lpstr>Changing header color of timescale</vt:lpstr>
      <vt:lpstr>Time scale start</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Management Using Software Applications</dc:title>
  <dc:creator>Wasim</dc:creator>
  <cp:lastModifiedBy>NTS</cp:lastModifiedBy>
  <cp:revision>150</cp:revision>
  <dcterms:created xsi:type="dcterms:W3CDTF">2006-08-16T00:00:00Z</dcterms:created>
  <dcterms:modified xsi:type="dcterms:W3CDTF">2014-06-06T14:12:38Z</dcterms:modified>
</cp:coreProperties>
</file>