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78" r:id="rId3"/>
    <p:sldId id="279"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AAFF7D-9BC5-435D-BB4B-DA06F6FE63E5}" type="datetimeFigureOut">
              <a:rPr lang="en-US" smtClean="0"/>
              <a:t>01/06/2014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284C5-DE0C-40E9-9760-8382BCB08B5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AAFF7D-9BC5-435D-BB4B-DA06F6FE63E5}" type="datetimeFigureOut">
              <a:rPr lang="en-US" smtClean="0"/>
              <a:t>01/06/2014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284C5-DE0C-40E9-9760-8382BCB08B5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AAFF7D-9BC5-435D-BB4B-DA06F6FE63E5}" type="datetimeFigureOut">
              <a:rPr lang="en-US" smtClean="0"/>
              <a:t>01/06/2014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284C5-DE0C-40E9-9760-8382BCB08B5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AAFF7D-9BC5-435D-BB4B-DA06F6FE63E5}" type="datetimeFigureOut">
              <a:rPr lang="en-US" smtClean="0"/>
              <a:t>01/06/2014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3284C5-DE0C-40E9-9760-8382BCB08B5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AAFF7D-9BC5-435D-BB4B-DA06F6FE63E5}" type="datetimeFigureOut">
              <a:rPr lang="en-US" smtClean="0"/>
              <a:t>01/06/2014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3284C5-DE0C-40E9-9760-8382BCB08B5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AAFF7D-9BC5-435D-BB4B-DA06F6FE63E5}" type="datetimeFigureOut">
              <a:rPr lang="en-US" smtClean="0"/>
              <a:t>01/06/2014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3284C5-DE0C-40E9-9760-8382BCB08B5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AAFF7D-9BC5-435D-BB4B-DA06F6FE63E5}" type="datetimeFigureOut">
              <a:rPr lang="en-US" smtClean="0"/>
              <a:t>01/06/2014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3284C5-DE0C-40E9-9760-8382BCB08B5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AAFF7D-9BC5-435D-BB4B-DA06F6FE63E5}" type="datetimeFigureOut">
              <a:rPr lang="en-US" smtClean="0"/>
              <a:t>01/06/2014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3284C5-DE0C-40E9-9760-8382BCB08B5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AAFF7D-9BC5-435D-BB4B-DA06F6FE63E5}" type="datetimeFigureOut">
              <a:rPr lang="en-US" smtClean="0"/>
              <a:t>01/06/2014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3284C5-DE0C-40E9-9760-8382BCB08B5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AAFF7D-9BC5-435D-BB4B-DA06F6FE63E5}" type="datetimeFigureOut">
              <a:rPr lang="en-US" smtClean="0"/>
              <a:t>01/06/2014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284C5-DE0C-40E9-9760-8382BCB08B5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AAFF7D-9BC5-435D-BB4B-DA06F6FE63E5}" type="datetimeFigureOut">
              <a:rPr lang="en-US" smtClean="0"/>
              <a:t>01/06/2014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284C5-DE0C-40E9-9760-8382BCB08B5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AAFF7D-9BC5-435D-BB4B-DA06F6FE63E5}" type="datetimeFigureOut">
              <a:rPr lang="en-US" smtClean="0"/>
              <a:t>01/06/2014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3284C5-DE0C-40E9-9760-8382BCB08B5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normAutofit fontScale="90000"/>
          </a:bodyPr>
          <a:lstStyle/>
          <a:p>
            <a:r>
              <a:rPr lang="en-US" b="1" dirty="0" smtClean="0"/>
              <a:t>Project Management Software Application</a:t>
            </a:r>
            <a:br>
              <a:rPr lang="en-US" b="1" dirty="0" smtClean="0"/>
            </a:br>
            <a:r>
              <a:rPr lang="en-US" b="1" dirty="0" smtClean="0"/>
              <a:t>PRM 705</a:t>
            </a:r>
            <a:endParaRPr lang="en-US" b="1" dirty="0"/>
          </a:p>
        </p:txBody>
      </p:sp>
      <p:sp>
        <p:nvSpPr>
          <p:cNvPr id="3" name="Content Placeholder 2"/>
          <p:cNvSpPr>
            <a:spLocks noGrp="1"/>
          </p:cNvSpPr>
          <p:nvPr>
            <p:ph idx="1"/>
          </p:nvPr>
        </p:nvSpPr>
        <p:spPr>
          <a:xfrm>
            <a:off x="457200" y="3733800"/>
            <a:ext cx="8229600" cy="2392363"/>
          </a:xfrm>
        </p:spPr>
        <p:txBody>
          <a:bodyPr/>
          <a:lstStyle/>
          <a:p>
            <a:pPr algn="r">
              <a:buNone/>
            </a:pPr>
            <a:r>
              <a:rPr lang="en-US" dirty="0" smtClean="0"/>
              <a:t>Lecture </a:t>
            </a:r>
            <a:r>
              <a:rPr lang="en-US" dirty="0" smtClean="0"/>
              <a:t>21</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4" name="Rectangle 3"/>
          <p:cNvSpPr txBox="1">
            <a:spLocks noChangeArrowheads="1"/>
          </p:cNvSpPr>
          <p:nvPr/>
        </p:nvSpPr>
        <p:spPr>
          <a:xfrm>
            <a:off x="457200" y="1071563"/>
            <a:ext cx="8229600" cy="505460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defRPr/>
            </a:pPr>
            <a:r>
              <a:rPr lang="en-US" sz="2800" dirty="0"/>
              <a:t>Views</a:t>
            </a:r>
          </a:p>
          <a:p>
            <a:pPr marL="342900" lvl="0" indent="-342900">
              <a:spcBef>
                <a:spcPct val="20000"/>
              </a:spcBef>
              <a:buFont typeface="Arial" pitchFamily="34" charset="0"/>
              <a:buChar char="•"/>
              <a:defRPr/>
            </a:pPr>
            <a:r>
              <a:rPr lang="en-US" sz="2800" dirty="0"/>
              <a:t>Inserting sub projects</a:t>
            </a:r>
          </a:p>
          <a:p>
            <a:pPr marL="342900" lvl="0" indent="-342900">
              <a:spcBef>
                <a:spcPct val="20000"/>
              </a:spcBef>
              <a:buFont typeface="Arial" pitchFamily="34" charset="0"/>
              <a:buChar char="•"/>
              <a:defRPr/>
            </a:pPr>
            <a:r>
              <a:rPr lang="en-US" sz="2800" dirty="0"/>
              <a:t>Recurring tasks</a:t>
            </a:r>
          </a:p>
          <a:p>
            <a:pPr marL="342900" lvl="0" indent="-342900">
              <a:spcBef>
                <a:spcPct val="20000"/>
              </a:spcBef>
              <a:buFont typeface="Arial" pitchFamily="34" charset="0"/>
              <a:buChar char="•"/>
              <a:defRPr/>
            </a:pPr>
            <a:r>
              <a:rPr lang="en-US" sz="2800" dirty="0"/>
              <a:t>Splitting Task</a:t>
            </a:r>
          </a:p>
          <a:p>
            <a:pPr marL="342900" lvl="0" indent="-342900">
              <a:spcBef>
                <a:spcPct val="20000"/>
              </a:spcBef>
              <a:buFont typeface="Arial" pitchFamily="34" charset="0"/>
              <a:buChar char="•"/>
              <a:defRPr/>
            </a:pPr>
            <a:r>
              <a:rPr lang="en-US" sz="2800" dirty="0"/>
              <a:t>Adding Notes</a:t>
            </a:r>
          </a:p>
          <a:p>
            <a:pPr marL="342900" lvl="0" indent="-342900">
              <a:spcBef>
                <a:spcPct val="20000"/>
              </a:spcBef>
              <a:buFont typeface="Arial" pitchFamily="34" charset="0"/>
              <a:buChar char="•"/>
              <a:defRPr/>
            </a:pPr>
            <a:r>
              <a:rPr lang="en-US" sz="2800" dirty="0"/>
              <a:t>Tracking</a:t>
            </a:r>
          </a:p>
          <a:p>
            <a:pPr marL="342900" lvl="0" indent="-342900">
              <a:spcBef>
                <a:spcPct val="20000"/>
              </a:spcBef>
              <a:buFont typeface="Arial" pitchFamily="34" charset="0"/>
              <a:buChar char="•"/>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Outline</a:t>
            </a:r>
            <a:endParaRPr lang="en-US" dirty="0"/>
          </a:p>
        </p:txBody>
      </p:sp>
      <p:sp>
        <p:nvSpPr>
          <p:cNvPr id="4" name="Rectangle 3"/>
          <p:cNvSpPr txBox="1">
            <a:spLocks noChangeArrowheads="1"/>
          </p:cNvSpPr>
          <p:nvPr/>
        </p:nvSpPr>
        <p:spPr>
          <a:xfrm>
            <a:off x="457200" y="1071563"/>
            <a:ext cx="8229600" cy="505460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Rectangle 3"/>
          <p:cNvSpPr txBox="1">
            <a:spLocks noChangeArrowheads="1"/>
          </p:cNvSpPr>
          <p:nvPr/>
        </p:nvSpPr>
        <p:spPr>
          <a:xfrm>
            <a:off x="609600" y="1223963"/>
            <a:ext cx="8229600" cy="505460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Rectangle 3"/>
          <p:cNvSpPr txBox="1">
            <a:spLocks noChangeArrowheads="1"/>
          </p:cNvSpPr>
          <p:nvPr/>
        </p:nvSpPr>
        <p:spPr>
          <a:xfrm>
            <a:off x="762000" y="1376363"/>
            <a:ext cx="8229600" cy="505460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defRPr/>
            </a:pPr>
            <a:r>
              <a:rPr lang="en-US" sz="2800" dirty="0" smtClean="0"/>
              <a:t>Baseline</a:t>
            </a:r>
          </a:p>
          <a:p>
            <a:pPr marL="342900" lvl="0" indent="-342900">
              <a:spcBef>
                <a:spcPct val="20000"/>
              </a:spcBef>
              <a:buFont typeface="Arial" pitchFamily="34" charset="0"/>
              <a:buChar char="•"/>
              <a:defRPr/>
            </a:pPr>
            <a:r>
              <a:rPr lang="en-US" sz="2800" dirty="0" smtClean="0"/>
              <a:t>Set and save baseline</a:t>
            </a:r>
          </a:p>
          <a:p>
            <a:pPr marL="342900" lvl="0" indent="-342900">
              <a:spcBef>
                <a:spcPct val="20000"/>
              </a:spcBef>
              <a:buFont typeface="Arial" pitchFamily="34" charset="0"/>
              <a:buChar char="•"/>
              <a:defRPr/>
            </a:pPr>
            <a:r>
              <a:rPr lang="en-US" sz="2800" dirty="0" smtClean="0"/>
              <a:t>Update progress</a:t>
            </a:r>
          </a:p>
          <a:p>
            <a:pPr marL="342900" lvl="0" indent="-342900">
              <a:spcBef>
                <a:spcPct val="20000"/>
              </a:spcBef>
              <a:buFont typeface="Arial" pitchFamily="34" charset="0"/>
              <a:buChar char="•"/>
              <a:defRPr/>
            </a:pPr>
            <a:r>
              <a:rPr lang="en-US" sz="2800" dirty="0" smtClean="0"/>
              <a:t>Showing status line</a:t>
            </a:r>
          </a:p>
          <a:p>
            <a:pPr marL="342900" lvl="0" indent="-342900">
              <a:spcBef>
                <a:spcPct val="20000"/>
              </a:spcBef>
              <a:buFont typeface="Arial" pitchFamily="34" charset="0"/>
              <a:buChar char="•"/>
              <a:defRPr/>
            </a:pPr>
            <a:r>
              <a:rPr lang="en-US" sz="2800" dirty="0" smtClean="0"/>
              <a:t>Tracking Gantt Chart</a:t>
            </a:r>
          </a:p>
          <a:p>
            <a:pPr marL="342900" lvl="0" indent="-342900">
              <a:spcBef>
                <a:spcPct val="20000"/>
              </a:spcBef>
              <a:buFont typeface="Arial" pitchFamily="34" charset="0"/>
              <a:buChar char="•"/>
              <a:defRPr/>
            </a:pPr>
            <a:r>
              <a:rPr lang="en-US" sz="2800" dirty="0" smtClean="0"/>
              <a:t>Reporting</a:t>
            </a:r>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Tracking</a:t>
            </a:r>
            <a:endParaRPr lang="en-US" dirty="0"/>
          </a:p>
        </p:txBody>
      </p:sp>
      <p:sp>
        <p:nvSpPr>
          <p:cNvPr id="3" name="Content Placeholder 2"/>
          <p:cNvSpPr>
            <a:spLocks noGrp="1"/>
          </p:cNvSpPr>
          <p:nvPr>
            <p:ph idx="1"/>
          </p:nvPr>
        </p:nvSpPr>
        <p:spPr/>
        <p:txBody>
          <a:bodyPr/>
          <a:lstStyle/>
          <a:p>
            <a:r>
              <a:rPr lang="en-US" dirty="0" smtClean="0"/>
              <a:t>After you complete your plan, send final copy to your client for approval</a:t>
            </a:r>
          </a:p>
          <a:p>
            <a:r>
              <a:rPr lang="en-US" dirty="0" smtClean="0"/>
              <a:t>After getting approval, save 3 or 4 copies at different locations (as backup)</a:t>
            </a:r>
          </a:p>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Baseline</a:t>
            </a:r>
            <a:endParaRPr lang="en-US" dirty="0"/>
          </a:p>
        </p:txBody>
      </p:sp>
      <p:sp>
        <p:nvSpPr>
          <p:cNvPr id="3" name="Content Placeholder 2"/>
          <p:cNvSpPr>
            <a:spLocks noGrp="1"/>
          </p:cNvSpPr>
          <p:nvPr>
            <p:ph idx="1"/>
          </p:nvPr>
        </p:nvSpPr>
        <p:spPr>
          <a:xfrm>
            <a:off x="457200" y="1285860"/>
            <a:ext cx="8229600" cy="4840303"/>
          </a:xfrm>
        </p:spPr>
        <p:txBody>
          <a:bodyPr/>
          <a:lstStyle/>
          <a:p>
            <a:r>
              <a:rPr lang="en-US" sz="2400" dirty="0" smtClean="0"/>
              <a:t>As your project progresses, some tasks might take longer or shorter than planned Resources might cost more or less than you estimated.</a:t>
            </a:r>
          </a:p>
          <a:p>
            <a:endParaRPr lang="en-US" sz="2400" dirty="0" smtClean="0"/>
          </a:p>
          <a:p>
            <a:r>
              <a:rPr lang="en-US" sz="2400" dirty="0" smtClean="0"/>
              <a:t>To know whether all the actual mean you’re ahead of schedule or behind, within your budget or exceeding it, you need to be able to compare your actual schedule to some reference point. </a:t>
            </a:r>
          </a:p>
          <a:p>
            <a:endParaRPr lang="en-US" sz="2400" dirty="0" smtClean="0"/>
          </a:p>
          <a:p>
            <a:r>
              <a:rPr lang="en-US" sz="2400" dirty="0" smtClean="0"/>
              <a:t>That reference point is the </a:t>
            </a:r>
            <a:r>
              <a:rPr lang="en-US" sz="2400" i="1" dirty="0" smtClean="0"/>
              <a:t>baseline.</a:t>
            </a:r>
          </a:p>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&amp; Save a baseline</a:t>
            </a:r>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5652120" y="1556792"/>
            <a:ext cx="2924175" cy="3257550"/>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noChangeArrowheads="1"/>
          </p:cNvPicPr>
          <p:nvPr/>
        </p:nvPicPr>
        <p:blipFill>
          <a:blip r:embed="rId3" cstate="print"/>
          <a:srcRect l="10788" t="2579" r="56006" b="73797"/>
          <a:stretch>
            <a:fillRect/>
          </a:stretch>
        </p:blipFill>
        <p:spPr bwMode="auto">
          <a:xfrm>
            <a:off x="251520" y="2132856"/>
            <a:ext cx="4320480" cy="17281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6" name="Straight Arrow Connector 5"/>
          <p:cNvCxnSpPr/>
          <p:nvPr/>
        </p:nvCxnSpPr>
        <p:spPr>
          <a:xfrm>
            <a:off x="3347864" y="1268760"/>
            <a:ext cx="792088" cy="1152128"/>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8" name="Slide Number Placeholder 7"/>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linds(horizontal)">
                                      <p:cBhvr>
                                        <p:cTn id="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Update the Progress</a:t>
            </a:r>
            <a:endParaRPr lang="en-US" dirty="0"/>
          </a:p>
        </p:txBody>
      </p:sp>
      <p:sp>
        <p:nvSpPr>
          <p:cNvPr id="3" name="Content Placeholder 2"/>
          <p:cNvSpPr>
            <a:spLocks noGrp="1"/>
          </p:cNvSpPr>
          <p:nvPr>
            <p:ph idx="1"/>
          </p:nvPr>
        </p:nvSpPr>
        <p:spPr/>
        <p:txBody>
          <a:bodyPr/>
          <a:lstStyle/>
          <a:p>
            <a:r>
              <a:rPr lang="en-US" dirty="0" smtClean="0"/>
              <a:t>Project &gt; Update Project</a:t>
            </a:r>
          </a:p>
        </p:txBody>
      </p:sp>
      <p:pic>
        <p:nvPicPr>
          <p:cNvPr id="1026" name="Picture 2"/>
          <p:cNvPicPr>
            <a:picLocks noChangeAspect="1" noChangeArrowheads="1"/>
          </p:cNvPicPr>
          <p:nvPr/>
        </p:nvPicPr>
        <p:blipFill>
          <a:blip r:embed="rId2" cstate="print"/>
          <a:srcRect/>
          <a:stretch>
            <a:fillRect/>
          </a:stretch>
        </p:blipFill>
        <p:spPr bwMode="auto">
          <a:xfrm>
            <a:off x="1500165" y="3357562"/>
            <a:ext cx="5090337" cy="2428892"/>
          </a:xfrm>
          <a:prstGeom prst="rect">
            <a:avLst/>
          </a:prstGeom>
          <a:noFill/>
          <a:ln w="9525">
            <a:noFill/>
            <a:miter lim="800000"/>
            <a:headEnd/>
            <a:tailEnd/>
          </a:ln>
          <a:effectLst/>
        </p:spPr>
      </p:pic>
      <p:sp>
        <p:nvSpPr>
          <p:cNvPr id="6" name="Slide Number Placeholder 5"/>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Show status line</a:t>
            </a:r>
            <a:endParaRPr lang="en-US" dirty="0"/>
          </a:p>
        </p:txBody>
      </p:sp>
      <p:sp>
        <p:nvSpPr>
          <p:cNvPr id="3" name="Content Placeholder 2"/>
          <p:cNvSpPr>
            <a:spLocks noGrp="1"/>
          </p:cNvSpPr>
          <p:nvPr>
            <p:ph idx="1"/>
          </p:nvPr>
        </p:nvSpPr>
        <p:spPr/>
        <p:txBody>
          <a:bodyPr/>
          <a:lstStyle/>
          <a:p>
            <a:r>
              <a:rPr lang="en-US" dirty="0" smtClean="0"/>
              <a:t>Show status gridline</a:t>
            </a:r>
          </a:p>
          <a:p>
            <a:pPr lvl="1"/>
            <a:r>
              <a:rPr lang="en-US" dirty="0" smtClean="0"/>
              <a:t>Format &gt; gridline &gt; status date</a:t>
            </a:r>
          </a:p>
          <a:p>
            <a:endParaRPr lang="en-US" dirty="0"/>
          </a:p>
        </p:txBody>
      </p:sp>
      <p:pic>
        <p:nvPicPr>
          <p:cNvPr id="2050" name="Picture 2"/>
          <p:cNvPicPr>
            <a:picLocks noChangeAspect="1" noChangeArrowheads="1"/>
          </p:cNvPicPr>
          <p:nvPr/>
        </p:nvPicPr>
        <p:blipFill>
          <a:blip r:embed="rId2" cstate="print"/>
          <a:srcRect l="39258" t="8789" b="38476"/>
          <a:stretch>
            <a:fillRect/>
          </a:stretch>
        </p:blipFill>
        <p:spPr bwMode="auto">
          <a:xfrm>
            <a:off x="857224" y="2786058"/>
            <a:ext cx="7405686" cy="3857652"/>
          </a:xfrm>
          <a:prstGeom prst="rect">
            <a:avLst/>
          </a:prstGeom>
          <a:noFill/>
          <a:ln w="9525">
            <a:noFill/>
            <a:miter lim="800000"/>
            <a:headEnd/>
            <a:tailEnd/>
          </a:ln>
          <a:effectLst/>
        </p:spPr>
      </p:pic>
      <p:sp>
        <p:nvSpPr>
          <p:cNvPr id="6" name="Slide Number Placeholder 5"/>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Changing view to tracking </a:t>
            </a:r>
            <a:r>
              <a:rPr lang="en-US" sz="3600" dirty="0" err="1" smtClean="0"/>
              <a:t>gantt</a:t>
            </a:r>
            <a:r>
              <a:rPr lang="en-US" sz="3600" dirty="0" smtClean="0"/>
              <a:t> chart</a:t>
            </a:r>
            <a:endParaRPr lang="en-US" sz="3600" dirty="0"/>
          </a:p>
        </p:txBody>
      </p:sp>
      <p:sp>
        <p:nvSpPr>
          <p:cNvPr id="3" name="Content Placeholder 2"/>
          <p:cNvSpPr>
            <a:spLocks noGrp="1"/>
          </p:cNvSpPr>
          <p:nvPr>
            <p:ph idx="1"/>
          </p:nvPr>
        </p:nvSpPr>
        <p:spPr/>
        <p:txBody>
          <a:bodyPr/>
          <a:lstStyle/>
          <a:p>
            <a:r>
              <a:rPr lang="en-US" dirty="0" smtClean="0"/>
              <a:t>View &gt; Gantt Chart &gt; tracking Gantt Chart </a:t>
            </a:r>
          </a:p>
          <a:p>
            <a:r>
              <a:rPr lang="en-US" dirty="0" smtClean="0"/>
              <a:t>View &gt; zoom &gt; entire project</a:t>
            </a:r>
            <a:endParaRPr lang="en-US" dirty="0"/>
          </a:p>
        </p:txBody>
      </p:sp>
      <p:pic>
        <p:nvPicPr>
          <p:cNvPr id="3074" name="Picture 2"/>
          <p:cNvPicPr>
            <a:picLocks noChangeAspect="1" noChangeArrowheads="1"/>
          </p:cNvPicPr>
          <p:nvPr/>
        </p:nvPicPr>
        <p:blipFill>
          <a:blip r:embed="rId2" cstate="print"/>
          <a:srcRect l="1758" r="3320" b="28711"/>
          <a:stretch>
            <a:fillRect/>
          </a:stretch>
        </p:blipFill>
        <p:spPr bwMode="auto">
          <a:xfrm>
            <a:off x="428596" y="2857496"/>
            <a:ext cx="8331833" cy="3754450"/>
          </a:xfrm>
          <a:prstGeom prst="rect">
            <a:avLst/>
          </a:prstGeom>
          <a:noFill/>
          <a:ln w="9525">
            <a:noFill/>
            <a:miter lim="800000"/>
            <a:headEnd/>
            <a:tailEnd/>
          </a:ln>
          <a:effectLst/>
        </p:spPr>
      </p:pic>
      <p:sp>
        <p:nvSpPr>
          <p:cNvPr id="6" name="Slide Number Placeholder 5"/>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 a column for %age complete</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Now you go to site and ask site in charge for actual progress</a:t>
            </a:r>
          </a:p>
          <a:p>
            <a:pPr>
              <a:buNone/>
            </a:pPr>
            <a:endParaRPr lang="en-US" dirty="0"/>
          </a:p>
        </p:txBody>
      </p:sp>
      <p:pic>
        <p:nvPicPr>
          <p:cNvPr id="7" name="Picture 2"/>
          <p:cNvPicPr>
            <a:picLocks noChangeAspect="1" noChangeArrowheads="1"/>
          </p:cNvPicPr>
          <p:nvPr/>
        </p:nvPicPr>
        <p:blipFill>
          <a:blip r:embed="rId2" cstate="print"/>
          <a:srcRect r="65206" b="64366"/>
          <a:stretch>
            <a:fillRect/>
          </a:stretch>
        </p:blipFill>
        <p:spPr bwMode="auto">
          <a:xfrm>
            <a:off x="1547664" y="1844824"/>
            <a:ext cx="5321187" cy="3063966"/>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 columns actual start &amp; actual finish</a:t>
            </a:r>
            <a:endParaRPr lang="en-US" dirty="0"/>
          </a:p>
        </p:txBody>
      </p:sp>
      <p:sp>
        <p:nvSpPr>
          <p:cNvPr id="3" name="Content Placeholder 2"/>
          <p:cNvSpPr>
            <a:spLocks noGrp="1"/>
          </p:cNvSpPr>
          <p:nvPr>
            <p:ph idx="1"/>
          </p:nvPr>
        </p:nvSpPr>
        <p:spPr/>
        <p:txBody>
          <a:bodyPr/>
          <a:lstStyle/>
          <a:p>
            <a:r>
              <a:rPr lang="en-US" dirty="0" smtClean="0"/>
              <a:t>Use actual start and actual finish as per original progress</a:t>
            </a:r>
          </a:p>
          <a:p>
            <a:r>
              <a:rPr lang="en-US" dirty="0" smtClean="0"/>
              <a:t>Use actual start and % complete as per original progress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Baseline start &amp; Baseline finish</a:t>
            </a:r>
            <a:endParaRPr lang="en-US"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cstate="print"/>
          <a:srcRect/>
          <a:stretch>
            <a:fillRect/>
          </a:stretch>
        </p:blipFill>
        <p:spPr bwMode="auto">
          <a:xfrm>
            <a:off x="0" y="1371624"/>
            <a:ext cx="9144000" cy="5486400"/>
          </a:xfrm>
          <a:prstGeom prst="rect">
            <a:avLst/>
          </a:prstGeom>
          <a:noFill/>
          <a:ln w="9525">
            <a:noFill/>
            <a:miter lim="800000"/>
            <a:headEnd/>
            <a:tailEnd/>
          </a:ln>
          <a:effectLst/>
        </p:spPr>
      </p:pic>
      <p:sp>
        <p:nvSpPr>
          <p:cNvPr id="5" name="Rectangle 4"/>
          <p:cNvSpPr/>
          <p:nvPr/>
        </p:nvSpPr>
        <p:spPr>
          <a:xfrm>
            <a:off x="2357422" y="2071678"/>
            <a:ext cx="3286148"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 a new bar in </a:t>
            </a:r>
            <a:r>
              <a:rPr lang="en-US" dirty="0" err="1" smtClean="0"/>
              <a:t>gantt</a:t>
            </a:r>
            <a:r>
              <a:rPr lang="en-US" dirty="0" smtClean="0"/>
              <a:t> chart</a:t>
            </a:r>
            <a:endParaRPr lang="en-US" dirty="0"/>
          </a:p>
        </p:txBody>
      </p:sp>
      <p:sp>
        <p:nvSpPr>
          <p:cNvPr id="3" name="Content Placeholder 2"/>
          <p:cNvSpPr>
            <a:spLocks noGrp="1"/>
          </p:cNvSpPr>
          <p:nvPr>
            <p:ph idx="1"/>
          </p:nvPr>
        </p:nvSpPr>
        <p:spPr/>
        <p:txBody>
          <a:bodyPr/>
          <a:lstStyle/>
          <a:p>
            <a:r>
              <a:rPr lang="en-US" dirty="0" smtClean="0"/>
              <a:t>Format &gt; Format &gt; bar styles &gt; Insert row</a:t>
            </a:r>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1643042" y="2428868"/>
            <a:ext cx="5886450" cy="4048125"/>
          </a:xfrm>
          <a:prstGeom prst="rect">
            <a:avLst/>
          </a:prstGeom>
          <a:noFill/>
          <a:ln w="9525">
            <a:noFill/>
            <a:miter lim="800000"/>
            <a:headEnd/>
            <a:tailEnd/>
          </a:ln>
          <a:effectLst/>
        </p:spPr>
      </p:pic>
      <p:cxnSp>
        <p:nvCxnSpPr>
          <p:cNvPr id="6" name="Straight Arrow Connector 5"/>
          <p:cNvCxnSpPr/>
          <p:nvPr/>
        </p:nvCxnSpPr>
        <p:spPr>
          <a:xfrm rot="10800000" flipV="1">
            <a:off x="4071934" y="2143116"/>
            <a:ext cx="1357322" cy="785818"/>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
        <p:nvSpPr>
          <p:cNvPr id="8" name="Slide Number Placeholder 7"/>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How to modify legend in print preview</a:t>
            </a:r>
            <a:endParaRPr lang="en-US" sz="3600" dirty="0"/>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2" cstate="print"/>
          <a:srcRect l="18750" t="41016" r="20312" b="11133"/>
          <a:stretch>
            <a:fillRect/>
          </a:stretch>
        </p:blipFill>
        <p:spPr bwMode="auto">
          <a:xfrm>
            <a:off x="357158" y="1571612"/>
            <a:ext cx="8642599" cy="4357718"/>
          </a:xfrm>
          <a:prstGeom prst="rect">
            <a:avLst/>
          </a:prstGeom>
          <a:noFill/>
          <a:ln w="9525">
            <a:noFill/>
            <a:miter lim="800000"/>
            <a:headEnd/>
            <a:tailEnd/>
          </a:ln>
          <a:effectLst/>
        </p:spPr>
      </p:pic>
      <p:sp>
        <p:nvSpPr>
          <p:cNvPr id="5" name="Rectangle 4"/>
          <p:cNvSpPr/>
          <p:nvPr/>
        </p:nvSpPr>
        <p:spPr>
          <a:xfrm>
            <a:off x="2214546" y="4429132"/>
            <a:ext cx="6715172" cy="114300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How to modify legend in print preview</a:t>
            </a:r>
            <a:endParaRPr lang="en-US" sz="3600" dirty="0"/>
          </a:p>
        </p:txBody>
      </p:sp>
      <p:sp>
        <p:nvSpPr>
          <p:cNvPr id="3" name="Content Placeholder 2"/>
          <p:cNvSpPr>
            <a:spLocks noGrp="1"/>
          </p:cNvSpPr>
          <p:nvPr>
            <p:ph idx="1"/>
          </p:nvPr>
        </p:nvSpPr>
        <p:spPr/>
        <p:txBody>
          <a:bodyPr/>
          <a:lstStyle/>
          <a:p>
            <a:r>
              <a:rPr lang="en-US" sz="2400" dirty="0" smtClean="0"/>
              <a:t>If you want to remove any of these from legend just place * in start of name of that bar in</a:t>
            </a:r>
          </a:p>
          <a:p>
            <a:pPr lvl="1"/>
            <a:r>
              <a:rPr lang="en-US" sz="2000" dirty="0" smtClean="0"/>
              <a:t>Format &gt; Format &gt; bar style</a:t>
            </a:r>
            <a:endParaRPr lang="en-US" dirty="0"/>
          </a:p>
        </p:txBody>
      </p:sp>
      <p:pic>
        <p:nvPicPr>
          <p:cNvPr id="8194" name="Picture 2"/>
          <p:cNvPicPr>
            <a:picLocks noChangeAspect="1" noChangeArrowheads="1"/>
          </p:cNvPicPr>
          <p:nvPr/>
        </p:nvPicPr>
        <p:blipFill>
          <a:blip r:embed="rId2" cstate="print"/>
          <a:srcRect t="588" r="57315" b="68378"/>
          <a:stretch>
            <a:fillRect/>
          </a:stretch>
        </p:blipFill>
        <p:spPr bwMode="auto">
          <a:xfrm>
            <a:off x="214282" y="2786058"/>
            <a:ext cx="4286280" cy="2143140"/>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cstate="print"/>
          <a:srcRect l="19336" t="71290" r="19726" b="10155"/>
          <a:stretch>
            <a:fillRect/>
          </a:stretch>
        </p:blipFill>
        <p:spPr bwMode="auto">
          <a:xfrm>
            <a:off x="285720" y="5143512"/>
            <a:ext cx="7429552" cy="1357322"/>
          </a:xfrm>
          <a:prstGeom prst="rect">
            <a:avLst/>
          </a:prstGeom>
          <a:noFill/>
          <a:ln w="9525">
            <a:noFill/>
            <a:miter lim="800000"/>
            <a:headEnd/>
            <a:tailEnd/>
          </a:ln>
          <a:effectLst/>
        </p:spPr>
      </p:pic>
      <p:sp>
        <p:nvSpPr>
          <p:cNvPr id="7" name="Slide Number Placeholder 6"/>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baseline</a:t>
            </a:r>
            <a:endParaRPr lang="en-US" dirty="0"/>
          </a:p>
        </p:txBody>
      </p:sp>
      <p:sp>
        <p:nvSpPr>
          <p:cNvPr id="3" name="Content Placeholder 2"/>
          <p:cNvSpPr>
            <a:spLocks noGrp="1"/>
          </p:cNvSpPr>
          <p:nvPr>
            <p:ph idx="1"/>
          </p:nvPr>
        </p:nvSpPr>
        <p:spPr/>
        <p:txBody>
          <a:bodyPr/>
          <a:lstStyle/>
          <a:p>
            <a:r>
              <a:rPr lang="en-US" dirty="0" smtClean="0"/>
              <a:t>You can create more then one baselines, </a:t>
            </a:r>
            <a:r>
              <a:rPr lang="en-US" dirty="0" err="1" smtClean="0"/>
              <a:t>infact</a:t>
            </a:r>
            <a:r>
              <a:rPr lang="en-US" dirty="0" smtClean="0"/>
              <a:t> 11 different baselines in MSP</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51520" y="1412776"/>
            <a:ext cx="4648200" cy="237172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Reports</a:t>
            </a:r>
            <a:endParaRPr lang="en-US" dirty="0"/>
          </a:p>
        </p:txBody>
      </p:sp>
      <p:pic>
        <p:nvPicPr>
          <p:cNvPr id="1027" name="Picture 3"/>
          <p:cNvPicPr>
            <a:picLocks noGrp="1" noChangeAspect="1" noChangeArrowheads="1"/>
          </p:cNvPicPr>
          <p:nvPr>
            <p:ph idx="1"/>
          </p:nvPr>
        </p:nvPicPr>
        <p:blipFill>
          <a:blip r:embed="rId3" cstate="print"/>
          <a:stretch>
            <a:fillRect/>
          </a:stretch>
        </p:blipFill>
        <p:spPr bwMode="auto">
          <a:xfrm>
            <a:off x="4139952" y="3645024"/>
            <a:ext cx="4705350" cy="2657475"/>
          </a:xfrm>
          <a:prstGeom prst="rect">
            <a:avLst/>
          </a:prstGeom>
          <a:ln>
            <a:noFill/>
          </a:ln>
          <a:effectLst>
            <a:outerShdw blurRad="292100" dist="139700" dir="2700000" algn="tl" rotWithShape="0">
              <a:srgbClr val="333333">
                <a:alpha val="65000"/>
              </a:srgbClr>
            </a:outerShdw>
          </a:effectLst>
        </p:spPr>
      </p:pic>
      <p:sp>
        <p:nvSpPr>
          <p:cNvPr id="6" name="Slide Number Placeholder 5"/>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blinds(horizontal)">
                                      <p:cBhvr>
                                        <p:cTn id="12"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Reports</a:t>
            </a:r>
            <a:endParaRPr lang="en-US" dirty="0"/>
          </a:p>
        </p:txBody>
      </p:sp>
      <p:sp>
        <p:nvSpPr>
          <p:cNvPr id="3" name="Content Placeholder 2"/>
          <p:cNvSpPr>
            <a:spLocks noGrp="1"/>
          </p:cNvSpPr>
          <p:nvPr>
            <p:ph idx="1"/>
          </p:nvPr>
        </p:nvSpPr>
        <p:spPr/>
        <p:txBody>
          <a:bodyPr/>
          <a:lstStyle/>
          <a:p>
            <a:endParaRPr lang="en-US"/>
          </a:p>
        </p:txBody>
      </p:sp>
      <p:pic>
        <p:nvPicPr>
          <p:cNvPr id="4" name="Picture 4"/>
          <p:cNvPicPr>
            <a:picLocks noChangeAspect="1" noChangeArrowheads="1"/>
          </p:cNvPicPr>
          <p:nvPr/>
        </p:nvPicPr>
        <p:blipFill>
          <a:blip r:embed="rId2" cstate="print"/>
          <a:srcRect/>
          <a:stretch>
            <a:fillRect/>
          </a:stretch>
        </p:blipFill>
        <p:spPr bwMode="auto">
          <a:xfrm>
            <a:off x="428596" y="1357298"/>
            <a:ext cx="4705350" cy="2657475"/>
          </a:xfrm>
          <a:prstGeom prst="rect">
            <a:avLst/>
          </a:prstGeom>
          <a:ln>
            <a:noFill/>
          </a:ln>
          <a:effectLst>
            <a:outerShdw blurRad="292100" dist="139700" dir="2700000" algn="tl" rotWithShape="0">
              <a:srgbClr val="333333">
                <a:alpha val="65000"/>
              </a:srgbClr>
            </a:outerShdw>
          </a:effectLst>
        </p:spPr>
      </p:pic>
      <p:pic>
        <p:nvPicPr>
          <p:cNvPr id="5" name="Picture 5"/>
          <p:cNvPicPr>
            <a:picLocks noChangeAspect="1" noChangeArrowheads="1"/>
          </p:cNvPicPr>
          <p:nvPr/>
        </p:nvPicPr>
        <p:blipFill>
          <a:blip r:embed="rId3" cstate="print"/>
          <a:srcRect/>
          <a:stretch>
            <a:fillRect/>
          </a:stretch>
        </p:blipFill>
        <p:spPr bwMode="auto">
          <a:xfrm>
            <a:off x="4143372" y="3286124"/>
            <a:ext cx="4705350" cy="2657475"/>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a:t>
            </a:r>
            <a:endParaRPr lang="en-US"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cstate="print"/>
          <a:srcRect/>
          <a:stretch>
            <a:fillRect/>
          </a:stretch>
        </p:blipFill>
        <p:spPr bwMode="auto">
          <a:xfrm>
            <a:off x="357158" y="1285860"/>
            <a:ext cx="3543300" cy="2657475"/>
          </a:xfrm>
          <a:prstGeom prst="rect">
            <a:avLst/>
          </a:prstGeom>
          <a:ln>
            <a:noFill/>
          </a:ln>
          <a:effectLst>
            <a:outerShdw blurRad="292100" dist="139700" dir="2700000" algn="tl" rotWithShape="0">
              <a:srgbClr val="333333">
                <a:alpha val="65000"/>
              </a:srgbClr>
            </a:outerShdw>
          </a:effectLst>
        </p:spPr>
      </p:pic>
      <p:pic>
        <p:nvPicPr>
          <p:cNvPr id="2051" name="Picture 3"/>
          <p:cNvPicPr>
            <a:picLocks noChangeAspect="1" noChangeArrowheads="1"/>
          </p:cNvPicPr>
          <p:nvPr/>
        </p:nvPicPr>
        <p:blipFill>
          <a:blip r:embed="rId3" cstate="print"/>
          <a:srcRect/>
          <a:stretch>
            <a:fillRect/>
          </a:stretch>
        </p:blipFill>
        <p:spPr bwMode="auto">
          <a:xfrm>
            <a:off x="4714876" y="1571612"/>
            <a:ext cx="3810000" cy="1409700"/>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Customized Reports</a:t>
            </a:r>
            <a:endParaRPr lang="en-US"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cstate="print"/>
          <a:srcRect/>
          <a:stretch>
            <a:fillRect/>
          </a:stretch>
        </p:blipFill>
        <p:spPr bwMode="auto">
          <a:xfrm>
            <a:off x="428596" y="1500174"/>
            <a:ext cx="3305175" cy="2419350"/>
          </a:xfrm>
          <a:prstGeom prst="rect">
            <a:avLst/>
          </a:prstGeom>
          <a:ln>
            <a:noFill/>
          </a:ln>
          <a:effectLst>
            <a:outerShdw blurRad="292100" dist="139700" dir="2700000" algn="tl" rotWithShape="0">
              <a:srgbClr val="333333">
                <a:alpha val="65000"/>
              </a:srgbClr>
            </a:outerShdw>
          </a:effectLst>
        </p:spPr>
      </p:pic>
      <p:pic>
        <p:nvPicPr>
          <p:cNvPr id="3075" name="Picture 3"/>
          <p:cNvPicPr>
            <a:picLocks noChangeAspect="1" noChangeArrowheads="1"/>
          </p:cNvPicPr>
          <p:nvPr/>
        </p:nvPicPr>
        <p:blipFill>
          <a:blip r:embed="rId3" cstate="print"/>
          <a:srcRect/>
          <a:stretch>
            <a:fillRect/>
          </a:stretch>
        </p:blipFill>
        <p:spPr bwMode="auto">
          <a:xfrm>
            <a:off x="4214810" y="2357430"/>
            <a:ext cx="4229100" cy="3095625"/>
          </a:xfrm>
          <a:prstGeom prst="rect">
            <a:avLst/>
          </a:prstGeom>
          <a:ln>
            <a:noFill/>
          </a:ln>
          <a:effectLst>
            <a:outerShdw blurRad="292100" dist="139700" dir="2700000" algn="tl" rotWithShape="0">
              <a:srgbClr val="333333">
                <a:alpha val="65000"/>
              </a:srgbClr>
            </a:outerShdw>
          </a:effectLst>
        </p:spPr>
      </p:pic>
      <p:pic>
        <p:nvPicPr>
          <p:cNvPr id="3076" name="Picture 4"/>
          <p:cNvPicPr>
            <a:picLocks noChangeAspect="1" noChangeArrowheads="1"/>
          </p:cNvPicPr>
          <p:nvPr/>
        </p:nvPicPr>
        <p:blipFill>
          <a:blip r:embed="rId4" cstate="print"/>
          <a:srcRect/>
          <a:stretch>
            <a:fillRect/>
          </a:stretch>
        </p:blipFill>
        <p:spPr bwMode="auto">
          <a:xfrm>
            <a:off x="500034" y="4214818"/>
            <a:ext cx="2457450" cy="1600200"/>
          </a:xfrm>
          <a:prstGeom prst="rect">
            <a:avLst/>
          </a:prstGeom>
          <a:ln>
            <a:noFill/>
          </a:ln>
          <a:effectLst>
            <a:outerShdw blurRad="292100" dist="139700" dir="2700000" algn="tl" rotWithShape="0">
              <a:srgbClr val="333333">
                <a:alpha val="65000"/>
              </a:srgbClr>
            </a:outerShdw>
          </a:effectLst>
        </p:spPr>
      </p:pic>
      <p:sp>
        <p:nvSpPr>
          <p:cNvPr id="8" name="Slide Number Placeholder 7"/>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linds(horizontal)">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blinds(horizontal)">
                                      <p:cBhvr>
                                        <p:cTn id="12" dur="500"/>
                                        <p:tgtEl>
                                          <p:spTgt spid="307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075"/>
                                        </p:tgtEl>
                                        <p:attrNameLst>
                                          <p:attrName>style.visibility</p:attrName>
                                        </p:attrNameLst>
                                      </p:cBhvr>
                                      <p:to>
                                        <p:strVal val="visible"/>
                                      </p:to>
                                    </p:set>
                                    <p:animEffect transition="in" filter="blinds(horizontal)">
                                      <p:cBhvr>
                                        <p:cTn id="1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Customized Reports</a:t>
            </a:r>
            <a:endParaRPr lang="en-US" dirty="0"/>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cstate="print"/>
          <a:srcRect/>
          <a:stretch>
            <a:fillRect/>
          </a:stretch>
        </p:blipFill>
        <p:spPr bwMode="auto">
          <a:xfrm>
            <a:off x="357158" y="1500174"/>
            <a:ext cx="4229100" cy="3095625"/>
          </a:xfrm>
          <a:prstGeom prst="rect">
            <a:avLst/>
          </a:prstGeom>
          <a:ln>
            <a:noFill/>
          </a:ln>
          <a:effectLst>
            <a:outerShdw blurRad="292100" dist="139700" dir="2700000" algn="tl" rotWithShape="0">
              <a:srgbClr val="333333">
                <a:alpha val="65000"/>
              </a:srgbClr>
            </a:outerShdw>
          </a:effectLst>
        </p:spPr>
      </p:pic>
      <p:pic>
        <p:nvPicPr>
          <p:cNvPr id="4099" name="Picture 3"/>
          <p:cNvPicPr>
            <a:picLocks noChangeAspect="1" noChangeArrowheads="1"/>
          </p:cNvPicPr>
          <p:nvPr/>
        </p:nvPicPr>
        <p:blipFill>
          <a:blip r:embed="rId3" cstate="print"/>
          <a:srcRect/>
          <a:stretch>
            <a:fillRect/>
          </a:stretch>
        </p:blipFill>
        <p:spPr bwMode="auto">
          <a:xfrm>
            <a:off x="4714876" y="1500174"/>
            <a:ext cx="4229100" cy="3095625"/>
          </a:xfrm>
          <a:prstGeom prst="rect">
            <a:avLst/>
          </a:prstGeom>
          <a:ln>
            <a:noFill/>
          </a:ln>
          <a:effectLst>
            <a:outerShdw blurRad="292100" dist="139700" dir="2700000" algn="tl" rotWithShape="0">
              <a:srgbClr val="333333">
                <a:alpha val="65000"/>
              </a:srgbClr>
            </a:outerShdw>
          </a:effectLst>
        </p:spPr>
      </p:pic>
      <p:sp>
        <p:nvSpPr>
          <p:cNvPr id="7" name="Slide Number Placeholder 6"/>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22"/>
            <a:ext cx="8229600" cy="1143000"/>
          </a:xfrm>
        </p:spPr>
        <p:txBody>
          <a:bodyPr/>
          <a:lstStyle/>
          <a:p>
            <a:r>
              <a:rPr lang="en-US" dirty="0" smtClean="0"/>
              <a:t>Visual Reports</a:t>
            </a:r>
            <a:endParaRPr lang="en-US"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cstate="print"/>
          <a:srcRect/>
          <a:stretch>
            <a:fillRect/>
          </a:stretch>
        </p:blipFill>
        <p:spPr bwMode="auto">
          <a:xfrm>
            <a:off x="1500166" y="1171575"/>
            <a:ext cx="6010275" cy="5686425"/>
          </a:xfrm>
          <a:prstGeom prst="rect">
            <a:avLst/>
          </a:prstGeom>
          <a:ln>
            <a:noFill/>
          </a:ln>
          <a:effectLst>
            <a:outerShdw blurRad="292100" dist="139700" dir="2700000" algn="tl" rotWithShape="0">
              <a:srgbClr val="333333">
                <a:alpha val="65000"/>
              </a:srgbClr>
            </a:outerShdw>
          </a:effectLst>
        </p:spPr>
      </p:pic>
      <p:sp>
        <p:nvSpPr>
          <p:cNvPr id="6" name="Slide Number Placeholder 5"/>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cstate="print"/>
          <a:srcRect l="9896" t="18333" r="20833" b="1667"/>
          <a:stretch>
            <a:fillRect/>
          </a:stretch>
        </p:blipFill>
        <p:spPr bwMode="auto">
          <a:xfrm>
            <a:off x="-71470" y="71414"/>
            <a:ext cx="9286940" cy="6703331"/>
          </a:xfrm>
          <a:prstGeom prst="rect">
            <a:avLst/>
          </a:prstGeom>
          <a:noFill/>
          <a:ln w="9525">
            <a:noFill/>
            <a:miter lim="800000"/>
            <a:headEnd/>
            <a:tailEnd/>
          </a:ln>
          <a:effectLst/>
        </p:spPr>
      </p:pic>
      <p:sp>
        <p:nvSpPr>
          <p:cNvPr id="6" name="Slide Number Placeholder 5"/>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334</Words>
  <Application>Microsoft Office PowerPoint</Application>
  <PresentationFormat>On-screen Show (4:3)</PresentationFormat>
  <Paragraphs>109</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Project Management Software Application PRM 705</vt:lpstr>
      <vt:lpstr>Recap</vt:lpstr>
      <vt:lpstr>Today’s Outline</vt:lpstr>
      <vt:lpstr>Tracking</vt:lpstr>
      <vt:lpstr>Baseline</vt:lpstr>
      <vt:lpstr>Set &amp; Save a baseline</vt:lpstr>
      <vt:lpstr>Update the Progress</vt:lpstr>
      <vt:lpstr>Show status line</vt:lpstr>
      <vt:lpstr>Changing view to tracking gantt chart</vt:lpstr>
      <vt:lpstr>Insert a column for %age complete</vt:lpstr>
      <vt:lpstr>Add columns actual start &amp; actual finish</vt:lpstr>
      <vt:lpstr>Baseline start &amp; Baseline finish</vt:lpstr>
      <vt:lpstr>Insert a new bar in gantt chart</vt:lpstr>
      <vt:lpstr>How to modify legend in print preview</vt:lpstr>
      <vt:lpstr>How to modify legend in print preview</vt:lpstr>
      <vt:lpstr>Another baseline</vt:lpstr>
      <vt:lpstr>Reports</vt:lpstr>
      <vt:lpstr>Reports</vt:lpstr>
      <vt:lpstr>Report</vt:lpstr>
      <vt:lpstr>Customized Reports</vt:lpstr>
      <vt:lpstr>Customized Reports</vt:lpstr>
      <vt:lpstr>Visual Reports</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Tracking</dc:title>
  <dc:creator>NTS</dc:creator>
  <cp:lastModifiedBy>NTS</cp:lastModifiedBy>
  <cp:revision>6</cp:revision>
  <dcterms:created xsi:type="dcterms:W3CDTF">2014-06-01T08:41:49Z</dcterms:created>
  <dcterms:modified xsi:type="dcterms:W3CDTF">2014-06-01T10:38:46Z</dcterms:modified>
</cp:coreProperties>
</file>