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17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Default Extension="vml" ContentType="application/vnd.openxmlformats-officedocument.vmlDrawing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>
  <p:sldMasterIdLst>
    <p:sldMasterId id="2147483648" r:id="rId1"/>
  </p:sldMasterIdLst>
  <p:notesMasterIdLst>
    <p:notesMasterId r:id="rId19"/>
  </p:notesMasterIdLst>
  <p:sldIdLst>
    <p:sldId id="481" r:id="rId2"/>
    <p:sldId id="593" r:id="rId3"/>
    <p:sldId id="594" r:id="rId4"/>
    <p:sldId id="609" r:id="rId5"/>
    <p:sldId id="610" r:id="rId6"/>
    <p:sldId id="611" r:id="rId7"/>
    <p:sldId id="612" r:id="rId8"/>
    <p:sldId id="595" r:id="rId9"/>
    <p:sldId id="596" r:id="rId10"/>
    <p:sldId id="597" r:id="rId11"/>
    <p:sldId id="598" r:id="rId12"/>
    <p:sldId id="599" r:id="rId13"/>
    <p:sldId id="600" r:id="rId14"/>
    <p:sldId id="601" r:id="rId15"/>
    <p:sldId id="602" r:id="rId16"/>
    <p:sldId id="603" r:id="rId17"/>
    <p:sldId id="498" r:id="rId18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>
        <p:scale>
          <a:sx n="70" d="100"/>
          <a:sy n="70" d="100"/>
        </p:scale>
        <p:origin x="-1302" y="-78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viewProps" Target="view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2BA4D35-C827-45ED-9DD7-E497C4B3624A}" type="datetimeFigureOut">
              <a:rPr lang="en-US" smtClean="0"/>
              <a:pPr/>
              <a:t>5/30/2014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562CC008-22B1-474A-9B77-C8102054B7A7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56077A2-6748-4294-A9D9-F061FDE307A2}" type="datetime1">
              <a:rPr lang="en-US" smtClean="0"/>
              <a:t>5/30/2014</a:t>
            </a:fld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D52F6FB-10DC-4A22-AC5B-E8727244A29D}" type="datetime1">
              <a:rPr lang="en-US" smtClean="0"/>
              <a:t>5/30/2014</a:t>
            </a:fld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EB64C70-1540-4BAC-9E57-51CF5F6FB3D6}" type="datetime1">
              <a:rPr lang="en-US" smtClean="0"/>
              <a:t>5/30/2014</a:t>
            </a:fld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84BDE4F-B10A-4B2A-89F7-E328A72D4B50}" type="datetime1">
              <a:rPr lang="en-US" smtClean="0"/>
              <a:t>5/30/2014</a:t>
            </a:fld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B156E9A-E188-44F6-A85B-AD6F9AF40995}" type="datetime1">
              <a:rPr lang="en-US" smtClean="0"/>
              <a:t>5/30/2014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/>
          <a:p>
            <a:r>
              <a:rPr lang="en-US" smtClean="0"/>
              <a:t>Mian Wasim Irshad</a:t>
            </a:r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C43E04F-0E9E-48F4-A9BA-F41DAB178F5E}" type="datetime1">
              <a:rPr lang="en-US" smtClean="0"/>
              <a:t>5/30/2014</a:t>
            </a:fld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CA4C1A1-FB5A-4CF1-B4C4-52A1EFF0E946}" type="datetime1">
              <a:rPr lang="en-US" smtClean="0"/>
              <a:t>5/30/2014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/>
          <a:p>
            <a:r>
              <a:rPr lang="en-US" dirty="0" err="1" smtClean="0"/>
              <a:t>Mian</a:t>
            </a:r>
            <a:r>
              <a:rPr lang="en-US" dirty="0" smtClean="0"/>
              <a:t> </a:t>
            </a:r>
            <a:r>
              <a:rPr lang="en-US" dirty="0" err="1" smtClean="0"/>
              <a:t>Wasim</a:t>
            </a:r>
            <a:r>
              <a:rPr lang="en-US" dirty="0" smtClean="0"/>
              <a:t> </a:t>
            </a:r>
            <a:r>
              <a:rPr lang="en-US" dirty="0" err="1" smtClean="0"/>
              <a:t>Irshad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7A5FF8-943B-4F5A-B6CA-C1B93479173C}" type="datetime1">
              <a:rPr lang="en-US" smtClean="0"/>
              <a:t>5/30/2014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/>
          <a:p>
            <a:r>
              <a:rPr lang="en-US" smtClean="0"/>
              <a:t>Mian Wasim Irshad</a:t>
            </a: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F9D73C-639D-41D9-B655-E75427DF5040}" type="datetime1">
              <a:rPr lang="en-US" smtClean="0"/>
              <a:t>5/30/2014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/>
          <a:p>
            <a:r>
              <a:rPr lang="en-US" smtClean="0"/>
              <a:t>Mian Wasim Irshad</a:t>
            </a: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60330B6-0D6B-46BE-B5C5-D2847BEEF723}" type="datetime1">
              <a:rPr lang="en-US" smtClean="0"/>
              <a:t>5/30/2014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/>
          <a:p>
            <a:r>
              <a:rPr lang="en-US" smtClean="0"/>
              <a:t>Mian Wasim Irshad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8868D4A-140A-48EC-9583-A2BCDD3D8234}" type="datetime1">
              <a:rPr lang="en-US" smtClean="0"/>
              <a:t>5/30/2014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/>
          <a:p>
            <a:r>
              <a:rPr lang="en-US" smtClean="0"/>
              <a:t>Mian Wasim Irshad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3E48B91-2816-4F58-BD43-B44DAFA6DB58}" type="datetime1">
              <a:rPr lang="en-US" smtClean="0"/>
              <a:t>5/30/2014</a:t>
            </a:fld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.v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2.v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3.vml"/><Relationship Id="rId4" Type="http://schemas.openxmlformats.org/officeDocument/2006/relationships/image" Target="../media/image2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4.v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5.vml"/><Relationship Id="rId4" Type="http://schemas.openxmlformats.org/officeDocument/2006/relationships/image" Target="../media/image4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6.v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7.v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8.v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9.vml"/><Relationship Id="rId4" Type="http://schemas.openxmlformats.org/officeDocument/2006/relationships/image" Target="../media/image9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0.v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1.v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2.vml"/><Relationship Id="rId5" Type="http://schemas.openxmlformats.org/officeDocument/2006/relationships/image" Target="../media/image14.png"/><Relationship Id="rId4" Type="http://schemas.openxmlformats.org/officeDocument/2006/relationships/image" Target="../media/image13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3.v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057400"/>
            <a:ext cx="8229600" cy="1143000"/>
          </a:xfrm>
        </p:spPr>
        <p:txBody>
          <a:bodyPr>
            <a:normAutofit fontScale="90000"/>
          </a:bodyPr>
          <a:lstStyle/>
          <a:p>
            <a:r>
              <a:rPr lang="en-US" b="1" dirty="0" smtClean="0"/>
              <a:t>Project Management Software Application</a:t>
            </a:r>
            <a:br>
              <a:rPr lang="en-US" b="1" dirty="0" smtClean="0"/>
            </a:br>
            <a:r>
              <a:rPr lang="en-US" b="1" dirty="0" smtClean="0"/>
              <a:t>PRM 705</a:t>
            </a:r>
            <a:endParaRPr lang="en-US" b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3733800"/>
            <a:ext cx="8229600" cy="2392363"/>
          </a:xfrm>
        </p:spPr>
        <p:txBody>
          <a:bodyPr/>
          <a:lstStyle/>
          <a:p>
            <a:pPr algn="r">
              <a:buNone/>
            </a:pPr>
            <a:r>
              <a:rPr lang="en-US" dirty="0" smtClean="0"/>
              <a:t>Lecture 19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Recap</a:t>
            </a:r>
            <a:endParaRPr lang="en-US" dirty="0"/>
          </a:p>
        </p:txBody>
      </p:sp>
      <p:sp>
        <p:nvSpPr>
          <p:cNvPr id="4" name="Rectangle 3"/>
          <p:cNvSpPr txBox="1">
            <a:spLocks noChangeArrowheads="1"/>
          </p:cNvSpPr>
          <p:nvPr/>
        </p:nvSpPr>
        <p:spPr>
          <a:xfrm>
            <a:off x="457200" y="1071563"/>
            <a:ext cx="8229600" cy="5054600"/>
          </a:xfrm>
          <a:prstGeom prst="rect">
            <a:avLst/>
          </a:prstGeom>
        </p:spPr>
        <p:txBody>
          <a:bodyPr>
            <a:normAutofit/>
          </a:bodyPr>
          <a:lstStyle/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Char char="•"/>
              <a:tabLst/>
              <a:defRPr/>
            </a:pPr>
            <a:endParaRPr kumimoji="0" lang="en-US" sz="2800" b="0" i="0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  <a:p>
            <a:pPr marL="342900" lvl="0" indent="-342900">
              <a:spcBef>
                <a:spcPct val="20000"/>
              </a:spcBef>
              <a:buFont typeface="Arial" pitchFamily="34" charset="0"/>
              <a:buChar char="•"/>
              <a:defRPr/>
            </a:pPr>
            <a:r>
              <a:rPr lang="en-US" sz="2800" dirty="0" smtClean="0"/>
              <a:t>Assignment units</a:t>
            </a:r>
          </a:p>
          <a:p>
            <a:pPr marL="342900" lvl="0" indent="-342900">
              <a:spcBef>
                <a:spcPct val="20000"/>
              </a:spcBef>
              <a:buFont typeface="Arial" pitchFamily="34" charset="0"/>
              <a:buChar char="•"/>
              <a:defRPr/>
            </a:pPr>
            <a:r>
              <a:rPr lang="en-US" sz="2800" dirty="0" smtClean="0"/>
              <a:t>Accrual at fix cost</a:t>
            </a:r>
          </a:p>
          <a:p>
            <a:pPr marL="342900" lvl="0" indent="-342900">
              <a:spcBef>
                <a:spcPct val="20000"/>
              </a:spcBef>
              <a:buFont typeface="Arial" pitchFamily="34" charset="0"/>
              <a:buChar char="•"/>
              <a:defRPr/>
            </a:pPr>
            <a:r>
              <a:rPr lang="en-US" sz="2800" dirty="0" smtClean="0"/>
              <a:t>Effort driven scheduling</a:t>
            </a:r>
          </a:p>
          <a:p>
            <a:pPr marL="342900" lvl="0" indent="-342900">
              <a:spcBef>
                <a:spcPct val="20000"/>
              </a:spcBef>
              <a:buFont typeface="Arial" pitchFamily="34" charset="0"/>
              <a:buChar char="•"/>
              <a:defRPr/>
            </a:pPr>
            <a:r>
              <a:rPr lang="en-US" sz="2800" dirty="0" smtClean="0"/>
              <a:t>Resource allocation</a:t>
            </a:r>
          </a:p>
          <a:p>
            <a:pPr marL="342900" lvl="0" indent="-342900">
              <a:spcBef>
                <a:spcPct val="20000"/>
              </a:spcBef>
              <a:buFont typeface="Arial" pitchFamily="34" charset="0"/>
              <a:buChar char="•"/>
              <a:defRPr/>
            </a:pPr>
            <a:endParaRPr lang="en-US" sz="2800" dirty="0" smtClean="0"/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Char char="•"/>
              <a:tabLst/>
              <a:defRPr/>
            </a:pPr>
            <a:endParaRPr lang="en-US" sz="2800" dirty="0" smtClean="0"/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Char char="•"/>
              <a:tabLst/>
              <a:defRPr/>
            </a:pPr>
            <a:endParaRPr kumimoji="0" lang="en-US" sz="2800" b="0" i="0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Char char="•"/>
              <a:tabLst/>
              <a:defRPr/>
            </a:pPr>
            <a:endParaRPr kumimoji="0" lang="en-US" sz="2800" b="0" i="0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Today’s Outline</a:t>
            </a:r>
            <a:endParaRPr lang="en-US" dirty="0"/>
          </a:p>
        </p:txBody>
      </p:sp>
      <p:sp>
        <p:nvSpPr>
          <p:cNvPr id="4" name="Rectangle 3"/>
          <p:cNvSpPr txBox="1">
            <a:spLocks noChangeArrowheads="1"/>
          </p:cNvSpPr>
          <p:nvPr/>
        </p:nvSpPr>
        <p:spPr>
          <a:xfrm>
            <a:off x="457200" y="1071563"/>
            <a:ext cx="8229600" cy="5054600"/>
          </a:xfrm>
          <a:prstGeom prst="rect">
            <a:avLst/>
          </a:prstGeom>
        </p:spPr>
        <p:txBody>
          <a:bodyPr>
            <a:normAutofit/>
          </a:bodyPr>
          <a:lstStyle/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Char char="•"/>
              <a:tabLst/>
              <a:defRPr/>
            </a:pPr>
            <a:endParaRPr kumimoji="0" lang="en-US" sz="2800" b="0" i="0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Char char="•"/>
              <a:tabLst/>
              <a:defRPr/>
            </a:pPr>
            <a:endParaRPr lang="en-US" sz="2800" dirty="0" smtClean="0"/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Char char="•"/>
              <a:tabLst/>
              <a:defRPr/>
            </a:pPr>
            <a:endParaRPr lang="en-US" sz="2800" dirty="0" smtClean="0"/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Char char="•"/>
              <a:tabLst/>
              <a:defRPr/>
            </a:pPr>
            <a:endParaRPr lang="en-US" sz="2800" dirty="0" smtClean="0"/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Char char="•"/>
              <a:tabLst/>
              <a:defRPr/>
            </a:pPr>
            <a:endParaRPr kumimoji="0" lang="en-US" sz="2800" b="0" i="0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Char char="•"/>
              <a:tabLst/>
              <a:defRPr/>
            </a:pPr>
            <a:endParaRPr kumimoji="0" lang="en-US" sz="2800" b="0" i="0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5" name="Rectangle 3"/>
          <p:cNvSpPr txBox="1">
            <a:spLocks noChangeArrowheads="1"/>
          </p:cNvSpPr>
          <p:nvPr/>
        </p:nvSpPr>
        <p:spPr>
          <a:xfrm>
            <a:off x="609600" y="1223963"/>
            <a:ext cx="8229600" cy="5054600"/>
          </a:xfrm>
          <a:prstGeom prst="rect">
            <a:avLst/>
          </a:prstGeom>
        </p:spPr>
        <p:txBody>
          <a:bodyPr>
            <a:normAutofit/>
          </a:bodyPr>
          <a:lstStyle/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Char char="•"/>
              <a:tabLst/>
              <a:defRPr/>
            </a:pPr>
            <a:endParaRPr kumimoji="0" lang="en-US" sz="2800" b="0" i="0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  <a:p>
            <a:pPr marL="342900" lvl="0" indent="-342900">
              <a:spcBef>
                <a:spcPct val="20000"/>
              </a:spcBef>
              <a:buFont typeface="Arial" pitchFamily="34" charset="0"/>
              <a:buChar char="•"/>
              <a:defRPr/>
            </a:pPr>
            <a:endParaRPr lang="en-US" sz="2800" dirty="0" smtClean="0"/>
          </a:p>
          <a:p>
            <a:pPr marL="342900" lvl="0" indent="-342900">
              <a:spcBef>
                <a:spcPct val="20000"/>
              </a:spcBef>
              <a:buFont typeface="Arial" pitchFamily="34" charset="0"/>
              <a:buChar char="•"/>
              <a:defRPr/>
            </a:pPr>
            <a:endParaRPr lang="en-US" sz="2800" dirty="0" smtClean="0"/>
          </a:p>
          <a:p>
            <a:pPr marL="342900" lvl="0" indent="-342900">
              <a:spcBef>
                <a:spcPct val="20000"/>
              </a:spcBef>
              <a:buFont typeface="Arial" pitchFamily="34" charset="0"/>
              <a:buChar char="•"/>
              <a:defRPr/>
            </a:pPr>
            <a:endParaRPr lang="en-US" sz="2800" dirty="0" smtClean="0"/>
          </a:p>
          <a:p>
            <a:pPr marL="342900" lvl="0" indent="-342900">
              <a:spcBef>
                <a:spcPct val="20000"/>
              </a:spcBef>
              <a:buFont typeface="Arial" pitchFamily="34" charset="0"/>
              <a:buChar char="•"/>
              <a:defRPr/>
            </a:pPr>
            <a:endParaRPr lang="en-US" sz="2800" dirty="0" smtClean="0"/>
          </a:p>
          <a:p>
            <a:pPr marL="342900" lvl="0" indent="-342900">
              <a:spcBef>
                <a:spcPct val="20000"/>
              </a:spcBef>
              <a:buFont typeface="Arial" pitchFamily="34" charset="0"/>
              <a:buChar char="•"/>
              <a:defRPr/>
            </a:pPr>
            <a:endParaRPr lang="en-US" sz="2800" dirty="0" smtClean="0"/>
          </a:p>
          <a:p>
            <a:pPr marL="342900" lvl="0" indent="-342900">
              <a:spcBef>
                <a:spcPct val="20000"/>
              </a:spcBef>
              <a:buFont typeface="Arial" pitchFamily="34" charset="0"/>
              <a:buChar char="•"/>
              <a:defRPr/>
            </a:pPr>
            <a:endParaRPr lang="en-US" sz="2800" dirty="0" smtClean="0"/>
          </a:p>
          <a:p>
            <a:pPr marL="342900" lvl="0" indent="-342900">
              <a:spcBef>
                <a:spcPct val="20000"/>
              </a:spcBef>
              <a:buFont typeface="Arial" pitchFamily="34" charset="0"/>
              <a:buChar char="•"/>
              <a:defRPr/>
            </a:pPr>
            <a:endParaRPr lang="en-US" sz="2800" dirty="0" smtClean="0"/>
          </a:p>
          <a:p>
            <a:pPr marL="342900" lvl="0" indent="-342900">
              <a:spcBef>
                <a:spcPct val="20000"/>
              </a:spcBef>
              <a:buFont typeface="Arial" pitchFamily="34" charset="0"/>
              <a:buChar char="•"/>
              <a:defRPr/>
            </a:pPr>
            <a:endParaRPr lang="en-US" sz="2800" dirty="0" smtClean="0"/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Char char="•"/>
              <a:tabLst/>
              <a:defRPr/>
            </a:pPr>
            <a:endParaRPr lang="en-US" sz="2800" dirty="0" smtClean="0"/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Char char="•"/>
              <a:tabLst/>
              <a:defRPr/>
            </a:pPr>
            <a:endParaRPr kumimoji="0" lang="en-US" sz="2800" b="0" i="0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Char char="•"/>
              <a:tabLst/>
              <a:defRPr/>
            </a:pPr>
            <a:endParaRPr kumimoji="0" lang="en-US" sz="2800" b="0" i="0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6" name="Rectangle 3"/>
          <p:cNvSpPr txBox="1">
            <a:spLocks noChangeArrowheads="1"/>
          </p:cNvSpPr>
          <p:nvPr/>
        </p:nvSpPr>
        <p:spPr>
          <a:xfrm>
            <a:off x="762000" y="1376363"/>
            <a:ext cx="8229600" cy="5054600"/>
          </a:xfrm>
          <a:prstGeom prst="rect">
            <a:avLst/>
          </a:prstGeom>
        </p:spPr>
        <p:txBody>
          <a:bodyPr>
            <a:normAutofit/>
          </a:bodyPr>
          <a:lstStyle/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Char char="•"/>
              <a:tabLst/>
              <a:defRPr/>
            </a:pPr>
            <a:endParaRPr kumimoji="0" lang="en-US" sz="2800" b="0" i="0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  <a:p>
            <a:pPr marL="342900" lvl="0" indent="-342900">
              <a:spcBef>
                <a:spcPct val="20000"/>
              </a:spcBef>
              <a:buFont typeface="Arial" pitchFamily="34" charset="0"/>
              <a:buChar char="•"/>
              <a:defRPr/>
            </a:pPr>
            <a:r>
              <a:rPr lang="en-US" sz="2800" dirty="0" smtClean="0"/>
              <a:t>Changing resources</a:t>
            </a:r>
          </a:p>
          <a:p>
            <a:pPr marL="342900" lvl="0" indent="-342900">
              <a:spcBef>
                <a:spcPct val="20000"/>
              </a:spcBef>
              <a:buFont typeface="Arial" pitchFamily="34" charset="0"/>
              <a:buChar char="•"/>
              <a:defRPr/>
            </a:pPr>
            <a:r>
              <a:rPr lang="en-US" sz="2800" dirty="0" smtClean="0"/>
              <a:t>Fixed Cost</a:t>
            </a:r>
          </a:p>
          <a:p>
            <a:pPr marL="342900" lvl="0" indent="-342900">
              <a:spcBef>
                <a:spcPct val="20000"/>
              </a:spcBef>
              <a:buFont typeface="Arial" pitchFamily="34" charset="0"/>
              <a:buChar char="•"/>
              <a:defRPr/>
            </a:pPr>
            <a:r>
              <a:rPr lang="en-US" sz="2800" dirty="0" smtClean="0"/>
              <a:t>Creating S-Curve</a:t>
            </a:r>
          </a:p>
          <a:p>
            <a:pPr marL="342900" lvl="0" indent="-342900">
              <a:spcBef>
                <a:spcPct val="20000"/>
              </a:spcBef>
              <a:buFont typeface="Arial" pitchFamily="34" charset="0"/>
              <a:buChar char="•"/>
              <a:defRPr/>
            </a:pPr>
            <a:r>
              <a:rPr lang="en-US" sz="2800" dirty="0" smtClean="0"/>
              <a:t>Tables</a:t>
            </a:r>
          </a:p>
          <a:p>
            <a:pPr marL="342900" lvl="0" indent="-342900">
              <a:spcBef>
                <a:spcPct val="20000"/>
              </a:spcBef>
              <a:buFont typeface="Arial" pitchFamily="34" charset="0"/>
              <a:buChar char="•"/>
              <a:defRPr/>
            </a:pPr>
            <a:r>
              <a:rPr lang="en-US" sz="2800" dirty="0" smtClean="0"/>
              <a:t>Grouping</a:t>
            </a:r>
          </a:p>
          <a:p>
            <a:pPr marL="342900" lvl="0" indent="-342900">
              <a:spcBef>
                <a:spcPct val="20000"/>
              </a:spcBef>
              <a:buFont typeface="Arial" pitchFamily="34" charset="0"/>
              <a:buChar char="•"/>
              <a:defRPr/>
            </a:pPr>
            <a:r>
              <a:rPr lang="en-US" sz="2800" dirty="0" smtClean="0"/>
              <a:t>Sorting</a:t>
            </a:r>
          </a:p>
          <a:p>
            <a:pPr marL="342900" lvl="0" indent="-342900">
              <a:spcBef>
                <a:spcPct val="20000"/>
              </a:spcBef>
              <a:buFont typeface="Arial" pitchFamily="34" charset="0"/>
              <a:buChar char="•"/>
              <a:defRPr/>
            </a:pPr>
            <a:r>
              <a:rPr lang="en-US" sz="2800" dirty="0" smtClean="0"/>
              <a:t>Filtering</a:t>
            </a:r>
          </a:p>
          <a:p>
            <a:pPr marL="342900" lvl="0" indent="-342900">
              <a:spcBef>
                <a:spcPct val="20000"/>
              </a:spcBef>
              <a:buFont typeface="Arial" pitchFamily="34" charset="0"/>
              <a:buChar char="•"/>
              <a:defRPr/>
            </a:pPr>
            <a:r>
              <a:rPr lang="en-US" sz="2800" dirty="0" smtClean="0"/>
              <a:t>Work contours</a:t>
            </a:r>
          </a:p>
          <a:p>
            <a:pPr marL="342900" lvl="0" indent="-342900">
              <a:spcBef>
                <a:spcPct val="20000"/>
              </a:spcBef>
              <a:buFont typeface="Arial" pitchFamily="34" charset="0"/>
              <a:buChar char="•"/>
              <a:defRPr/>
            </a:pPr>
            <a:endParaRPr lang="en-US" sz="2800" dirty="0" smtClean="0"/>
          </a:p>
          <a:p>
            <a:pPr marL="342900" lvl="0" indent="-342900">
              <a:spcBef>
                <a:spcPct val="20000"/>
              </a:spcBef>
              <a:buFont typeface="Arial" pitchFamily="34" charset="0"/>
              <a:buChar char="•"/>
              <a:defRPr/>
            </a:pPr>
            <a:endParaRPr lang="en-US" sz="2800" dirty="0" smtClean="0"/>
          </a:p>
          <a:p>
            <a:pPr marL="342900" lvl="0" indent="-342900">
              <a:spcBef>
                <a:spcPct val="20000"/>
              </a:spcBef>
              <a:buFont typeface="Arial" pitchFamily="34" charset="0"/>
              <a:buChar char="•"/>
              <a:defRPr/>
            </a:pPr>
            <a:endParaRPr lang="en-US" sz="2800" dirty="0" smtClean="0"/>
          </a:p>
          <a:p>
            <a:pPr marL="342900" lvl="0" indent="-342900">
              <a:spcBef>
                <a:spcPct val="20000"/>
              </a:spcBef>
              <a:buFont typeface="Arial" pitchFamily="34" charset="0"/>
              <a:buChar char="•"/>
              <a:defRPr/>
            </a:pPr>
            <a:endParaRPr lang="en-US" sz="2800" dirty="0" smtClean="0"/>
          </a:p>
          <a:p>
            <a:pPr marL="342900" lvl="0" indent="-342900">
              <a:spcBef>
                <a:spcPct val="20000"/>
              </a:spcBef>
              <a:buFont typeface="Arial" pitchFamily="34" charset="0"/>
              <a:buChar char="•"/>
              <a:defRPr/>
            </a:pPr>
            <a:endParaRPr lang="en-US" sz="2800" dirty="0" smtClean="0"/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Char char="•"/>
              <a:tabLst/>
              <a:defRPr/>
            </a:pPr>
            <a:endParaRPr lang="en-US" sz="2800" dirty="0" smtClean="0"/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Char char="•"/>
              <a:tabLst/>
              <a:defRPr/>
            </a:pPr>
            <a:endParaRPr kumimoji="0" lang="en-US" sz="2800" b="0" i="0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Char char="•"/>
              <a:tabLst/>
              <a:defRPr/>
            </a:pPr>
            <a:endParaRPr kumimoji="0" lang="en-US" sz="2800" b="0" i="0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To Resolve Over Allocation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514350" indent="-514350">
              <a:buFont typeface="+mj-lt"/>
              <a:buAutoNum type="arabicPeriod"/>
            </a:pPr>
            <a:r>
              <a:rPr lang="en-US" dirty="0" smtClean="0"/>
              <a:t>Replace the resource</a:t>
            </a:r>
          </a:p>
          <a:p>
            <a:pPr marL="514350" indent="-514350">
              <a:buFont typeface="+mj-lt"/>
              <a:buAutoNum type="arabicPeriod"/>
            </a:pPr>
            <a:r>
              <a:rPr lang="en-US" dirty="0" smtClean="0"/>
              <a:t>Change the relationship</a:t>
            </a:r>
          </a:p>
          <a:p>
            <a:pPr marL="514350" indent="-514350">
              <a:buFont typeface="+mj-lt"/>
              <a:buAutoNum type="arabicPeriod"/>
            </a:pPr>
            <a:r>
              <a:rPr lang="en-US" dirty="0" smtClean="0"/>
              <a:t>Change the percentage of allocation</a:t>
            </a:r>
          </a:p>
          <a:p>
            <a:pPr marL="514350" indent="-514350">
              <a:buFont typeface="+mj-lt"/>
              <a:buAutoNum type="arabicPeriod"/>
            </a:pPr>
            <a:r>
              <a:rPr lang="en-US" dirty="0" smtClean="0"/>
              <a:t>Perform automatic leveling </a:t>
            </a:r>
            <a:r>
              <a:rPr lang="en-US" sz="2000" dirty="0" smtClean="0">
                <a:solidFill>
                  <a:srgbClr val="FF0000"/>
                </a:solidFill>
              </a:rPr>
              <a:t>(Not recommended)</a:t>
            </a:r>
          </a:p>
          <a:p>
            <a:pPr>
              <a:buNone/>
            </a:pPr>
            <a:r>
              <a:rPr lang="en-US" dirty="0" smtClean="0"/>
              <a:t>    Resource &gt; Level Resource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Fixed Cost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Sometimes a fixed cost is associated with a task, such as the cost of equipment used to accomplish the task, or a job bid on a flat rate. Such costs are fixed because they remain constant even if a task takes more or less time than planned.</a:t>
            </a:r>
          </a:p>
          <a:p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14282" y="1214422"/>
            <a:ext cx="4213702" cy="1214446"/>
          </a:xfrm>
        </p:spPr>
        <p:txBody>
          <a:bodyPr>
            <a:normAutofit fontScale="90000"/>
          </a:bodyPr>
          <a:lstStyle/>
          <a:p>
            <a:r>
              <a:rPr lang="en-US" dirty="0" smtClean="0"/>
              <a:t>Setting Fixed Cost for a Task</a:t>
            </a:r>
            <a:endParaRPr lang="en-US" dirty="0"/>
          </a:p>
        </p:txBody>
      </p:sp>
      <p:pic>
        <p:nvPicPr>
          <p:cNvPr id="7171" name="Picture 3"/>
          <p:cNvPicPr>
            <a:picLocks noChangeAspect="1" noChangeArrowheads="1"/>
          </p:cNvPicPr>
          <p:nvPr/>
        </p:nvPicPr>
        <p:blipFill>
          <a:blip r:embed="rId3" cstate="print"/>
          <a:srcRect r="42708" b="72500"/>
          <a:stretch>
            <a:fillRect/>
          </a:stretch>
        </p:blipFill>
        <p:spPr bwMode="auto">
          <a:xfrm>
            <a:off x="1043608" y="4149080"/>
            <a:ext cx="7858132" cy="2357424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3" name="Picture 2"/>
          <p:cNvPicPr>
            <a:picLocks noChangeAspect="1" noChangeArrowheads="1"/>
          </p:cNvPicPr>
          <p:nvPr/>
        </p:nvPicPr>
        <p:blipFill>
          <a:blip r:embed="rId4" cstate="print"/>
          <a:srcRect l="13002" r="49365" b="43281"/>
          <a:stretch>
            <a:fillRect/>
          </a:stretch>
        </p:blipFill>
        <p:spPr bwMode="auto">
          <a:xfrm>
            <a:off x="4499992" y="332656"/>
            <a:ext cx="4386662" cy="3717032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717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Creating “S Curve”</a:t>
            </a:r>
            <a:endParaRPr lang="en-US" dirty="0"/>
          </a:p>
        </p:txBody>
      </p:sp>
      <p:pic>
        <p:nvPicPr>
          <p:cNvPr id="5122" name="Picture 2"/>
          <p:cNvPicPr>
            <a:picLocks noChangeAspect="1" noChangeArrowheads="1"/>
          </p:cNvPicPr>
          <p:nvPr/>
        </p:nvPicPr>
        <p:blipFill>
          <a:blip r:embed="rId3" cstate="print"/>
          <a:srcRect l="17187" t="19167" r="26041" b="13333"/>
          <a:stretch>
            <a:fillRect/>
          </a:stretch>
        </p:blipFill>
        <p:spPr bwMode="auto">
          <a:xfrm>
            <a:off x="1571604" y="1704657"/>
            <a:ext cx="6357982" cy="472473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5" name="TextBox 4"/>
          <p:cNvSpPr txBox="1"/>
          <p:nvPr/>
        </p:nvSpPr>
        <p:spPr>
          <a:xfrm>
            <a:off x="285720" y="1214422"/>
            <a:ext cx="4564263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b="1" dirty="0" smtClean="0"/>
              <a:t>Project &gt; Visual Report &gt; Cash Flow</a:t>
            </a:r>
            <a:endParaRPr lang="en-US" sz="2000" b="1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/>
          <p:cNvPicPr>
            <a:picLocks noChangeAspect="1" noChangeArrowheads="1"/>
          </p:cNvPicPr>
          <p:nvPr/>
        </p:nvPicPr>
        <p:blipFill>
          <a:blip r:embed="rId3" cstate="print"/>
          <a:srcRect l="17944" r="49365" b="43281"/>
          <a:stretch>
            <a:fillRect/>
          </a:stretch>
        </p:blipFill>
        <p:spPr bwMode="auto">
          <a:xfrm>
            <a:off x="395536" y="1340768"/>
            <a:ext cx="4320480" cy="4214394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Tables</a:t>
            </a:r>
            <a:endParaRPr lang="en-US" dirty="0"/>
          </a:p>
        </p:txBody>
      </p:sp>
      <p:pic>
        <p:nvPicPr>
          <p:cNvPr id="2052" name="Picture 4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5148064" y="1412776"/>
            <a:ext cx="3467100" cy="2447925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7" dur="500"/>
                                        <p:tgtEl>
                                          <p:spTgt spid="20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3200" b="1" dirty="0" smtClean="0"/>
              <a:t>Creating Your Own Customized Tables</a:t>
            </a:r>
            <a:endParaRPr lang="en-US" sz="3200" b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7171" name="Picture 3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259632" y="1556792"/>
            <a:ext cx="6984776" cy="4264632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7" dur="500"/>
                                        <p:tgtEl>
                                          <p:spTgt spid="717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Grouping</a:t>
            </a:r>
            <a:endParaRPr lang="en-US" dirty="0"/>
          </a:p>
        </p:txBody>
      </p:sp>
      <p:pic>
        <p:nvPicPr>
          <p:cNvPr id="8194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3" cstate="print"/>
          <a:srcRect r="35688" b="37319"/>
          <a:stretch>
            <a:fillRect/>
          </a:stretch>
        </p:blipFill>
        <p:spPr bwMode="auto">
          <a:xfrm>
            <a:off x="546957" y="1600199"/>
            <a:ext cx="7841467" cy="429685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cxnSp>
        <p:nvCxnSpPr>
          <p:cNvPr id="7" name="Straight Arrow Connector 6"/>
          <p:cNvCxnSpPr/>
          <p:nvPr/>
        </p:nvCxnSpPr>
        <p:spPr>
          <a:xfrm flipH="1">
            <a:off x="6732240" y="908720"/>
            <a:ext cx="792088" cy="1440160"/>
          </a:xfrm>
          <a:prstGeom prst="straightConnector1">
            <a:avLst/>
          </a:prstGeom>
          <a:ln>
            <a:solidFill>
              <a:srgbClr val="FF0000"/>
            </a:solidFill>
            <a:tailEnd type="arrow"/>
          </a:ln>
        </p:spPr>
        <p:style>
          <a:lnRef idx="3">
            <a:schemeClr val="accent4"/>
          </a:lnRef>
          <a:fillRef idx="0">
            <a:schemeClr val="accent4"/>
          </a:fillRef>
          <a:effectRef idx="2">
            <a:schemeClr val="accent4"/>
          </a:effectRef>
          <a:fontRef idx="minor">
            <a:schemeClr val="tx1"/>
          </a:fontRef>
        </p:style>
      </p:cxn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Grouping</a:t>
            </a:r>
            <a:endParaRPr lang="en-US" dirty="0"/>
          </a:p>
        </p:txBody>
      </p:sp>
      <p:pic>
        <p:nvPicPr>
          <p:cNvPr id="9218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827584" y="1340768"/>
            <a:ext cx="7560840" cy="509976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Sorting</a:t>
            </a:r>
            <a:endParaRPr lang="en-US" dirty="0"/>
          </a:p>
        </p:txBody>
      </p:sp>
      <p:pic>
        <p:nvPicPr>
          <p:cNvPr id="10242" name="Picture 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716016" y="1556792"/>
            <a:ext cx="4057650" cy="26860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0243" name="Picture 3"/>
          <p:cNvPicPr>
            <a:picLocks noGrp="1" noChangeAspect="1" noChangeArrowheads="1"/>
          </p:cNvPicPr>
          <p:nvPr>
            <p:ph idx="1"/>
          </p:nvPr>
        </p:nvPicPr>
        <p:blipFill>
          <a:blip r:embed="rId4" cstate="print"/>
          <a:srcRect r="60733" b="64366"/>
          <a:stretch>
            <a:fillRect/>
          </a:stretch>
        </p:blipFill>
        <p:spPr bwMode="auto">
          <a:xfrm>
            <a:off x="546957" y="1600200"/>
            <a:ext cx="3866604" cy="1972816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Filters</a:t>
            </a:r>
            <a:endParaRPr lang="en-US" dirty="0"/>
          </a:p>
        </p:txBody>
      </p:sp>
      <p:pic>
        <p:nvPicPr>
          <p:cNvPr id="11266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3" cstate="print"/>
          <a:srcRect r="38371" b="42092"/>
          <a:stretch>
            <a:fillRect/>
          </a:stretch>
        </p:blipFill>
        <p:spPr bwMode="auto">
          <a:xfrm>
            <a:off x="546957" y="1600200"/>
            <a:ext cx="7959875" cy="420506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cxnSp>
        <p:nvCxnSpPr>
          <p:cNvPr id="6" name="Straight Arrow Connector 5"/>
          <p:cNvCxnSpPr/>
          <p:nvPr/>
        </p:nvCxnSpPr>
        <p:spPr>
          <a:xfrm flipH="1">
            <a:off x="7164288" y="836712"/>
            <a:ext cx="792088" cy="1440160"/>
          </a:xfrm>
          <a:prstGeom prst="straightConnector1">
            <a:avLst/>
          </a:prstGeom>
          <a:ln>
            <a:solidFill>
              <a:srgbClr val="FF0000"/>
            </a:solidFill>
            <a:tailEnd type="arrow"/>
          </a:ln>
        </p:spPr>
        <p:style>
          <a:lnRef idx="3">
            <a:schemeClr val="accent4"/>
          </a:lnRef>
          <a:fillRef idx="0">
            <a:schemeClr val="accent4"/>
          </a:fillRef>
          <a:effectRef idx="2">
            <a:schemeClr val="accent4"/>
          </a:effectRef>
          <a:fontRef idx="minor">
            <a:schemeClr val="tx1"/>
          </a:fontRef>
        </p:style>
      </p:cxn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Filters</a:t>
            </a:r>
            <a:endParaRPr lang="en-US" dirty="0"/>
          </a:p>
        </p:txBody>
      </p:sp>
      <p:pic>
        <p:nvPicPr>
          <p:cNvPr id="12290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67544" y="1412776"/>
            <a:ext cx="8352928" cy="417646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Res. Assignment Information</a:t>
            </a:r>
            <a:endParaRPr lang="en-US" dirty="0"/>
          </a:p>
        </p:txBody>
      </p:sp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3" cstate="print"/>
          <a:srcRect l="5208" r="78646" b="50000"/>
          <a:stretch>
            <a:fillRect/>
          </a:stretch>
        </p:blipFill>
        <p:spPr bwMode="auto">
          <a:xfrm>
            <a:off x="214282" y="1285860"/>
            <a:ext cx="2214578" cy="428625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3075" name="Picture 3"/>
          <p:cNvPicPr>
            <a:picLocks noChangeAspect="1" noChangeArrowheads="1"/>
          </p:cNvPicPr>
          <p:nvPr/>
        </p:nvPicPr>
        <p:blipFill>
          <a:blip r:embed="rId4" cstate="print"/>
          <a:srcRect l="8854" t="13333" r="67188" b="36667"/>
          <a:stretch>
            <a:fillRect/>
          </a:stretch>
        </p:blipFill>
        <p:spPr bwMode="auto">
          <a:xfrm>
            <a:off x="2571736" y="1214422"/>
            <a:ext cx="3286148" cy="428628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3076" name="Picture 4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3929058" y="1928802"/>
            <a:ext cx="4867275" cy="30956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307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" dur="500"/>
                                        <p:tgtEl>
                                          <p:spTgt spid="307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7" dur="500"/>
                                        <p:tgtEl>
                                          <p:spTgt spid="307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Work Contour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3" cstate="print"/>
          <a:srcRect l="30729" t="20000" r="21875" b="17500"/>
          <a:stretch>
            <a:fillRect/>
          </a:stretch>
        </p:blipFill>
        <p:spPr bwMode="auto">
          <a:xfrm>
            <a:off x="1500166" y="1428736"/>
            <a:ext cx="6500858" cy="53578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3400" y="2895600"/>
            <a:ext cx="8229600" cy="1143000"/>
          </a:xfrm>
        </p:spPr>
        <p:txBody>
          <a:bodyPr/>
          <a:lstStyle/>
          <a:p>
            <a:r>
              <a:rPr lang="en-US" dirty="0" smtClean="0"/>
              <a:t>Thank You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9140</TotalTime>
  <Words>149</Words>
  <Application>Microsoft Office PowerPoint</Application>
  <PresentationFormat>On-screen Show (4:3)</PresentationFormat>
  <Paragraphs>61</Paragraphs>
  <Slides>17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17</vt:i4>
      </vt:variant>
    </vt:vector>
  </HeadingPairs>
  <TitlesOfParts>
    <vt:vector size="18" baseType="lpstr">
      <vt:lpstr>Office Theme</vt:lpstr>
      <vt:lpstr>Project Management Software Application PRM 705</vt:lpstr>
      <vt:lpstr>Recap</vt:lpstr>
      <vt:lpstr>Today’s Outline</vt:lpstr>
      <vt:lpstr>To Resolve Over Allocation</vt:lpstr>
      <vt:lpstr>Fixed Cost</vt:lpstr>
      <vt:lpstr>Setting Fixed Cost for a Task</vt:lpstr>
      <vt:lpstr>Creating “S Curve”</vt:lpstr>
      <vt:lpstr>Tables</vt:lpstr>
      <vt:lpstr>Creating Your Own Customized Tables</vt:lpstr>
      <vt:lpstr>Grouping</vt:lpstr>
      <vt:lpstr>Grouping</vt:lpstr>
      <vt:lpstr>Sorting</vt:lpstr>
      <vt:lpstr>Filters</vt:lpstr>
      <vt:lpstr>Filters</vt:lpstr>
      <vt:lpstr>Res. Assignment Information</vt:lpstr>
      <vt:lpstr>Work Contour</vt:lpstr>
      <vt:lpstr>Thank You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Project Management Using Software Applications</dc:title>
  <dc:creator>Wasim</dc:creator>
  <cp:lastModifiedBy>Administrator</cp:lastModifiedBy>
  <cp:revision>134</cp:revision>
  <dcterms:created xsi:type="dcterms:W3CDTF">2006-08-16T00:00:00Z</dcterms:created>
  <dcterms:modified xsi:type="dcterms:W3CDTF">2014-05-30T13:53:42Z</dcterms:modified>
</cp:coreProperties>
</file>