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481" r:id="rId2"/>
    <p:sldId id="593" r:id="rId3"/>
    <p:sldId id="594" r:id="rId4"/>
    <p:sldId id="598" r:id="rId5"/>
    <p:sldId id="599" r:id="rId6"/>
    <p:sldId id="600" r:id="rId7"/>
    <p:sldId id="601" r:id="rId8"/>
    <p:sldId id="602" r:id="rId9"/>
    <p:sldId id="603" r:id="rId10"/>
    <p:sldId id="49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02" y="-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BA4D35-C827-45ED-9DD7-E497C4B3624A}" type="datetimeFigureOut">
              <a:rPr lang="en-US" smtClean="0"/>
              <a:pPr/>
              <a:t>5/30/2014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CC008-22B1-474A-9B77-C8102054B7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3CD8CC-62F8-4DCF-A4A0-C7DDF1079FE7}" type="datetime1">
              <a:rPr lang="en-US" smtClean="0"/>
              <a:pPr/>
              <a:t>5/30/2014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6DA33-A33C-4B27-994C-A99BBBD4D104}" type="datetime1">
              <a:rPr lang="en-US" smtClean="0"/>
              <a:pPr/>
              <a:t>5/30/2014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1252F6-CF52-4B4A-B356-74264D986EA5}" type="datetime1">
              <a:rPr lang="en-US" smtClean="0"/>
              <a:pPr/>
              <a:t>5/30/2014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0AD378-E15B-4E94-A650-F854014FFA2C}" type="datetime1">
              <a:rPr lang="en-US" smtClean="0"/>
              <a:pPr/>
              <a:t>5/30/2014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B586D-F78D-4E9C-89C5-3C218A30BD78}" type="datetime1">
              <a:rPr lang="en-US" smtClean="0"/>
              <a:pPr/>
              <a:t>5/30/2014</a:t>
            </a:fld>
            <a:endParaRPr lang="en-US"/>
          </a:p>
        </p:txBody>
      </p:sp>
      <p:sp>
        <p:nvSpPr>
          <p:cNvPr id="8" name="Footer Placeholder 7"/>
          <p:cNvSpPr>
            <a:spLocks noGrp="1"/>
          </p:cNvSpPr>
          <p:nvPr>
            <p:ph type="ftr" sz="quarter" idx="11"/>
          </p:nvPr>
        </p:nvSpPr>
        <p:spPr/>
        <p:txBody>
          <a:bodyPr/>
          <a:lstStyle/>
          <a:p>
            <a:r>
              <a:rPr lang="en-US" smtClean="0"/>
              <a:t>Mian Wasim Irshad</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600EEE-1BE9-4FF7-AF85-179A0AA4ABED}" type="datetime1">
              <a:rPr lang="en-US" smtClean="0"/>
              <a:pPr/>
              <a:t>5/30/2014</a:t>
            </a:fld>
            <a:endParaRPr lang="en-US"/>
          </a:p>
        </p:txBody>
      </p:sp>
      <p:sp>
        <p:nvSpPr>
          <p:cNvPr id="4" name="Footer Placeholder 3"/>
          <p:cNvSpPr>
            <a:spLocks noGrp="1"/>
          </p:cNvSpPr>
          <p:nvPr>
            <p:ph type="ftr" sz="quarter" idx="11"/>
          </p:nvPr>
        </p:nvSpPr>
        <p:spPr/>
        <p:txBody>
          <a:bodyPr/>
          <a:lstStyle/>
          <a:p>
            <a:r>
              <a:rPr lang="en-US" smtClean="0"/>
              <a:t>Mian Wasim Irshad</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20ACC-9778-4E52-88F2-F4E2B7863ABF}" type="datetime1">
              <a:rPr lang="en-US" smtClean="0"/>
              <a:pPr/>
              <a:t>5/30/2014</a:t>
            </a:fld>
            <a:endParaRPr lang="en-US"/>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6B613-F499-400E-B854-7CF4385FFE6B}" type="datetime1">
              <a:rPr lang="en-US" smtClean="0"/>
              <a:pPr/>
              <a:t>5/30/2014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AB1F2-7962-4B49-8B9C-C02180AA32C5}" type="datetime1">
              <a:rPr lang="en-US" smtClean="0"/>
              <a:pPr/>
              <a:t>5/30/2014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17C45-8FF8-42EE-99FF-05E756F4DD96}" type="datetime1">
              <a:rPr lang="en-US" smtClean="0"/>
              <a:pPr/>
              <a:t>5/30/2014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CAC8A-A34B-4F33-BCB3-FD1E1304372B}" type="datetime1">
              <a:rPr lang="en-US" smtClean="0"/>
              <a:pPr/>
              <a:t>5/30/2014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58DCD-3621-4005-B0E0-730359B6A3E6}" type="datetime1">
              <a:rPr lang="en-US" smtClean="0"/>
              <a:pPr/>
              <a:t>5/30/2014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en-US" b="1" dirty="0" smtClean="0"/>
              <a:t>Project Management Software Application</a:t>
            </a:r>
            <a:br>
              <a:rPr lang="en-US" b="1" dirty="0" smtClean="0"/>
            </a:br>
            <a:r>
              <a:rPr lang="en-US" b="1" dirty="0" smtClean="0"/>
              <a:t>PRM 705</a:t>
            </a:r>
            <a:endParaRPr lang="en-US" b="1" dirty="0"/>
          </a:p>
        </p:txBody>
      </p:sp>
      <p:sp>
        <p:nvSpPr>
          <p:cNvPr id="3" name="Content Placeholder 2"/>
          <p:cNvSpPr>
            <a:spLocks noGrp="1"/>
          </p:cNvSpPr>
          <p:nvPr>
            <p:ph idx="1"/>
          </p:nvPr>
        </p:nvSpPr>
        <p:spPr>
          <a:xfrm>
            <a:off x="457200" y="3733800"/>
            <a:ext cx="8229600" cy="2392363"/>
          </a:xfrm>
        </p:spPr>
        <p:txBody>
          <a:bodyPr/>
          <a:lstStyle/>
          <a:p>
            <a:pPr algn="r">
              <a:buNone/>
            </a:pPr>
            <a:r>
              <a:rPr lang="en-US" smtClean="0"/>
              <a:t>Lecture 18</a:t>
            </a:r>
            <a:endParaRPr lang="en-US" dirty="0"/>
          </a:p>
        </p:txBody>
      </p:sp>
      <p:sp>
        <p:nvSpPr>
          <p:cNvPr id="4" name="Footer Placeholder 3"/>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r>
              <a:rPr lang="en-US" sz="2800" dirty="0" smtClean="0"/>
              <a:t>Resource Sheet</a:t>
            </a:r>
          </a:p>
          <a:p>
            <a:pPr marL="342900" lvl="0" indent="-342900">
              <a:spcBef>
                <a:spcPct val="20000"/>
              </a:spcBef>
              <a:buFont typeface="Arial" pitchFamily="34" charset="0"/>
              <a:buChar char="•"/>
              <a:defRPr/>
            </a:pPr>
            <a:r>
              <a:rPr lang="en-US" sz="2800" dirty="0" smtClean="0"/>
              <a:t>Task types</a:t>
            </a:r>
          </a:p>
          <a:p>
            <a:pPr marL="342900" lvl="0" indent="-342900">
              <a:spcBef>
                <a:spcPct val="20000"/>
              </a:spcBef>
              <a:buFont typeface="Arial" pitchFamily="34" charset="0"/>
              <a:buChar char="•"/>
              <a:defRPr/>
            </a:pPr>
            <a:r>
              <a:rPr lang="en-US" sz="2800" dirty="0" smtClean="0"/>
              <a:t>Assignment units</a:t>
            </a:r>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Outline</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3"/>
          <p:cNvSpPr txBox="1">
            <a:spLocks noChangeArrowheads="1"/>
          </p:cNvSpPr>
          <p:nvPr/>
        </p:nvSpPr>
        <p:spPr>
          <a:xfrm>
            <a:off x="609600" y="12239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r>
              <a:rPr lang="en-US" sz="2800" dirty="0" smtClean="0"/>
              <a:t>Assignment units</a:t>
            </a:r>
          </a:p>
          <a:p>
            <a:pPr marL="342900" lvl="0" indent="-342900">
              <a:spcBef>
                <a:spcPct val="20000"/>
              </a:spcBef>
              <a:buFont typeface="Arial" pitchFamily="34" charset="0"/>
              <a:buChar char="•"/>
              <a:defRPr/>
            </a:pPr>
            <a:r>
              <a:rPr lang="en-US" sz="2800" dirty="0" smtClean="0"/>
              <a:t>Accrual at fix cost</a:t>
            </a:r>
          </a:p>
          <a:p>
            <a:pPr marL="342900" lvl="0" indent="-342900">
              <a:spcBef>
                <a:spcPct val="20000"/>
              </a:spcBef>
              <a:buFont typeface="Arial" pitchFamily="34" charset="0"/>
              <a:buChar char="•"/>
              <a:defRPr/>
            </a:pPr>
            <a:r>
              <a:rPr lang="en-US" sz="2800" dirty="0" smtClean="0"/>
              <a:t>Effort driven scheduling</a:t>
            </a:r>
          </a:p>
          <a:p>
            <a:pPr marL="342900" lvl="0" indent="-342900">
              <a:spcBef>
                <a:spcPct val="20000"/>
              </a:spcBef>
              <a:buFont typeface="Arial" pitchFamily="34" charset="0"/>
              <a:buChar char="•"/>
              <a:defRPr/>
            </a:pPr>
            <a:r>
              <a:rPr lang="en-US" sz="2800" dirty="0" smtClean="0"/>
              <a:t>Resource allocation</a:t>
            </a:r>
          </a:p>
          <a:p>
            <a:pPr marL="342900" lvl="0" indent="-342900">
              <a:spcBef>
                <a:spcPct val="20000"/>
              </a:spcBef>
              <a:buFont typeface="Arial" pitchFamily="34" charset="0"/>
              <a:buChar char="•"/>
              <a:defRPr/>
            </a:pPr>
            <a:r>
              <a:rPr lang="en-US" sz="2800" dirty="0" smtClean="0"/>
              <a:t>Changing resources</a:t>
            </a:r>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lstStyle/>
          <a:p>
            <a:r>
              <a:rPr lang="en-US" sz="3600" dirty="0" smtClean="0"/>
              <a:t>Assignment Unit For Material Resource</a:t>
            </a:r>
            <a:endParaRPr lang="en-US" sz="3600" dirty="0"/>
          </a:p>
        </p:txBody>
      </p:sp>
      <p:pic>
        <p:nvPicPr>
          <p:cNvPr id="1026" name="Picture 2"/>
          <p:cNvPicPr>
            <a:picLocks noChangeAspect="1" noChangeArrowheads="1"/>
          </p:cNvPicPr>
          <p:nvPr/>
        </p:nvPicPr>
        <p:blipFill>
          <a:blip r:embed="rId2" cstate="print"/>
          <a:srcRect/>
          <a:stretch>
            <a:fillRect/>
          </a:stretch>
        </p:blipFill>
        <p:spPr bwMode="auto">
          <a:xfrm>
            <a:off x="1500166" y="1142984"/>
            <a:ext cx="5981700" cy="36861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l="9375" t="5833" r="19791" b="72500"/>
          <a:stretch>
            <a:fillRect/>
          </a:stretch>
        </p:blipFill>
        <p:spPr bwMode="auto">
          <a:xfrm>
            <a:off x="0" y="5000612"/>
            <a:ext cx="9144000" cy="1748118"/>
          </a:xfrm>
          <a:prstGeom prst="rect">
            <a:avLst/>
          </a:prstGeom>
          <a:noFill/>
          <a:ln w="9525">
            <a:noFill/>
            <a:miter lim="800000"/>
            <a:headEnd/>
            <a:tailEnd/>
          </a:ln>
          <a:effectLst/>
        </p:spPr>
      </p:pic>
      <p:sp>
        <p:nvSpPr>
          <p:cNvPr id="6" name="Rectangle 5"/>
          <p:cNvSpPr/>
          <p:nvPr/>
        </p:nvSpPr>
        <p:spPr>
          <a:xfrm>
            <a:off x="3929058" y="6357958"/>
            <a:ext cx="2000264" cy="2857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blinds(horizontal)">
                                      <p:cBhvr>
                                        <p:cTn id="12" dur="500"/>
                                        <p:tgtEl>
                                          <p:spTgt spid="102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1403647" y="836712"/>
            <a:ext cx="6799237" cy="5544616"/>
          </a:xfrm>
          <a:prstGeom prst="rect">
            <a:avLst/>
          </a:prstGeom>
          <a:noFill/>
          <a:ln w="9525">
            <a:noFill/>
            <a:miter lim="800000"/>
            <a:headEnd/>
            <a:tailEnd/>
          </a:ln>
        </p:spPr>
      </p:pic>
      <p:sp>
        <p:nvSpPr>
          <p:cNvPr id="2" name="Title 1"/>
          <p:cNvSpPr>
            <a:spLocks noGrp="1"/>
          </p:cNvSpPr>
          <p:nvPr>
            <p:ph type="title"/>
          </p:nvPr>
        </p:nvSpPr>
        <p:spPr>
          <a:xfrm>
            <a:off x="457200" y="-71462"/>
            <a:ext cx="8229600" cy="1143000"/>
          </a:xfrm>
        </p:spPr>
        <p:txBody>
          <a:bodyPr/>
          <a:lstStyle/>
          <a:p>
            <a:r>
              <a:rPr lang="en-US" sz="3600" dirty="0" smtClean="0"/>
              <a:t>Control How Fixed Costs Are Accrued</a:t>
            </a:r>
            <a:endParaRPr lang="en-US" sz="3600" dirty="0"/>
          </a:p>
        </p:txBody>
      </p:sp>
      <p:sp>
        <p:nvSpPr>
          <p:cNvPr id="5" name="Rectangle 4"/>
          <p:cNvSpPr/>
          <p:nvPr/>
        </p:nvSpPr>
        <p:spPr>
          <a:xfrm>
            <a:off x="2555776" y="5733256"/>
            <a:ext cx="3143272" cy="2857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Effort Driven Scheduling</a:t>
            </a:r>
            <a:endParaRPr lang="en-US" dirty="0"/>
          </a:p>
        </p:txBody>
      </p:sp>
      <p:sp>
        <p:nvSpPr>
          <p:cNvPr id="3" name="Content Placeholder 2"/>
          <p:cNvSpPr>
            <a:spLocks noGrp="1"/>
          </p:cNvSpPr>
          <p:nvPr>
            <p:ph idx="1"/>
          </p:nvPr>
        </p:nvSpPr>
        <p:spPr/>
        <p:txBody>
          <a:bodyPr/>
          <a:lstStyle/>
          <a:p>
            <a:r>
              <a:rPr lang="en-US" sz="1800" dirty="0" smtClean="0"/>
              <a:t>Before you assign a resource to a task, the task has the duration you specify but no work associated with it. Only after you assign a resource to the task does Microsoft Project calculate the amount of work required to accomplish it.</a:t>
            </a:r>
          </a:p>
          <a:p>
            <a:r>
              <a:rPr lang="en-US" sz="1800" dirty="0" smtClean="0"/>
              <a:t>By default, the initial calculation of total work required to perform a task stays the same, regardless of the number of additional resources (units) you assign to it. Adding or removing resources can decrease or increase the task duration, but the work remains constant. Duration is calculated according to the following formula:</a:t>
            </a:r>
          </a:p>
          <a:p>
            <a:endParaRPr lang="en-US" sz="1800" b="1" dirty="0" smtClean="0"/>
          </a:p>
          <a:p>
            <a:r>
              <a:rPr lang="en-US" sz="1800" b="1" dirty="0" smtClean="0"/>
              <a:t>Duration = Work / Units</a:t>
            </a:r>
          </a:p>
          <a:p>
            <a:endParaRPr lang="en-US" sz="1800" b="1" dirty="0" smtClean="0"/>
          </a:p>
          <a:p>
            <a:r>
              <a:rPr lang="en-US" sz="1800" dirty="0" smtClean="0"/>
              <a:t>This is called </a:t>
            </a:r>
            <a:r>
              <a:rPr lang="en-US" sz="1800" b="1" dirty="0" smtClean="0"/>
              <a:t>Effort Driven Scheduling</a:t>
            </a:r>
          </a:p>
          <a:p>
            <a:endParaRPr lang="en-US" sz="1800" dirty="0" smtClean="0"/>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Assign Resources</a:t>
            </a:r>
            <a:endParaRPr lang="en-US" dirty="0"/>
          </a:p>
        </p:txBody>
      </p:sp>
      <p:sp>
        <p:nvSpPr>
          <p:cNvPr id="3" name="Content Placeholder 2"/>
          <p:cNvSpPr>
            <a:spLocks noGrp="1"/>
          </p:cNvSpPr>
          <p:nvPr>
            <p:ph idx="1"/>
          </p:nvPr>
        </p:nvSpPr>
        <p:spPr/>
        <p:txBody>
          <a:bodyPr/>
          <a:lstStyle/>
          <a:p>
            <a:endParaRPr lang="en-US"/>
          </a:p>
        </p:txBody>
      </p:sp>
      <p:pic>
        <p:nvPicPr>
          <p:cNvPr id="4099" name="Picture 3"/>
          <p:cNvPicPr>
            <a:picLocks noChangeAspect="1" noChangeArrowheads="1"/>
          </p:cNvPicPr>
          <p:nvPr/>
        </p:nvPicPr>
        <p:blipFill>
          <a:blip r:embed="rId2" cstate="print"/>
          <a:srcRect t="10000" r="41146" b="35833"/>
          <a:stretch>
            <a:fillRect/>
          </a:stretch>
        </p:blipFill>
        <p:spPr bwMode="auto">
          <a:xfrm>
            <a:off x="0" y="1285859"/>
            <a:ext cx="9144000" cy="5259827"/>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Replace Resources</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3857620" y="1428736"/>
            <a:ext cx="4581525" cy="3114675"/>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2643174" y="4214818"/>
            <a:ext cx="3981450" cy="2257425"/>
          </a:xfrm>
          <a:prstGeom prst="rect">
            <a:avLst/>
          </a:prstGeom>
          <a:noFill/>
          <a:ln w="9525">
            <a:noFill/>
            <a:miter lim="800000"/>
            <a:headEnd/>
            <a:tailEnd/>
          </a:ln>
          <a:effectLst/>
        </p:spPr>
      </p:pic>
      <p:pic>
        <p:nvPicPr>
          <p:cNvPr id="5122" name="Picture 2"/>
          <p:cNvPicPr>
            <a:picLocks noGrp="1" noChangeAspect="1" noChangeArrowheads="1"/>
          </p:cNvPicPr>
          <p:nvPr>
            <p:ph idx="1"/>
          </p:nvPr>
        </p:nvPicPr>
        <p:blipFill>
          <a:blip r:embed="rId4" cstate="print"/>
          <a:srcRect r="76835" b="81867"/>
          <a:stretch>
            <a:fillRect/>
          </a:stretch>
        </p:blipFill>
        <p:spPr bwMode="auto">
          <a:xfrm>
            <a:off x="546957" y="1600200"/>
            <a:ext cx="2682902" cy="1180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Footer Placeholder 5"/>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linds(horizontal)">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blinds(horizontal)">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Over Allocation</a:t>
            </a:r>
            <a:endParaRPr lang="en-US" dirty="0"/>
          </a:p>
        </p:txBody>
      </p:sp>
      <p:sp>
        <p:nvSpPr>
          <p:cNvPr id="3" name="Content Placeholder 2"/>
          <p:cNvSpPr>
            <a:spLocks noGrp="1"/>
          </p:cNvSpPr>
          <p:nvPr>
            <p:ph idx="1"/>
          </p:nvPr>
        </p:nvSpPr>
        <p:spPr>
          <a:xfrm>
            <a:off x="5076056" y="1844824"/>
            <a:ext cx="3466728" cy="2841179"/>
          </a:xfrm>
        </p:spPr>
        <p:txBody>
          <a:bodyPr/>
          <a:lstStyle/>
          <a:p>
            <a:r>
              <a:rPr lang="en-US" dirty="0" smtClean="0"/>
              <a:t>View &gt; Zoom &gt; Entire Project</a:t>
            </a:r>
          </a:p>
          <a:p>
            <a:r>
              <a:rPr lang="en-US" dirty="0" smtClean="0"/>
              <a:t>OR</a:t>
            </a:r>
          </a:p>
          <a:p>
            <a:r>
              <a:rPr lang="en-US" dirty="0" smtClean="0"/>
              <a:t>View &gt; Resource Sheet</a:t>
            </a:r>
            <a:endParaRPr lang="en-US" dirty="0"/>
          </a:p>
        </p:txBody>
      </p:sp>
      <p:pic>
        <p:nvPicPr>
          <p:cNvPr id="6146" name="Picture 2"/>
          <p:cNvPicPr>
            <a:picLocks noChangeAspect="1" noChangeArrowheads="1"/>
          </p:cNvPicPr>
          <p:nvPr/>
        </p:nvPicPr>
        <p:blipFill>
          <a:blip r:embed="rId2" cstate="print"/>
          <a:srcRect r="67628" b="61000"/>
          <a:stretch>
            <a:fillRect/>
          </a:stretch>
        </p:blipFill>
        <p:spPr bwMode="auto">
          <a:xfrm>
            <a:off x="539552" y="1916832"/>
            <a:ext cx="4211960" cy="2852936"/>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lstStyle/>
          <a:p>
            <a:r>
              <a:rPr lang="en-US" dirty="0" smtClean="0"/>
              <a:t>Thank You</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9132</TotalTime>
  <Words>209</Words>
  <Application>Microsoft Office PowerPoint</Application>
  <PresentationFormat>On-screen Show (4:3)</PresentationFormat>
  <Paragraphs>55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Project Management Software Application PRM 705</vt:lpstr>
      <vt:lpstr>Recap</vt:lpstr>
      <vt:lpstr>Today’s Outline</vt:lpstr>
      <vt:lpstr>Assignment Unit For Material Resource</vt:lpstr>
      <vt:lpstr>Control How Fixed Costs Are Accrued</vt:lpstr>
      <vt:lpstr>Effort Driven Scheduling</vt:lpstr>
      <vt:lpstr>Now Assign Resources</vt:lpstr>
      <vt:lpstr>Replace Resources</vt:lpstr>
      <vt:lpstr>Checking Over Allocation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Using Software Applications</dc:title>
  <dc:creator>Wasim</dc:creator>
  <cp:lastModifiedBy>Administrator</cp:lastModifiedBy>
  <cp:revision>129</cp:revision>
  <dcterms:created xsi:type="dcterms:W3CDTF">2006-08-16T00:00:00Z</dcterms:created>
  <dcterms:modified xsi:type="dcterms:W3CDTF">2014-05-30T12:39:59Z</dcterms:modified>
</cp:coreProperties>
</file>