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481" r:id="rId2"/>
    <p:sldId id="593" r:id="rId3"/>
    <p:sldId id="594" r:id="rId4"/>
    <p:sldId id="583" r:id="rId5"/>
    <p:sldId id="584" r:id="rId6"/>
    <p:sldId id="585" r:id="rId7"/>
    <p:sldId id="586" r:id="rId8"/>
    <p:sldId id="587" r:id="rId9"/>
    <p:sldId id="589" r:id="rId10"/>
    <p:sldId id="596" r:id="rId11"/>
    <p:sldId id="49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D8CC-62F8-4DCF-A4A0-C7DDF1079FE7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A33-A33C-4B27-994C-A99BBBD4D104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52F6-CF52-4B4A-B356-74264D986EA5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D378-E15B-4E94-A650-F854014FFA2C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586D-F78D-4E9C-89C5-3C218A30BD78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00EEE-1BE9-4FF7-AF85-179A0AA4ABED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20ACC-9778-4E52-88F2-F4E2B7863ABF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B613-F499-400E-B854-7CF4385FFE6B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AB1F2-7962-4B49-8B9C-C02180AA32C5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7C45-8FF8-42EE-99FF-05E756F4DD96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AC8A-A34B-4F33-BCB3-FD1E1304372B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58DCD-3621-4005-B0E0-730359B6A3E6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Creating WBS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WBS Numbering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Creating Milestone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Constraints and its types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Deadline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Resources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Setting default currency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Cost Types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Resource units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Cost accrual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Resource Sheet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Resources?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Resources are the people, equipment, and materials required to accomplish project tasks and goals.</a:t>
            </a:r>
          </a:p>
          <a:p>
            <a:r>
              <a:rPr lang="en-US" sz="2400" dirty="0" smtClean="0"/>
              <a:t>There are two types of resources: </a:t>
            </a:r>
            <a:r>
              <a:rPr lang="en-US" sz="2400" b="1" i="1" dirty="0" smtClean="0"/>
              <a:t>work resources</a:t>
            </a:r>
            <a:r>
              <a:rPr lang="en-US" sz="2400" i="1" dirty="0" smtClean="0"/>
              <a:t> and </a:t>
            </a:r>
            <a:r>
              <a:rPr lang="en-US" sz="2400" b="1" i="1" dirty="0" smtClean="0"/>
              <a:t>material resources</a:t>
            </a:r>
            <a:r>
              <a:rPr lang="en-US" sz="2400" i="1" dirty="0" smtClean="0"/>
              <a:t>.</a:t>
            </a:r>
          </a:p>
          <a:p>
            <a:r>
              <a:rPr lang="en-US" sz="2400" dirty="0" smtClean="0"/>
              <a:t>Work resources are the people and equipment that accomplish the work of a task.</a:t>
            </a:r>
          </a:p>
          <a:p>
            <a:r>
              <a:rPr lang="en-US" sz="2400" dirty="0" smtClean="0"/>
              <a:t>Material resources are the consumable supplies that are used up in the performance on a task. Examples include concrete, steel, and soil.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With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 </a:t>
            </a:r>
            <a:r>
              <a:rPr lang="en-US" i="1" dirty="0" smtClean="0"/>
              <a:t>resource list</a:t>
            </a:r>
          </a:p>
          <a:p>
            <a:r>
              <a:rPr lang="en-US" dirty="0" smtClean="0"/>
              <a:t>Set the calendars specifying the working days and times</a:t>
            </a:r>
          </a:p>
          <a:p>
            <a:r>
              <a:rPr lang="en-US" dirty="0" smtClean="0"/>
              <a:t>Assign those resources to tasks.</a:t>
            </a:r>
          </a:p>
          <a:p>
            <a:endParaRPr lang="en-US" i="1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268760"/>
            <a:ext cx="6376764" cy="520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en-US" dirty="0" smtClean="0"/>
              <a:t>Changing Currency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954560" cy="4525963"/>
          </a:xfrm>
        </p:spPr>
        <p:txBody>
          <a:bodyPr/>
          <a:lstStyle/>
          <a:p>
            <a:r>
              <a:rPr lang="en-US" sz="1800" dirty="0" smtClean="0">
                <a:solidFill>
                  <a:srgbClr val="FF0000"/>
                </a:solidFill>
              </a:rPr>
              <a:t>File &gt; Options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59832" y="2564904"/>
            <a:ext cx="5572164" cy="7143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t="52488" r="17391" b="33830"/>
          <a:stretch>
            <a:fillRect/>
          </a:stretch>
        </p:blipFill>
        <p:spPr bwMode="auto">
          <a:xfrm>
            <a:off x="827584" y="4509120"/>
            <a:ext cx="4343412" cy="785818"/>
          </a:xfrm>
          <a:prstGeom prst="rect">
            <a:avLst/>
          </a:prstGeom>
          <a:ln w="381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268760"/>
            <a:ext cx="6336704" cy="516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Define Costing Unit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55776" y="4221088"/>
            <a:ext cx="3744416" cy="7200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en-US" dirty="0" smtClean="0"/>
              <a:t>Setting Cost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r>
              <a:rPr lang="en-US" sz="1800" b="1" dirty="0" smtClean="0"/>
              <a:t>Variable costs:</a:t>
            </a:r>
            <a:r>
              <a:rPr lang="en-US" sz="1800" dirty="0" smtClean="0"/>
              <a:t> A variable cost depends on the time spent on assigned tasks. For example, suppose a resource is paid hourly (or weekly or monthly). </a:t>
            </a:r>
            <a:r>
              <a:rPr lang="en-US" sz="1800" u="sng" dirty="0" smtClean="0"/>
              <a:t>The longer the resource spends on a task, the greater the resource cost will be for that task</a:t>
            </a:r>
            <a:r>
              <a:rPr lang="en-US" sz="1800" dirty="0" smtClean="0"/>
              <a:t>.</a:t>
            </a:r>
          </a:p>
          <a:p>
            <a:endParaRPr lang="en-US" sz="1800" b="1" dirty="0" smtClean="0"/>
          </a:p>
          <a:p>
            <a:r>
              <a:rPr lang="en-US" sz="1800" b="1" dirty="0" smtClean="0"/>
              <a:t>Fixed costs.</a:t>
            </a:r>
            <a:r>
              <a:rPr lang="en-US" sz="1800" dirty="0" smtClean="0"/>
              <a:t> A fixed cost remains constant regardless of the amount of time required to accomplish a task or the number of hours a resource spends on the task. For example, contractors often bid a fixed price for a job. </a:t>
            </a:r>
          </a:p>
          <a:p>
            <a:endParaRPr lang="en-US" sz="1800" b="1" dirty="0" smtClean="0"/>
          </a:p>
          <a:p>
            <a:r>
              <a:rPr lang="en-US" sz="1800" b="1" dirty="0" smtClean="0"/>
              <a:t>Per-use costs.</a:t>
            </a:r>
            <a:r>
              <a:rPr lang="en-US" sz="1800" dirty="0" smtClean="0"/>
              <a:t> A per-use cost is a flat usage charge you incur each time, and only each time, you use a resource. For example, the fee for renting a tractor might be $100 per use.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Assignment Units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When you assign a work resource or material resource to a task, you need to indicate how much of that resource is to be devoted to this assignment. The mechanism for doing this is the </a:t>
            </a:r>
            <a:r>
              <a:rPr lang="en-US" sz="2000" i="1" dirty="0" smtClean="0"/>
              <a:t>assignment unit. Normally done in percentage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Control How Resource Cost Are Accrued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You can choose the point at which resource costs are incurred by setting the cost </a:t>
            </a:r>
            <a:r>
              <a:rPr lang="en-US" sz="2400" i="1" dirty="0" smtClean="0"/>
              <a:t>accrual for resources. Your accrual choices are: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The entire cost at the start of an assignment.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The entire cost at the end of an assignment.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The prorated cost across the duration of the assignment as it progress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9116</TotalTime>
  <Words>419</Words>
  <Application>Microsoft Office PowerPoint</Application>
  <PresentationFormat>On-screen Show (4:3)</PresentationFormat>
  <Paragraphs>71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Project Management Software Application PRM 705</vt:lpstr>
      <vt:lpstr>Recap</vt:lpstr>
      <vt:lpstr>Today’s Outline</vt:lpstr>
      <vt:lpstr>What are Resources?</vt:lpstr>
      <vt:lpstr>Working With Resources</vt:lpstr>
      <vt:lpstr>Changing Currency</vt:lpstr>
      <vt:lpstr>Define Costing Unit</vt:lpstr>
      <vt:lpstr>Setting Cost</vt:lpstr>
      <vt:lpstr>Resource Assignment Units</vt:lpstr>
      <vt:lpstr>Control How Resource Cost Are Accrued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Administrator</cp:lastModifiedBy>
  <cp:revision>121</cp:revision>
  <dcterms:created xsi:type="dcterms:W3CDTF">2006-08-16T00:00:00Z</dcterms:created>
  <dcterms:modified xsi:type="dcterms:W3CDTF">2014-05-27T11:02:36Z</dcterms:modified>
</cp:coreProperties>
</file>