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460" r:id="rId3"/>
    <p:sldId id="457" r:id="rId4"/>
    <p:sldId id="458" r:id="rId5"/>
    <p:sldId id="459" r:id="rId6"/>
    <p:sldId id="476" r:id="rId7"/>
    <p:sldId id="461" r:id="rId8"/>
    <p:sldId id="473" r:id="rId9"/>
    <p:sldId id="474" r:id="rId10"/>
    <p:sldId id="475" r:id="rId11"/>
    <p:sldId id="263" r:id="rId12"/>
    <p:sldId id="264" r:id="rId13"/>
    <p:sldId id="477" r:id="rId14"/>
    <p:sldId id="478" r:id="rId15"/>
    <p:sldId id="47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08/06/2014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E449D-494E-43B6-96F6-E0645667715B}" type="slidenum">
              <a:rPr lang="es-UY" smtClean="0"/>
              <a:pPr/>
              <a:t>1</a:t>
            </a:fld>
            <a:endParaRPr lang="es-UY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D208-6292-44BC-9C6B-6396398314CF}" type="datetime1">
              <a:rPr lang="en-US" smtClean="0"/>
              <a:t>08/06/2014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5E37-6A16-4793-9223-30453A4592FD}" type="datetime1">
              <a:rPr lang="en-US" smtClean="0"/>
              <a:t>08/06/2014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57E62-E0C3-4774-9A4F-AC69E70407DD}" type="datetime1">
              <a:rPr lang="en-US" smtClean="0"/>
              <a:t>08/06/2014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60949-1103-411A-8DAB-33BD16C92160}" type="datetime1">
              <a:rPr lang="en-US" smtClean="0"/>
              <a:t>08/06/2014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8942B-073B-42E1-991A-00464EE76199}" type="datetime1">
              <a:rPr lang="en-US" smtClean="0"/>
              <a:t>08/06/2014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05A3B-9A88-47D0-B739-7A92F881E754}" type="datetime1">
              <a:rPr lang="en-US" smtClean="0"/>
              <a:t>08/06/2014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98067-21A7-4196-935B-29D74DF1120D}" type="datetime1">
              <a:rPr lang="en-US" smtClean="0"/>
              <a:t>08/06/2014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87422-1325-4FB1-A5AD-487655C62579}" type="datetime1">
              <a:rPr lang="en-US" smtClean="0"/>
              <a:t>08/06/2014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1B1B-0574-4CD3-9938-3C77A9605FDF}" type="datetime1">
              <a:rPr lang="en-US" smtClean="0"/>
              <a:t>08/06/2014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42A0-58F6-41C9-B236-AEB236E78BD2}" type="datetime1">
              <a:rPr lang="en-US" smtClean="0"/>
              <a:t>08/06/2014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00754-CF25-4F2B-A255-14D0E97BC1B6}" type="datetime1">
              <a:rPr lang="en-US" smtClean="0"/>
              <a:t>08/06/2014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2C6F6-94E4-4F2A-851F-7C800E957CDD}" type="datetime1">
              <a:rPr lang="en-US" smtClean="0"/>
              <a:t>08/06/2014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Course%20Outline.doc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90"/>
          <p:cNvSpPr>
            <a:spLocks noGrp="1" noChangeArrowheads="1"/>
          </p:cNvSpPr>
          <p:nvPr>
            <p:ph type="ctrTitle"/>
          </p:nvPr>
        </p:nvSpPr>
        <p:spPr>
          <a:xfrm>
            <a:off x="142844" y="549052"/>
            <a:ext cx="8929750" cy="6477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b="1" dirty="0" smtClean="0">
                <a:solidFill>
                  <a:srgbClr val="36000A"/>
                </a:solidFill>
              </a:rPr>
              <a:t>Project Management Software Applications</a:t>
            </a:r>
            <a:br>
              <a:rPr lang="en-US" sz="3600" b="1" dirty="0" smtClean="0">
                <a:solidFill>
                  <a:srgbClr val="36000A"/>
                </a:solidFill>
              </a:rPr>
            </a:br>
            <a:r>
              <a:rPr lang="en-US" sz="3600" b="1" dirty="0" smtClean="0">
                <a:solidFill>
                  <a:srgbClr val="36000A"/>
                </a:solidFill>
              </a:rPr>
              <a:t>Course Code: PRM 705 </a:t>
            </a:r>
          </a:p>
        </p:txBody>
      </p:sp>
      <p:sp>
        <p:nvSpPr>
          <p:cNvPr id="2051" name="Rectangle 110"/>
          <p:cNvSpPr>
            <a:spLocks noGrp="1" noChangeArrowheads="1"/>
          </p:cNvSpPr>
          <p:nvPr>
            <p:ph type="subTitle" idx="1"/>
          </p:nvPr>
        </p:nvSpPr>
        <p:spPr>
          <a:xfrm>
            <a:off x="3286116" y="1582118"/>
            <a:ext cx="5857884" cy="766762"/>
          </a:xfrm>
        </p:spPr>
        <p:txBody>
          <a:bodyPr>
            <a:noAutofit/>
          </a:bodyPr>
          <a:lstStyle/>
          <a:p>
            <a:pPr algn="l" eaLnBrk="1" hangingPunct="1"/>
            <a:r>
              <a:rPr lang="en-US" sz="2400" b="1" dirty="0" smtClean="0">
                <a:solidFill>
                  <a:srgbClr val="36000A"/>
                </a:solidFill>
              </a:rPr>
              <a:t>Mian </a:t>
            </a:r>
            <a:r>
              <a:rPr lang="en-US" sz="2400" b="1" dirty="0" err="1" smtClean="0">
                <a:solidFill>
                  <a:srgbClr val="36000A"/>
                </a:solidFill>
              </a:rPr>
              <a:t>Wasim</a:t>
            </a:r>
            <a:r>
              <a:rPr lang="en-US" sz="2400" b="1" dirty="0" smtClean="0">
                <a:solidFill>
                  <a:srgbClr val="36000A"/>
                </a:solidFill>
              </a:rPr>
              <a:t> </a:t>
            </a:r>
            <a:r>
              <a:rPr lang="en-US" sz="2400" b="1" dirty="0" err="1" smtClean="0">
                <a:solidFill>
                  <a:srgbClr val="36000A"/>
                </a:solidFill>
              </a:rPr>
              <a:t>Irshad</a:t>
            </a:r>
            <a:r>
              <a:rPr lang="en-US" sz="2400" b="1" dirty="0" smtClean="0">
                <a:solidFill>
                  <a:srgbClr val="36000A"/>
                </a:solidFill>
              </a:rPr>
              <a:t>  P.E.  PMP®</a:t>
            </a:r>
          </a:p>
          <a:p>
            <a:pPr algn="l" eaLnBrk="1" hangingPunct="1"/>
            <a:r>
              <a:rPr lang="en-US" sz="1600" b="1" dirty="0" smtClean="0">
                <a:solidFill>
                  <a:srgbClr val="C00000"/>
                </a:solidFill>
              </a:rPr>
              <a:t>Manager (P &amp; C), at</a:t>
            </a:r>
          </a:p>
          <a:p>
            <a:pPr algn="l" eaLnBrk="1" hangingPunct="1"/>
            <a:r>
              <a:rPr lang="en-US" sz="1600" b="1" dirty="0" smtClean="0">
                <a:solidFill>
                  <a:srgbClr val="0C788E"/>
                </a:solidFill>
              </a:rPr>
              <a:t>A PUBLIC SECTOR ORGANIZATION</a:t>
            </a:r>
            <a:endParaRPr lang="en-US" sz="1600" b="1" dirty="0" smtClean="0">
              <a:solidFill>
                <a:srgbClr val="0C788E"/>
              </a:solidFill>
            </a:endParaRPr>
          </a:p>
          <a:p>
            <a:pPr algn="l" eaLnBrk="1" hangingPunct="1"/>
            <a:endParaRPr lang="en-US" sz="1600" b="1" dirty="0" smtClean="0">
              <a:solidFill>
                <a:srgbClr val="C00000"/>
              </a:solidFill>
            </a:endParaRPr>
          </a:p>
          <a:p>
            <a:pPr algn="l" eaLnBrk="1" hangingPunct="1"/>
            <a:r>
              <a:rPr lang="en-US" sz="1600" b="1" dirty="0" smtClean="0">
                <a:solidFill>
                  <a:srgbClr val="C00000"/>
                </a:solidFill>
              </a:rPr>
              <a:t>Project Management Consultant</a:t>
            </a:r>
          </a:p>
          <a:p>
            <a:pPr algn="l" eaLnBrk="1" hangingPunct="1"/>
            <a:r>
              <a:rPr lang="en-US" sz="1600" b="1" dirty="0" smtClean="0">
                <a:solidFill>
                  <a:srgbClr val="C00000"/>
                </a:solidFill>
              </a:rPr>
              <a:t>Trained  hundreds of professionals at </a:t>
            </a:r>
          </a:p>
          <a:p>
            <a:pPr algn="l" eaLnBrk="1" hangingPunct="1"/>
            <a:r>
              <a:rPr lang="en-US" sz="1600" b="1" dirty="0" smtClean="0">
                <a:solidFill>
                  <a:srgbClr val="0C788E"/>
                </a:solidFill>
              </a:rPr>
              <a:t>Heurixtics (Pvt.) Ltd.</a:t>
            </a:r>
          </a:p>
          <a:p>
            <a:pPr algn="l" eaLnBrk="1" hangingPunct="1"/>
            <a:r>
              <a:rPr lang="en-US" sz="1600" b="1" dirty="0" smtClean="0">
                <a:solidFill>
                  <a:srgbClr val="0C788E"/>
                </a:solidFill>
              </a:rPr>
              <a:t>National Institute of Design &amp; Analysis</a:t>
            </a:r>
          </a:p>
          <a:p>
            <a:pPr algn="l" eaLnBrk="1" hangingPunct="1"/>
            <a:r>
              <a:rPr lang="en-US" sz="1600" b="1" dirty="0" smtClean="0">
                <a:solidFill>
                  <a:srgbClr val="0C788E"/>
                </a:solidFill>
              </a:rPr>
              <a:t>Project Planning &amp; Management Institute</a:t>
            </a:r>
          </a:p>
          <a:p>
            <a:pPr algn="l" eaLnBrk="1" hangingPunct="1"/>
            <a:r>
              <a:rPr lang="en-US" sz="1600" b="1" dirty="0" smtClean="0">
                <a:solidFill>
                  <a:srgbClr val="0C788E"/>
                </a:solidFill>
              </a:rPr>
              <a:t>National Institute of Management</a:t>
            </a:r>
          </a:p>
          <a:p>
            <a:pPr algn="l" eaLnBrk="1" hangingPunct="1"/>
            <a:r>
              <a:rPr lang="en-US" sz="1600" b="1" dirty="0" smtClean="0">
                <a:solidFill>
                  <a:srgbClr val="0C788E"/>
                </a:solidFill>
              </a:rPr>
              <a:t>Pakistan Postal Staff College</a:t>
            </a:r>
          </a:p>
          <a:p>
            <a:pPr algn="l" eaLnBrk="1" hangingPunct="1"/>
            <a:r>
              <a:rPr lang="en-US" sz="1600" b="1" dirty="0" smtClean="0">
                <a:solidFill>
                  <a:srgbClr val="0C788E"/>
                </a:solidFill>
              </a:rPr>
              <a:t>COMSATS Islamabad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22410" t="17344" r="46044" b="39344"/>
          <a:stretch>
            <a:fillRect/>
          </a:stretch>
        </p:blipFill>
        <p:spPr bwMode="auto">
          <a:xfrm>
            <a:off x="251520" y="2996952"/>
            <a:ext cx="2798493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 &amp; Trainings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US" dirty="0" smtClean="0"/>
              <a:t>Project Management Professional (PMP) Certified</a:t>
            </a:r>
          </a:p>
          <a:p>
            <a:pPr lvl="0"/>
            <a:r>
              <a:rPr lang="en-US" dirty="0" smtClean="0"/>
              <a:t>Master in Project Management (MPM) from COMSATS Islamabad</a:t>
            </a:r>
          </a:p>
          <a:p>
            <a:pPr lvl="0"/>
            <a:r>
              <a:rPr lang="en-US" dirty="0" smtClean="0"/>
              <a:t>Bachelor of Software Engineering (BSE) from BAHRIA UNIVERSITY Islamabad</a:t>
            </a:r>
          </a:p>
          <a:p>
            <a:pPr lvl="0"/>
            <a:r>
              <a:rPr lang="en-US" dirty="0" smtClean="0"/>
              <a:t>Primavera P6 Certification, SDC</a:t>
            </a:r>
          </a:p>
          <a:p>
            <a:pPr lvl="0"/>
            <a:r>
              <a:rPr lang="en-US" dirty="0" smtClean="0"/>
              <a:t>Oracle 10g training from PETTS</a:t>
            </a:r>
          </a:p>
          <a:p>
            <a:pPr lvl="0"/>
            <a:r>
              <a:rPr lang="en-US" dirty="0" smtClean="0"/>
              <a:t>FEA training from ISEN, France</a:t>
            </a:r>
          </a:p>
          <a:p>
            <a:pPr lvl="0"/>
            <a:r>
              <a:rPr lang="en-US" dirty="0" smtClean="0"/>
              <a:t>ISO 9001:2008 Training, Islamabad </a:t>
            </a:r>
          </a:p>
          <a:p>
            <a:pPr lvl="0"/>
            <a:r>
              <a:rPr lang="en-US" dirty="0" smtClean="0"/>
              <a:t>ISMS  27001:2005 Training, Islamabad (Member of implementation team)</a:t>
            </a:r>
          </a:p>
          <a:p>
            <a:pPr lvl="0"/>
            <a:r>
              <a:rPr lang="en-US" dirty="0" smtClean="0"/>
              <a:t>OHSAS 18001 Training, Islamabad</a:t>
            </a:r>
          </a:p>
          <a:p>
            <a:pPr lvl="0"/>
            <a:r>
              <a:rPr lang="en-US" dirty="0" smtClean="0"/>
              <a:t>Training on Improving Personal Effectiveness, STI , Islamabad</a:t>
            </a:r>
          </a:p>
          <a:p>
            <a:pPr lvl="0"/>
            <a:r>
              <a:rPr lang="en-US" dirty="0" smtClean="0"/>
              <a:t>Certification in Java, RBMS, C#</a:t>
            </a:r>
          </a:p>
          <a:p>
            <a:pPr lvl="0"/>
            <a:r>
              <a:rPr lang="en-US" dirty="0" smtClean="0"/>
              <a:t>Image ware certification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US" dirty="0" smtClean="0"/>
              <a:t>Establishment of </a:t>
            </a:r>
            <a:r>
              <a:rPr lang="en-US" b="1" dirty="0" smtClean="0"/>
              <a:t>Project Management Office (PMO)</a:t>
            </a:r>
            <a:r>
              <a:rPr lang="en-US" dirty="0" smtClean="0"/>
              <a:t> at </a:t>
            </a:r>
            <a:r>
              <a:rPr lang="en-US" dirty="0" smtClean="0"/>
              <a:t>Public sector organization </a:t>
            </a:r>
            <a:r>
              <a:rPr lang="en-US" dirty="0" smtClean="0"/>
              <a:t>with capacity of handling more than twenty different projects simultaneously.</a:t>
            </a:r>
          </a:p>
          <a:p>
            <a:pPr lvl="0"/>
            <a:r>
              <a:rPr lang="en-US" b="1" dirty="0" smtClean="0"/>
              <a:t>Senior Architect for HoneyCombERP® </a:t>
            </a:r>
            <a:r>
              <a:rPr lang="en-US" dirty="0" smtClean="0"/>
              <a:t>deployed at more than fifteen major industries in Pakistan.</a:t>
            </a:r>
          </a:p>
          <a:p>
            <a:pPr lvl="0"/>
            <a:r>
              <a:rPr lang="en-US" dirty="0" smtClean="0"/>
              <a:t>Pioneer successful deployment of HC-ERP at </a:t>
            </a:r>
            <a:r>
              <a:rPr lang="en-US" b="1" i="1" dirty="0" smtClean="0"/>
              <a:t>HICO Surgical</a:t>
            </a:r>
            <a:r>
              <a:rPr lang="en-US" i="1" dirty="0" smtClean="0"/>
              <a:t>, </a:t>
            </a:r>
            <a:r>
              <a:rPr lang="en-US" dirty="0" smtClean="0"/>
              <a:t>one of big surgical manufacturing industries in Sialkot, Pakistan</a:t>
            </a:r>
          </a:p>
          <a:p>
            <a:pPr lvl="0"/>
            <a:r>
              <a:rPr lang="en-US" dirty="0" smtClean="0"/>
              <a:t>Deployment of HC-ERP at </a:t>
            </a:r>
            <a:r>
              <a:rPr lang="en-US" b="1" i="1" dirty="0" smtClean="0"/>
              <a:t>Tariq Glass</a:t>
            </a:r>
            <a:r>
              <a:rPr lang="en-US" i="1" dirty="0" smtClean="0"/>
              <a:t>, </a:t>
            </a:r>
            <a:r>
              <a:rPr lang="en-US" dirty="0" smtClean="0"/>
              <a:t>the biggest glass ware manufacturing industry of Pakistan. The most renowned products TOYO NASIC and OMROC</a:t>
            </a:r>
          </a:p>
          <a:p>
            <a:pPr lvl="0"/>
            <a:r>
              <a:rPr lang="en-US" dirty="0" smtClean="0"/>
              <a:t>Deployment of HC-ERP at</a:t>
            </a:r>
            <a:r>
              <a:rPr lang="en-US" i="1" dirty="0" smtClean="0"/>
              <a:t> </a:t>
            </a:r>
            <a:r>
              <a:rPr lang="en-US" b="1" i="1" dirty="0" smtClean="0"/>
              <a:t>ELMED Surgical</a:t>
            </a:r>
            <a:r>
              <a:rPr lang="en-US" i="1" dirty="0" smtClean="0"/>
              <a:t>, </a:t>
            </a:r>
            <a:r>
              <a:rPr lang="en-US" dirty="0" smtClean="0"/>
              <a:t>big surgical equipment manufacturer and exporter.</a:t>
            </a:r>
          </a:p>
          <a:p>
            <a:pPr lvl="0"/>
            <a:r>
              <a:rPr lang="en-US" i="1" dirty="0" smtClean="0"/>
              <a:t> </a:t>
            </a:r>
            <a:r>
              <a:rPr lang="en-US" dirty="0" smtClean="0"/>
              <a:t>Implementation ERP at </a:t>
            </a:r>
            <a:r>
              <a:rPr lang="en-US" b="1" i="1" dirty="0" smtClean="0"/>
              <a:t>LIBRA Pharmaceutical</a:t>
            </a:r>
            <a:r>
              <a:rPr lang="en-US" i="1" dirty="0" smtClean="0"/>
              <a:t>,</a:t>
            </a:r>
            <a:r>
              <a:rPr lang="en-US" dirty="0" smtClean="0"/>
              <a:t> a renowned medicine industry of Peshawar, Pakistan</a:t>
            </a:r>
          </a:p>
          <a:p>
            <a:pPr lvl="0"/>
            <a:r>
              <a:rPr lang="en-US" dirty="0" smtClean="0"/>
              <a:t>Implementation of HC-ERP in</a:t>
            </a:r>
            <a:r>
              <a:rPr lang="en-US" i="1" dirty="0" smtClean="0"/>
              <a:t> </a:t>
            </a:r>
            <a:r>
              <a:rPr lang="en-US" b="1" i="1" dirty="0" smtClean="0"/>
              <a:t>National Furnishers</a:t>
            </a:r>
            <a:r>
              <a:rPr lang="en-US" i="1" dirty="0" smtClean="0"/>
              <a:t>, </a:t>
            </a:r>
            <a:r>
              <a:rPr lang="en-US" dirty="0" smtClean="0"/>
              <a:t>a hug furniture manufacturer and distributor of </a:t>
            </a:r>
            <a:r>
              <a:rPr lang="en-US" dirty="0" err="1" smtClean="0"/>
              <a:t>Gujjrat</a:t>
            </a:r>
            <a:r>
              <a:rPr lang="en-US" dirty="0" smtClean="0"/>
              <a:t>, Pakistan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US" dirty="0" smtClean="0"/>
              <a:t>Automation of </a:t>
            </a:r>
            <a:r>
              <a:rPr lang="en-US" b="1" i="1" dirty="0" smtClean="0"/>
              <a:t>Khyber Match Factory</a:t>
            </a:r>
            <a:r>
              <a:rPr lang="en-US" i="1" dirty="0" smtClean="0"/>
              <a:t>.</a:t>
            </a:r>
            <a:endParaRPr lang="en-US" dirty="0" smtClean="0"/>
          </a:p>
          <a:p>
            <a:pPr lvl="0"/>
            <a:r>
              <a:rPr lang="en-US" dirty="0" smtClean="0"/>
              <a:t>Implementation of Supply Chan Management System at </a:t>
            </a:r>
            <a:r>
              <a:rPr lang="en-US" i="1" dirty="0" smtClean="0"/>
              <a:t> </a:t>
            </a:r>
            <a:r>
              <a:rPr lang="en-US" b="1" i="1" dirty="0" smtClean="0"/>
              <a:t>AYS Supply Chain</a:t>
            </a:r>
            <a:r>
              <a:rPr lang="en-US" i="1" dirty="0" smtClean="0"/>
              <a:t>, </a:t>
            </a:r>
            <a:r>
              <a:rPr lang="en-US" dirty="0" smtClean="0"/>
              <a:t>hug departmental chain of KPK, Pakistan</a:t>
            </a:r>
          </a:p>
          <a:p>
            <a:pPr lvl="0"/>
            <a:r>
              <a:rPr lang="en-US" dirty="0" smtClean="0"/>
              <a:t>Implementation of Inventory Management System and Batch Production System at</a:t>
            </a:r>
            <a:r>
              <a:rPr lang="en-US" i="1" dirty="0" smtClean="0"/>
              <a:t> </a:t>
            </a:r>
            <a:r>
              <a:rPr lang="en-US" b="1" i="1" dirty="0" smtClean="0"/>
              <a:t>Al-Hafiz </a:t>
            </a:r>
            <a:r>
              <a:rPr lang="en-US" b="1" i="1" dirty="0" err="1" smtClean="0"/>
              <a:t>Crysto</a:t>
            </a:r>
            <a:r>
              <a:rPr lang="en-US" b="1" i="1" dirty="0" smtClean="0"/>
              <a:t> </a:t>
            </a:r>
            <a:r>
              <a:rPr lang="en-US" b="1" i="1" dirty="0" err="1" smtClean="0"/>
              <a:t>Plast</a:t>
            </a:r>
            <a:r>
              <a:rPr lang="en-US" i="1" dirty="0" smtClean="0"/>
              <a:t>.</a:t>
            </a:r>
            <a:endParaRPr lang="en-US" dirty="0" smtClean="0"/>
          </a:p>
          <a:p>
            <a:pPr lvl="0"/>
            <a:r>
              <a:rPr lang="en-US" dirty="0" smtClean="0"/>
              <a:t>Deployment of HC-ERP at</a:t>
            </a:r>
            <a:r>
              <a:rPr lang="en-US" i="1" dirty="0" smtClean="0"/>
              <a:t> </a:t>
            </a:r>
            <a:r>
              <a:rPr lang="en-US" b="1" i="1" dirty="0" smtClean="0"/>
              <a:t>DURRANI Surgical</a:t>
            </a:r>
            <a:r>
              <a:rPr lang="en-US" i="1" dirty="0" smtClean="0"/>
              <a:t> ,</a:t>
            </a:r>
            <a:r>
              <a:rPr lang="en-US" dirty="0" smtClean="0"/>
              <a:t>Sialkot, Pakistan</a:t>
            </a:r>
          </a:p>
          <a:p>
            <a:pPr lvl="0"/>
            <a:r>
              <a:rPr lang="en-US" dirty="0" smtClean="0"/>
              <a:t>Implementation of HC-ERP at</a:t>
            </a:r>
            <a:r>
              <a:rPr lang="en-US" i="1" dirty="0" smtClean="0"/>
              <a:t> </a:t>
            </a:r>
            <a:r>
              <a:rPr lang="en-US" b="1" i="1" dirty="0" smtClean="0"/>
              <a:t>Medical Devices</a:t>
            </a:r>
            <a:r>
              <a:rPr lang="en-US" i="1" dirty="0" smtClean="0"/>
              <a:t>, </a:t>
            </a:r>
            <a:r>
              <a:rPr lang="en-US" dirty="0" smtClean="0"/>
              <a:t>a hug unit in Sialkot industry.</a:t>
            </a:r>
          </a:p>
          <a:p>
            <a:pPr lvl="0"/>
            <a:r>
              <a:rPr lang="en-US" dirty="0" smtClean="0"/>
              <a:t>Development and implementation of </a:t>
            </a:r>
            <a:r>
              <a:rPr lang="en-US" b="1" dirty="0" smtClean="0"/>
              <a:t>PRMS</a:t>
            </a:r>
            <a:r>
              <a:rPr lang="en-US" dirty="0" smtClean="0"/>
              <a:t>: A complete management information system deployed at </a:t>
            </a:r>
            <a:r>
              <a:rPr lang="en-US" i="1" dirty="0" smtClean="0"/>
              <a:t>MSL. </a:t>
            </a:r>
            <a:r>
              <a:rPr lang="en-US" dirty="0" smtClean="0"/>
              <a:t>The system is capable to communicate with MS Project Plans and extract required data. This data was further processed and used for even better project management.</a:t>
            </a:r>
          </a:p>
          <a:p>
            <a:pPr lvl="0"/>
            <a:r>
              <a:rPr lang="en-US" dirty="0" smtClean="0"/>
              <a:t>Paperless Document Management System: </a:t>
            </a:r>
            <a:r>
              <a:rPr lang="en-US" b="1" dirty="0" smtClean="0"/>
              <a:t>Office Automation System</a:t>
            </a:r>
            <a:r>
              <a:rPr lang="en-US" dirty="0" smtClean="0"/>
              <a:t> based on concept of paperless office deployed at </a:t>
            </a:r>
            <a:r>
              <a:rPr lang="en-US" i="1" dirty="0" smtClean="0"/>
              <a:t>Military College </a:t>
            </a:r>
            <a:r>
              <a:rPr lang="en-US" i="1" dirty="0" err="1" smtClean="0"/>
              <a:t>Jehlum</a:t>
            </a:r>
            <a:r>
              <a:rPr lang="en-US" i="1" dirty="0" smtClean="0"/>
              <a:t>. </a:t>
            </a:r>
            <a:r>
              <a:rPr lang="en-US" dirty="0" smtClean="0"/>
              <a:t>This was a complete electronic office concept based on slogan “Paper free environment”.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b="1" dirty="0" err="1" smtClean="0"/>
              <a:t>Edusol</a:t>
            </a:r>
            <a:r>
              <a:rPr lang="en-US" sz="2400" b="1" dirty="0" smtClean="0"/>
              <a:t>:</a:t>
            </a:r>
            <a:r>
              <a:rPr lang="en-US" sz="2400" dirty="0" smtClean="0"/>
              <a:t> Complete Educational Management Suit deployed at </a:t>
            </a:r>
            <a:r>
              <a:rPr lang="en-US" sz="2400" i="1" dirty="0" smtClean="0"/>
              <a:t>Quid-e-</a:t>
            </a:r>
            <a:r>
              <a:rPr lang="en-US" sz="2400" i="1" dirty="0" err="1" smtClean="0"/>
              <a:t>Awam</a:t>
            </a:r>
            <a:r>
              <a:rPr lang="en-US" sz="2400" i="1" dirty="0" smtClean="0"/>
              <a:t> University </a:t>
            </a:r>
            <a:r>
              <a:rPr lang="en-US" sz="2400" i="1" dirty="0" err="1" smtClean="0"/>
              <a:t>Nawabshah</a:t>
            </a:r>
            <a:r>
              <a:rPr lang="en-US" sz="2400" i="1" dirty="0" smtClean="0"/>
              <a:t>, Civil </a:t>
            </a:r>
            <a:r>
              <a:rPr lang="en-US" sz="2400" i="1" dirty="0" err="1" smtClean="0"/>
              <a:t>Sevices</a:t>
            </a:r>
            <a:r>
              <a:rPr lang="en-US" sz="2400" i="1" dirty="0" smtClean="0"/>
              <a:t> Academy, Military College Academy, </a:t>
            </a:r>
            <a:r>
              <a:rPr lang="en-US" sz="2400" i="1" dirty="0" err="1" smtClean="0"/>
              <a:t>Gomal</a:t>
            </a:r>
            <a:r>
              <a:rPr lang="en-US" sz="2400" i="1" dirty="0" smtClean="0"/>
              <a:t> University DI Khan</a:t>
            </a:r>
            <a:endParaRPr lang="en-US" sz="2400" dirty="0" smtClean="0"/>
          </a:p>
          <a:p>
            <a:pPr lvl="0"/>
            <a:r>
              <a:rPr lang="en-US" sz="2400" b="1" dirty="0" err="1" smtClean="0"/>
              <a:t>Netwatch</a:t>
            </a:r>
            <a:r>
              <a:rPr lang="en-US" sz="2400" b="1" dirty="0" smtClean="0"/>
              <a:t>:</a:t>
            </a:r>
            <a:r>
              <a:rPr lang="en-US" sz="2400" dirty="0" smtClean="0"/>
              <a:t> Video Surveillance system and motion detection deployed at </a:t>
            </a:r>
            <a:r>
              <a:rPr lang="en-US" sz="2400" i="1" dirty="0" err="1" smtClean="0"/>
              <a:t>Burraq</a:t>
            </a:r>
            <a:r>
              <a:rPr lang="en-US" sz="2400" i="1" dirty="0" smtClean="0"/>
              <a:t> LLC, </a:t>
            </a:r>
            <a:r>
              <a:rPr lang="en-US" sz="2400" i="1" dirty="0" err="1" smtClean="0"/>
              <a:t>iPhonica</a:t>
            </a:r>
            <a:r>
              <a:rPr lang="en-US" sz="2400" i="1" dirty="0" smtClean="0"/>
              <a:t> and </a:t>
            </a:r>
            <a:r>
              <a:rPr lang="en-US" sz="2400" i="1" dirty="0" err="1" smtClean="0"/>
              <a:t>Agger</a:t>
            </a:r>
            <a:r>
              <a:rPr lang="en-US" sz="2400" i="1" dirty="0" smtClean="0"/>
              <a:t> Tech</a:t>
            </a:r>
            <a:r>
              <a:rPr lang="en-US" sz="2400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this course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course is practical implementation of your whole project management theoretical knowledge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/>
          <a:lstStyle/>
          <a:p>
            <a:r>
              <a:rPr lang="en-US" dirty="0" smtClean="0">
                <a:hlinkClick r:id="rId2" action="ppaction://hlinkfile"/>
              </a:rPr>
              <a:t>Course Outline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Deliverables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will be </a:t>
            </a:r>
          </a:p>
          <a:p>
            <a:pPr lvl="1"/>
            <a:r>
              <a:rPr lang="en-US" dirty="0" smtClean="0"/>
              <a:t>4 Quizzes</a:t>
            </a:r>
          </a:p>
          <a:p>
            <a:pPr lvl="1"/>
            <a:r>
              <a:rPr lang="en-US" dirty="0" smtClean="0"/>
              <a:t>4 Assignments</a:t>
            </a:r>
          </a:p>
          <a:p>
            <a:pPr lvl="1"/>
            <a:r>
              <a:rPr lang="en-US" dirty="0" smtClean="0"/>
              <a:t>1 Mid Term Exam</a:t>
            </a:r>
          </a:p>
          <a:p>
            <a:pPr lvl="1"/>
            <a:r>
              <a:rPr lang="en-US" dirty="0" smtClean="0"/>
              <a:t>1 Final Exam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pic>
        <p:nvPicPr>
          <p:cNvPr id="2304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0534" t="10102" r="23496" b="5717"/>
          <a:stretch>
            <a:fillRect/>
          </a:stretch>
        </p:blipFill>
        <p:spPr bwMode="auto">
          <a:xfrm>
            <a:off x="1676400" y="2819400"/>
            <a:ext cx="2895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0403" name="Picture 3"/>
          <p:cNvPicPr>
            <a:picLocks noChangeAspect="1" noChangeArrowheads="1"/>
          </p:cNvPicPr>
          <p:nvPr/>
        </p:nvPicPr>
        <p:blipFill>
          <a:blip r:embed="rId3" cstate="print"/>
          <a:srcRect l="37701" t="5208" r="21303" b="5208"/>
          <a:stretch>
            <a:fillRect/>
          </a:stretch>
        </p:blipFill>
        <p:spPr bwMode="auto">
          <a:xfrm>
            <a:off x="4800600" y="2819400"/>
            <a:ext cx="3124200" cy="383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09600" y="1524000"/>
            <a:ext cx="71627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Microsoft Project 2010 – The Missing Manual by Bonnie </a:t>
            </a:r>
            <a:r>
              <a:rPr lang="en-US" sz="2000" dirty="0" err="1" smtClean="0"/>
              <a:t>Biafore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Step by Step Microsoft Project 2010 by Carl </a:t>
            </a:r>
            <a:r>
              <a:rPr lang="en-US" sz="2000" dirty="0" err="1" smtClean="0"/>
              <a:t>Chartfield</a:t>
            </a:r>
            <a:endParaRPr lang="en-US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Microsoft </a:t>
            </a:r>
            <a:r>
              <a:rPr lang="en-US" sz="2800" dirty="0" smtClean="0"/>
              <a:t>Project 2010 Inside Out by </a:t>
            </a:r>
            <a:r>
              <a:rPr lang="en-US" sz="2800" dirty="0" err="1" smtClean="0"/>
              <a:t>Terese</a:t>
            </a:r>
            <a:r>
              <a:rPr lang="en-US" sz="2800" dirty="0" smtClean="0"/>
              <a:t> S Stover</a:t>
            </a:r>
          </a:p>
          <a:p>
            <a:r>
              <a:rPr lang="en-US" sz="2800" dirty="0" smtClean="0"/>
              <a:t>MS Project 2010 for dummies by Cynthia </a:t>
            </a:r>
            <a:r>
              <a:rPr lang="en-US" sz="2800" dirty="0" err="1" smtClean="0"/>
              <a:t>Synder</a:t>
            </a:r>
            <a:r>
              <a:rPr lang="en-US" sz="2800" dirty="0" smtClean="0"/>
              <a:t>, Nancy Muir</a:t>
            </a:r>
            <a:endParaRPr lang="en-US" sz="2800" dirty="0"/>
          </a:p>
        </p:txBody>
      </p:sp>
      <p:sp>
        <p:nvSpPr>
          <p:cNvPr id="231426" name="AutoShape 2" descr="data:image/jpeg;base64,/9j/4AAQSkZJRgABAQAAAQABAAD/2wCEAAkGBhMSERUUEhQVFRUVFxgXFxcXFxkUFBQXFRUVFRQVFRQXHCYeGBwjGhcVHy8gJScpLCwsFx4xNTAqNSYrLCkBCQoKDgwOGg8PGi0lHyQpLSwpLSwtLSwsKSwpKi0sLCwsLCwpLCwpLCwpKSksLCwsLCwsLCwsLCwsLCwsLCwsLP/AABEIAPwAyAMBIgACEQEDEQH/xAAcAAABBQEBAQAAAAAAAAAAAAAFAAIDBAYHAQj/xABREAACAAQDBAUHBgsGBQIHAAABAgADBBEFEiExQVFhBhMicZEHFDJSgaGxFZLB0eHwIyRCYmNyc5Oys9IXJTNUgvE1U6LC4kNEFjRkhKO0w//EABsBAAIDAQEBAAAAAAAAAAAAAAMEAAECBgUH/8QAOBEAAQQAAwQIBAUDBQAAAAAAAQACAxEEEiETMUFRIjJSYXGBkaEFFELRFSOxwfAzc5IkJUNywv/aAAwDAQACEQMRAD8A4p56/rt4wvPX9ZvGHWiakkh5iKWyhmVS1rhcxte1xsvxirV0q/n0z128YXn0z128Y1k7oBMDELUUjDd+FIJUlQGKhTb0hcXNtYpVPRN5auWmSiUeWjBDnAWYmfPfS+W4BUAm/KxMtSkA8+meu3jFmnqnP5TH2mNDU9AnUm1RSsAWFzMyHsM4NxYgG0tmte9r7wQA+M4O1NMCM8p2Iv8AgmzgdplsTYa9km2uhjbHhvBZc2xStU7E7zF1VjNZjx98LO3E+JhtuLa36Eo7Cud9S1ITl7okWWOHujJCY3rHxMLrW9ZvnH64J88zsIZwTu2tksocB4RKshfVHhGI65vWb5x+uPeuf1m+cY0PiDOwsH4e8/WtyKdfVXwEOFOvqr4CC3QpkNFKzpmJz6kXJ7bb4N9VI9QD/SRHpMkY5odlXjy5mPLc+7vKyAp09VfARItMnqr4CNX5pIO4e+PfMJHKNZ4+z7IX5h+r3WWWkT1F+aIkWjl+ovzRGm+TpPKPDhsnuibSPs+yyWS9r3WeWil+ovzR9UPFDL9RPmj6okK2JHAkeEG+ippxOzVOXIFIswuCzFQDa24EmCvDGtLst+SWY6R7wzNXmgPmEv1E+aPqheYS/UT5o+qN7XDDGRRLMu6gaXMvNawJeYqFs1iTbeQIqihw06CYRY2JMxrkjJYqMtspu9zutz0WE7D/AMZ9E07DSg0JR/ksZ5jL9RPmj6oXmMv1E+aPqjb+Y4YH/wAQFbi/ba4PYsALdpTd7m+6wgJ0inSGmKadFVcik5SbZjcspUgWI2eEEZIx7qDPUIUkckbcxk9CgfmMv1E+aPqhRNChjZs5D0Sm2k7R9VyeJaScEmIxUOFYNkbVXsb5WG8coiixh1R1c2W5LqFdSWSxmLY7UDaZu/SONX0RG/lAMRbDZfaACBUmdqwJuptc9kG/GxPGG/LaFgfMJWULbKFIBy31Zgtzqb7vRG0aRfPS2XmDCfXkrnZWbqrrMZCqsAGtazzb39bSHt0xl7VqcRGn6HVtdbX0/JGnOLVKk+MDIqnDZNyhKuEYFhluZijLZhYA6379Yip8WVyFTDpTtlFwEcswWwz2UabrkWvvghTdLZSSwizq8ZeypXqReWhbqlKljY+iDt9HnEMzpJIaxM+vzANuk9nMwcqr5r5SRcjfYCIoq0zFVllS+HoinNoysucmx0Zl2AHYNx8Y/wD4ikXJFDTi+yxYgXFt9++JpuM004nztqyfZmyPmVSqlUyAoWte4cEg7Atr7gVa0szGMpWWXfshzmYD84jneIoicjH5avMfzOmIfYpzES/1QSR4Ae2HJ0hkgg+ZSLg3Graa3AII19sA4URRHZXSKTft0VOw7RA1XVmZtWH5Iva3ACBmI1izGBWUkoBQuVNhsWOY8Trb2CKsICIoumdDK7LRyhc/lbvz2g8uKjnGN6NOfNpdhx3/AJx3QTMxuftEdJBWzb4Li8UHbdx7ytGuKrziVcSTifCMr1rx5178DBcoQRnWxStQ74mWoTiIxHnTcIQq34RnIEQOdyC07YPLJJztqSd283j0YKnrt7ozIrX4Q4V7cI30uaGQOyPVab5FT1290L5FT128B9UZsYi3CHDEm4e+L6XNSh2fdaH5ET1290L5ET12931QBGKNwh64u3CK6fNV0eyjfyGnrN7o9gOMcfhHsVb+a1+X2VyVtp7zHkevtPefjHkcqu6SvCvBHo7VpKqUmTApRQ5IcZlJ6twoItvYgRpEn4aFSVn/AAY63M4BExxNmUTqGOW9lXrU5dUx362qWKhRq0pqG4U9Rns5Np0/qLhpWVesvcDqzNN7asANmhmShww2ImJrfsu80dgTtXZltZzK9FLCxBvm0iUosaDHsa/EcToTLXLJlzVlLKUKXmypjAypgYjKbBhNZXaw1trGQERRKFHmaPYpWlD7R4ghwERWFtejc+1MgsCO1tH5x3wUWevAr3HTwMDujanzZNL+l/EYJ9QDuIjpYB+W3wXF4p9TO8SlZTsYH9YEHxj3zY8D7DePPNYQkMNlxBqS+dqYZXPx0jzqOXgYsB33694h4A3rbu+qJRVZhzVLqhzELqucXxJG5vnCHCibgp7oiouQ/qOce9Rzi95mfVhCmEWs51R6jnC6jnF8UkOFHEVZ0O6nnHsEhQffWFEUzlcifae8/GPI9fae8/GPI5NfQFsPJNg8mqxSVKqJazJZSYSrbCQlxs5wYrOl2EJPmyZuDJkR3ll5c45yEYrmVbLYm3re2KfkP/4zJ/Um/wAsxdrvIziM6qnOyypMp50x+smTUICNMYg5UJN8pvY29kaWUK8pPQ+TSGnqKNmakq0zyw1y0s2DZSTr6LDbroQYxWb7jX4R1DpljtO1RheH0z9dLonlI83QrMfPLQhTsIGU3tprbdBPyi9Pfk3Ep8uhlSBMbI1RMeXnYsZaBJSajKqoFPNnOzfFa47f37Ofdxh0yWVNmBU8CCD4GOp1FYuBUFM8qTKbEK1DOaa6hhIlsQwRFJ09JRwJVidwj3oT06fFJww/FUl1CTwypN6tEmynCswIKAAbCAQL3tEpRYfoh0rShacXpZNT10vqwJtuxe9yLqbg7xpew1gABaOp+THCOorMVkOAxk089LkA3yMQG9osfbFHyX9HJfm1TiU2Q1SaaySJAUuHnFVIZkUEsBnXiBcncLRRYDqyACQQDsJBAbuJ2w9VjrfRzpbilRVLIxGiebSVDCW6GjZEkB+zmVstwoJFyxOlzcQOwLoJTy8QxA1d3pMM/CFf+aGDPJRvWAVTcflG194MpS0N6NVNqZNCQM2oGnpHfGs6NYatWZ13KiTLMw2AJO2wudmyFhPT2vn2aWsmVL3SBLUywt7BSx1JtvBA5RrOhddNWXORmlkS5TuoVdQSzMczbxutyj2hLK2EUK3Ll3QYeTEmzepsLnsqeGANxqIIYbOkIxaerTECmyISC73GUFtw231iar6UGcVad1ZKrYZFyDWxN9vCHycelb1ho53N1XnjZNfY1A5gq5R9Iqd3VJtDIWWxC3QkzFDEAHNYX267IeeianEGpQzZV7Ra+ol5Q3jqF98XcHwqRP8AwzdmVKIZ21UdkgheZJtsi1hDTHqK+qYWzyG6sb1ULZR32VSeZhNzzGXBh4a+K9NsAmDS+t+lDhSDjpDRh8i0co04OXrCSZzKDYzAfeNdnCG4pgtPTVeSbMmCQydYjL2msdiDQ31BF+Foy0pGCjhYfCNZ0yJMrDyR2jTm/s6q3xMGyZHNDSdbBSmbaMcXtHRojThdV4K3UTqVsPmTaeXMTLOSXmmHNMIJQkg3awIa1ogwCRLdZs6cW6mQuZtnaOpCCw5e8RDSyj8kThbU1Uv/APlEtPSsMIqBY3eoljna8n7YGei1wv6qtFvM9jiB1CarTS1bwrHaeomCVMppcpZhyoyHtqx9G5tbl38YHV7rJmvKYnMjZTs5EHZvBB9sDaGlcTZZynSYh8GEF+nFMfPppVSbhCbccgH0CCCNrJQ0HQjmgumfJAXkag8uBVP5QTn7vqhQO83f1TChnI1JbeTkuQVEuzEcz8YjizWjYe/3GK0csu/W88h//GZP6k3+WYy3SSexqqlSzFevm6Fjl0mtbS9oq4diU2nmCbImNLmC4DIcrC4sdeYiCZMLMWYksxJJOpJJuSTxJi1Su9HB+OU37eT/ADFjQ+WMf31Wd8r/APXlRkZUxlYMpIZSCpGhBBuCDxvBJ2m1M1ps52mTHtmdjdmsAoue4AeyLChXQuluGTMWw2hq6RTNenleb1EpBmmSyoGuQanUbACSHBttin5MeiE+VWpWVEt6empQ82ZNnKZQ0RlCqHsTqb3AtpxjPYdXTaZs1NNmSX2FkYrm5MNjDbtB2xbq8Vra5klTZ86oLMAkssArNu7AyqTfZeLpZtanydVvnFfi0+1hOp57gbCFZ2y3HHLaG+SmqmzMMrKOlmmVVkrUSCCFL9iWrKpP7MA8BMBiXo3hk7DKPEKqqlmQXkdRIV9HmTZmYCy7bZin/UdgvHPqVyhUozIyWysrFGUgWuGUgg7dnGIApa2tJPx95nV9ZiGfeDLyqO+YyZPbe3C8Feg8zrmxCjqJt59amXrHIOebKDyyCRofydBtCmMpN6ZYhMXI1bUFSLEBgp+cihvfENMF0vfTeCQQdtwdt+cHYzRKySEHRa+R0brFAldRMDgkWCHLt3OOyRzvB3oFRTA9Uj+k8llAuNSCQQN28RRwmtqpspQKyfltYgtckbLZ7ZvbeLEummoQFzKV2MpNxzvthh87yzKaXmRwwCXOLBvyQH5LEkKJst1P56lbkWBsDBro50eSqcgLZEF3YbRwVQNSTr4RJWUDzWDT5rzCBYFiNBtIAAAjyTQzJYPUTZku+3Ict7bL2ggxbXtoGnJd2AfFJmcMzOat4rhlRPCy5dPNk08k/g5eUguRsmTN5O8A7N+sFujlSQ7SahSjMhlm+npDS/ePjGZ8/qFOtTUfvDFmhnXe7szs2hZjdtBYanujJa7LXBEbKzaBzSb3Ud1KnM6G1CzepWWx1sGynJbZmLbALaxP0svPqkkU4MwU0oShl1zPYGZbjYBQbbweEFMd6/qxknzlQixUN7g3pDxjN05Mq3VMyEaZlNmF9usEjc9xDjw3KpmsY0tF0d/gjUnA6kYVOl9S/WGoRguXtFR1VyBw0PhDcCpJzU9TRTFMuc4WfJD9ksVsLa80HiYorW1LDSqqAf2h+mKFSk1nDTJkxnFgrljmFibZW2ixJ8YIGvfmBrU35oDpYmZXNBNCvLX7q/0ewiqepTrUeXLlsHms6lFVUOYjMRY3tbSB+M48Z9TOmp6Dv2OaqAin22v7Ymq5tTOXJNqJzpvUnsnk2UDN7bxX+S23DwhhjCX5npaSRojyRg77J/RVxWvxhRP8nNw90ewxokacuWVCZr6Wtf4wOMGhtJ74DOdTHKFfRSvIUKJJErM33++20UsqWlpixHP7/b/vB8yhKW35R28o8wmlCqZjbtnM/f6IrVU+5MFAyi0InMaSMyGpUspDKzKwN1ZSVZTuKsNQeYiJLsbDYNp4CIWma6bIxa3SvVmJTpxBnzps0r6PWTGmZf1QxsPZHslLxHRUTOdBB6mo0li7G5HgPrjbNShSOoKOkoTa9oM4TgMye4RFPM8If0fw6bWzRLkrZd7HRVHGOpYfhHVp1NKLbpk87WO/JwEGc/LolQ0uNlUsNwqXSywnpuNoGuvMxIvWE+jYcoNSMNkU8u8xhptZjbXbvgdU9NaNNBmb9VTbx2GM6SDdaE9gadXAKpNoTu0isadlgjJ6VUc3S7IfzgR7zpE7Ih2WYQLK5ukgsc+IVtOXVh8uBWdxGjLpddGHvgDS1jK1je4MbefTKNQIB4hg6v2wLEczDkMuxOSTVp3HkkcThtsc8WjhvCL4g34oWtst7L6Ri5dSCI3NUq+ZPppYceUc7lBBu95hyFoJ05oGKJa3yRGU9joYvBBMW2/4wISavA++CFLWpv8Apg00Zq270lBIDo4qo2ZDbWJEq+N/dBGukS3XMBrv2wJ6yXwP/VG4pBK3dqsyRuidV6K4tRzPiIUU+ulc/wDqhRvL3Ktp3rk1ZXXuF4n4xDTUEyYGKKSFFyQNAOcQPtPefiYIYXjcySrqpIWYLMOIjlnXwXeDU6oeykGxi9h0nfxP2D/u90SMgbU74K4fSDOo4fR/sfGDNjJ1Q3uDVNXHIqoNw17zAmbsi9WzMzE84ikU2d1HOI/esRigvFpcsq35Tanu3CLOG4HpmmGw57+QEGRh4HafZuHHcBAfFsXzNlXYNOQ4wIC9y0XK1OrwOxLGnv8AaYuYBgU2tnLLQEi+p3DiYG4RhrTGCKO023kI790Q6Ny6GnzNYMRdmO4QxpG3vSn9R3crODdHZVJI6tbBQLzH2FzvudwjG9MfKskq8qjAYjQv+SvdxgB5QfKM1QxkyDllDQkbXjncxuMAPemWjkttR4lOqJSvNfOTm1ZtnaOxd3hEhlty+cIG4FN/Fkt+d/EdoieZUMI6TDsGzae5chinEyuHerDSW4j5wglg+KTZTAFhlPFtkADXEf7Q5K2+l7RuRgpZizXS6tSP1i3BHjeK1ahQjZqwG2M/0QxViQpP3EH8RfM6jhc/QI8+WBtZDuK9KCYubn4hS4uLUU0C1za1zptjnS0j20K91xeN30kn5aYLvb6I5vU1hBNjE+H2GlruCz8QAc4EDeAryUzX9JfGJTTNxEB0xXifb9cFZNTmX7+6PSc4LyxEeIRSjViCpI1EDXkuGIJUwwVjKb32eMUcQxG0w6/cwvFQee9MyscWDTciHmJOx17jCgSuKc4UM33pfIeyudP6R7z8Y8h0z0j3n4w2OUXcothyda8uWLAu6IL8XYKCeWsazFMAeinmXMZWbqg91vazFlA1A1upjHdGh+OU37eSf/ypHTfKZ/8AP/8A26fzZsB+bkbimQjcWuJ8qWJGgsJQnA+g02rlNOR0UKzLZs2a6gMdgPEQ/BMCvJaqJAly2UEG+YlsoFtLbWEbPydPkpNfyqgg/wCpUH1QIAthtcg06upVPmzZQjyRjpTPJGaoPaBpwJoomUBt9yz1TKmVNQsmUAWbRRewFgSSTuAAveJavyXz5KTJvWyp3V3Lol866XO3aQNbaHSL/QL/AIjLv6kz+H6oL9EKfq5terA5p02aoABNyZk2xPzh4w7iZsQycth+kNNVd2aPhQQOiWi+P2V/yc9GOrltUMoZgLgE5QTbQXsbD2GKnlQ6czGHmqgI1gZuViw11VQxUbrHZvjoyotNSS5Z0JCp3s1rxxLp7JviM/ulfykgkmJecaIvpyX53S0yMNjUGB9BJtVI65JspFzFe2WGotfUAjfFDpF0Nn0eUzcjI5sroxZSbXsbgZdPhGn82vgExf8A6hP50kxJisj+5aZeE0ADgAZtgIQbiptrqejtMlV3b7tGoV5WqnRDC+uly5YIDWcgnTYx4bYJ4r0YaTLaY0yWbEAhSSTcgbLc4g8n1QwqZcuwy5H138YDVGMFZ88FV/xpgvb9I22OkjxGIfixCx4DWsaSKu7J48Ny5ufDxhjpHNslxG+k+ZSQzzXskjaI9fECdVA7vqiORiBzDQWOn+8e6+QZbC8+GKQOorQ9Df8AGseMbQyruzc7DuH3MY/oWCZrG2zQd5sI21VOEpSTsUfAQnK6yK5J3DsLWuLuZ9llOmOJAzcgOktRf27YxFR6RI3xfmYgZk9mOyYSPYbiBMyaVYqRs08DBWBrSQsHO8A/z+Uk8sHZtghhc0gEGBxbeIJYcbg6axskUq1G9XJybx9ogTiKXb6frgnVXU/ZFJrOSdh9xheO7tMSvaBVoU8u0KLxpjw9kKG6Sm2bzWBmeke8/Ew2HTPSPefiY8UXjmV1iKdGV/Gqc/p5P81I6b5Rl/Hx+wT+ZNjnfR6V+Hp/28j+ckdH8o5tWj9iv8ybHmyn/XRf9Xfso7qFXcBqerw/Nwq5Q8ZkkH3GPccpOrpsT4NVSnH+o05PvvAtZpGCziNoqEI7w8kiNL0ul5qGocf+p5u/vlD4AR47+hir5yV6Fp+61XQ8vusPhmZJ8uanpSzmHhYg8iCR7Y69gkmX14ngW6xRccGsBc87aewRz7ovhpmOBpxN+A2x0TqwsnMv53ise/8AFnshkbMw9JtZhza41r57kjhMzgQ7d+4QjpfixbEKWUp0Ey552BA9590YnpdTZq+cf2f8pIM3Z8Rksd2U+OYxHjlPmrZx/Z/y0hZ5/wBxH9v/ANJsdTzTDT/3O6/pl/mS4dilP/dkhf0v0zIITpH93sP0q/xpD8Skficlf0n9cIDrj+9+yJw8lnehi5cRAtsR9b/mjQiBPSfDaWX1ryaoTZpnNeTltYtMPWDNf8nXwgz0bp7Yzf8ARt/AsZKt/wAeeCNs+brbQ/hG2j6Y6GKN7/iBIcRUbd1a6nevMkcwRai+kVSl1hUxdk1GY3Fr/Hv5xBOo77j9/o5xe6M4C8+oSUoN2OvAKNpj33E8UmNmeqF0vyf4faSZzC19nf8Ae8DenmM5V6sbWOvcI1+Lz0ppIlpoEW3fYRx/GKsz5jNxJtygcIzHP6IU7gAIvVUaeq7QI4iLOLJ+EYgbdfGB6yiDfhBioGZmPBdfZYQV1tcCo0RuaQhkuYOEGsOQG1oFeb6wbwtMoud0Hdo1ec7KXKxUkb4qdWBwiee+aIQYuJtBJTOt2hTpbDeNO7WPYaVj2GKQrXJ5npHvPxMSSEiN/SP6x+MWaRdRHIr6ItDgQCzpLEgATZRJOwATFJJPdGv6f18udVh5UxJi9UozIwdb55hIuN+o8YxlPsi1TPu4wB2HDpmzE6gEeqwXdGlo1xCX8kzZJdetaerBL9oqGlEkDhofCNRKxyRMw6XK6xDNMuUpl37ZKMoOncLxzq0FsBlXmLyhZ3w1krwST1s3ny8FTpS1vlS3vR2jyTLjcCPYdkG59UFk5BqbtYDaS99Dwingp7QPdeNJPQNKuANoMbxOBbiJcznEaAEaUQDYQ4X5GUFiupy1iFtLKhudNgI+iI6pQ9TNZSCDksRqDZFB17xF/pHSG6TBsHZbuJ0Pj8Y8opIIgzsKPmNveuWq87Wg/o0nGXLMjq3cJdg2uuwg7PZDK0q4lypd2CtmLW0Gh05nX3QTl0o4Rzfyx9KXpwlJJORpi55rDRglyqqCOJDX5AcYXb8OaJdoXGs2atKtaEhIqkUk9IaWRiBM2fKQBSDdhoSo0Nop13mZWZMkVkuc7OW6tbX7b3O++lzu3RgML6FXRWm6FlDWvawYXHtsRFHG8FeidHRjla+U7wRtB4gx65w8rJm4oOIFAECtQPELyizDy5oN5snwK6B5zlBzaKNSTYAcTcx0HoTNpZcp3lz5M2cQM4luswywb5VOU6bPjGJwqglzsDqqxiCxkTQq7kYAqx133B9nfGK8mVf1bz9bBlTZvtmtD0s+2eGDchQYX5aJ0jt4XSel2PlmKg82PAd8Z6RWo/oMrEDUBgdONhDMVkEy5jE6lGP/AEnSMP0HF5zC9rpbx0hky7N7WNG9Itw4njfI92oW0OJyf+ZL+ev1xZOLybOetl3sAO2vHvjLVnk9VJbOJjEKpO7cCeEZ7o/g4qXKkkWF9N+tuEBknkLg0tFpmHB4fKXteaG9dJpKhHPZZW45SDa/dBGp7K2EZ3o50Y81YsGuDbbyvbdzg82uhI98Mhz31mC898cTLDDfeqhmWh2a+6IKiQQdo98MQEbx74aA0SBYArGblChvV34R5G7VZQuVt6R/WPxMW6XbFV/SPefjE9M2ojkF9D4I7IP38Im2GKkl4vouYcxGghlTobwd6Njt+yM7LNjGl6LjM5428YJHvQZequhYM9mHONVJkacjujE0EzQRsMKrQ6DiNsYmFG1mF1ilDNpQQUYXB0gHMw2ZIOgLpu4jvG+NXMlZu+GhCNCIxntEy0gMjEl36HmI4X5aKgPiRI2dTLt7M303j6XWQh3Ry3y39AXqZcuqpkzTJKlZiAdp5d8wKjeVN9N+YxsOtEApQUeBTqhk6uXYFU1NrWyjXwgX5aOj0uloZHazTWni/JRLe48bRQ6H+Wk0lMtPUSnJl9kOls5A0CurEajZe8Zfph0pm4rOXIhVEvlBNyMxGZ3I0B0Atyhp0pewNSTIBHIX+6PdGMRK4HUy9zJN9l/tjPeT8fhX36L9MaHDsKBpxJIIXLlJ9Ykam0ZCkd6CeetQlTodwYX0ZSdP943QjcwlDBM7JGjidPBdIrxaRNv/AMt9f9JjB+T1L1Dfqj4w/FumKTJTS5KOC+l2toDtygE3O6LnQnBymaZMFr7Bvt9v0QR8m0laW8EOPD7KBzXcVuK5Pxed+ymfwGOc+T3/AB2/VHxjW4o1pUwcUb2DKdIxfQhbzm/V+mLkszNJVRRgYd7QumNEZP3tAqao8fcYqukemNF4phzcVolQMLEaxXantu90A1A4xO0oOOcXnIWvlMw36ovLl8vdCjNvTgQovOeSr5Mc1hZm095+MeymtHkz0j3n4mPBHKrs0XkToI0860AKebugjInRoGllwR8KG1gngczJNEAKSpg1RzQSDDDACUnLYC6BQTwSVPeIvSp7S202GMzTzrqGG0Qeo68OsHeywlWvF0j8nGL21i0uMHYYAIoMSCQRsaPPlho21Oxy8HLQLiN98etVDeYzjTGG8RDOms2hJhcTV1gmMnZKB9K6Gmec7GWjGw/JB1sNpgDT4Qt7KoHICwHCNJUYXmJuQt7b9YllypaDSxtHqsxLHNAaF4csD2uJcUOp8JMTVGES2FnUPy2+MWWrL7CAOAt8YiM4bDYeENNa+TQjRKZhHuOqDzMBp5R7Mtb7rC3iRDMsGWROCxXdFO4Q7ExjBuSc75Xm8yGPLvFeRQIrZgLGDSyV4R6aZOEGzN5IOWWushs2mHsPxiB6Uff/AGjQyaZGFrf7wmo5e23frE2rVNjLvDlmhRCJUpgNR9/dBtqJOB8Y8FKnA+MVtW8leym7SFTKFWF/qjyDaSVGwHxhRnajgFrYyH6lwiZ6R7z8TDRDpnpHvPxMNjl13Kcpi3ImxTiRTEUReROgtR1cZyTOi9JnwRrqQ3NtbvCcS3GDSHW6e0Rz6jr7HU2jRUWM22w9HODoV5k2HI1C1kmuPEgxYFU3GAMjFkO2LkvEZXGCuaxyCC8ImXfjEbLMOwN9EVPlqUNlzEc3Gs2+whZ7IwmmZyq1XNmCaQCWOgCjW7NoBEsvDaiYgIGYdq4Bs/ZIBGU948eUVJjqWHaAuRcnduF98EqGlQSwfOlRgSSC+VSxZgddNLKpttN4bazK0EAei8xxzSOaST5qvIwepmE2l5ApK6kDUG1ttoUzBKoaGWzC9rgjdfnpoDE0yluGPyhLBLiwDmxvtYi973tryMRtJKqLVysWbKwEzQBiFzbb6C5N/tg4ked1eiWMEXEH/IKm1DPEwSyjByGKi/pBL3sQeW3uiSVhlS2a0p+ztvpfUDs69rbe40tvi09Gpa3nvoqWzZ9MxZlKq1+Fidt7njeGfJ1gctfL110mFbkA2v2uQFzxjec8/YoexYOB9QojhdUqlzKYBQSbst7C2YgX3X9xhLh1UQSJTbARcjtXKiy66+kDy1iafR5ic2ISySQPTIW2qm4Btw2br7YjbCXWY0tq1UKZSCXIvmXNoM2mweIi9oeY9FNkwcD6hNlUlWP/AEX05g7gePOG19TNlFTMQqHG+2ttCQQYn+TV7X4+trnKOs23Fszdru3aiIaygGQsauXOI0AzZm27rk8b6c++KDrOv6KPYGt0v1CpnFTs+qI/lk8PhETSxxFx3RG8obbj3QwY0mJFdTHvzfhCgaZY4j3Qoxs0USJv9ikw6+dJrr/hNv8A9cef2JzP82n7pv6o6FizKDKzGaL5gDLNtcoY5u4KW/0nkCNVpJDAvPGYDMuZDf0RfS4JsVJ1O3WPnjMTO4Xfsu1srIf2JzP82n7pv6oQ8isz/NJ+6b+uNtR4tLlypcy89xOfIM5VipGe5Oug0Ow8NItf/Ecu18r8fyfQtmz+lw/J9L82MnEYq9NfIK8xWCHkYmf5pP3Tf1xInkemj/3Uv9039cb+jxqVMBYEqA7J2uySUNmsL3t37duzWIZvSSUrEENa5AIAIIU2ZtDcAHiBvI0EY+axd1+yllYoeSWd/mpf7lv64syfJnPX/wB1LPLqmH/ebRrH6RywqmznMbaAEjtS1Nxf9ID7DDsO6QS5zEIr6ELmIGW7ShOGoPqke0xfzWLaLP6BVa5pW5qea0qcLMtthuGB1DDiD9BiSVUqdjCJ/Ko9qyX+wX+ZMjJy6m2+Pdw87nxtceKyYwVrkPdEgJjKpiDcYlGKtxhgPbxCzkdwK2VGR2c17A6227dbez32grTvSuqB0mggt2lBIILaZjvIHAbjprGcwvFCZCaE7bnX1jYCDFH0qnywqr6K7AVuNTm10vt1j3W26NuX9VykpDJnB3PlatBKTW0mp0OvCwzZu61h4QitKZbFZU8W1ufWIbIgIB23G3cL341Z3Sqe4szMRYj0QL3BBvYcCREh6XVFrZyByRRsXL6vCLp/8J+yHtY+XsPup5QpNkxZ6kLqTf0wNgA4nNy0EN84odRknd5tz2a6buO+KlT0jnTBZySLhrZQNQLA6DhEBquRgjWE9Y+6A+auq0eYCuz5lGQAizV7aliwuervZwCp0Njm2bR3R751Qg36uedt72sRs01279fCKLVPIxG1VyPh9kayDtFYE7uyFcnVVHlssucSWS5NvRBGfLroSM3u2aw/z+isQJM/ZYMSMwub322uO6KHnPI/f2Q3znkfD7ImzHaK0J3dkKFph22POI2c8DaL0urPA+H2R6ZxGljBPNBzEcELmA8DCgkZpG7SFFZe9aEp5LcVcyYAvVyxM5FgltgFmN7bW3RXYzQbLTy7D0TmUAXAvpbTW4vHJj5W68Ej8Dpp/hndp60L+12v/Q/uz/VHzYYGUaaepX0DKV2gyF07K6G40Gh4jnzjzzdfVXbm9Eel63fzjjH9rtf+h/dn+qF/a7X/AKH92f6oH+HT8x6lTKV2pEA2AC+2wtfvhvVLcnKLnabC5tsud8cX/tdr/wBD+7P9UL+12v8A0P7s/wBUT8Om5j1UyldnFOgNwqg8QoB0ty5DwhJTqDcKoPEAA6Cw17tI4x/a5X/oP3Z/qhN5Wq8jbJHMS9R3XaJ+HT8x6qZSr/lbmjz2WL6iQt+V5ky0Y0TIircQmTpjTJrl3Y3ZjtPDZoByERB49uGPZsDOS3SuCdHvXRUzws8FUpbTA0YyEIOmu/8AOPOCIkPx9/2wN6PTh5ul/wA7+IwS84WOow7LibrwXE4o/nP04leiQ33b7Yd1D/dvthvnAheciD7NLWeSd1DfdvtieXSsR/5fbFbzoRNIrREyKrPJTCmY6f8Ad9sRNTt9z9sSrV2MeNVamLyIduHBRCnb7n7YRpm+5+2Hee8od55yiZFWZ/JMWnb7n/yidZDHb/F/5RH51yMOWq5GKyKszuSeaZhz9o/qhQ9KrvhRMpVZhyXH5npHvPxMNh0z0j3n4mGxyC+kJQoUKIolChQoiiUex5CiKJ14WaGx7EVp+aFmhkKIotTg7/gU9v8AEYvBjFfo5IDSVvz/AIjBKdTADSOlg/pt8FyuJFSO8VXBMOF49CxKqwyAkyUwLEspdYcqxMqxqkFz1Nk1BiRpGl+EPlL2YnkiJdBAc6yqfm8SJIie0IRC5Du0wU8OFPyMWZSxaRIGZURkGbih4pjwMKCgEKB7c8kx8kOa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1428" name="AutoShape 4" descr="data:image/jpeg;base64,/9j/4AAQSkZJRgABAQAAAQABAAD/2wCEAAkGBhMSERUUEhQVFRUVFxgXFxcXFxkUFBQXFRUVFRQVFRQXHCYeGBwjGhcVHy8gJScpLCwsFx4xNTAqNSYrLCkBCQoKDgwOGg8PGi0lHyQpLSwpLSwtLSwsKSwpKi0sLCwsLCwpLCwpLCwpKSksLCwsLCwsLCwsLCwsLCwsLCwsLP/AABEIAPwAyAMBIgACEQEDEQH/xAAcAAABBQEBAQAAAAAAAAAAAAAFAAIDBAYHAQj/xABREAACAAQDBAUHBgsGBQIHAAABAgADBBEFEiExQVFhBhMicZEHFDJSgaGxFZLB0eHwIyRCYmNyc5Oys9IXJTNUgvE1U6LC4kNEFjRkhKO0w//EABsBAAIDAQEBAAAAAAAAAAAAAAMEAAECBgUH/8QAOBEAAQQAAwQIBAUDBQAAAAAAAQACAxEEEiETMUFRIjJSYXGBkaEFFELRFSOxwfAzc5IkJUNywv/aAAwDAQACEQMRAD8A4p56/rt4wvPX9ZvGHWiakkh5iKWyhmVS1rhcxte1xsvxirV0q/n0z128YXn0z128Y1k7oBMDELUUjDd+FIJUlQGKhTb0hcXNtYpVPRN5auWmSiUeWjBDnAWYmfPfS+W4BUAm/KxMtSkA8+meu3jFmnqnP5TH2mNDU9AnUm1RSsAWFzMyHsM4NxYgG0tmte9r7wQA+M4O1NMCM8p2Iv8AgmzgdplsTYa9km2uhjbHhvBZc2xStU7E7zF1VjNZjx98LO3E+JhtuLa36Eo7Cud9S1ITl7okWWOHujJCY3rHxMLrW9ZvnH64J88zsIZwTu2tksocB4RKshfVHhGI65vWb5x+uPeuf1m+cY0PiDOwsH4e8/WtyKdfVXwEOFOvqr4CC3QpkNFKzpmJz6kXJ7bb4N9VI9QD/SRHpMkY5odlXjy5mPLc+7vKyAp09VfARItMnqr4CNX5pIO4e+PfMJHKNZ4+z7IX5h+r3WWWkT1F+aIkWjl+ovzRGm+TpPKPDhsnuibSPs+yyWS9r3WeWil+ovzR9UPFDL9RPmj6okK2JHAkeEG+ippxOzVOXIFIswuCzFQDa24EmCvDGtLst+SWY6R7wzNXmgPmEv1E+aPqheYS/UT5o+qN7XDDGRRLMu6gaXMvNawJeYqFs1iTbeQIqihw06CYRY2JMxrkjJYqMtspu9zutz0WE7D/AMZ9E07DSg0JR/ksZ5jL9RPmj6oXmMv1E+aPqjb+Y4YH/wAQFbi/ba4PYsALdpTd7m+6wgJ0inSGmKadFVcik5SbZjcspUgWI2eEEZIx7qDPUIUkckbcxk9CgfmMv1E+aPqhRNChjZs5D0Sm2k7R9VyeJaScEmIxUOFYNkbVXsb5WG8coiixh1R1c2W5LqFdSWSxmLY7UDaZu/SONX0RG/lAMRbDZfaACBUmdqwJuptc9kG/GxPGG/LaFgfMJWULbKFIBy31Zgtzqb7vRG0aRfPS2XmDCfXkrnZWbqrrMZCqsAGtazzb39bSHt0xl7VqcRGn6HVtdbX0/JGnOLVKk+MDIqnDZNyhKuEYFhluZijLZhYA6379Yip8WVyFTDpTtlFwEcswWwz2UabrkWvvghTdLZSSwizq8ZeypXqReWhbqlKljY+iDt9HnEMzpJIaxM+vzANuk9nMwcqr5r5SRcjfYCIoq0zFVllS+HoinNoysucmx0Zl2AHYNx8Y/wD4ikXJFDTi+yxYgXFt9++JpuM004nztqyfZmyPmVSqlUyAoWte4cEg7Atr7gVa0szGMpWWXfshzmYD84jneIoicjH5avMfzOmIfYpzES/1QSR4Ae2HJ0hkgg+ZSLg3Graa3AII19sA4URRHZXSKTft0VOw7RA1XVmZtWH5Iva3ACBmI1izGBWUkoBQuVNhsWOY8Trb2CKsICIoumdDK7LRyhc/lbvz2g8uKjnGN6NOfNpdhx3/AJx3QTMxuftEdJBWzb4Li8UHbdx7ytGuKrziVcSTifCMr1rx5178DBcoQRnWxStQ74mWoTiIxHnTcIQq34RnIEQOdyC07YPLJJztqSd283j0YKnrt7ozIrX4Q4V7cI30uaGQOyPVab5FT1290L5FT128B9UZsYi3CHDEm4e+L6XNSh2fdaH5ET1290L5ET12931QBGKNwh64u3CK6fNV0eyjfyGnrN7o9gOMcfhHsVb+a1+X2VyVtp7zHkevtPefjHkcqu6SvCvBHo7VpKqUmTApRQ5IcZlJ6twoItvYgRpEn4aFSVn/AAY63M4BExxNmUTqGOW9lXrU5dUx362qWKhRq0pqG4U9Rns5Np0/qLhpWVesvcDqzNN7asANmhmShww2ImJrfsu80dgTtXZltZzK9FLCxBvm0iUosaDHsa/EcToTLXLJlzVlLKUKXmypjAypgYjKbBhNZXaw1trGQERRKFHmaPYpWlD7R4ghwERWFtejc+1MgsCO1tH5x3wUWevAr3HTwMDujanzZNL+l/EYJ9QDuIjpYB+W3wXF4p9TO8SlZTsYH9YEHxj3zY8D7DePPNYQkMNlxBqS+dqYZXPx0jzqOXgYsB33694h4A3rbu+qJRVZhzVLqhzELqucXxJG5vnCHCibgp7oiouQ/qOce9Rzi95mfVhCmEWs51R6jnC6jnF8UkOFHEVZ0O6nnHsEhQffWFEUzlcifae8/GPI9fae8/GPI5NfQFsPJNg8mqxSVKqJazJZSYSrbCQlxs5wYrOl2EJPmyZuDJkR3ll5c45yEYrmVbLYm3re2KfkP/4zJ/Um/wAsxdrvIziM6qnOyypMp50x+smTUICNMYg5UJN8pvY29kaWUK8pPQ+TSGnqKNmakq0zyw1y0s2DZSTr6LDbroQYxWb7jX4R1DpljtO1RheH0z9dLonlI83QrMfPLQhTsIGU3tprbdBPyi9Pfk3Ep8uhlSBMbI1RMeXnYsZaBJSajKqoFPNnOzfFa47f37Ofdxh0yWVNmBU8CCD4GOp1FYuBUFM8qTKbEK1DOaa6hhIlsQwRFJ09JRwJVidwj3oT06fFJww/FUl1CTwypN6tEmynCswIKAAbCAQL3tEpRYfoh0rShacXpZNT10vqwJtuxe9yLqbg7xpew1gABaOp+THCOorMVkOAxk089LkA3yMQG9osfbFHyX9HJfm1TiU2Q1SaaySJAUuHnFVIZkUEsBnXiBcncLRRYDqyACQQDsJBAbuJ2w9VjrfRzpbilRVLIxGiebSVDCW6GjZEkB+zmVstwoJFyxOlzcQOwLoJTy8QxA1d3pMM/CFf+aGDPJRvWAVTcflG194MpS0N6NVNqZNCQM2oGnpHfGs6NYatWZ13KiTLMw2AJO2wudmyFhPT2vn2aWsmVL3SBLUywt7BSx1JtvBA5RrOhddNWXORmlkS5TuoVdQSzMczbxutyj2hLK2EUK3Ll3QYeTEmzepsLnsqeGANxqIIYbOkIxaerTECmyISC73GUFtw231iar6UGcVad1ZKrYZFyDWxN9vCHycelb1ho53N1XnjZNfY1A5gq5R9Iqd3VJtDIWWxC3QkzFDEAHNYX267IeeianEGpQzZV7Ra+ol5Q3jqF98XcHwqRP8AwzdmVKIZ21UdkgheZJtsi1hDTHqK+qYWzyG6sb1ULZR32VSeZhNzzGXBh4a+K9NsAmDS+t+lDhSDjpDRh8i0co04OXrCSZzKDYzAfeNdnCG4pgtPTVeSbMmCQydYjL2msdiDQ31BF+Foy0pGCjhYfCNZ0yJMrDyR2jTm/s6q3xMGyZHNDSdbBSmbaMcXtHRojThdV4K3UTqVsPmTaeXMTLOSXmmHNMIJQkg3awIa1ogwCRLdZs6cW6mQuZtnaOpCCw5e8RDSyj8kThbU1Uv/APlEtPSsMIqBY3eoljna8n7YGei1wv6qtFvM9jiB1CarTS1bwrHaeomCVMppcpZhyoyHtqx9G5tbl38YHV7rJmvKYnMjZTs5EHZvBB9sDaGlcTZZynSYh8GEF+nFMfPppVSbhCbccgH0CCCNrJQ0HQjmgumfJAXkag8uBVP5QTn7vqhQO83f1TChnI1JbeTkuQVEuzEcz8YjizWjYe/3GK0csu/W88h//GZP6k3+WYy3SSexqqlSzFevm6Fjl0mtbS9oq4diU2nmCbImNLmC4DIcrC4sdeYiCZMLMWYksxJJOpJJuSTxJi1Su9HB+OU37eT/ADFjQ+WMf31Wd8r/APXlRkZUxlYMpIZSCpGhBBuCDxvBJ2m1M1ps52mTHtmdjdmsAoue4AeyLChXQuluGTMWw2hq6RTNenleb1EpBmmSyoGuQanUbACSHBttin5MeiE+VWpWVEt6empQ82ZNnKZQ0RlCqHsTqb3AtpxjPYdXTaZs1NNmSX2FkYrm5MNjDbtB2xbq8Vra5klTZ86oLMAkssArNu7AyqTfZeLpZtanydVvnFfi0+1hOp57gbCFZ2y3HHLaG+SmqmzMMrKOlmmVVkrUSCCFL9iWrKpP7MA8BMBiXo3hk7DKPEKqqlmQXkdRIV9HmTZmYCy7bZin/UdgvHPqVyhUozIyWysrFGUgWuGUgg7dnGIApa2tJPx95nV9ZiGfeDLyqO+YyZPbe3C8Feg8zrmxCjqJt59amXrHIOebKDyyCRofydBtCmMpN6ZYhMXI1bUFSLEBgp+cihvfENMF0vfTeCQQdtwdt+cHYzRKySEHRa+R0brFAldRMDgkWCHLt3OOyRzvB3oFRTA9Uj+k8llAuNSCQQN28RRwmtqpspQKyfltYgtckbLZ7ZvbeLEummoQFzKV2MpNxzvthh87yzKaXmRwwCXOLBvyQH5LEkKJst1P56lbkWBsDBro50eSqcgLZEF3YbRwVQNSTr4RJWUDzWDT5rzCBYFiNBtIAAAjyTQzJYPUTZku+3Ict7bL2ggxbXtoGnJd2AfFJmcMzOat4rhlRPCy5dPNk08k/g5eUguRsmTN5O8A7N+sFujlSQ7SahSjMhlm+npDS/ePjGZ8/qFOtTUfvDFmhnXe7szs2hZjdtBYanujJa7LXBEbKzaBzSb3Ud1KnM6G1CzepWWx1sGynJbZmLbALaxP0svPqkkU4MwU0oShl1zPYGZbjYBQbbweEFMd6/qxknzlQixUN7g3pDxjN05Mq3VMyEaZlNmF9usEjc9xDjw3KpmsY0tF0d/gjUnA6kYVOl9S/WGoRguXtFR1VyBw0PhDcCpJzU9TRTFMuc4WfJD9ksVsLa80HiYorW1LDSqqAf2h+mKFSk1nDTJkxnFgrljmFibZW2ixJ8YIGvfmBrU35oDpYmZXNBNCvLX7q/0ewiqepTrUeXLlsHms6lFVUOYjMRY3tbSB+M48Z9TOmp6Dv2OaqAin22v7Ymq5tTOXJNqJzpvUnsnk2UDN7bxX+S23DwhhjCX5npaSRojyRg77J/RVxWvxhRP8nNw90ewxokacuWVCZr6Wtf4wOMGhtJ74DOdTHKFfRSvIUKJJErM33++20UsqWlpixHP7/b/vB8yhKW35R28o8wmlCqZjbtnM/f6IrVU+5MFAyi0InMaSMyGpUspDKzKwN1ZSVZTuKsNQeYiJLsbDYNp4CIWma6bIxa3SvVmJTpxBnzps0r6PWTGmZf1QxsPZHslLxHRUTOdBB6mo0li7G5HgPrjbNShSOoKOkoTa9oM4TgMye4RFPM8If0fw6bWzRLkrZd7HRVHGOpYfhHVp1NKLbpk87WO/JwEGc/LolQ0uNlUsNwqXSywnpuNoGuvMxIvWE+jYcoNSMNkU8u8xhptZjbXbvgdU9NaNNBmb9VTbx2GM6SDdaE9gadXAKpNoTu0isadlgjJ6VUc3S7IfzgR7zpE7Ih2WYQLK5ukgsc+IVtOXVh8uBWdxGjLpddGHvgDS1jK1je4MbefTKNQIB4hg6v2wLEczDkMuxOSTVp3HkkcThtsc8WjhvCL4g34oWtst7L6Ri5dSCI3NUq+ZPppYceUc7lBBu95hyFoJ05oGKJa3yRGU9joYvBBMW2/4wISavA++CFLWpv8Apg00Zq270lBIDo4qo2ZDbWJEq+N/dBGukS3XMBrv2wJ6yXwP/VG4pBK3dqsyRuidV6K4tRzPiIUU+ulc/wDqhRvL3Ktp3rk1ZXXuF4n4xDTUEyYGKKSFFyQNAOcQPtPefiYIYXjcySrqpIWYLMOIjlnXwXeDU6oeykGxi9h0nfxP2D/u90SMgbU74K4fSDOo4fR/sfGDNjJ1Q3uDVNXHIqoNw17zAmbsi9WzMzE84ikU2d1HOI/esRigvFpcsq35Tanu3CLOG4HpmmGw57+QEGRh4HafZuHHcBAfFsXzNlXYNOQ4wIC9y0XK1OrwOxLGnv8AaYuYBgU2tnLLQEi+p3DiYG4RhrTGCKO023kI790Q6Ny6GnzNYMRdmO4QxpG3vSn9R3crODdHZVJI6tbBQLzH2FzvudwjG9MfKskq8qjAYjQv+SvdxgB5QfKM1QxkyDllDQkbXjncxuMAPemWjkttR4lOqJSvNfOTm1ZtnaOxd3hEhlty+cIG4FN/Fkt+d/EdoieZUMI6TDsGzae5chinEyuHerDSW4j5wglg+KTZTAFhlPFtkADXEf7Q5K2+l7RuRgpZizXS6tSP1i3BHjeK1ahQjZqwG2M/0QxViQpP3EH8RfM6jhc/QI8+WBtZDuK9KCYubn4hS4uLUU0C1za1zptjnS0j20K91xeN30kn5aYLvb6I5vU1hBNjE+H2GlruCz8QAc4EDeAryUzX9JfGJTTNxEB0xXifb9cFZNTmX7+6PSc4LyxEeIRSjViCpI1EDXkuGIJUwwVjKb32eMUcQxG0w6/cwvFQee9MyscWDTciHmJOx17jCgSuKc4UM33pfIeyudP6R7z8Y8h0z0j3n4w2OUXcothyda8uWLAu6IL8XYKCeWsazFMAeinmXMZWbqg91vazFlA1A1upjHdGh+OU37eSf/ypHTfKZ/8AP/8A26fzZsB+bkbimQjcWuJ8qWJGgsJQnA+g02rlNOR0UKzLZs2a6gMdgPEQ/BMCvJaqJAly2UEG+YlsoFtLbWEbPydPkpNfyqgg/wCpUH1QIAthtcg06upVPmzZQjyRjpTPJGaoPaBpwJoomUBt9yz1TKmVNQsmUAWbRRewFgSSTuAAveJavyXz5KTJvWyp3V3Lol866XO3aQNbaHSL/QL/AIjLv6kz+H6oL9EKfq5terA5p02aoABNyZk2xPzh4w7iZsQycth+kNNVd2aPhQQOiWi+P2V/yc9GOrltUMoZgLgE5QTbQXsbD2GKnlQ6czGHmqgI1gZuViw11VQxUbrHZvjoyotNSS5Z0JCp3s1rxxLp7JviM/ulfykgkmJecaIvpyX53S0yMNjUGB9BJtVI65JspFzFe2WGotfUAjfFDpF0Nn0eUzcjI5sroxZSbXsbgZdPhGn82vgExf8A6hP50kxJisj+5aZeE0ADgAZtgIQbiptrqejtMlV3b7tGoV5WqnRDC+uly5YIDWcgnTYx4bYJ4r0YaTLaY0yWbEAhSSTcgbLc4g8n1QwqZcuwy5H138YDVGMFZ88FV/xpgvb9I22OkjxGIfixCx4DWsaSKu7J48Ny5ufDxhjpHNslxG+k+ZSQzzXskjaI9fECdVA7vqiORiBzDQWOn+8e6+QZbC8+GKQOorQ9Df8AGseMbQyruzc7DuH3MY/oWCZrG2zQd5sI21VOEpSTsUfAQnK6yK5J3DsLWuLuZ9llOmOJAzcgOktRf27YxFR6RI3xfmYgZk9mOyYSPYbiBMyaVYqRs08DBWBrSQsHO8A/z+Uk8sHZtghhc0gEGBxbeIJYcbg6axskUq1G9XJybx9ogTiKXb6frgnVXU/ZFJrOSdh9xheO7tMSvaBVoU8u0KLxpjw9kKG6Sm2bzWBmeke8/Ew2HTPSPefiY8UXjmV1iKdGV/Gqc/p5P81I6b5Rl/Hx+wT+ZNjnfR6V+Hp/28j+ckdH8o5tWj9iv8ybHmyn/XRf9Xfso7qFXcBqerw/Nwq5Q8ZkkH3GPccpOrpsT4NVSnH+o05PvvAtZpGCziNoqEI7w8kiNL0ul5qGocf+p5u/vlD4AR47+hir5yV6Fp+61XQ8vusPhmZJ8uanpSzmHhYg8iCR7Y69gkmX14ngW6xRccGsBc87aewRz7ovhpmOBpxN+A2x0TqwsnMv53ise/8AFnshkbMw9JtZhza41r57kjhMzgQ7d+4QjpfixbEKWUp0Ey552BA9590YnpdTZq+cf2f8pIM3Z8Rksd2U+OYxHjlPmrZx/Z/y0hZ5/wBxH9v/ANJsdTzTDT/3O6/pl/mS4dilP/dkhf0v0zIITpH93sP0q/xpD8Skficlf0n9cIDrj+9+yJw8lnehi5cRAtsR9b/mjQiBPSfDaWX1ryaoTZpnNeTltYtMPWDNf8nXwgz0bp7Yzf8ARt/AsZKt/wAeeCNs+brbQ/hG2j6Y6GKN7/iBIcRUbd1a6nevMkcwRai+kVSl1hUxdk1GY3Fr/Hv5xBOo77j9/o5xe6M4C8+oSUoN2OvAKNpj33E8UmNmeqF0vyf4faSZzC19nf8Ae8DenmM5V6sbWOvcI1+Lz0ppIlpoEW3fYRx/GKsz5jNxJtygcIzHP6IU7gAIvVUaeq7QI4iLOLJ+EYgbdfGB6yiDfhBioGZmPBdfZYQV1tcCo0RuaQhkuYOEGsOQG1oFeb6wbwtMoud0Hdo1ec7KXKxUkb4qdWBwiee+aIQYuJtBJTOt2hTpbDeNO7WPYaVj2GKQrXJ5npHvPxMSSEiN/SP6x+MWaRdRHIr6ItDgQCzpLEgATZRJOwATFJJPdGv6f18udVh5UxJi9UozIwdb55hIuN+o8YxlPsi1TPu4wB2HDpmzE6gEeqwXdGlo1xCX8kzZJdetaerBL9oqGlEkDhofCNRKxyRMw6XK6xDNMuUpl37ZKMoOncLxzq0FsBlXmLyhZ3w1krwST1s3ny8FTpS1vlS3vR2jyTLjcCPYdkG59UFk5BqbtYDaS99Dwingp7QPdeNJPQNKuANoMbxOBbiJcznEaAEaUQDYQ4X5GUFiupy1iFtLKhudNgI+iI6pQ9TNZSCDksRqDZFB17xF/pHSG6TBsHZbuJ0Pj8Y8opIIgzsKPmNveuWq87Wg/o0nGXLMjq3cJdg2uuwg7PZDK0q4lypd2CtmLW0Gh05nX3QTl0o4Rzfyx9KXpwlJJORpi55rDRglyqqCOJDX5AcYXb8OaJdoXGs2atKtaEhIqkUk9IaWRiBM2fKQBSDdhoSo0Nop13mZWZMkVkuc7OW6tbX7b3O++lzu3RgML6FXRWm6FlDWvawYXHtsRFHG8FeidHRjla+U7wRtB4gx65w8rJm4oOIFAECtQPELyizDy5oN5snwK6B5zlBzaKNSTYAcTcx0HoTNpZcp3lz5M2cQM4luswywb5VOU6bPjGJwqglzsDqqxiCxkTQq7kYAqx133B9nfGK8mVf1bz9bBlTZvtmtD0s+2eGDchQYX5aJ0jt4XSel2PlmKg82PAd8Z6RWo/oMrEDUBgdONhDMVkEy5jE6lGP/AEnSMP0HF5zC9rpbx0hky7N7WNG9Itw4njfI92oW0OJyf+ZL+ev1xZOLybOetl3sAO2vHvjLVnk9VJbOJjEKpO7cCeEZ7o/g4qXKkkWF9N+tuEBknkLg0tFpmHB4fKXteaG9dJpKhHPZZW45SDa/dBGp7K2EZ3o50Y81YsGuDbbyvbdzg82uhI98Mhz31mC898cTLDDfeqhmWh2a+6IKiQQdo98MQEbx74aA0SBYArGblChvV34R5G7VZQuVt6R/WPxMW6XbFV/SPefjE9M2ojkF9D4I7IP38Im2GKkl4vouYcxGghlTobwd6Njt+yM7LNjGl6LjM5428YJHvQZequhYM9mHONVJkacjujE0EzQRsMKrQ6DiNsYmFG1mF1ilDNpQQUYXB0gHMw2ZIOgLpu4jvG+NXMlZu+GhCNCIxntEy0gMjEl36HmI4X5aKgPiRI2dTLt7M303j6XWQh3Ry3y39AXqZcuqpkzTJKlZiAdp5d8wKjeVN9N+YxsOtEApQUeBTqhk6uXYFU1NrWyjXwgX5aOj0uloZHazTWni/JRLe48bRQ6H+Wk0lMtPUSnJl9kOls5A0CurEajZe8Zfph0pm4rOXIhVEvlBNyMxGZ3I0B0Atyhp0pewNSTIBHIX+6PdGMRK4HUy9zJN9l/tjPeT8fhX36L9MaHDsKBpxJIIXLlJ9Ykam0ZCkd6CeetQlTodwYX0ZSdP943QjcwlDBM7JGjidPBdIrxaRNv/AMt9f9JjB+T1L1Dfqj4w/FumKTJTS5KOC+l2toDtygE3O6LnQnBymaZMFr7Bvt9v0QR8m0laW8EOPD7KBzXcVuK5Pxed+ymfwGOc+T3/AB2/VHxjW4o1pUwcUb2DKdIxfQhbzm/V+mLkszNJVRRgYd7QumNEZP3tAqao8fcYqukemNF4phzcVolQMLEaxXantu90A1A4xO0oOOcXnIWvlMw36ovLl8vdCjNvTgQovOeSr5Mc1hZm095+MeymtHkz0j3n4mPBHKrs0XkToI0860AKebugjInRoGllwR8KG1gngczJNEAKSpg1RzQSDDDACUnLYC6BQTwSVPeIvSp7S202GMzTzrqGG0Qeo68OsHeywlWvF0j8nGL21i0uMHYYAIoMSCQRsaPPlho21Oxy8HLQLiN98etVDeYzjTGG8RDOms2hJhcTV1gmMnZKB9K6Gmec7GWjGw/JB1sNpgDT4Qt7KoHICwHCNJUYXmJuQt7b9YllypaDSxtHqsxLHNAaF4csD2uJcUOp8JMTVGES2FnUPy2+MWWrL7CAOAt8YiM4bDYeENNa+TQjRKZhHuOqDzMBp5R7Mtb7rC3iRDMsGWROCxXdFO4Q7ExjBuSc75Xm8yGPLvFeRQIrZgLGDSyV4R6aZOEGzN5IOWWushs2mHsPxiB6Uff/AGjQyaZGFrf7wmo5e23frE2rVNjLvDlmhRCJUpgNR9/dBtqJOB8Y8FKnA+MVtW8leym7SFTKFWF/qjyDaSVGwHxhRnajgFrYyH6lwiZ6R7z8TDRDpnpHvPxMNjl13Kcpi3ImxTiRTEUReROgtR1cZyTOi9JnwRrqQ3NtbvCcS3GDSHW6e0Rz6jr7HU2jRUWM22w9HODoV5k2HI1C1kmuPEgxYFU3GAMjFkO2LkvEZXGCuaxyCC8ImXfjEbLMOwN9EVPlqUNlzEc3Gs2+whZ7IwmmZyq1XNmCaQCWOgCjW7NoBEsvDaiYgIGYdq4Bs/ZIBGU948eUVJjqWHaAuRcnduF98EqGlQSwfOlRgSSC+VSxZgddNLKpttN4bazK0EAei8xxzSOaST5qvIwepmE2l5ApK6kDUG1ttoUzBKoaGWzC9rgjdfnpoDE0yluGPyhLBLiwDmxvtYi973tryMRtJKqLVysWbKwEzQBiFzbb6C5N/tg4ked1eiWMEXEH/IKm1DPEwSyjByGKi/pBL3sQeW3uiSVhlS2a0p+ztvpfUDs69rbe40tvi09Gpa3nvoqWzZ9MxZlKq1+Fidt7njeGfJ1gctfL110mFbkA2v2uQFzxjec8/YoexYOB9QojhdUqlzKYBQSbst7C2YgX3X9xhLh1UQSJTbARcjtXKiy66+kDy1iafR5ic2ISySQPTIW2qm4Btw2br7YjbCXWY0tq1UKZSCXIvmXNoM2mweIi9oeY9FNkwcD6hNlUlWP/AEX05g7gePOG19TNlFTMQqHG+2ttCQQYn+TV7X4+trnKOs23Fszdru3aiIaygGQsauXOI0AzZm27rk8b6c++KDrOv6KPYGt0v1CpnFTs+qI/lk8PhETSxxFx3RG8obbj3QwY0mJFdTHvzfhCgaZY4j3Qoxs0USJv9ikw6+dJrr/hNv8A9cef2JzP82n7pv6o6FizKDKzGaL5gDLNtcoY5u4KW/0nkCNVpJDAvPGYDMuZDf0RfS4JsVJ1O3WPnjMTO4Xfsu1srIf2JzP82n7pv6oQ8isz/NJ+6b+uNtR4tLlypcy89xOfIM5VipGe5Oug0Ow8NItf/Ecu18r8fyfQtmz+lw/J9L82MnEYq9NfIK8xWCHkYmf5pP3Tf1xInkemj/3Uv9039cb+jxqVMBYEqA7J2uySUNmsL3t37duzWIZvSSUrEENa5AIAIIU2ZtDcAHiBvI0EY+axd1+yllYoeSWd/mpf7lv64syfJnPX/wB1LPLqmH/ebRrH6RywqmznMbaAEjtS1Nxf9ID7DDsO6QS5zEIr6ELmIGW7ShOGoPqke0xfzWLaLP6BVa5pW5qea0qcLMtthuGB1DDiD9BiSVUqdjCJ/Ko9qyX+wX+ZMjJy6m2+Pdw87nxtceKyYwVrkPdEgJjKpiDcYlGKtxhgPbxCzkdwK2VGR2c17A6227dbez32grTvSuqB0mggt2lBIILaZjvIHAbjprGcwvFCZCaE7bnX1jYCDFH0qnywqr6K7AVuNTm10vt1j3W26NuX9VykpDJnB3PlatBKTW0mp0OvCwzZu61h4QitKZbFZU8W1ufWIbIgIB23G3cL341Z3Sqe4szMRYj0QL3BBvYcCREh6XVFrZyByRRsXL6vCLp/8J+yHtY+XsPup5QpNkxZ6kLqTf0wNgA4nNy0EN84odRknd5tz2a6buO+KlT0jnTBZySLhrZQNQLA6DhEBquRgjWE9Y+6A+auq0eYCuz5lGQAizV7aliwuervZwCp0Njm2bR3R751Qg36uedt72sRs01279fCKLVPIxG1VyPh9kayDtFYE7uyFcnVVHlssucSWS5NvRBGfLroSM3u2aw/z+isQJM/ZYMSMwub322uO6KHnPI/f2Q3znkfD7ImzHaK0J3dkKFph22POI2c8DaL0urPA+H2R6ZxGljBPNBzEcELmA8DCgkZpG7SFFZe9aEp5LcVcyYAvVyxM5FgltgFmN7bW3RXYzQbLTy7D0TmUAXAvpbTW4vHJj5W68Ej8Dpp/hndp60L+12v/Q/uz/VHzYYGUaaepX0DKV2gyF07K6G40Gh4jnzjzzdfVXbm9Eel63fzjjH9rtf+h/dn+qF/a7X/AKH92f6oH+HT8x6lTKV2pEA2AC+2wtfvhvVLcnKLnabC5tsud8cX/tdr/wBD+7P9UL+12v8A0P7s/wBUT8Om5j1UyldnFOgNwqg8QoB0ty5DwhJTqDcKoPEAA6Cw17tI4x/a5X/oP3Z/qhN5Wq8jbJHMS9R3XaJ+HT8x6qZSr/lbmjz2WL6iQt+V5ky0Y0TIircQmTpjTJrl3Y3ZjtPDZoByERB49uGPZsDOS3SuCdHvXRUzws8FUpbTA0YyEIOmu/8AOPOCIkPx9/2wN6PTh5ul/wA7+IwS84WOow7LibrwXE4o/nP04leiQ33b7Yd1D/dvthvnAheciD7NLWeSd1DfdvtieXSsR/5fbFbzoRNIrREyKrPJTCmY6f8Ad9sRNTt9z9sSrV2MeNVamLyIduHBRCnb7n7YRpm+5+2Hee8od55yiZFWZ/JMWnb7n/yidZDHb/F/5RH51yMOWq5GKyKszuSeaZhz9o/qhQ9KrvhRMpVZhyXH5npHvPxMNh0z0j3n4mGxyC+kJQoUKIolChQoiiUex5CiKJ14WaGx7EVp+aFmhkKIotTg7/gU9v8AEYvBjFfo5IDSVvz/AIjBKdTADSOlg/pt8FyuJFSO8VXBMOF49CxKqwyAkyUwLEspdYcqxMqxqkFz1Nk1BiRpGl+EPlL2YnkiJdBAc6yqfm8SJIie0IRC5Du0wU8OFPyMWZSxaRIGZURkGbih4pjwMKCgEKB7c8kx8kOa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1430" name="Picture 6" descr="http://blogs.msdn.com/cfs-file.ashx/__key/communityserver-blogs-components-weblogfiles/00-00-01-17-44-metablogapi/5025.clip_5F00_image002_5F00_4DBAC4F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3200400"/>
            <a:ext cx="2743200" cy="3452380"/>
          </a:xfrm>
          <a:prstGeom prst="rect">
            <a:avLst/>
          </a:prstGeom>
          <a:noFill/>
        </p:spPr>
      </p:pic>
      <p:pic>
        <p:nvPicPr>
          <p:cNvPr id="231432" name="Picture 8" descr="http://www.ebook3000.com/upimg/201005/17/170426023319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200400"/>
            <a:ext cx="2743200" cy="3429000"/>
          </a:xfrm>
          <a:prstGeom prst="rect">
            <a:avLst/>
          </a:prstGeom>
          <a:noFill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 dirty="0"/>
          </a:p>
        </p:txBody>
      </p:sp>
      <p:pic>
        <p:nvPicPr>
          <p:cNvPr id="3074" name="Picture 2" descr="E:\MPM\Teaching\MS Project 2007 Training stuff\Qou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643050"/>
            <a:ext cx="6721535" cy="285752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t="4089"/>
          <a:stretch>
            <a:fillRect/>
          </a:stretch>
        </p:blipFill>
        <p:spPr bwMode="auto">
          <a:xfrm>
            <a:off x="3214678" y="642918"/>
            <a:ext cx="3000396" cy="5026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558</Words>
  <Application>Microsoft Office PowerPoint</Application>
  <PresentationFormat>On-screen Show (4:3)</PresentationFormat>
  <Paragraphs>79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Project Management Software Applications Course Code: PRM 705 </vt:lpstr>
      <vt:lpstr>Education &amp; Trainings</vt:lpstr>
      <vt:lpstr>Major Projects</vt:lpstr>
      <vt:lpstr>Major Projects</vt:lpstr>
      <vt:lpstr>Major Projects</vt:lpstr>
      <vt:lpstr>Importance of this course</vt:lpstr>
      <vt:lpstr>Course Outline</vt:lpstr>
      <vt:lpstr>Deliverables</vt:lpstr>
      <vt:lpstr>Reference Books</vt:lpstr>
      <vt:lpstr>Reference Books</vt:lpstr>
      <vt:lpstr>Slide 11</vt:lpstr>
      <vt:lpstr>Slide 12</vt:lpstr>
      <vt:lpstr>Example Project</vt:lpstr>
      <vt:lpstr>Example Project</vt:lpstr>
      <vt:lpstr>Example Project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NTS</cp:lastModifiedBy>
  <cp:revision>48</cp:revision>
  <dcterms:created xsi:type="dcterms:W3CDTF">2006-08-16T00:00:00Z</dcterms:created>
  <dcterms:modified xsi:type="dcterms:W3CDTF">2014-06-08T10:30:16Z</dcterms:modified>
</cp:coreProperties>
</file>