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Default Extension="doc" ContentType="application/msword"/>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351" r:id="rId2"/>
    <p:sldId id="352" r:id="rId3"/>
    <p:sldId id="353" r:id="rId4"/>
    <p:sldId id="256" r:id="rId5"/>
    <p:sldId id="257" r:id="rId6"/>
    <p:sldId id="258"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4" r:id="rId41"/>
    <p:sldId id="295" r:id="rId42"/>
    <p:sldId id="296" r:id="rId43"/>
    <p:sldId id="298" r:id="rId44"/>
    <p:sldId id="299" r:id="rId45"/>
    <p:sldId id="301"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18" y="-90"/>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161BEA-C8AA-472F-9AD4-78A7D5DA5A57}" type="datetimeFigureOut">
              <a:rPr lang="en-US" smtClean="0"/>
              <a:pPr/>
              <a:t>6/3/2013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62BA42-6AD2-4E71-B1EA-26F51B719BA8}" type="slidenum">
              <a:rPr lang="en-US" smtClean="0"/>
              <a:pPr/>
              <a:t>‹#›</a:t>
            </a:fld>
            <a:endParaRPr lang="en-US"/>
          </a:p>
        </p:txBody>
      </p:sp>
    </p:spTree>
    <p:extLst>
      <p:ext uri="{BB962C8B-B14F-4D97-AF65-F5344CB8AC3E}">
        <p14:creationId xmlns:p14="http://schemas.microsoft.com/office/powerpoint/2010/main" xmlns="" val="1314498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360CFB-EE7B-4033-B071-7B694544C3B4}" type="slidenum">
              <a:rPr lang="en-US"/>
              <a:pPr/>
              <a:t>9</a:t>
            </a:fld>
            <a:endParaRPr lang="en-US"/>
          </a:p>
        </p:txBody>
      </p:sp>
      <p:sp>
        <p:nvSpPr>
          <p:cNvPr id="47106" name="Rectangle 2"/>
          <p:cNvSpPr>
            <a:spLocks noGrp="1" noChangeArrowheads="1"/>
          </p:cNvSpPr>
          <p:nvPr>
            <p:ph type="body" idx="1"/>
          </p:nvPr>
        </p:nvSpPr>
        <p:spPr bwMode="auto">
          <a:xfrm>
            <a:off x="912813" y="4344988"/>
            <a:ext cx="5029200" cy="38576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3663" tIns="47625" rIns="93663" bIns="47625"/>
          <a:lstStyle/>
          <a:p>
            <a:r>
              <a:rPr lang="en-US"/>
              <a:t>The PMBOK® Guide also says that work not in the WBS is outside the scope of the project. (pg 60)</a:t>
            </a:r>
          </a:p>
        </p:txBody>
      </p:sp>
      <p:sp>
        <p:nvSpPr>
          <p:cNvPr id="47107" name="Rectangle 3"/>
          <p:cNvSpPr>
            <a:spLocks noGrp="1" noRot="1" noChangeAspect="1" noChangeArrowheads="1" noTextEdit="1"/>
          </p:cNvSpPr>
          <p:nvPr>
            <p:ph type="sldImg"/>
          </p:nvPr>
        </p:nvSpPr>
        <p:spPr bwMode="auto">
          <a:xfrm>
            <a:off x="393700" y="692150"/>
            <a:ext cx="6070600"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extLst>
      <p:ext uri="{BB962C8B-B14F-4D97-AF65-F5344CB8AC3E}">
        <p14:creationId xmlns:p14="http://schemas.microsoft.com/office/powerpoint/2010/main" xmlns="" val="1663334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AC4ACE-9AD6-423B-A172-918193D281BD}" type="slidenum">
              <a:rPr lang="en-US"/>
              <a:pPr/>
              <a:t>11</a:t>
            </a:fld>
            <a:endParaRPr lang="en-US"/>
          </a:p>
        </p:txBody>
      </p:sp>
      <p:sp>
        <p:nvSpPr>
          <p:cNvPr id="51202" name="Rectangle 2"/>
          <p:cNvSpPr>
            <a:spLocks noGrp="1" noChangeArrowheads="1"/>
          </p:cNvSpPr>
          <p:nvPr>
            <p:ph type="body" idx="1"/>
          </p:nvPr>
        </p:nvSpPr>
        <p:spPr bwMode="auto">
          <a:xfrm>
            <a:off x="912813" y="4344988"/>
            <a:ext cx="5029200" cy="38576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3663" tIns="47625" rIns="93663" bIns="47625"/>
          <a:lstStyle/>
          <a:p>
            <a:endParaRPr lang="en-US"/>
          </a:p>
        </p:txBody>
      </p:sp>
      <p:sp>
        <p:nvSpPr>
          <p:cNvPr id="51203" name="Rectangle 3"/>
          <p:cNvSpPr>
            <a:spLocks noGrp="1" noRot="1" noChangeAspect="1" noChangeArrowheads="1" noTextEdit="1"/>
          </p:cNvSpPr>
          <p:nvPr>
            <p:ph type="sldImg"/>
          </p:nvPr>
        </p:nvSpPr>
        <p:spPr bwMode="auto">
          <a:xfrm>
            <a:off x="393700" y="692150"/>
            <a:ext cx="6070600"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extLst>
      <p:ext uri="{BB962C8B-B14F-4D97-AF65-F5344CB8AC3E}">
        <p14:creationId xmlns:p14="http://schemas.microsoft.com/office/powerpoint/2010/main" xmlns="" val="13129219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C288A6-B160-4C48-AA45-30F03E3F948C}" type="slidenum">
              <a:rPr lang="en-US"/>
              <a:pPr/>
              <a:t>13</a:t>
            </a:fld>
            <a:endParaRPr lang="en-US"/>
          </a:p>
        </p:txBody>
      </p:sp>
      <p:sp>
        <p:nvSpPr>
          <p:cNvPr id="49154" name="Rectangle 2"/>
          <p:cNvSpPr>
            <a:spLocks noGrp="1" noChangeArrowheads="1"/>
          </p:cNvSpPr>
          <p:nvPr>
            <p:ph type="body" idx="1"/>
          </p:nvPr>
        </p:nvSpPr>
        <p:spPr bwMode="auto">
          <a:xfrm>
            <a:off x="912813" y="4344988"/>
            <a:ext cx="5029200" cy="38576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3663" tIns="47625" rIns="93663" bIns="47625"/>
          <a:lstStyle/>
          <a:p>
            <a:endParaRPr lang="en-US"/>
          </a:p>
        </p:txBody>
      </p:sp>
      <p:sp>
        <p:nvSpPr>
          <p:cNvPr id="49155" name="Rectangle 3"/>
          <p:cNvSpPr>
            <a:spLocks noGrp="1" noRot="1" noChangeAspect="1" noChangeArrowheads="1" noTextEdit="1"/>
          </p:cNvSpPr>
          <p:nvPr>
            <p:ph type="sldImg"/>
          </p:nvPr>
        </p:nvSpPr>
        <p:spPr bwMode="auto">
          <a:xfrm>
            <a:off x="393700" y="692150"/>
            <a:ext cx="6070600"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extLst>
      <p:ext uri="{BB962C8B-B14F-4D97-AF65-F5344CB8AC3E}">
        <p14:creationId xmlns:p14="http://schemas.microsoft.com/office/powerpoint/2010/main" xmlns="" val="15849687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91746D-AB6A-4FBC-A5F4-07461D39465C}" type="slidenum">
              <a:rPr lang="en-US"/>
              <a:pPr/>
              <a:t>15</a:t>
            </a:fld>
            <a:endParaRPr lang="en-US"/>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p:txBody>
          <a:bodyPr/>
          <a:lstStyle/>
          <a:p>
            <a:r>
              <a:rPr lang="en-US">
                <a:solidFill>
                  <a:srgbClr val="000000"/>
                </a:solidFill>
                <a:latin typeface="Arial" panose="020B0604020202020204" pitchFamily="34" charset="0"/>
                <a:cs typeface="Arial" panose="020B0604020202020204" pitchFamily="34" charset="0"/>
              </a:rPr>
              <a:t>Remember, the primary reason to have a WBS is to ensure that all the work packages and activities that must be accomplished for a successful project are identified. The 100% rule also applies at the activity level: the work represented by the activities in each work package must add up to 100% of the work necessary to complete the work package. In this manner, the project manager can be reasonably assured that all the work necessary for successful completion of the project has been planned and scheduled.</a:t>
            </a:r>
          </a:p>
          <a:p>
            <a:r>
              <a:rPr lang="en-US">
                <a:solidFill>
                  <a:srgbClr val="000000"/>
                </a:solidFill>
                <a:latin typeface="Arial" panose="020B0604020202020204" pitchFamily="34" charset="0"/>
                <a:cs typeface="Arial" panose="020B0604020202020204" pitchFamily="34" charset="0"/>
              </a:rPr>
              <a:t> </a:t>
            </a:r>
          </a:p>
          <a:p>
            <a:r>
              <a:rPr lang="en-US">
                <a:solidFill>
                  <a:srgbClr val="000000"/>
                </a:solidFill>
                <a:latin typeface="Arial" panose="020B0604020202020204" pitchFamily="34" charset="0"/>
                <a:cs typeface="Arial" panose="020B0604020202020204" pitchFamily="34" charset="0"/>
              </a:rPr>
              <a:t>This is an important rule. It helps the person developing the WBS to constantly question himself or herself on the breadth and depth of their understanding of the project work. It is recommended, and common for the project team to collegially develop or at least review the WBS in detail. Subject matter experts will always look to make sure their specialty is included in the work, and they can contribute to make sure the WBS is complete and as accurate as possible. </a:t>
            </a:r>
          </a:p>
        </p:txBody>
      </p:sp>
    </p:spTree>
    <p:extLst>
      <p:ext uri="{BB962C8B-B14F-4D97-AF65-F5344CB8AC3E}">
        <p14:creationId xmlns:p14="http://schemas.microsoft.com/office/powerpoint/2010/main" xmlns="" val="26325896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B9F611-D175-49D4-876E-E87A1ACA3D8A}" type="slidenum">
              <a:rPr lang="en-US"/>
              <a:pPr/>
              <a:t>16</a:t>
            </a:fld>
            <a:endParaRPr lang="en-US"/>
          </a:p>
        </p:txBody>
      </p:sp>
      <p:sp>
        <p:nvSpPr>
          <p:cNvPr id="55298" name="Rectangle 2"/>
          <p:cNvSpPr>
            <a:spLocks noGrp="1" noChangeArrowheads="1"/>
          </p:cNvSpPr>
          <p:nvPr>
            <p:ph type="body" idx="1"/>
          </p:nvPr>
        </p:nvSpPr>
        <p:spPr bwMode="auto">
          <a:xfrm>
            <a:off x="912813" y="4344988"/>
            <a:ext cx="5029200" cy="38576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3663" tIns="47625" rIns="93663" bIns="47625"/>
          <a:lstStyle/>
          <a:p>
            <a:endParaRPr lang="en-US"/>
          </a:p>
        </p:txBody>
      </p:sp>
      <p:sp>
        <p:nvSpPr>
          <p:cNvPr id="55299" name="Rectangle 3"/>
          <p:cNvSpPr>
            <a:spLocks noGrp="1" noRot="1" noChangeAspect="1" noChangeArrowheads="1" noTextEdit="1"/>
          </p:cNvSpPr>
          <p:nvPr>
            <p:ph type="sldImg"/>
          </p:nvPr>
        </p:nvSpPr>
        <p:spPr bwMode="auto">
          <a:xfrm>
            <a:off x="393700" y="692150"/>
            <a:ext cx="6070600"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extLst>
      <p:ext uri="{BB962C8B-B14F-4D97-AF65-F5344CB8AC3E}">
        <p14:creationId xmlns:p14="http://schemas.microsoft.com/office/powerpoint/2010/main" xmlns="" val="25855787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EEF77A-15B8-4ABE-9274-CD7596FAA782}" type="slidenum">
              <a:rPr lang="en-US"/>
              <a:pPr/>
              <a:t>20</a:t>
            </a:fld>
            <a:endParaRPr lang="en-US"/>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r>
              <a:rPr lang="en-US">
                <a:solidFill>
                  <a:srgbClr val="000000"/>
                </a:solidFill>
                <a:latin typeface="Arial" panose="020B0604020202020204" pitchFamily="34" charset="0"/>
                <a:cs typeface="Arial" panose="020B0604020202020204" pitchFamily="34" charset="0"/>
              </a:rPr>
              <a:t>1.  	</a:t>
            </a:r>
            <a:r>
              <a:rPr lang="en-US" u="sng">
                <a:solidFill>
                  <a:srgbClr val="000000"/>
                </a:solidFill>
                <a:latin typeface="Arial" panose="020B0604020202020204" pitchFamily="34" charset="0"/>
                <a:cs typeface="Arial" panose="020B0604020202020204" pitchFamily="34" charset="0"/>
              </a:rPr>
              <a:t>Product Breakdown</a:t>
            </a:r>
            <a:r>
              <a:rPr lang="en-US">
                <a:solidFill>
                  <a:srgbClr val="000000"/>
                </a:solidFill>
                <a:latin typeface="Arial" panose="020B0604020202020204" pitchFamily="34" charset="0"/>
                <a:cs typeface="Arial" panose="020B0604020202020204" pitchFamily="34" charset="0"/>
              </a:rPr>
              <a:t> - the subdivision based on the physical structure of the product(s) being delivered is the most common basis for a WBS and the easiest WBS to develop. These projects have a tangible output product: software,  a building, a dam, an airplane, a user’s manual, etc.; and all have a natural structure.</a:t>
            </a:r>
          </a:p>
          <a:p>
            <a:r>
              <a:rPr lang="en-US">
                <a:solidFill>
                  <a:srgbClr val="000000"/>
                </a:solidFill>
                <a:latin typeface="Arial" panose="020B0604020202020204" pitchFamily="34" charset="0"/>
                <a:cs typeface="Arial" panose="020B0604020202020204" pitchFamily="34" charset="0"/>
              </a:rPr>
              <a:t> See Chart 5 for the Software Example, or Chart 9 for the Garage</a:t>
            </a:r>
          </a:p>
        </p:txBody>
      </p:sp>
    </p:spTree>
    <p:extLst>
      <p:ext uri="{BB962C8B-B14F-4D97-AF65-F5344CB8AC3E}">
        <p14:creationId xmlns:p14="http://schemas.microsoft.com/office/powerpoint/2010/main" xmlns="" val="31298020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34619C-A27F-4DFB-AD2C-42D963809639}" type="slidenum">
              <a:rPr lang="en-US"/>
              <a:pPr/>
              <a:t>21</a:t>
            </a:fld>
            <a:endParaRPr lang="en-US"/>
          </a:p>
        </p:txBody>
      </p:sp>
      <p:sp>
        <p:nvSpPr>
          <p:cNvPr id="118786" name="Rectangle 2"/>
          <p:cNvSpPr>
            <a:spLocks noGrp="1" noChangeArrowheads="1"/>
          </p:cNvSpPr>
          <p:nvPr>
            <p:ph type="body" idx="1"/>
          </p:nvPr>
        </p:nvSpPr>
        <p:spPr bwMode="auto">
          <a:xfrm>
            <a:off x="912813" y="4344988"/>
            <a:ext cx="5029200" cy="38576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3663" tIns="47625" rIns="93663" bIns="47625"/>
          <a:lstStyle/>
          <a:p>
            <a:r>
              <a:rPr lang="en-US"/>
              <a:t>The garage that we just looked at is a product WBS – so are most DoD and NASA projects</a:t>
            </a:r>
          </a:p>
        </p:txBody>
      </p:sp>
      <p:sp>
        <p:nvSpPr>
          <p:cNvPr id="118787" name="Rectangle 3"/>
          <p:cNvSpPr>
            <a:spLocks noGrp="1" noRot="1" noChangeAspect="1" noChangeArrowheads="1" noTextEdit="1"/>
          </p:cNvSpPr>
          <p:nvPr>
            <p:ph type="sldImg"/>
          </p:nvPr>
        </p:nvSpPr>
        <p:spPr bwMode="auto">
          <a:xfrm>
            <a:off x="393700" y="692150"/>
            <a:ext cx="6070600"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extLst>
      <p:ext uri="{BB962C8B-B14F-4D97-AF65-F5344CB8AC3E}">
        <p14:creationId xmlns:p14="http://schemas.microsoft.com/office/powerpoint/2010/main" xmlns="" val="33347658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DAEFBD-20C1-499C-A143-6792CD88EDE2}" type="slidenum">
              <a:rPr lang="en-US"/>
              <a:pPr/>
              <a:t>22</a:t>
            </a:fld>
            <a:endParaRPr lang="en-US"/>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pPr marL="228600" indent="-228600"/>
            <a:r>
              <a:rPr lang="en-US">
                <a:solidFill>
                  <a:srgbClr val="000000"/>
                </a:solidFill>
                <a:latin typeface="Arial" panose="020B0604020202020204" pitchFamily="34" charset="0"/>
                <a:cs typeface="Arial" panose="020B0604020202020204" pitchFamily="34" charset="0"/>
              </a:rPr>
              <a:t> </a:t>
            </a:r>
          </a:p>
          <a:p>
            <a:pPr marL="228600" indent="-228600">
              <a:buFontTx/>
              <a:buAutoNum type="arabicPeriod" startAt="2"/>
            </a:pPr>
            <a:r>
              <a:rPr lang="en-US" u="sng">
                <a:solidFill>
                  <a:srgbClr val="000000"/>
                </a:solidFill>
                <a:latin typeface="Arial" panose="020B0604020202020204" pitchFamily="34" charset="0"/>
                <a:cs typeface="Arial" panose="020B0604020202020204" pitchFamily="34" charset="0"/>
              </a:rPr>
              <a:t>Service Breakdown</a:t>
            </a:r>
            <a:r>
              <a:rPr lang="en-US">
                <a:solidFill>
                  <a:srgbClr val="000000"/>
                </a:solidFill>
                <a:latin typeface="Arial" panose="020B0604020202020204" pitchFamily="34" charset="0"/>
                <a:cs typeface="Arial" panose="020B0604020202020204" pitchFamily="34" charset="0"/>
              </a:rPr>
              <a:t> – service projects do not have a tangible, structured deliverable.  The output is a defined body of work done for others:  conference, party, wedding, vacation trip, etc. The work breakdown is a logical collection of related work areas.</a:t>
            </a:r>
          </a:p>
          <a:p>
            <a:pPr marL="228600" indent="-228600"/>
            <a:endParaRPr lang="en-US">
              <a:solidFill>
                <a:srgbClr val="000000"/>
              </a:solidFill>
              <a:latin typeface="Arial" panose="020B0604020202020204" pitchFamily="34" charset="0"/>
              <a:cs typeface="Arial" panose="020B0604020202020204" pitchFamily="34" charset="0"/>
            </a:endParaRPr>
          </a:p>
          <a:p>
            <a:pPr marL="228600" indent="-228600"/>
            <a:r>
              <a:rPr lang="en-US">
                <a:solidFill>
                  <a:srgbClr val="000000"/>
                </a:solidFill>
                <a:latin typeface="Arial" panose="020B0604020202020204" pitchFamily="34" charset="0"/>
                <a:cs typeface="Times New Roman" panose="02020603050405020304" pitchFamily="18" charset="0"/>
              </a:rPr>
              <a:t>These types of WBSs are frequently developed initially from the bottom up, starting with a list of activities and grouping them into logical categories or functions.  </a:t>
            </a:r>
          </a:p>
          <a:p>
            <a:pPr marL="228600" indent="-228600"/>
            <a:r>
              <a:rPr lang="en-US">
                <a:solidFill>
                  <a:srgbClr val="000000"/>
                </a:solidFill>
                <a:latin typeface="Arial" panose="020B0604020202020204" pitchFamily="34" charset="0"/>
                <a:cs typeface="Times New Roman" panose="02020603050405020304" pitchFamily="18" charset="0"/>
              </a:rPr>
              <a:t> </a:t>
            </a:r>
          </a:p>
          <a:p>
            <a:pPr marL="228600" indent="-228600"/>
            <a:endParaRPr lang="en-US"/>
          </a:p>
        </p:txBody>
      </p:sp>
    </p:spTree>
    <p:extLst>
      <p:ext uri="{BB962C8B-B14F-4D97-AF65-F5344CB8AC3E}">
        <p14:creationId xmlns:p14="http://schemas.microsoft.com/office/powerpoint/2010/main" xmlns="" val="16091416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F6060E-B2F6-43B6-9F6A-BD71C3BCA1F2}" type="slidenum">
              <a:rPr lang="en-US"/>
              <a:pPr/>
              <a:t>23</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en-US"/>
          </a:p>
          <a:p>
            <a:r>
              <a:rPr lang="en-US">
                <a:solidFill>
                  <a:srgbClr val="000000"/>
                </a:solidFill>
                <a:latin typeface="Arial" panose="020B0604020202020204" pitchFamily="34" charset="0"/>
                <a:cs typeface="Times New Roman" panose="02020603050405020304" pitchFamily="18" charset="0"/>
              </a:rPr>
              <a:t>The basis for each Level 2 element is that it represents a logical grouping of tasks that can be discretely described.  Further, each element at every level lends itself to being assigned to a single person or organization for performing or coordinating the group of work described in the element descriptor.  </a:t>
            </a:r>
          </a:p>
          <a:p>
            <a:r>
              <a:rPr lang="en-US">
                <a:solidFill>
                  <a:srgbClr val="000000"/>
                </a:solidFill>
                <a:latin typeface="Arial" panose="020B0604020202020204" pitchFamily="34" charset="0"/>
                <a:cs typeface="Times New Roman" panose="02020603050405020304" pitchFamily="18" charset="0"/>
              </a:rPr>
              <a:t> </a:t>
            </a:r>
          </a:p>
          <a:p>
            <a:r>
              <a:rPr lang="en-US">
                <a:solidFill>
                  <a:srgbClr val="000000"/>
                </a:solidFill>
                <a:latin typeface="Arial" panose="020B0604020202020204" pitchFamily="34" charset="0"/>
                <a:cs typeface="Times New Roman" panose="02020603050405020304" pitchFamily="18" charset="0"/>
              </a:rPr>
              <a:t>The decomposition of the Level 2 and lower elements is based on the criteria that the child elements are related to the parent, and the key word is “grouping”. </a:t>
            </a:r>
            <a:r>
              <a:rPr lang="en-US" b="1">
                <a:solidFill>
                  <a:srgbClr val="000000"/>
                </a:solidFill>
                <a:latin typeface="Arial" panose="020B0604020202020204" pitchFamily="34" charset="0"/>
                <a:cs typeface="Times New Roman" panose="02020603050405020304" pitchFamily="18" charset="0"/>
              </a:rPr>
              <a:t>For example, the breakdown of “Transportation” could be 1. Airport; 2. Hotel-Conference Shuttle; 3. Tour Buses; etc, all related to transportation.  Also, note that the breakdown of “Presentations” in Level 3 includes Level 4 elements that all relate to the presentations. This is different from a product WBS where the next level breakdown would be parts of the Presentation, not just simply related items.</a:t>
            </a:r>
          </a:p>
          <a:p>
            <a:r>
              <a:rPr lang="en-US">
                <a:solidFill>
                  <a:srgbClr val="000000"/>
                </a:solidFill>
                <a:latin typeface="Arial" panose="020B0604020202020204" pitchFamily="34" charset="0"/>
                <a:cs typeface="Times New Roman" panose="02020603050405020304" pitchFamily="18" charset="0"/>
              </a:rPr>
              <a:t> </a:t>
            </a:r>
          </a:p>
          <a:p>
            <a:r>
              <a:rPr lang="en-US">
                <a:solidFill>
                  <a:srgbClr val="000000"/>
                </a:solidFill>
                <a:latin typeface="Arial" panose="020B0604020202020204" pitchFamily="34" charset="0"/>
                <a:cs typeface="Times New Roman" panose="02020603050405020304" pitchFamily="18" charset="0"/>
              </a:rPr>
              <a:t>Adding elements at Level 2 also focuses attention on the function and can improve the planning.  For example, in Figure II-4, if security is a concern, it should be added at Level 2, rather than being spread at Level 3 or lower in other elements.  In this manner, all aspects of security would be grouped and focused, and it is more likely that all important security tasks would be identified. </a:t>
            </a:r>
          </a:p>
          <a:p>
            <a:r>
              <a:rPr lang="en-US">
                <a:solidFill>
                  <a:srgbClr val="000000"/>
                </a:solidFill>
                <a:latin typeface="Arial" panose="020B0604020202020204" pitchFamily="34" charset="0"/>
                <a:cs typeface="Times New Roman" panose="02020603050405020304" pitchFamily="18" charset="0"/>
              </a:rPr>
              <a:t> </a:t>
            </a:r>
          </a:p>
          <a:p>
            <a:r>
              <a:rPr lang="en-US">
                <a:solidFill>
                  <a:srgbClr val="000000"/>
                </a:solidFill>
                <a:latin typeface="Arial" panose="020B0604020202020204" pitchFamily="34" charset="0"/>
                <a:cs typeface="Times New Roman" panose="02020603050405020304" pitchFamily="18" charset="0"/>
              </a:rPr>
              <a:t>It is important to remember the 100% rule applies, and the WBS needs to be analyzed for completeness at every level by the project team.  Every task needs a WBS parent; in the process of brainstorming the task list, additional WBS elements may need to be added.  Getting stakeholders involved in developing the WBS for a new class of service project is more important in a service project than in a product or results project since there is no natural structure or sequence of elements to provide a hierarchy. However, if you worked for an events management firm, you would have a template or normal hierarchy based on previous projects. </a:t>
            </a:r>
          </a:p>
          <a:p>
            <a:r>
              <a:rPr lang="en-US">
                <a:solidFill>
                  <a:srgbClr val="000000"/>
                </a:solidFill>
                <a:latin typeface="Arial" panose="020B0604020202020204" pitchFamily="34" charset="0"/>
                <a:cs typeface="Times New Roman" panose="02020603050405020304" pitchFamily="18" charset="0"/>
              </a:rPr>
              <a:t> </a:t>
            </a:r>
          </a:p>
          <a:p>
            <a:r>
              <a:rPr lang="en-US">
                <a:solidFill>
                  <a:srgbClr val="000000"/>
                </a:solidFill>
                <a:latin typeface="Arial" panose="020B0604020202020204" pitchFamily="34" charset="0"/>
                <a:cs typeface="Times New Roman" panose="02020603050405020304" pitchFamily="18" charset="0"/>
              </a:rPr>
              <a:t>Frequently, a large number of detailed activities need to be performed under each work package, much like a checklist.  The planning and scheduling document may be a combination of a network to identify sequential relationships of major tasks and checklists to make sure all the small details are identified and assigned.</a:t>
            </a:r>
          </a:p>
          <a:p>
            <a:r>
              <a:rPr lang="en-US">
                <a:solidFill>
                  <a:srgbClr val="000000"/>
                </a:solidFill>
                <a:latin typeface="Arial" panose="020B0604020202020204" pitchFamily="34" charset="0"/>
                <a:cs typeface="Times New Roman" panose="02020603050405020304" pitchFamily="18" charset="0"/>
              </a:rPr>
              <a:t> </a:t>
            </a:r>
          </a:p>
          <a:p>
            <a:r>
              <a:rPr lang="en-US">
                <a:solidFill>
                  <a:srgbClr val="000000"/>
                </a:solidFill>
                <a:latin typeface="Arial" panose="020B0604020202020204" pitchFamily="34" charset="0"/>
                <a:cs typeface="Times New Roman" panose="02020603050405020304" pitchFamily="18" charset="0"/>
              </a:rPr>
              <a:t>The WBS for a service project works well as a template for future similar projects. All big weddings are similar in the major functions: they need a church (or synagogue, mosque, etc.), attendants, receptions, showers, invitations, etc.  Likewise the WBSs for all conferences, parties, vacation trips, etc. are similar at least at Level 2 and perhaps at Level 3. </a:t>
            </a:r>
          </a:p>
          <a:p>
            <a:endParaRPr lang="en-US">
              <a:solidFill>
                <a:srgbClr val="000000"/>
              </a:solidFill>
              <a:latin typeface="Arial" panose="020B0604020202020204" pitchFamily="34" charset="0"/>
              <a:cs typeface="Arial" panose="020B0604020202020204" pitchFamily="34" charset="0"/>
            </a:endParaRPr>
          </a:p>
          <a:p>
            <a:r>
              <a:rPr lang="en-US">
                <a:solidFill>
                  <a:srgbClr val="000000"/>
                </a:solidFill>
                <a:latin typeface="Arial" panose="020B0604020202020204" pitchFamily="34" charset="0"/>
                <a:cs typeface="Arial" panose="020B0604020202020204" pitchFamily="34" charset="0"/>
              </a:rPr>
              <a:t> </a:t>
            </a:r>
          </a:p>
          <a:p>
            <a:endParaRPr lang="en-US"/>
          </a:p>
        </p:txBody>
      </p:sp>
    </p:spTree>
    <p:extLst>
      <p:ext uri="{BB962C8B-B14F-4D97-AF65-F5344CB8AC3E}">
        <p14:creationId xmlns:p14="http://schemas.microsoft.com/office/powerpoint/2010/main" xmlns="" val="27686934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C7BECA-8EAE-408C-A5EB-09DB03E55C88}" type="slidenum">
              <a:rPr lang="en-US"/>
              <a:pPr/>
              <a:t>24</a:t>
            </a:fld>
            <a:endParaRPr lang="en-US"/>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r>
              <a:rPr lang="en-US">
                <a:solidFill>
                  <a:srgbClr val="000000"/>
                </a:solidFill>
                <a:latin typeface="Arial" panose="020B0604020202020204" pitchFamily="34" charset="0"/>
                <a:cs typeface="Arial" panose="020B0604020202020204" pitchFamily="34" charset="0"/>
              </a:rPr>
              <a:t>3.	</a:t>
            </a:r>
            <a:r>
              <a:rPr lang="en-US" u="sng">
                <a:solidFill>
                  <a:srgbClr val="000000"/>
                </a:solidFill>
                <a:latin typeface="Arial" panose="020B0604020202020204" pitchFamily="34" charset="0"/>
                <a:cs typeface="Arial" panose="020B0604020202020204" pitchFamily="34" charset="0"/>
              </a:rPr>
              <a:t>Results Breakdown</a:t>
            </a:r>
            <a:r>
              <a:rPr lang="en-US">
                <a:solidFill>
                  <a:srgbClr val="000000"/>
                </a:solidFill>
                <a:latin typeface="Arial" panose="020B0604020202020204" pitchFamily="34" charset="0"/>
                <a:cs typeface="Arial" panose="020B0604020202020204" pitchFamily="34" charset="0"/>
              </a:rPr>
              <a:t> – results projects do not have a tangible, structured deliverable. The output is the consequence of a process that “results” in a product or a conclusion: cancer research, new drug development, culture change, etc. The work breakdown is a series of structured, accepted steps.</a:t>
            </a:r>
          </a:p>
          <a:p>
            <a:r>
              <a:rPr lang="en-US">
                <a:solidFill>
                  <a:srgbClr val="000000"/>
                </a:solidFill>
                <a:latin typeface="Arial" panose="020B0604020202020204" pitchFamily="34" charset="0"/>
                <a:cs typeface="Arial" panose="020B0604020202020204" pitchFamily="34" charset="0"/>
              </a:rPr>
              <a:t> </a:t>
            </a:r>
          </a:p>
          <a:p>
            <a:endParaRPr lang="en-US"/>
          </a:p>
        </p:txBody>
      </p:sp>
    </p:spTree>
    <p:extLst>
      <p:ext uri="{BB962C8B-B14F-4D97-AF65-F5344CB8AC3E}">
        <p14:creationId xmlns:p14="http://schemas.microsoft.com/office/powerpoint/2010/main" xmlns="" val="41624805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08D8A1-7F38-453D-A9CB-564D2A1DE7FF}" type="slidenum">
              <a:rPr lang="en-US"/>
              <a:pPr/>
              <a:t>25</a:t>
            </a:fld>
            <a:endParaRPr lang="en-US"/>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p:txBody>
          <a:bodyPr/>
          <a:lstStyle/>
          <a:p>
            <a:r>
              <a:rPr lang="en-US">
                <a:solidFill>
                  <a:srgbClr val="000000"/>
                </a:solidFill>
                <a:latin typeface="Arial" panose="020B0604020202020204" pitchFamily="34" charset="0"/>
                <a:cs typeface="Arial" panose="020B0604020202020204" pitchFamily="34" charset="0"/>
              </a:rPr>
              <a:t>Figure II-5 is the WBS for a project whose result is the implementation of a Hazard Analysis Critical Control Point (HACCP) system in a food processing plant. The objective of this project is to convert a traditional food processing line from one where quality is achieved by inspection of the end product to one where quality is planned in through process controls applied at various critical control points</a:t>
            </a:r>
            <a:r>
              <a:rPr lang="en-US"/>
              <a:t> </a:t>
            </a:r>
          </a:p>
          <a:p>
            <a:r>
              <a:rPr lang="en-US">
                <a:solidFill>
                  <a:srgbClr val="000000"/>
                </a:solidFill>
                <a:latin typeface="Arial" panose="020B0604020202020204" pitchFamily="34" charset="0"/>
                <a:cs typeface="Arial" panose="020B0604020202020204" pitchFamily="34" charset="0"/>
              </a:rPr>
              <a:t>In this type of project, where the result is the successful implementation of a HACCP system, the same 6 steps are performed for each processing line or project. It is the same whether it is frozen seafood cakes or packaged chicken parts or canned soup.  There are also a series of steps at Level 3 and below that are prescribed and performed.  Because every plant is different and every project is unique, the intermediate outputs from each step, while similar in name, are quite different in content.</a:t>
            </a:r>
          </a:p>
          <a:p>
            <a:r>
              <a:rPr lang="en-US">
                <a:solidFill>
                  <a:srgbClr val="000000"/>
                </a:solidFill>
                <a:latin typeface="Arial" panose="020B0604020202020204" pitchFamily="34" charset="0"/>
                <a:cs typeface="Arial" panose="020B0604020202020204" pitchFamily="34" charset="0"/>
              </a:rPr>
              <a:t> </a:t>
            </a:r>
          </a:p>
          <a:p>
            <a:r>
              <a:rPr lang="en-US">
                <a:solidFill>
                  <a:srgbClr val="000000"/>
                </a:solidFill>
                <a:latin typeface="Arial" panose="020B0604020202020204" pitchFamily="34" charset="0"/>
                <a:cs typeface="Arial" panose="020B0604020202020204" pitchFamily="34" charset="0"/>
              </a:rPr>
              <a:t>For similar “results-type” projects, the WBS for the top levels are the same or very similar if the same result is to be achieved, i.e., a HACCP system for safe processed food. </a:t>
            </a:r>
          </a:p>
          <a:p>
            <a:r>
              <a:rPr lang="en-US">
                <a:solidFill>
                  <a:srgbClr val="000000"/>
                </a:solidFill>
                <a:latin typeface="Arial" panose="020B0604020202020204" pitchFamily="34" charset="0"/>
                <a:cs typeface="Arial" panose="020B0604020202020204" pitchFamily="34" charset="0"/>
              </a:rPr>
              <a:t> </a:t>
            </a:r>
          </a:p>
          <a:p>
            <a:r>
              <a:rPr lang="en-US">
                <a:solidFill>
                  <a:srgbClr val="000000"/>
                </a:solidFill>
                <a:latin typeface="Arial" panose="020B0604020202020204" pitchFamily="34" charset="0"/>
                <a:cs typeface="Arial" panose="020B0604020202020204" pitchFamily="34" charset="0"/>
              </a:rPr>
              <a:t>In another example, the Level 2 and 3 elements (or steps) for a project to develop a new drug to be approved by the Food and Drug Administration are similarly required and controlled, as are many of the Level 3 elements. </a:t>
            </a:r>
          </a:p>
          <a:p>
            <a:r>
              <a:rPr lang="en-US">
                <a:solidFill>
                  <a:srgbClr val="000000"/>
                </a:solidFill>
                <a:latin typeface="Arial" panose="020B0604020202020204" pitchFamily="34" charset="0"/>
                <a:cs typeface="Arial" panose="020B0604020202020204" pitchFamily="34" charset="0"/>
              </a:rPr>
              <a:t> </a:t>
            </a:r>
          </a:p>
          <a:p>
            <a:r>
              <a:rPr lang="en-US">
                <a:solidFill>
                  <a:srgbClr val="000000"/>
                </a:solidFill>
                <a:latin typeface="Arial" panose="020B0604020202020204" pitchFamily="34" charset="0"/>
                <a:cs typeface="Arial" panose="020B0604020202020204" pitchFamily="34" charset="0"/>
              </a:rPr>
              <a:t>The acceptable or required process to be followed by each class of project establishes the elements at Level 2; and the Level 3 elements may also be prescribed.  The decomposition is based on the process steps necessary to achieve the project objectives. </a:t>
            </a:r>
          </a:p>
          <a:p>
            <a:r>
              <a:rPr lang="en-US">
                <a:solidFill>
                  <a:srgbClr val="000000"/>
                </a:solidFill>
                <a:latin typeface="Arial" panose="020B0604020202020204" pitchFamily="34" charset="0"/>
                <a:cs typeface="Arial" panose="020B0604020202020204" pitchFamily="34" charset="0"/>
              </a:rPr>
              <a:t> </a:t>
            </a:r>
          </a:p>
          <a:p>
            <a:r>
              <a:rPr lang="en-US">
                <a:solidFill>
                  <a:srgbClr val="000000"/>
                </a:solidFill>
                <a:latin typeface="Arial" panose="020B0604020202020204" pitchFamily="34" charset="0"/>
                <a:cs typeface="Arial" panose="020B0604020202020204" pitchFamily="34" charset="0"/>
              </a:rPr>
              <a:t>Again, the 100% rule applies, and the team must carefully review the child elements of each parent at each level to ensure that all the work is identified. Persons familiar with or expert in the process should be utilized in this analysis. The goal is the same as with any WBS: to ensure that all the work that needs to be performed to meet the project objectives is identified.</a:t>
            </a:r>
          </a:p>
          <a:p>
            <a:endParaRPr lang="en-US"/>
          </a:p>
        </p:txBody>
      </p:sp>
    </p:spTree>
    <p:extLst>
      <p:ext uri="{BB962C8B-B14F-4D97-AF65-F5344CB8AC3E}">
        <p14:creationId xmlns:p14="http://schemas.microsoft.com/office/powerpoint/2010/main" xmlns="" val="3651464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2CE3AC-CA28-4E77-A2BC-72DCC886E9E5}" type="slidenum">
              <a:rPr lang="en-US"/>
              <a:pPr/>
              <a:t>28</a:t>
            </a:fld>
            <a:endParaRPr lang="en-US"/>
          </a:p>
        </p:txBody>
      </p:sp>
      <p:sp>
        <p:nvSpPr>
          <p:cNvPr id="78850" name="Rectangle 1026"/>
          <p:cNvSpPr>
            <a:spLocks noGrp="1" noRot="1" noChangeAspect="1" noChangeArrowheads="1" noTextEdit="1"/>
          </p:cNvSpPr>
          <p:nvPr>
            <p:ph type="sldImg"/>
          </p:nvPr>
        </p:nvSpPr>
        <p:spPr>
          <a:ln/>
        </p:spPr>
      </p:sp>
      <p:sp>
        <p:nvSpPr>
          <p:cNvPr id="78851" name="Rectangle 1027"/>
          <p:cNvSpPr>
            <a:spLocks noGrp="1" noChangeArrowheads="1"/>
          </p:cNvSpPr>
          <p:nvPr>
            <p:ph type="body" idx="1"/>
          </p:nvPr>
        </p:nvSpPr>
        <p:spPr/>
        <p:txBody>
          <a:bodyPr/>
          <a:lstStyle/>
          <a:p>
            <a:endParaRPr lang="en-US"/>
          </a:p>
          <a:p>
            <a:r>
              <a:rPr lang="en-US"/>
              <a:t>The Product Breakdown includes the frame, seat assembly, Pedals &amp; Gears and handlebars. The “Assembly” work element is integrative since it involves the work of combining the other four elements into a complete bicycle.  This work element is often missed when first developing a WBS or is implicitly assumed to be work that is part of the next higher or parent element. This assumption violates the 100% rule.</a:t>
            </a:r>
          </a:p>
        </p:txBody>
      </p:sp>
    </p:spTree>
    <p:extLst>
      <p:ext uri="{BB962C8B-B14F-4D97-AF65-F5344CB8AC3E}">
        <p14:creationId xmlns:p14="http://schemas.microsoft.com/office/powerpoint/2010/main" xmlns="" val="1557214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38A28A-763C-430E-8F62-91D06A801AF8}" type="slidenum">
              <a:rPr lang="en-US"/>
              <a:pPr/>
              <a:t>29</a:t>
            </a:fld>
            <a:endParaRPr lang="en-US"/>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p:txBody>
          <a:bodyPr/>
          <a:lstStyle/>
          <a:p>
            <a:r>
              <a:rPr lang="en-US">
                <a:solidFill>
                  <a:srgbClr val="000000"/>
                </a:solidFill>
                <a:latin typeface="Arial" panose="020B0604020202020204" pitchFamily="34" charset="0"/>
                <a:cs typeface="Arial" panose="020B0604020202020204" pitchFamily="34" charset="0"/>
              </a:rPr>
              <a:t>An </a:t>
            </a:r>
            <a:r>
              <a:rPr lang="en-US" u="sng">
                <a:solidFill>
                  <a:srgbClr val="000000"/>
                </a:solidFill>
                <a:latin typeface="Arial" panose="020B0604020202020204" pitchFamily="34" charset="0"/>
                <a:cs typeface="Arial" panose="020B0604020202020204" pitchFamily="34" charset="0"/>
              </a:rPr>
              <a:t>Analytical Element</a:t>
            </a:r>
            <a:r>
              <a:rPr lang="en-US">
                <a:solidFill>
                  <a:srgbClr val="000000"/>
                </a:solidFill>
                <a:latin typeface="Arial" panose="020B0604020202020204" pitchFamily="34" charset="0"/>
                <a:cs typeface="Arial" panose="020B0604020202020204" pitchFamily="34" charset="0"/>
              </a:rPr>
              <a:t> represents analytical activity that spans the work elements of a common parent.  This is illustrated graphically in Figure II-7 in the sample WBS for a project that included development of a personal computer. </a:t>
            </a:r>
          </a:p>
          <a:p>
            <a:r>
              <a:rPr lang="en-US">
                <a:solidFill>
                  <a:srgbClr val="000000"/>
                </a:solidFill>
                <a:latin typeface="Arial" panose="020B0604020202020204" pitchFamily="34" charset="0"/>
                <a:cs typeface="Arial" panose="020B0604020202020204" pitchFamily="34" charset="0"/>
              </a:rPr>
              <a:t> </a:t>
            </a:r>
          </a:p>
          <a:p>
            <a:r>
              <a:rPr lang="en-US">
                <a:solidFill>
                  <a:srgbClr val="000000"/>
                </a:solidFill>
                <a:latin typeface="Arial" panose="020B0604020202020204" pitchFamily="34" charset="0"/>
                <a:cs typeface="Arial" panose="020B0604020202020204" pitchFamily="34" charset="0"/>
              </a:rPr>
              <a:t> </a:t>
            </a:r>
          </a:p>
          <a:p>
            <a:r>
              <a:rPr lang="en-US">
                <a:solidFill>
                  <a:srgbClr val="000000"/>
                </a:solidFill>
                <a:latin typeface="Arial" panose="020B0604020202020204" pitchFamily="34" charset="0"/>
                <a:cs typeface="Arial" panose="020B0604020202020204" pitchFamily="34" charset="0"/>
              </a:rPr>
              <a:t>In the example above, “System Analyses” is a cross-cutting analytical element in the WBS. This element cuts across all the other elements at the same level and below in the WBS. The system analyses affect the development and content of the other WBS elements. Information flows from the analytical element to the other elements and impacts their design, development or content.  If the project were to write a book or prepare a report, a WBS element “Research” at Level 2 would be an Analytical-type element with the information flowing from the research work performed to affect the contents of the other elements of the book. </a:t>
            </a:r>
          </a:p>
          <a:p>
            <a:r>
              <a:rPr lang="en-US">
                <a:solidFill>
                  <a:srgbClr val="000000"/>
                </a:solidFill>
                <a:latin typeface="Arial" panose="020B0604020202020204" pitchFamily="34" charset="0"/>
                <a:cs typeface="Arial" panose="020B0604020202020204" pitchFamily="34" charset="0"/>
              </a:rPr>
              <a:t> </a:t>
            </a:r>
          </a:p>
          <a:p>
            <a:r>
              <a:rPr lang="en-US">
                <a:solidFill>
                  <a:srgbClr val="000000"/>
                </a:solidFill>
                <a:latin typeface="Arial" panose="020B0604020202020204" pitchFamily="34" charset="0"/>
                <a:cs typeface="Arial" panose="020B0604020202020204" pitchFamily="34" charset="0"/>
              </a:rPr>
              <a:t>The next level of decomposition below an analytical element is often a set of work elements that are of a similar type as the parent,  such as occurs in a parent element in a service project. For example, the next level below a “System Engineering” element may be a group of similar engineering functions such as Reliability Engineering, Maintainability Engineering, Value Engineering and the like.  The outputs of these functions are often data deliverables such as a Reliability Plan or a Reliability Analysis and would be specified in the contract statement of work or a contract data requirements list. </a:t>
            </a:r>
          </a:p>
          <a:p>
            <a:r>
              <a:rPr lang="en-US">
                <a:solidFill>
                  <a:srgbClr val="000000"/>
                </a:solidFill>
                <a:latin typeface="Arial" panose="020B0604020202020204" pitchFamily="34" charset="0"/>
                <a:cs typeface="Arial" panose="020B0604020202020204" pitchFamily="34" charset="0"/>
              </a:rPr>
              <a:t> </a:t>
            </a:r>
          </a:p>
          <a:p>
            <a:r>
              <a:rPr lang="en-US">
                <a:solidFill>
                  <a:srgbClr val="000000"/>
                </a:solidFill>
                <a:latin typeface="Arial" panose="020B0604020202020204" pitchFamily="34" charset="0"/>
                <a:cs typeface="Arial" panose="020B0604020202020204" pitchFamily="34" charset="0"/>
              </a:rPr>
              <a:t>The Level 2 element may be even more general, such as simply “Analyses”; and include such items as Needs Analysis, Economic Analysis, Demand Analysis and so on, depending on the nature of the project.  This type of element is t like the elements in a Service project and represents a grouping of similar or related work that is necessary for the project.  </a:t>
            </a:r>
          </a:p>
          <a:p>
            <a:endParaRPr lang="en-US"/>
          </a:p>
        </p:txBody>
      </p:sp>
    </p:spTree>
    <p:extLst>
      <p:ext uri="{BB962C8B-B14F-4D97-AF65-F5344CB8AC3E}">
        <p14:creationId xmlns:p14="http://schemas.microsoft.com/office/powerpoint/2010/main" xmlns="" val="2499411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74A55E-BFDD-44D0-B166-BD6354C558F8}" type="slidenum">
              <a:rPr lang="en-US"/>
              <a:pPr/>
              <a:t>30</a:t>
            </a:fld>
            <a:endParaRPr lang="en-US"/>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r>
              <a:rPr lang="en-US">
                <a:solidFill>
                  <a:srgbClr val="000000"/>
                </a:solidFill>
                <a:latin typeface="Arial" panose="020B0604020202020204" pitchFamily="34" charset="0"/>
                <a:cs typeface="Arial" panose="020B0604020202020204" pitchFamily="34" charset="0"/>
              </a:rPr>
              <a:t>A </a:t>
            </a:r>
            <a:r>
              <a:rPr lang="en-US" u="sng">
                <a:solidFill>
                  <a:srgbClr val="000000"/>
                </a:solidFill>
                <a:latin typeface="Arial" panose="020B0604020202020204" pitchFamily="34" charset="0"/>
                <a:cs typeface="Arial" panose="020B0604020202020204" pitchFamily="34" charset="0"/>
              </a:rPr>
              <a:t>Process Element</a:t>
            </a:r>
            <a:r>
              <a:rPr lang="en-US">
                <a:solidFill>
                  <a:srgbClr val="000000"/>
                </a:solidFill>
                <a:latin typeface="Arial" panose="020B0604020202020204" pitchFamily="34" charset="0"/>
                <a:cs typeface="Arial" panose="020B0604020202020204" pitchFamily="34" charset="0"/>
              </a:rPr>
              <a:t> represents a next step in a work progression. It is similar to an Integrative element but is more related to the flow of work than the grouping or combination of several elements. </a:t>
            </a:r>
            <a:r>
              <a:rPr lang="en-US">
                <a:solidFill>
                  <a:srgbClr val="000000"/>
                </a:solidFill>
                <a:latin typeface="Arial" panose="020B0604020202020204" pitchFamily="34" charset="0"/>
                <a:cs typeface="Times New Roman" panose="02020603050405020304" pitchFamily="18" charset="0"/>
              </a:rPr>
              <a:t> </a:t>
            </a:r>
          </a:p>
          <a:p>
            <a:r>
              <a:rPr lang="en-US">
                <a:solidFill>
                  <a:srgbClr val="000000"/>
                </a:solidFill>
                <a:latin typeface="Arial" panose="020B0604020202020204" pitchFamily="34" charset="0"/>
                <a:cs typeface="Times New Roman" panose="02020603050405020304" pitchFamily="18" charset="0"/>
              </a:rPr>
              <a:t>The WBS element “Test and Evaluation” is cross-cutting and the next step in a development process.  At the level shown above the Test and Evaluation element cuts across the other elements at the same level, its peers, and would require manuals, support equipment, the air vehicle (airplane) and maintenance facilities to do the testing work. The work flows into the direction of the process. Note that the other four Level 2 items are product “deliverables”.   </a:t>
            </a:r>
          </a:p>
          <a:p>
            <a:r>
              <a:rPr lang="en-US">
                <a:solidFill>
                  <a:srgbClr val="000000"/>
                </a:solidFill>
                <a:latin typeface="Arial" panose="020B0604020202020204" pitchFamily="34" charset="0"/>
                <a:cs typeface="Times New Roman" panose="02020603050405020304" pitchFamily="18" charset="0"/>
              </a:rPr>
              <a:t> </a:t>
            </a:r>
          </a:p>
          <a:p>
            <a:r>
              <a:rPr lang="en-US">
                <a:solidFill>
                  <a:srgbClr val="000000"/>
                </a:solidFill>
                <a:latin typeface="Arial" panose="020B0604020202020204" pitchFamily="34" charset="0"/>
                <a:cs typeface="Times New Roman" panose="02020603050405020304" pitchFamily="18" charset="0"/>
              </a:rPr>
              <a:t> </a:t>
            </a:r>
          </a:p>
          <a:p>
            <a:r>
              <a:rPr lang="en-US">
                <a:solidFill>
                  <a:srgbClr val="000000"/>
                </a:solidFill>
                <a:latin typeface="Arial" panose="020B0604020202020204" pitchFamily="34" charset="0"/>
                <a:cs typeface="Times New Roman" panose="02020603050405020304" pitchFamily="18" charset="0"/>
              </a:rPr>
              <a:t> </a:t>
            </a:r>
          </a:p>
          <a:p>
            <a:r>
              <a:rPr lang="en-US">
                <a:solidFill>
                  <a:srgbClr val="000000"/>
                </a:solidFill>
                <a:latin typeface="Arial" panose="020B0604020202020204" pitchFamily="34" charset="0"/>
                <a:cs typeface="Times New Roman" panose="02020603050405020304" pitchFamily="18" charset="0"/>
              </a:rPr>
              <a:t> </a:t>
            </a:r>
          </a:p>
          <a:p>
            <a:r>
              <a:rPr lang="en-US">
                <a:solidFill>
                  <a:srgbClr val="000000"/>
                </a:solidFill>
                <a:latin typeface="Arial" panose="020B0604020202020204" pitchFamily="34" charset="0"/>
                <a:cs typeface="Times New Roman" panose="02020603050405020304" pitchFamily="18" charset="0"/>
              </a:rPr>
              <a:t> </a:t>
            </a:r>
          </a:p>
          <a:p>
            <a:endParaRPr lang="en-US">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8428344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758E4A-A28D-47E5-BDAA-089056618614}" type="slidenum">
              <a:rPr lang="en-US"/>
              <a:pPr/>
              <a:t>31</a:t>
            </a:fld>
            <a:endParaRPr lang="en-US"/>
          </a:p>
        </p:txBody>
      </p:sp>
      <p:sp>
        <p:nvSpPr>
          <p:cNvPr id="82946" name="Rectangle 2"/>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8294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solidFill>
                  <a:srgbClr val="000000"/>
                </a:solidFill>
                <a:latin typeface="Arial" panose="020B0604020202020204" pitchFamily="34" charset="0"/>
                <a:cs typeface="Times New Roman" panose="02020603050405020304" pitchFamily="18" charset="0"/>
              </a:rPr>
              <a:t> </a:t>
            </a:r>
          </a:p>
          <a:p>
            <a:r>
              <a:rPr lang="en-US">
                <a:solidFill>
                  <a:srgbClr val="000000"/>
                </a:solidFill>
                <a:latin typeface="Arial" panose="020B0604020202020204" pitchFamily="34" charset="0"/>
                <a:cs typeface="Times New Roman" panose="02020603050405020304" pitchFamily="18" charset="0"/>
              </a:rPr>
              <a:t> In the Figure, “System Test” is a process element since it is the next step in the process of preparing a Personal Computer for delivery to the customer. The work flows along the steps in the process.</a:t>
            </a:r>
          </a:p>
          <a:p>
            <a:endParaRPr lang="en-US">
              <a:solidFill>
                <a:srgbClr val="000000"/>
              </a:solidFill>
              <a:latin typeface="Arial" panose="020B0604020202020204" pitchFamily="34" charset="0"/>
              <a:cs typeface="Times New Roman" panose="02020603050405020304" pitchFamily="18" charset="0"/>
            </a:endParaRPr>
          </a:p>
          <a:p>
            <a:r>
              <a:rPr lang="en-US">
                <a:solidFill>
                  <a:srgbClr val="000000"/>
                </a:solidFill>
                <a:latin typeface="Arial" panose="020B0604020202020204" pitchFamily="34" charset="0"/>
                <a:cs typeface="Times New Roman" panose="02020603050405020304" pitchFamily="18" charset="0"/>
              </a:rPr>
              <a:t> </a:t>
            </a:r>
          </a:p>
          <a:p>
            <a:r>
              <a:rPr lang="en-US">
                <a:solidFill>
                  <a:srgbClr val="000000"/>
                </a:solidFill>
                <a:latin typeface="Arial" panose="020B0604020202020204" pitchFamily="34" charset="0"/>
                <a:cs typeface="Times New Roman" panose="02020603050405020304" pitchFamily="18" charset="0"/>
              </a:rPr>
              <a:t> Also, the shaded work packages of the parent “Circuit Boards” are all process WBS elements leading to the intermediate deliverable Circuit Boards.</a:t>
            </a:r>
          </a:p>
          <a:p>
            <a:endParaRPr lang="en-US">
              <a:solidFill>
                <a:srgbClr val="000000"/>
              </a:solidFill>
              <a:latin typeface="Arial" panose="020B0604020202020204" pitchFamily="34" charset="0"/>
              <a:cs typeface="Times New Roman" panose="02020603050405020304" pitchFamily="18" charset="0"/>
            </a:endParaRPr>
          </a:p>
          <a:p>
            <a:r>
              <a:rPr lang="en-US">
                <a:solidFill>
                  <a:srgbClr val="000000"/>
                </a:solidFill>
                <a:latin typeface="Arial" panose="020B0604020202020204" pitchFamily="34" charset="0"/>
                <a:cs typeface="Times New Roman" panose="02020603050405020304" pitchFamily="18" charset="0"/>
              </a:rPr>
              <a:t> </a:t>
            </a:r>
          </a:p>
          <a:p>
            <a:endParaRPr lang="en-US">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1455603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E2DE5D-495A-43F7-8CD3-0E09B7EACD0F}" type="slidenum">
              <a:rPr lang="en-US"/>
              <a:pPr/>
              <a:t>33</a:t>
            </a:fld>
            <a:endParaRPr lang="en-US"/>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p:txBody>
          <a:bodyPr/>
          <a:lstStyle/>
          <a:p>
            <a:r>
              <a:rPr lang="en-US">
                <a:solidFill>
                  <a:srgbClr val="000000"/>
                </a:solidFill>
                <a:latin typeface="Arial" panose="020B0604020202020204" pitchFamily="34" charset="0"/>
                <a:cs typeface="Arial" panose="020B0604020202020204" pitchFamily="34" charset="0"/>
              </a:rPr>
              <a:t>While all WBS’s have one or more of the first four types of WBS elements, they do not always occur in every WBS. However, “Project Management” is a special category of cross-cutting element that does occur universally and can have characteristics of the integrative, analytical or process elements within it at lower levels.  The reason is that all projects have Project Managers, and they perform work in support of the project. </a:t>
            </a:r>
          </a:p>
          <a:p>
            <a:r>
              <a:rPr lang="en-US">
                <a:solidFill>
                  <a:srgbClr val="000000"/>
                </a:solidFill>
                <a:latin typeface="Arial" panose="020B0604020202020204" pitchFamily="34" charset="0"/>
                <a:cs typeface="Arial" panose="020B0604020202020204" pitchFamily="34" charset="0"/>
              </a:rPr>
              <a:t> </a:t>
            </a:r>
          </a:p>
          <a:p>
            <a:r>
              <a:rPr lang="en-US">
                <a:solidFill>
                  <a:srgbClr val="000000"/>
                </a:solidFill>
                <a:latin typeface="Arial" panose="020B0604020202020204" pitchFamily="34" charset="0"/>
                <a:cs typeface="Arial" panose="020B0604020202020204" pitchFamily="34" charset="0"/>
              </a:rPr>
              <a:t>The 100% rule requires the sum of the WBS elements at each level to represent 100% of the work of the parent. Since the project manager expends resources, work is involved and must be included. The labor cost and other expenses of the Project Manager and the Project Management Office may or may not be charged to the project as a direct cost, but resources are consumed, and there are project management activities that are performed.  Figure II-10 contains a listing of typical work packages and activities performed in “Project Management”.</a:t>
            </a:r>
          </a:p>
          <a:p>
            <a:r>
              <a:rPr lang="en-US">
                <a:solidFill>
                  <a:srgbClr val="000000"/>
                </a:solidFill>
                <a:latin typeface="Arial" panose="020B0604020202020204" pitchFamily="34" charset="0"/>
                <a:cs typeface="Arial" panose="020B0604020202020204" pitchFamily="34" charset="0"/>
              </a:rPr>
              <a:t> </a:t>
            </a:r>
          </a:p>
          <a:p>
            <a:r>
              <a:rPr lang="en-US">
                <a:solidFill>
                  <a:srgbClr val="000000"/>
                </a:solidFill>
                <a:latin typeface="Arial" panose="020B0604020202020204" pitchFamily="34" charset="0"/>
                <a:cs typeface="Arial" panose="020B0604020202020204" pitchFamily="34" charset="0"/>
              </a:rPr>
              <a:t>Level 4 in Figure II-10 consists mostly of work packages.  The exceptions are the two zero duration activities, “Contract Award” and “Complete Project”, that are useful milestones to have in schedules.  The advantages of their inclusion in this list and their usage are explained in Chapter II. H.</a:t>
            </a:r>
          </a:p>
          <a:p>
            <a:r>
              <a:rPr lang="en-US">
                <a:solidFill>
                  <a:srgbClr val="000000"/>
                </a:solidFill>
                <a:latin typeface="Arial" panose="020B0604020202020204" pitchFamily="34" charset="0"/>
                <a:cs typeface="Arial" panose="020B0604020202020204" pitchFamily="34" charset="0"/>
              </a:rPr>
              <a:t> </a:t>
            </a:r>
          </a:p>
          <a:p>
            <a:r>
              <a:rPr lang="en-US">
                <a:solidFill>
                  <a:srgbClr val="000000"/>
                </a:solidFill>
                <a:latin typeface="Arial" panose="020B0604020202020204" pitchFamily="34" charset="0"/>
                <a:cs typeface="Arial" panose="020B0604020202020204" pitchFamily="34" charset="0"/>
              </a:rPr>
              <a:t>Frequently, some of the Level 4 items listed above are routinely furnished by the parent organization and may not appear in the project WBS. In addition, some items, may warrant their own Level 2 status if there is a significant amount of work that is performed and it is deemed important to focus attention on it through the WBS.  In any event, if work and resources are involved in any of the elements, those resources and the work should be reflected in the project plans. In addition, one of the rules of planning is to include the item if it will not automatically be performed.</a:t>
            </a:r>
          </a:p>
          <a:p>
            <a:r>
              <a:rPr lang="en-US">
                <a:solidFill>
                  <a:srgbClr val="000000"/>
                </a:solidFill>
                <a:latin typeface="Arial" panose="020B0604020202020204" pitchFamily="34" charset="0"/>
                <a:cs typeface="Arial" panose="020B0604020202020204" pitchFamily="34" charset="0"/>
              </a:rPr>
              <a:t> </a:t>
            </a:r>
          </a:p>
          <a:p>
            <a:r>
              <a:rPr lang="en-US">
                <a:solidFill>
                  <a:srgbClr val="000000"/>
                </a:solidFill>
                <a:latin typeface="Arial" panose="020B0604020202020204" pitchFamily="34" charset="0"/>
                <a:cs typeface="Arial" panose="020B0604020202020204" pitchFamily="34" charset="0"/>
              </a:rPr>
              <a:t>The 100% rule applies to all the work at Level 3 and 4, and all important work packages or activities must be included.  There is a lot of work involved in managing a project, and this needs to be addressed in the planning and resource allocations.</a:t>
            </a:r>
          </a:p>
          <a:p>
            <a:endParaRPr lang="en-US"/>
          </a:p>
        </p:txBody>
      </p:sp>
    </p:spTree>
    <p:extLst>
      <p:ext uri="{BB962C8B-B14F-4D97-AF65-F5344CB8AC3E}">
        <p14:creationId xmlns:p14="http://schemas.microsoft.com/office/powerpoint/2010/main" xmlns="" val="19678771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D542EA-0378-495F-9069-13BB9596B7C6}" type="slidenum">
              <a:rPr lang="en-US"/>
              <a:pPr/>
              <a:t>34</a:t>
            </a:fld>
            <a:endParaRPr lang="en-US"/>
          </a:p>
        </p:txBody>
      </p:sp>
      <p:sp>
        <p:nvSpPr>
          <p:cNvPr id="87042" name="Rectangle 2"/>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8704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solidFill>
                  <a:srgbClr val="000000"/>
                </a:solidFill>
                <a:latin typeface="Arial" panose="020B0604020202020204" pitchFamily="34" charset="0"/>
                <a:cs typeface="Arial" panose="020B0604020202020204" pitchFamily="34" charset="0"/>
              </a:rPr>
              <a:t>Frequently, some of the Level 4 items listed above are routinely furnished by the parent organization and may not appear in the project WBS. In addition, some items, may warrant their own Level 2 status if there is a significant amount of work that is performed and it is deemed important to focus attention on it through the WBS.  In any event, if work and resources are involved in any of the elements, those resources and the work should be reflected in the project plans. In addition, one of the rules of planning is to include the item if it will not automatically be performed.</a:t>
            </a:r>
          </a:p>
          <a:p>
            <a:r>
              <a:rPr lang="en-US">
                <a:solidFill>
                  <a:srgbClr val="000000"/>
                </a:solidFill>
                <a:latin typeface="Arial" panose="020B0604020202020204" pitchFamily="34" charset="0"/>
                <a:cs typeface="Arial" panose="020B0604020202020204" pitchFamily="34" charset="0"/>
              </a:rPr>
              <a:t> </a:t>
            </a:r>
          </a:p>
          <a:p>
            <a:r>
              <a:rPr lang="en-US">
                <a:solidFill>
                  <a:srgbClr val="000000"/>
                </a:solidFill>
                <a:latin typeface="Arial" panose="020B0604020202020204" pitchFamily="34" charset="0"/>
                <a:cs typeface="Arial" panose="020B0604020202020204" pitchFamily="34" charset="0"/>
              </a:rPr>
              <a:t>The 100% rule applies to all the work at Level 3 and 4, and all important work packages or activities must be included.  There is a lot of work involved in managing a project, and this needs to be addressed in the planning and resource allocations.</a:t>
            </a:r>
          </a:p>
          <a:p>
            <a:endParaRPr lang="en-US"/>
          </a:p>
        </p:txBody>
      </p:sp>
    </p:spTree>
    <p:extLst>
      <p:ext uri="{BB962C8B-B14F-4D97-AF65-F5344CB8AC3E}">
        <p14:creationId xmlns:p14="http://schemas.microsoft.com/office/powerpoint/2010/main" xmlns="" val="33394731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B065A1-07A4-496F-953C-BE73DC26FF4C}" type="slidenum">
              <a:rPr lang="en-US"/>
              <a:pPr/>
              <a:t>36</a:t>
            </a:fld>
            <a:endParaRPr lang="en-US"/>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r>
              <a:rPr lang="en-US"/>
              <a:t>Have you ever realized there are two different types of programs? Maybe more?</a:t>
            </a:r>
          </a:p>
          <a:p>
            <a:endParaRPr lang="en-US"/>
          </a:p>
          <a:p>
            <a:endParaRPr lang="en-US"/>
          </a:p>
          <a:p>
            <a:r>
              <a:rPr lang="en-US"/>
              <a:t>Each has a Program Management cross-cutting element at level 1 (Level 0 is the Program)</a:t>
            </a:r>
          </a:p>
        </p:txBody>
      </p:sp>
    </p:spTree>
    <p:extLst>
      <p:ext uri="{BB962C8B-B14F-4D97-AF65-F5344CB8AC3E}">
        <p14:creationId xmlns:p14="http://schemas.microsoft.com/office/powerpoint/2010/main" xmlns="" val="40639113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A4CBDB-7643-47FB-9742-930C31AA4B5E}" type="slidenum">
              <a:rPr lang="en-US"/>
              <a:pPr/>
              <a:t>37</a:t>
            </a:fld>
            <a:endParaRPr lang="en-US"/>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p:txBody>
          <a:bodyPr/>
          <a:lstStyle/>
          <a:p>
            <a:endParaRPr lang="en-US"/>
          </a:p>
          <a:p>
            <a:r>
              <a:rPr lang="en-US">
                <a:solidFill>
                  <a:srgbClr val="000000"/>
                </a:solidFill>
                <a:latin typeface="Arial" panose="020B0604020202020204" pitchFamily="34" charset="0"/>
                <a:cs typeface="Arial" panose="020B0604020202020204" pitchFamily="34" charset="0"/>
              </a:rPr>
              <a:t>I.</a:t>
            </a:r>
            <a:r>
              <a:rPr lang="en-US">
                <a:solidFill>
                  <a:srgbClr val="000000"/>
                </a:solidFill>
                <a:cs typeface="Times New Roman" panose="02020603050405020304" pitchFamily="18" charset="0"/>
              </a:rPr>
              <a:t>        </a:t>
            </a:r>
            <a:r>
              <a:rPr lang="en-US">
                <a:solidFill>
                  <a:srgbClr val="000000"/>
                </a:solidFill>
                <a:latin typeface="Arial" panose="020B0604020202020204" pitchFamily="34" charset="0"/>
                <a:cs typeface="Arial" panose="020B0604020202020204" pitchFamily="34" charset="0"/>
              </a:rPr>
              <a:t>Feasibility, Conceptual or Initiation Phase – conduct feasibility analyses, economic analyses, establish preliminary project objectives, prepare a preliminary WBS and a preliminary statement of work, and a project charter.</a:t>
            </a:r>
          </a:p>
          <a:p>
            <a:r>
              <a:rPr lang="en-US">
                <a:solidFill>
                  <a:srgbClr val="000000"/>
                </a:solidFill>
                <a:latin typeface="Arial" panose="020B0604020202020204" pitchFamily="34" charset="0"/>
                <a:cs typeface="Arial" panose="020B0604020202020204" pitchFamily="34" charset="0"/>
              </a:rPr>
              <a:t>II.</a:t>
            </a:r>
            <a:r>
              <a:rPr lang="en-US">
                <a:solidFill>
                  <a:srgbClr val="000000"/>
                </a:solidFill>
                <a:cs typeface="Times New Roman" panose="02020603050405020304" pitchFamily="18" charset="0"/>
              </a:rPr>
              <a:t>       </a:t>
            </a:r>
            <a:r>
              <a:rPr lang="en-US">
                <a:solidFill>
                  <a:srgbClr val="000000"/>
                </a:solidFill>
                <a:latin typeface="Arial" panose="020B0604020202020204" pitchFamily="34" charset="0"/>
                <a:cs typeface="Arial" panose="020B0604020202020204" pitchFamily="34" charset="0"/>
              </a:rPr>
              <a:t>Planning Phase – firm up objectives and scope statement, define the work, develop the WBS, schedule the work and schedule the resources, budget and prepare the Project Plan </a:t>
            </a:r>
          </a:p>
          <a:p>
            <a:r>
              <a:rPr lang="en-US">
                <a:solidFill>
                  <a:srgbClr val="000000"/>
                </a:solidFill>
                <a:latin typeface="Arial" panose="020B0604020202020204" pitchFamily="34" charset="0"/>
                <a:cs typeface="Arial" panose="020B0604020202020204" pitchFamily="34" charset="0"/>
              </a:rPr>
              <a:t>III.</a:t>
            </a:r>
            <a:r>
              <a:rPr lang="en-US">
                <a:solidFill>
                  <a:srgbClr val="000000"/>
                </a:solidFill>
                <a:cs typeface="Times New Roman" panose="02020603050405020304" pitchFamily="18" charset="0"/>
              </a:rPr>
              <a:t>     </a:t>
            </a:r>
            <a:r>
              <a:rPr lang="en-US">
                <a:solidFill>
                  <a:srgbClr val="000000"/>
                </a:solidFill>
                <a:latin typeface="Arial" panose="020B0604020202020204" pitchFamily="34" charset="0"/>
                <a:cs typeface="Arial" panose="020B0604020202020204" pitchFamily="34" charset="0"/>
              </a:rPr>
              <a:t>Execution or Implementation Phase – perform the work, develop the products, services or results</a:t>
            </a:r>
          </a:p>
          <a:p>
            <a:r>
              <a:rPr lang="en-US">
                <a:solidFill>
                  <a:srgbClr val="000000"/>
                </a:solidFill>
                <a:latin typeface="Arial" panose="020B0604020202020204" pitchFamily="34" charset="0"/>
                <a:cs typeface="Arial" panose="020B0604020202020204" pitchFamily="34" charset="0"/>
              </a:rPr>
              <a:t>IV.</a:t>
            </a:r>
            <a:r>
              <a:rPr lang="en-US">
                <a:solidFill>
                  <a:srgbClr val="000000"/>
                </a:solidFill>
                <a:cs typeface="Times New Roman" panose="02020603050405020304" pitchFamily="18" charset="0"/>
              </a:rPr>
              <a:t>   </a:t>
            </a:r>
            <a:r>
              <a:rPr lang="en-US">
                <a:solidFill>
                  <a:srgbClr val="000000"/>
                </a:solidFill>
                <a:latin typeface="Arial" panose="020B0604020202020204" pitchFamily="34" charset="0"/>
                <a:cs typeface="Arial" panose="020B0604020202020204" pitchFamily="34" charset="0"/>
              </a:rPr>
              <a:t>Close-out Phase – obtain final acceptance of deliverables,,  complete all financial, administrative, contractual and personnel activities (project ends)</a:t>
            </a:r>
          </a:p>
          <a:p>
            <a:r>
              <a:rPr lang="en-US">
                <a:solidFill>
                  <a:srgbClr val="000000"/>
                </a:solidFill>
                <a:latin typeface="Arial" panose="020B0604020202020204" pitchFamily="34" charset="0"/>
                <a:cs typeface="Arial" panose="020B0604020202020204" pitchFamily="34" charset="0"/>
              </a:rPr>
              <a:t>V.</a:t>
            </a:r>
            <a:r>
              <a:rPr lang="en-US">
                <a:solidFill>
                  <a:srgbClr val="000000"/>
                </a:solidFill>
                <a:cs typeface="Times New Roman" panose="02020603050405020304" pitchFamily="18" charset="0"/>
              </a:rPr>
              <a:t>    </a:t>
            </a:r>
            <a:r>
              <a:rPr lang="en-US">
                <a:solidFill>
                  <a:srgbClr val="000000"/>
                </a:solidFill>
                <a:latin typeface="Arial" panose="020B0604020202020204" pitchFamily="34" charset="0"/>
                <a:cs typeface="Arial" panose="020B0604020202020204" pitchFamily="34" charset="0"/>
              </a:rPr>
              <a:t>Operations and Maintenance Phase – the customer or sponsor uses the output of the project</a:t>
            </a:r>
          </a:p>
          <a:p>
            <a:r>
              <a:rPr lang="en-US">
                <a:solidFill>
                  <a:srgbClr val="000000"/>
                </a:solidFill>
                <a:latin typeface="Arial" panose="020B0604020202020204" pitchFamily="34" charset="0"/>
                <a:cs typeface="Arial" panose="020B0604020202020204" pitchFamily="34" charset="0"/>
              </a:rPr>
              <a:t> </a:t>
            </a:r>
          </a:p>
          <a:p>
            <a:endParaRPr lang="en-US"/>
          </a:p>
          <a:p>
            <a:endParaRPr lang="en-US"/>
          </a:p>
        </p:txBody>
      </p:sp>
    </p:spTree>
    <p:extLst>
      <p:ext uri="{BB962C8B-B14F-4D97-AF65-F5344CB8AC3E}">
        <p14:creationId xmlns:p14="http://schemas.microsoft.com/office/powerpoint/2010/main" xmlns="" val="34281304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9816D4-446C-4092-9D8D-DFC4CC7200BF}" type="slidenum">
              <a:rPr lang="en-US"/>
              <a:pPr/>
              <a:t>38</a:t>
            </a:fld>
            <a:endParaRPr lang="en-US"/>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p:txBody>
          <a:bodyPr/>
          <a:lstStyle/>
          <a:p>
            <a:r>
              <a:rPr lang="en-US"/>
              <a:t>Program Areas are generally broad topics that have a focus in a particular subject area. The programs consist of a series of projects all with the same theme.</a:t>
            </a:r>
          </a:p>
          <a:p>
            <a:endParaRPr lang="en-US"/>
          </a:p>
          <a:p>
            <a:r>
              <a:rPr lang="en-US"/>
              <a:t>There may be a Program Office at Level I, the top level is Level 0 so that each project has a top level WBS at Level 1 </a:t>
            </a:r>
          </a:p>
          <a:p>
            <a:endParaRPr lang="en-US"/>
          </a:p>
          <a:p>
            <a:r>
              <a:rPr lang="en-US"/>
              <a:t>Let us focus on the life cycle programs and point out some different aspects of the WBS in the Management area.</a:t>
            </a:r>
          </a:p>
        </p:txBody>
      </p:sp>
    </p:spTree>
    <p:extLst>
      <p:ext uri="{BB962C8B-B14F-4D97-AF65-F5344CB8AC3E}">
        <p14:creationId xmlns:p14="http://schemas.microsoft.com/office/powerpoint/2010/main" xmlns="" val="13808551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3B610D-295C-432C-BD09-689E130F57F8}" type="slidenum">
              <a:rPr lang="en-US"/>
              <a:pPr/>
              <a:t>39</a:t>
            </a:fld>
            <a:endParaRPr lang="en-US"/>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p:txBody>
          <a:bodyPr/>
          <a:lstStyle/>
          <a:p>
            <a:r>
              <a:rPr lang="en-US">
                <a:solidFill>
                  <a:srgbClr val="000000"/>
                </a:solidFill>
                <a:latin typeface="Arial" panose="020B0604020202020204" pitchFamily="34" charset="0"/>
                <a:cs typeface="Arial" panose="020B0604020202020204" pitchFamily="34" charset="0"/>
              </a:rPr>
              <a:t>There are three types of project management WBS elements in a program that is organized and managed by life cycle phases.</a:t>
            </a:r>
          </a:p>
          <a:p>
            <a:r>
              <a:rPr lang="en-US">
                <a:solidFill>
                  <a:srgbClr val="000000"/>
                </a:solidFill>
                <a:latin typeface="Arial" panose="020B0604020202020204" pitchFamily="34" charset="0"/>
                <a:cs typeface="Arial" panose="020B0604020202020204" pitchFamily="34" charset="0"/>
              </a:rPr>
              <a:t> </a:t>
            </a:r>
          </a:p>
          <a:p>
            <a:r>
              <a:rPr lang="en-US">
                <a:solidFill>
                  <a:srgbClr val="000000"/>
                </a:solidFill>
                <a:latin typeface="Arial" panose="020B0604020202020204" pitchFamily="34" charset="0"/>
                <a:cs typeface="Arial" panose="020B0604020202020204" pitchFamily="34" charset="0"/>
              </a:rPr>
              <a:t>1.</a:t>
            </a:r>
            <a:r>
              <a:rPr lang="en-US">
                <a:solidFill>
                  <a:srgbClr val="000000"/>
                </a:solidFill>
                <a:cs typeface="Times New Roman" panose="02020603050405020304" pitchFamily="18" charset="0"/>
              </a:rPr>
              <a:t>      </a:t>
            </a:r>
            <a:r>
              <a:rPr lang="en-US">
                <a:solidFill>
                  <a:srgbClr val="000000"/>
                </a:solidFill>
                <a:latin typeface="Arial" panose="020B0604020202020204" pitchFamily="34" charset="0"/>
                <a:cs typeface="Arial" panose="020B0604020202020204" pitchFamily="34" charset="0"/>
              </a:rPr>
              <a:t>The traditional project management activities at Level 1, relabeled “Program Management” apply to activities that are “overhead” to the entire program and crosscut all phases; </a:t>
            </a:r>
          </a:p>
          <a:p>
            <a:r>
              <a:rPr lang="en-US">
                <a:solidFill>
                  <a:srgbClr val="000000"/>
                </a:solidFill>
                <a:latin typeface="Arial" panose="020B0604020202020204" pitchFamily="34" charset="0"/>
                <a:cs typeface="Arial" panose="020B0604020202020204" pitchFamily="34" charset="0"/>
              </a:rPr>
              <a:t>2.</a:t>
            </a:r>
            <a:r>
              <a:rPr lang="en-US">
                <a:solidFill>
                  <a:srgbClr val="000000"/>
                </a:solidFill>
                <a:cs typeface="Times New Roman" panose="02020603050405020304" pitchFamily="18" charset="0"/>
              </a:rPr>
              <a:t>      </a:t>
            </a:r>
            <a:r>
              <a:rPr lang="en-US">
                <a:solidFill>
                  <a:srgbClr val="000000"/>
                </a:solidFill>
                <a:latin typeface="Arial" panose="020B0604020202020204" pitchFamily="34" charset="0"/>
                <a:cs typeface="Arial" panose="020B0604020202020204" pitchFamily="34" charset="0"/>
              </a:rPr>
              <a:t>Project Management activities that relate to the management of each phase as an independent Level 2 project; and</a:t>
            </a:r>
          </a:p>
          <a:p>
            <a:r>
              <a:rPr lang="en-US">
                <a:solidFill>
                  <a:srgbClr val="000000"/>
                </a:solidFill>
                <a:latin typeface="Arial" panose="020B0604020202020204" pitchFamily="34" charset="0"/>
                <a:cs typeface="Arial" panose="020B0604020202020204" pitchFamily="34" charset="0"/>
              </a:rPr>
              <a:t>3.</a:t>
            </a:r>
            <a:r>
              <a:rPr lang="en-US">
                <a:solidFill>
                  <a:srgbClr val="000000"/>
                </a:solidFill>
                <a:cs typeface="Times New Roman" panose="02020603050405020304" pitchFamily="18" charset="0"/>
              </a:rPr>
              <a:t>      </a:t>
            </a:r>
            <a:r>
              <a:rPr lang="en-US">
                <a:solidFill>
                  <a:srgbClr val="000000"/>
                </a:solidFill>
                <a:latin typeface="Arial" panose="020B0604020202020204" pitchFamily="34" charset="0"/>
                <a:cs typeface="Arial" panose="020B0604020202020204" pitchFamily="34" charset="0"/>
              </a:rPr>
              <a:t>Project Management activities that are performed in one phase but relate to subsequent phases; these are unique to life cycle subprojects within a larger program framework.</a:t>
            </a:r>
          </a:p>
          <a:p>
            <a:r>
              <a:rPr lang="en-US">
                <a:solidFill>
                  <a:srgbClr val="000000"/>
                </a:solidFill>
                <a:latin typeface="Arial" panose="020B0604020202020204" pitchFamily="34" charset="0"/>
                <a:cs typeface="Arial" panose="020B0604020202020204" pitchFamily="34" charset="0"/>
              </a:rPr>
              <a:t> </a:t>
            </a:r>
          </a:p>
          <a:p>
            <a:r>
              <a:rPr lang="en-US">
                <a:solidFill>
                  <a:srgbClr val="000000"/>
                </a:solidFill>
                <a:latin typeface="Arial" panose="020B0604020202020204" pitchFamily="34" charset="0"/>
                <a:cs typeface="Arial" panose="020B0604020202020204" pitchFamily="34" charset="0"/>
              </a:rPr>
              <a:t>The Program Management category, number 1, may not always exist. A project may evolve into a program and all project management elements are at Level 2. The existence of a “Program Management” level also implies that some effort is performed prior to the “Project Definition” phase or the outcome of the Project Definition phase may be the establishment of a Program Management function that provides program management support and performs project management functions for all phases.</a:t>
            </a:r>
          </a:p>
          <a:p>
            <a:r>
              <a:rPr lang="en-US">
                <a:solidFill>
                  <a:srgbClr val="000000"/>
                </a:solidFill>
                <a:latin typeface="Arial" panose="020B0604020202020204" pitchFamily="34" charset="0"/>
                <a:cs typeface="Arial" panose="020B0604020202020204" pitchFamily="34" charset="0"/>
              </a:rPr>
              <a:t> </a:t>
            </a:r>
          </a:p>
          <a:p>
            <a:r>
              <a:rPr lang="en-US">
                <a:solidFill>
                  <a:srgbClr val="000000"/>
                </a:solidFill>
                <a:latin typeface="Arial" panose="020B0604020202020204" pitchFamily="34" charset="0"/>
                <a:cs typeface="Arial" panose="020B0604020202020204" pitchFamily="34" charset="0"/>
              </a:rPr>
              <a:t>The second category is the “normal” project management element of the WBS as described in Chapter II. B. 5.</a:t>
            </a:r>
          </a:p>
          <a:p>
            <a:r>
              <a:rPr lang="en-US">
                <a:solidFill>
                  <a:srgbClr val="000000"/>
                </a:solidFill>
                <a:latin typeface="Arial" panose="020B0604020202020204" pitchFamily="34" charset="0"/>
                <a:cs typeface="Arial" panose="020B0604020202020204" pitchFamily="34" charset="0"/>
              </a:rPr>
              <a:t> </a:t>
            </a:r>
          </a:p>
          <a:p>
            <a:r>
              <a:rPr lang="en-US">
                <a:solidFill>
                  <a:srgbClr val="000000"/>
                </a:solidFill>
                <a:latin typeface="Arial" panose="020B0604020202020204" pitchFamily="34" charset="0"/>
                <a:cs typeface="Arial" panose="020B0604020202020204" pitchFamily="34" charset="0"/>
              </a:rPr>
              <a:t>The third category is somewhat different since it includes specific deliverables within the project management element that relate to later phases of the program.  It is no longer just an “overhead” type of element but includes cross-cutting analytical elements as discussed in the Anatomy chapter.  In each phase of the museum example above, there are analytical WBS elements that relate to the planning of the subsequent phase and require input from the other work in the phase. For example, outputs of the project management element in the Project Definition phase are the WBS and scope statement for the Planning phase and the preliminary WBS, schedule and resource plans for the later phases.</a:t>
            </a:r>
          </a:p>
          <a:p>
            <a:r>
              <a:rPr lang="en-US">
                <a:solidFill>
                  <a:srgbClr val="000000"/>
                </a:solidFill>
                <a:latin typeface="Arial" panose="020B0604020202020204" pitchFamily="34" charset="0"/>
                <a:cs typeface="Arial" panose="020B0604020202020204" pitchFamily="34" charset="0"/>
              </a:rPr>
              <a:t> </a:t>
            </a:r>
          </a:p>
          <a:p>
            <a:r>
              <a:rPr lang="en-US">
                <a:solidFill>
                  <a:srgbClr val="000000"/>
                </a:solidFill>
                <a:latin typeface="Arial" panose="020B0604020202020204" pitchFamily="34" charset="0"/>
                <a:cs typeface="Arial" panose="020B0604020202020204" pitchFamily="34" charset="0"/>
              </a:rPr>
              <a:t>Similarly, the Project Management element for the Planning phase would include those elements that related to management of the Planning phase and in addition would include the important output of the planning activity that results in a Project Plan for the subsequent Development and Production phase of the project where most of the money and resources will ultimately be spent.</a:t>
            </a:r>
          </a:p>
          <a:p>
            <a:r>
              <a:rPr lang="en-US">
                <a:solidFill>
                  <a:srgbClr val="000000"/>
                </a:solidFill>
                <a:latin typeface="Arial" panose="020B0604020202020204" pitchFamily="34" charset="0"/>
                <a:cs typeface="Arial" panose="020B0604020202020204" pitchFamily="34" charset="0"/>
              </a:rPr>
              <a:t> </a:t>
            </a:r>
          </a:p>
          <a:p>
            <a:endParaRPr lang="en-US"/>
          </a:p>
        </p:txBody>
      </p:sp>
    </p:spTree>
    <p:extLst>
      <p:ext uri="{BB962C8B-B14F-4D97-AF65-F5344CB8AC3E}">
        <p14:creationId xmlns:p14="http://schemas.microsoft.com/office/powerpoint/2010/main" xmlns="" val="19571207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B4B44E-DBD0-434C-B459-D43BBE7FC332}" type="slidenum">
              <a:rPr lang="en-US"/>
              <a:pPr/>
              <a:t>40</a:t>
            </a:fld>
            <a:endParaRPr lang="en-US"/>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r>
              <a:rPr lang="en-US">
                <a:solidFill>
                  <a:srgbClr val="000000"/>
                </a:solidFill>
                <a:latin typeface="Arial" panose="020B0604020202020204" pitchFamily="34" charset="0"/>
                <a:cs typeface="Arial" panose="020B0604020202020204" pitchFamily="34" charset="0"/>
              </a:rPr>
              <a:t>The Program Management element at Level 1 is neither a subproject nor a phase; it is a normal project management element.  A possible decomposition of this element, as shown includes only total </a:t>
            </a:r>
            <a:r>
              <a:rPr lang="en-US" u="sng">
                <a:solidFill>
                  <a:srgbClr val="000000"/>
                </a:solidFill>
                <a:latin typeface="Arial" panose="020B0604020202020204" pitchFamily="34" charset="0"/>
                <a:cs typeface="Arial" panose="020B0604020202020204" pitchFamily="34" charset="0"/>
              </a:rPr>
              <a:t>program</a:t>
            </a:r>
            <a:r>
              <a:rPr lang="en-US">
                <a:solidFill>
                  <a:srgbClr val="000000"/>
                </a:solidFill>
                <a:latin typeface="Arial" panose="020B0604020202020204" pitchFamily="34" charset="0"/>
                <a:cs typeface="Arial" panose="020B0604020202020204" pitchFamily="34" charset="0"/>
              </a:rPr>
              <a:t> elements</a:t>
            </a:r>
            <a:r>
              <a:rPr lang="en-US"/>
              <a:t> </a:t>
            </a:r>
          </a:p>
          <a:p>
            <a:endParaRPr lang="en-US"/>
          </a:p>
          <a:p>
            <a:r>
              <a:rPr lang="en-US">
                <a:solidFill>
                  <a:srgbClr val="000000"/>
                </a:solidFill>
                <a:latin typeface="Arial" panose="020B0604020202020204" pitchFamily="34" charset="0"/>
                <a:cs typeface="Arial" panose="020B0604020202020204" pitchFamily="34" charset="0"/>
              </a:rPr>
              <a:t>This is not the only possible decomposition, and various organizations may approach the structuring of the program management element of the WBS differently. For example, all of the planning for the various phases could be included in the Program Management element rather than a part of each project management element within each phase. The important factor is to get all of the work identified.</a:t>
            </a:r>
          </a:p>
          <a:p>
            <a:endParaRPr lang="en-US"/>
          </a:p>
        </p:txBody>
      </p:sp>
    </p:spTree>
    <p:extLst>
      <p:ext uri="{BB962C8B-B14F-4D97-AF65-F5344CB8AC3E}">
        <p14:creationId xmlns:p14="http://schemas.microsoft.com/office/powerpoint/2010/main" xmlns="" val="39690709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651527-C67E-4A2D-A32B-B80BE8E16913}" type="slidenum">
              <a:rPr lang="en-US"/>
              <a:pPr/>
              <a:t>42</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r>
              <a:rPr lang="en-US"/>
              <a:t>Step 1 – prepare the Project WBS  Note that PM is on the Left and the Level 2 elements approximate the project flow.</a:t>
            </a:r>
          </a:p>
        </p:txBody>
      </p:sp>
    </p:spTree>
    <p:extLst>
      <p:ext uri="{BB962C8B-B14F-4D97-AF65-F5344CB8AC3E}">
        <p14:creationId xmlns:p14="http://schemas.microsoft.com/office/powerpoint/2010/main" xmlns="" val="11353181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C9DB57-3A28-4CF4-A5F2-53E4F3FEEB58}" type="slidenum">
              <a:rPr lang="en-US"/>
              <a:pPr/>
              <a:t>43</a:t>
            </a:fld>
            <a:endParaRPr lang="en-US"/>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p:txBody>
          <a:bodyPr/>
          <a:lstStyle/>
          <a:p>
            <a:r>
              <a:rPr lang="en-US"/>
              <a:t>Add the activities under each WBS element – as fast as you can type </a:t>
            </a:r>
          </a:p>
          <a:p>
            <a:endParaRPr lang="en-US"/>
          </a:p>
          <a:p>
            <a:r>
              <a:rPr lang="en-US"/>
              <a:t>Add durations and predecessors or do this after you enter the activities</a:t>
            </a:r>
          </a:p>
          <a:p>
            <a:endParaRPr lang="en-US"/>
          </a:p>
          <a:p>
            <a:endParaRPr lang="en-US"/>
          </a:p>
          <a:p>
            <a:r>
              <a:rPr lang="en-US"/>
              <a:t>Add resources as convenient. Suggest have the notes column open to enter assumptions, etc.</a:t>
            </a:r>
          </a:p>
          <a:p>
            <a:endParaRPr lang="en-US"/>
          </a:p>
        </p:txBody>
      </p:sp>
    </p:spTree>
    <p:extLst>
      <p:ext uri="{BB962C8B-B14F-4D97-AF65-F5344CB8AC3E}">
        <p14:creationId xmlns:p14="http://schemas.microsoft.com/office/powerpoint/2010/main" xmlns="" val="9760873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E517F3-31B8-42B7-B5EC-2DE6FFE1E7AA}" type="slidenum">
              <a:rPr lang="en-US"/>
              <a:pPr/>
              <a:t>44</a:t>
            </a:fld>
            <a:endParaRPr lang="en-US"/>
          </a:p>
        </p:txBody>
      </p:sp>
      <p:sp>
        <p:nvSpPr>
          <p:cNvPr id="114690" name="Rectangle 2"/>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14691"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solidFill>
                  <a:srgbClr val="000000"/>
                </a:solidFill>
                <a:latin typeface="Arial" panose="020B0604020202020204" pitchFamily="34" charset="0"/>
                <a:cs typeface="Arial" panose="020B0604020202020204" pitchFamily="34" charset="0"/>
              </a:rPr>
              <a:t> This chart summarizes several of the concepts – Program Level PM at Level 1</a:t>
            </a:r>
          </a:p>
          <a:p>
            <a:endParaRPr lang="en-US">
              <a:solidFill>
                <a:srgbClr val="000000"/>
              </a:solidFill>
              <a:latin typeface="Arial" panose="020B0604020202020204" pitchFamily="34" charset="0"/>
              <a:cs typeface="Arial" panose="020B0604020202020204" pitchFamily="34" charset="0"/>
            </a:endParaRPr>
          </a:p>
          <a:p>
            <a:r>
              <a:rPr lang="en-US">
                <a:solidFill>
                  <a:srgbClr val="000000"/>
                </a:solidFill>
                <a:latin typeface="Arial" panose="020B0604020202020204" pitchFamily="34" charset="0"/>
                <a:cs typeface="Arial" panose="020B0604020202020204" pitchFamily="34" charset="0"/>
              </a:rPr>
              <a:t>Level 2 is examples of different type of elements.</a:t>
            </a:r>
          </a:p>
          <a:p>
            <a:endParaRPr lang="en-US">
              <a:solidFill>
                <a:srgbClr val="000000"/>
              </a:solidFill>
              <a:latin typeface="Arial" panose="020B0604020202020204" pitchFamily="34" charset="0"/>
              <a:cs typeface="Arial" panose="020B0604020202020204" pitchFamily="34" charset="0"/>
            </a:endParaRPr>
          </a:p>
          <a:p>
            <a:r>
              <a:rPr lang="en-US">
                <a:solidFill>
                  <a:srgbClr val="000000"/>
                </a:solidFill>
                <a:latin typeface="Arial" panose="020B0604020202020204" pitchFamily="34" charset="0"/>
                <a:cs typeface="Arial" panose="020B0604020202020204" pitchFamily="34" charset="0"/>
              </a:rPr>
              <a:t>Don’t forget the 100% rule</a:t>
            </a:r>
          </a:p>
          <a:p>
            <a:endParaRPr lang="en-US">
              <a:solidFill>
                <a:srgbClr val="000000"/>
              </a:solidFill>
              <a:latin typeface="Arial" panose="020B0604020202020204" pitchFamily="34" charset="0"/>
              <a:cs typeface="Arial" panose="020B0604020202020204" pitchFamily="34" charset="0"/>
            </a:endParaRPr>
          </a:p>
          <a:p>
            <a:r>
              <a:rPr lang="en-US">
                <a:solidFill>
                  <a:srgbClr val="000000"/>
                </a:solidFill>
                <a:latin typeface="Arial" panose="020B0604020202020204" pitchFamily="34" charset="0"/>
                <a:cs typeface="Arial" panose="020B0604020202020204" pitchFamily="34" charset="0"/>
              </a:rPr>
              <a:t> </a:t>
            </a:r>
          </a:p>
          <a:p>
            <a:r>
              <a:rPr lang="en-US">
                <a:solidFill>
                  <a:srgbClr val="000000"/>
                </a:solidFill>
                <a:latin typeface="Arial" panose="020B0604020202020204" pitchFamily="34" charset="0"/>
                <a:cs typeface="Arial" panose="020B0604020202020204" pitchFamily="34" charset="0"/>
              </a:rPr>
              <a:t> </a:t>
            </a:r>
          </a:p>
          <a:p>
            <a:r>
              <a:rPr lang="en-US">
                <a:solidFill>
                  <a:srgbClr val="000000"/>
                </a:solidFill>
                <a:latin typeface="Arial" panose="020B0604020202020204" pitchFamily="34" charset="0"/>
                <a:cs typeface="Arial" panose="020B0604020202020204" pitchFamily="34" charset="0"/>
              </a:rPr>
              <a:t> </a:t>
            </a:r>
          </a:p>
          <a:p>
            <a:endParaRPr lang="en-US">
              <a:solidFill>
                <a:srgbClr val="000000"/>
              </a:solidFill>
              <a:latin typeface="Arial" panose="020B0604020202020204" pitchFamily="34" charset="0"/>
              <a:cs typeface="Arial" panose="020B0604020202020204" pitchFamily="34" charset="0"/>
            </a:endParaRPr>
          </a:p>
          <a:p>
            <a:endParaRPr lang="en-US"/>
          </a:p>
        </p:txBody>
      </p:sp>
    </p:spTree>
    <p:extLst>
      <p:ext uri="{BB962C8B-B14F-4D97-AF65-F5344CB8AC3E}">
        <p14:creationId xmlns:p14="http://schemas.microsoft.com/office/powerpoint/2010/main" xmlns="" val="1776789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61D1392-16F1-4C19-86DB-5BAEA8BE9C0C}" type="datetimeFigureOut">
              <a:rPr lang="en-US" smtClean="0"/>
              <a:pPr/>
              <a:t>6/3/2013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B97096-BBAC-44B0-BCD3-BDB957BF7482}" type="slidenum">
              <a:rPr lang="en-US" smtClean="0"/>
              <a:pPr/>
              <a:t>‹#›</a:t>
            </a:fld>
            <a:endParaRPr lang="en-US"/>
          </a:p>
        </p:txBody>
      </p:sp>
    </p:spTree>
    <p:extLst>
      <p:ext uri="{BB962C8B-B14F-4D97-AF65-F5344CB8AC3E}">
        <p14:creationId xmlns:p14="http://schemas.microsoft.com/office/powerpoint/2010/main" xmlns="" val="3785903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1D1392-16F1-4C19-86DB-5BAEA8BE9C0C}" type="datetimeFigureOut">
              <a:rPr lang="en-US" smtClean="0"/>
              <a:pPr/>
              <a:t>6/3/2013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B97096-BBAC-44B0-BCD3-BDB957BF7482}" type="slidenum">
              <a:rPr lang="en-US" smtClean="0"/>
              <a:pPr/>
              <a:t>‹#›</a:t>
            </a:fld>
            <a:endParaRPr lang="en-US"/>
          </a:p>
        </p:txBody>
      </p:sp>
    </p:spTree>
    <p:extLst>
      <p:ext uri="{BB962C8B-B14F-4D97-AF65-F5344CB8AC3E}">
        <p14:creationId xmlns:p14="http://schemas.microsoft.com/office/powerpoint/2010/main" xmlns="" val="2048086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61D1392-16F1-4C19-86DB-5BAEA8BE9C0C}" type="datetimeFigureOut">
              <a:rPr lang="en-US" smtClean="0"/>
              <a:pPr/>
              <a:t>6/3/2013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B97096-BBAC-44B0-BCD3-BDB957BF7482}" type="slidenum">
              <a:rPr lang="en-US" smtClean="0"/>
              <a:pPr/>
              <a:t>‹#›</a:t>
            </a:fld>
            <a:endParaRPr lang="en-US"/>
          </a:p>
        </p:txBody>
      </p:sp>
    </p:spTree>
    <p:extLst>
      <p:ext uri="{BB962C8B-B14F-4D97-AF65-F5344CB8AC3E}">
        <p14:creationId xmlns:p14="http://schemas.microsoft.com/office/powerpoint/2010/main" xmlns="" val="3335272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61D1392-16F1-4C19-86DB-5BAEA8BE9C0C}" type="datetimeFigureOut">
              <a:rPr lang="en-US" smtClean="0"/>
              <a:pPr/>
              <a:t>6/3/2013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B97096-BBAC-44B0-BCD3-BDB957BF7482}" type="slidenum">
              <a:rPr lang="en-US" smtClean="0"/>
              <a:pPr/>
              <a:t>‹#›</a:t>
            </a:fld>
            <a:endParaRPr lang="en-US"/>
          </a:p>
        </p:txBody>
      </p:sp>
    </p:spTree>
    <p:extLst>
      <p:ext uri="{BB962C8B-B14F-4D97-AF65-F5344CB8AC3E}">
        <p14:creationId xmlns:p14="http://schemas.microsoft.com/office/powerpoint/2010/main" xmlns="" val="3526274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61D1392-16F1-4C19-86DB-5BAEA8BE9C0C}" type="datetimeFigureOut">
              <a:rPr lang="en-US" smtClean="0"/>
              <a:pPr/>
              <a:t>6/3/2013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B97096-BBAC-44B0-BCD3-BDB957BF7482}" type="slidenum">
              <a:rPr lang="en-US" smtClean="0"/>
              <a:pPr/>
              <a:t>‹#›</a:t>
            </a:fld>
            <a:endParaRPr lang="en-US"/>
          </a:p>
        </p:txBody>
      </p:sp>
    </p:spTree>
    <p:extLst>
      <p:ext uri="{BB962C8B-B14F-4D97-AF65-F5344CB8AC3E}">
        <p14:creationId xmlns:p14="http://schemas.microsoft.com/office/powerpoint/2010/main" xmlns="" val="1228854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61D1392-16F1-4C19-86DB-5BAEA8BE9C0C}" type="datetimeFigureOut">
              <a:rPr lang="en-US" smtClean="0"/>
              <a:pPr/>
              <a:t>6/3/2013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B97096-BBAC-44B0-BCD3-BDB957BF7482}" type="slidenum">
              <a:rPr lang="en-US" smtClean="0"/>
              <a:pPr/>
              <a:t>‹#›</a:t>
            </a:fld>
            <a:endParaRPr lang="en-US"/>
          </a:p>
        </p:txBody>
      </p:sp>
    </p:spTree>
    <p:extLst>
      <p:ext uri="{BB962C8B-B14F-4D97-AF65-F5344CB8AC3E}">
        <p14:creationId xmlns:p14="http://schemas.microsoft.com/office/powerpoint/2010/main" xmlns="" val="1910192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1D1392-16F1-4C19-86DB-5BAEA8BE9C0C}" type="datetimeFigureOut">
              <a:rPr lang="en-US" smtClean="0"/>
              <a:pPr/>
              <a:t>6/3/2013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B97096-BBAC-44B0-BCD3-BDB957BF7482}" type="slidenum">
              <a:rPr lang="en-US" smtClean="0"/>
              <a:pPr/>
              <a:t>‹#›</a:t>
            </a:fld>
            <a:endParaRPr lang="en-US"/>
          </a:p>
        </p:txBody>
      </p:sp>
    </p:spTree>
    <p:extLst>
      <p:ext uri="{BB962C8B-B14F-4D97-AF65-F5344CB8AC3E}">
        <p14:creationId xmlns:p14="http://schemas.microsoft.com/office/powerpoint/2010/main" xmlns="" val="3044406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1D1392-16F1-4C19-86DB-5BAEA8BE9C0C}" type="datetimeFigureOut">
              <a:rPr lang="en-US" smtClean="0"/>
              <a:pPr/>
              <a:t>6/3/2013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B97096-BBAC-44B0-BCD3-BDB957BF7482}" type="slidenum">
              <a:rPr lang="en-US" smtClean="0"/>
              <a:pPr/>
              <a:t>‹#›</a:t>
            </a:fld>
            <a:endParaRPr lang="en-US"/>
          </a:p>
        </p:txBody>
      </p:sp>
    </p:spTree>
    <p:extLst>
      <p:ext uri="{BB962C8B-B14F-4D97-AF65-F5344CB8AC3E}">
        <p14:creationId xmlns:p14="http://schemas.microsoft.com/office/powerpoint/2010/main" xmlns="" val="721040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1D1392-16F1-4C19-86DB-5BAEA8BE9C0C}" type="datetimeFigureOut">
              <a:rPr lang="en-US" smtClean="0"/>
              <a:pPr/>
              <a:t>6/3/2013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B97096-BBAC-44B0-BCD3-BDB957BF7482}" type="slidenum">
              <a:rPr lang="en-US" smtClean="0"/>
              <a:pPr/>
              <a:t>‹#›</a:t>
            </a:fld>
            <a:endParaRPr lang="en-US"/>
          </a:p>
        </p:txBody>
      </p:sp>
    </p:spTree>
    <p:extLst>
      <p:ext uri="{BB962C8B-B14F-4D97-AF65-F5344CB8AC3E}">
        <p14:creationId xmlns:p14="http://schemas.microsoft.com/office/powerpoint/2010/main" xmlns="" val="1872432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1D1392-16F1-4C19-86DB-5BAEA8BE9C0C}" type="datetimeFigureOut">
              <a:rPr lang="en-US" smtClean="0"/>
              <a:pPr/>
              <a:t>6/3/2013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B97096-BBAC-44B0-BCD3-BDB957BF7482}" type="slidenum">
              <a:rPr lang="en-US" smtClean="0"/>
              <a:pPr/>
              <a:t>‹#›</a:t>
            </a:fld>
            <a:endParaRPr lang="en-US"/>
          </a:p>
        </p:txBody>
      </p:sp>
    </p:spTree>
    <p:extLst>
      <p:ext uri="{BB962C8B-B14F-4D97-AF65-F5344CB8AC3E}">
        <p14:creationId xmlns:p14="http://schemas.microsoft.com/office/powerpoint/2010/main" xmlns="" val="2521387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1D1392-16F1-4C19-86DB-5BAEA8BE9C0C}" type="datetimeFigureOut">
              <a:rPr lang="en-US" smtClean="0"/>
              <a:pPr/>
              <a:t>6/3/2013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B97096-BBAC-44B0-BCD3-BDB957BF7482}" type="slidenum">
              <a:rPr lang="en-US" smtClean="0"/>
              <a:pPr/>
              <a:t>‹#›</a:t>
            </a:fld>
            <a:endParaRPr lang="en-US"/>
          </a:p>
        </p:txBody>
      </p:sp>
    </p:spTree>
    <p:extLst>
      <p:ext uri="{BB962C8B-B14F-4D97-AF65-F5344CB8AC3E}">
        <p14:creationId xmlns:p14="http://schemas.microsoft.com/office/powerpoint/2010/main" xmlns="" val="11185271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itle">
  <p:cSld name="1_Title Slide">
    <p:spTree>
      <p:nvGrpSpPr>
        <p:cNvPr id="1" name=""/>
        <p:cNvGrpSpPr/>
        <p:nvPr/>
      </p:nvGrpSpPr>
      <p:grpSpPr>
        <a:xfrm>
          <a:off x="0" y="0"/>
          <a:ext cx="0" cy="0"/>
          <a:chOff x="0" y="0"/>
          <a:chExt cx="0" cy="0"/>
        </a:xfrm>
      </p:grpSpPr>
      <p:sp>
        <p:nvSpPr>
          <p:cNvPr id="548867" name="Rectangle 3"/>
          <p:cNvSpPr>
            <a:spLocks noGrp="1" noChangeArrowheads="1"/>
          </p:cNvSpPr>
          <p:nvPr>
            <p:ph type="ctrTitle"/>
          </p:nvPr>
        </p:nvSpPr>
        <p:spPr>
          <a:xfrm>
            <a:off x="2032000" y="304800"/>
            <a:ext cx="8940800" cy="838200"/>
          </a:xfrm>
        </p:spPr>
        <p:txBody>
          <a:bodyPr/>
          <a:lstStyle>
            <a:lvl1pPr algn="ctr">
              <a:defRPr sz="2400" i="0"/>
            </a:lvl1pPr>
          </a:lstStyle>
          <a:p>
            <a:r>
              <a:rPr lang="tr-TR"/>
              <a:t>Click to edit Master title style</a:t>
            </a:r>
          </a:p>
        </p:txBody>
      </p:sp>
      <p:sp>
        <p:nvSpPr>
          <p:cNvPr id="548868" name="Rectangle 4"/>
          <p:cNvSpPr>
            <a:spLocks noChangeArrowheads="1"/>
          </p:cNvSpPr>
          <p:nvPr/>
        </p:nvSpPr>
        <p:spPr bwMode="auto">
          <a:xfrm rot="16200000">
            <a:off x="-1983846" y="2876022"/>
            <a:ext cx="6416675" cy="632883"/>
          </a:xfrm>
          <a:prstGeom prst="rect">
            <a:avLst/>
          </a:prstGeom>
          <a:noFill/>
          <a:ln w="12700">
            <a:noFill/>
            <a:miter lim="800000"/>
            <a:headEnd/>
            <a:tailEnd/>
          </a:ln>
          <a:effectLst/>
        </p:spPr>
        <p:txBody>
          <a:bodyPr lIns="0" tIns="0" rIns="0" bIns="0" anchor="ctr"/>
          <a:lstStyle/>
          <a:p>
            <a:r>
              <a:rPr lang="en-US" sz="2400">
                <a:latin typeface="Times"/>
              </a:rPr>
              <a:t>Using UML, Patterns, and Java</a:t>
            </a:r>
          </a:p>
        </p:txBody>
      </p:sp>
      <p:sp>
        <p:nvSpPr>
          <p:cNvPr id="548869" name="Text Box 5"/>
          <p:cNvSpPr txBox="1">
            <a:spLocks noChangeArrowheads="1"/>
          </p:cNvSpPr>
          <p:nvPr/>
        </p:nvSpPr>
        <p:spPr bwMode="auto">
          <a:xfrm rot="16200000">
            <a:off x="-2475705" y="3168184"/>
            <a:ext cx="6405562" cy="523220"/>
          </a:xfrm>
          <a:prstGeom prst="rect">
            <a:avLst/>
          </a:prstGeom>
          <a:noFill/>
          <a:ln w="12700">
            <a:noFill/>
            <a:miter lim="800000"/>
            <a:headEnd/>
            <a:tailEnd/>
          </a:ln>
          <a:effectLst/>
        </p:spPr>
        <p:txBody>
          <a:bodyPr>
            <a:spAutoFit/>
          </a:bodyPr>
          <a:lstStyle/>
          <a:p>
            <a:pPr algn="ctr">
              <a:spcBef>
                <a:spcPct val="50000"/>
              </a:spcBef>
            </a:pPr>
            <a:r>
              <a:rPr lang="en-US" sz="2800" b="1">
                <a:latin typeface="Times"/>
              </a:rPr>
              <a:t>Object-Oriented Software Engineering</a:t>
            </a:r>
            <a:endParaRPr lang="en-US" sz="2400">
              <a:latin typeface="Times"/>
            </a:endParaRPr>
          </a:p>
        </p:txBody>
      </p:sp>
    </p:spTree>
    <p:extLst>
      <p:ext uri="{BB962C8B-B14F-4D97-AF65-F5344CB8AC3E}">
        <p14:creationId xmlns:p14="http://schemas.microsoft.com/office/powerpoint/2010/main" xmlns="" val="25596249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14400" y="1752600"/>
            <a:ext cx="10363200" cy="4114800"/>
          </a:xfrm>
        </p:spPr>
        <p:txBody>
          <a:bodyPr/>
          <a:lstStyle/>
          <a:p>
            <a:endParaRPr lang="en-US"/>
          </a:p>
        </p:txBody>
      </p:sp>
      <p:sp>
        <p:nvSpPr>
          <p:cNvPr id="4" name="Date Placeholder 3"/>
          <p:cNvSpPr>
            <a:spLocks noGrp="1"/>
          </p:cNvSpPr>
          <p:nvPr>
            <p:ph type="dt" sz="half" idx="10"/>
          </p:nvPr>
        </p:nvSpPr>
        <p:spPr>
          <a:xfrm>
            <a:off x="5384800" y="6248400"/>
            <a:ext cx="2540000" cy="457200"/>
          </a:xfrm>
        </p:spPr>
        <p:txBody>
          <a:bodyPr/>
          <a:lstStyle>
            <a:lvl1pPr>
              <a:defRPr/>
            </a:lvl1pPr>
          </a:lstStyle>
          <a:p>
            <a:endParaRPr lang="en-US"/>
          </a:p>
        </p:txBody>
      </p:sp>
      <p:sp>
        <p:nvSpPr>
          <p:cNvPr id="5" name="Footer Placeholder 4"/>
          <p:cNvSpPr>
            <a:spLocks noGrp="1"/>
          </p:cNvSpPr>
          <p:nvPr>
            <p:ph type="ftr" sz="quarter" idx="11"/>
          </p:nvPr>
        </p:nvSpPr>
        <p:spPr>
          <a:xfrm>
            <a:off x="914400" y="6248400"/>
            <a:ext cx="3860800" cy="457200"/>
          </a:xfrm>
        </p:spPr>
        <p:txBody>
          <a:bodyPr/>
          <a:lstStyle>
            <a:lvl1pPr>
              <a:defRPr/>
            </a:lvl1pPr>
          </a:lstStyle>
          <a:p>
            <a:r>
              <a:rPr lang="en-US"/>
              <a:t>GLH, Incorporated</a:t>
            </a:r>
          </a:p>
        </p:txBody>
      </p:sp>
      <p:sp>
        <p:nvSpPr>
          <p:cNvPr id="6" name="Slide Number Placeholder 5"/>
          <p:cNvSpPr>
            <a:spLocks noGrp="1"/>
          </p:cNvSpPr>
          <p:nvPr>
            <p:ph type="sldNum" sz="quarter" idx="12"/>
          </p:nvPr>
        </p:nvSpPr>
        <p:spPr>
          <a:xfrm>
            <a:off x="8737600" y="6248400"/>
            <a:ext cx="2540000" cy="457200"/>
          </a:xfrm>
        </p:spPr>
        <p:txBody>
          <a:bodyPr/>
          <a:lstStyle>
            <a:lvl1pPr>
              <a:defRPr/>
            </a:lvl1pPr>
          </a:lstStyle>
          <a:p>
            <a:fld id="{7DAF08F5-C666-4D7F-8D25-BEE9B6A503AE}" type="slidenum">
              <a:rPr lang="en-US"/>
              <a:pPr/>
              <a:t>‹#›</a:t>
            </a:fld>
            <a:endParaRPr lang="en-US"/>
          </a:p>
        </p:txBody>
      </p:sp>
    </p:spTree>
    <p:extLst>
      <p:ext uri="{BB962C8B-B14F-4D97-AF65-F5344CB8AC3E}">
        <p14:creationId xmlns:p14="http://schemas.microsoft.com/office/powerpoint/2010/main" xmlns="" val="855914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1D1392-16F1-4C19-86DB-5BAEA8BE9C0C}" type="datetimeFigureOut">
              <a:rPr lang="en-US" smtClean="0"/>
              <a:pPr/>
              <a:t>6/3/2013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B97096-BBAC-44B0-BCD3-BDB957BF7482}" type="slidenum">
              <a:rPr lang="en-US" smtClean="0"/>
              <a:pPr/>
              <a:t>‹#›</a:t>
            </a:fld>
            <a:endParaRPr lang="en-US"/>
          </a:p>
        </p:txBody>
      </p:sp>
    </p:spTree>
    <p:extLst>
      <p:ext uri="{BB962C8B-B14F-4D97-AF65-F5344CB8AC3E}">
        <p14:creationId xmlns:p14="http://schemas.microsoft.com/office/powerpoint/2010/main" xmlns="" val="22193252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Microsoft_Office_Word_97_-_2003_Document1.doc"/><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b="1" dirty="0" smtClean="0">
                <a:latin typeface="Arial" panose="020B0604020202020204" pitchFamily="34" charset="0"/>
                <a:cs typeface="Arial" panose="020B0604020202020204" pitchFamily="34" charset="0"/>
              </a:rPr>
              <a:t>Quick Recap</a:t>
            </a:r>
            <a:endParaRPr lang="en-U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1347270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1524001" y="1602732"/>
            <a:ext cx="18473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sz="2400">
              <a:latin typeface="Times New Roman" panose="02020603050405020304" pitchFamily="18" charset="0"/>
            </a:endParaRPr>
          </a:p>
        </p:txBody>
      </p:sp>
      <p:graphicFrame>
        <p:nvGraphicFramePr>
          <p:cNvPr id="5156" name="Group 36"/>
          <p:cNvGraphicFramePr>
            <a:graphicFrameLocks noGrp="1"/>
          </p:cNvGraphicFramePr>
          <p:nvPr>
            <p:extLst>
              <p:ext uri="{D42A27DB-BD31-4B8C-83A1-F6EECF244321}">
                <p14:modId xmlns:p14="http://schemas.microsoft.com/office/powerpoint/2010/main" xmlns="" val="2229282320"/>
              </p:ext>
            </p:extLst>
          </p:nvPr>
        </p:nvGraphicFramePr>
        <p:xfrm>
          <a:off x="269383" y="987426"/>
          <a:ext cx="10779616" cy="5580797"/>
        </p:xfrm>
        <a:graphic>
          <a:graphicData uri="http://schemas.openxmlformats.org/drawingml/2006/table">
            <a:tbl>
              <a:tblPr/>
              <a:tblGrid>
                <a:gridCol w="3272383"/>
                <a:gridCol w="7507233"/>
              </a:tblGrid>
              <a:tr h="706252">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Arial" pitchFamily="34" charset="0"/>
                          <a:cs typeface="Times New Roman" pitchFamily="18" charset="0"/>
                        </a:rPr>
                        <a:t>Scope Management Process</a:t>
                      </a:r>
                      <a:endParaRPr kumimoji="0" lang="en-US" sz="3600" b="0" i="0" u="none" strike="noStrike" cap="none" normalizeH="0" baseline="0" dirty="0" smtClean="0">
                        <a:ln>
                          <a:noFill/>
                        </a:ln>
                        <a:solidFill>
                          <a:schemeClr val="tx1"/>
                        </a:solidFill>
                        <a:effectLst/>
                        <a:latin typeface="Arial" pitchFamily="34" charset="0"/>
                      </a:endParaRPr>
                    </a:p>
                  </a:txBody>
                  <a:tcPr marT="45717" marB="45717"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rgbClr val="00008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pitchFamily="34" charset="0"/>
                          <a:cs typeface="Times New Roman" pitchFamily="18" charset="0"/>
                        </a:rPr>
                        <a:t>Description</a:t>
                      </a:r>
                      <a:endParaRPr kumimoji="0" lang="en-US" sz="3600" b="0" i="0" u="none" strike="noStrike" cap="none" normalizeH="0" baseline="0" smtClean="0">
                        <a:ln>
                          <a:noFill/>
                        </a:ln>
                        <a:solidFill>
                          <a:schemeClr val="tx1"/>
                        </a:solidFill>
                        <a:effectLst/>
                        <a:latin typeface="Arial" pitchFamily="34" charset="0"/>
                      </a:endParaRPr>
                    </a:p>
                  </a:txBody>
                  <a:tcPr marT="45717" marB="45717"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rgbClr val="000080"/>
                    </a:solidFill>
                  </a:tcPr>
                </a:tc>
              </a:tr>
              <a:tr h="81445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Times New Roman" pitchFamily="18" charset="0"/>
                        </a:rPr>
                        <a:t>Scope Planning</a:t>
                      </a:r>
                      <a:endParaRPr kumimoji="0" lang="en-US" sz="3600" b="0" i="0" u="none" strike="noStrike" cap="none" normalizeH="0" baseline="0" dirty="0" smtClean="0">
                        <a:ln>
                          <a:noFill/>
                        </a:ln>
                        <a:solidFill>
                          <a:schemeClr val="tx1"/>
                        </a:solidFill>
                        <a:effectLst/>
                        <a:latin typeface="Arial" pitchFamily="34" charset="0"/>
                      </a:endParaRPr>
                    </a:p>
                  </a:txBody>
                  <a:tcPr marT="45717" marB="45717"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cs typeface="Times New Roman" pitchFamily="18" charset="0"/>
                        </a:rPr>
                        <a:t>       The development of a scope management plan that defines the project’s scope and how it will be verified and controlled throughout the project.</a:t>
                      </a:r>
                      <a:endParaRPr kumimoji="0" lang="en-US" sz="2800" b="0" i="0" u="none" strike="noStrike" cap="none" normalizeH="0" baseline="0" dirty="0" smtClean="0">
                        <a:ln>
                          <a:noFill/>
                        </a:ln>
                        <a:solidFill>
                          <a:schemeClr val="tx1"/>
                        </a:solidFill>
                        <a:effectLst/>
                        <a:latin typeface="Arial" pitchFamily="34" charset="0"/>
                      </a:endParaRPr>
                    </a:p>
                  </a:txBody>
                  <a:tcPr marT="45717" marB="45717" anchor="ct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noFill/>
                  </a:tcPr>
                </a:tc>
              </a:tr>
              <a:tr h="81445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Times New Roman" pitchFamily="18" charset="0"/>
                        </a:rPr>
                        <a:t>Scope Definition</a:t>
                      </a:r>
                      <a:endParaRPr kumimoji="0" lang="en-US" sz="3600" b="0" i="0" u="none" strike="noStrike" cap="none" normalizeH="0" baseline="0" dirty="0" smtClean="0">
                        <a:ln>
                          <a:noFill/>
                        </a:ln>
                        <a:solidFill>
                          <a:schemeClr val="tx1"/>
                        </a:solidFill>
                        <a:effectLst/>
                        <a:latin typeface="Arial" pitchFamily="34" charset="0"/>
                      </a:endParaRPr>
                    </a:p>
                  </a:txBody>
                  <a:tcPr marT="45717" marB="45717"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cs typeface="Times New Roman" pitchFamily="18" charset="0"/>
                        </a:rPr>
                        <a:t>       A detailed scope statement that defines what work will and will not be part of the project and will serve as a basis for all future project decisions</a:t>
                      </a:r>
                      <a:endParaRPr kumimoji="0" lang="en-US" sz="2800" b="0" i="0" u="none" strike="noStrike" cap="none" normalizeH="0" baseline="0" dirty="0" smtClean="0">
                        <a:ln>
                          <a:noFill/>
                        </a:ln>
                        <a:solidFill>
                          <a:schemeClr val="tx1"/>
                        </a:solidFill>
                        <a:effectLst/>
                        <a:latin typeface="Arial" pitchFamily="34" charset="0"/>
                      </a:endParaRPr>
                    </a:p>
                  </a:txBody>
                  <a:tcPr marT="45717" marB="45717"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noFill/>
                  </a:tcPr>
                </a:tc>
              </a:tr>
              <a:tr h="1008934">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Times New Roman" pitchFamily="18" charset="0"/>
                        </a:rPr>
                        <a:t>Create Work Breakdown Structure (WBS)</a:t>
                      </a:r>
                      <a:endParaRPr kumimoji="0" lang="en-US" sz="3600" b="0" i="0" u="none" strike="noStrike" cap="none" normalizeH="0" baseline="0" smtClean="0">
                        <a:ln>
                          <a:noFill/>
                        </a:ln>
                        <a:solidFill>
                          <a:schemeClr val="tx1"/>
                        </a:solidFill>
                        <a:effectLst/>
                        <a:latin typeface="Arial" pitchFamily="34" charset="0"/>
                      </a:endParaRPr>
                    </a:p>
                  </a:txBody>
                  <a:tcPr marT="45717" marB="45717"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itchFamily="34" charset="0"/>
                          <a:cs typeface="Times New Roman" pitchFamily="18" charset="0"/>
                        </a:rPr>
                        <a:t>       The decomposition or dividing of the major project deliverables into smaller and more manageable components.</a:t>
                      </a:r>
                      <a:endParaRPr kumimoji="0" lang="en-US" sz="3200" b="0" i="0" u="none" strike="noStrike" cap="none" normalizeH="0" baseline="0" dirty="0" smtClean="0">
                        <a:ln>
                          <a:noFill/>
                        </a:ln>
                        <a:solidFill>
                          <a:schemeClr val="tx1"/>
                        </a:solidFill>
                        <a:effectLst/>
                        <a:latin typeface="Arial" pitchFamily="34" charset="0"/>
                      </a:endParaRPr>
                    </a:p>
                  </a:txBody>
                  <a:tcPr marT="45717" marB="45717"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noFill/>
                  </a:tcPr>
                </a:tc>
              </a:tr>
              <a:tr h="81445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Times New Roman" pitchFamily="18" charset="0"/>
                        </a:rPr>
                        <a:t>Scope Verification</a:t>
                      </a:r>
                      <a:endParaRPr kumimoji="0" lang="en-US" sz="3600" b="0" i="0" u="none" strike="noStrike" cap="none" normalizeH="0" baseline="0" smtClean="0">
                        <a:ln>
                          <a:noFill/>
                        </a:ln>
                        <a:solidFill>
                          <a:schemeClr val="tx1"/>
                        </a:solidFill>
                        <a:effectLst/>
                        <a:latin typeface="Arial" pitchFamily="34" charset="0"/>
                      </a:endParaRPr>
                    </a:p>
                  </a:txBody>
                  <a:tcPr marT="45717" marB="45717"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cs typeface="Times New Roman" pitchFamily="18" charset="0"/>
                        </a:rPr>
                        <a:t>       </a:t>
                      </a:r>
                      <a:r>
                        <a:rPr kumimoji="0" lang="en-US" sz="1600" b="0" i="0" u="none" strike="noStrike" cap="none" normalizeH="0" baseline="0" dirty="0" smtClean="0">
                          <a:ln>
                            <a:noFill/>
                          </a:ln>
                          <a:solidFill>
                            <a:schemeClr val="tx1"/>
                          </a:solidFill>
                          <a:effectLst/>
                          <a:latin typeface="Arial" pitchFamily="34" charset="0"/>
                          <a:cs typeface="Times New Roman" pitchFamily="18" charset="0"/>
                        </a:rPr>
                        <a:t>Confirmation and formal acceptance that the project’s scope is accurate, complete, and supports the project’s MOV.</a:t>
                      </a:r>
                      <a:endParaRPr kumimoji="0" lang="en-US" sz="3200" b="0" i="0" u="none" strike="noStrike" cap="none" normalizeH="0" baseline="0" dirty="0" smtClean="0">
                        <a:ln>
                          <a:noFill/>
                        </a:ln>
                        <a:solidFill>
                          <a:schemeClr val="tx1"/>
                        </a:solidFill>
                        <a:effectLst/>
                        <a:latin typeface="Arial" pitchFamily="34" charset="0"/>
                      </a:endParaRPr>
                    </a:p>
                  </a:txBody>
                  <a:tcPr marT="45717" marB="45717"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noFill/>
                  </a:tcPr>
                </a:tc>
              </a:tr>
              <a:tr h="142223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Times New Roman" pitchFamily="18" charset="0"/>
                        </a:rPr>
                        <a:t>Scope Change Control</a:t>
                      </a:r>
                      <a:endParaRPr kumimoji="0" lang="en-US" sz="3600" b="0" i="0" u="none" strike="noStrike" cap="none" normalizeH="0" baseline="0" smtClean="0">
                        <a:ln>
                          <a:noFill/>
                        </a:ln>
                        <a:solidFill>
                          <a:schemeClr val="tx1"/>
                        </a:solidFill>
                        <a:effectLst/>
                        <a:latin typeface="Arial" pitchFamily="34" charset="0"/>
                      </a:endParaRPr>
                    </a:p>
                  </a:txBody>
                  <a:tcPr marT="45717" marB="45717"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cs typeface="Times New Roman" pitchFamily="18" charset="0"/>
                        </a:rPr>
                        <a:t>      Ensuring that controls are in place to manage proposed scope changes once the project’s scope is set.  These procedures must be communicated to all project stakeholders.</a:t>
                      </a:r>
                      <a:endParaRPr kumimoji="0" lang="en-US" sz="2800" b="0" i="0" u="none" strike="noStrike" cap="none" normalizeH="0" baseline="0" dirty="0" smtClean="0">
                        <a:ln>
                          <a:noFill/>
                        </a:ln>
                        <a:solidFill>
                          <a:schemeClr val="tx1"/>
                        </a:solidFill>
                        <a:effectLst/>
                        <a:latin typeface="Arial" pitchFamily="34" charset="0"/>
                      </a:endParaRPr>
                    </a:p>
                  </a:txBody>
                  <a:tcPr marT="45717" marB="45717"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noFill/>
                  </a:tcPr>
                </a:tc>
              </a:tr>
            </a:tbl>
          </a:graphicData>
        </a:graphic>
      </p:graphicFrame>
      <p:sp>
        <p:nvSpPr>
          <p:cNvPr id="13338" name="Rectangle 26"/>
          <p:cNvSpPr>
            <a:spLocks noGrp="1" noChangeArrowheads="1"/>
          </p:cNvSpPr>
          <p:nvPr>
            <p:ph type="title"/>
          </p:nvPr>
        </p:nvSpPr>
        <p:spPr>
          <a:xfrm>
            <a:off x="269383" y="228601"/>
            <a:ext cx="8534400" cy="758825"/>
          </a:xfrm>
        </p:spPr>
        <p:txBody>
          <a:bodyPr>
            <a:normAutofit/>
          </a:bodyPr>
          <a:lstStyle/>
          <a:p>
            <a:pPr eaLnBrk="1" hangingPunct="1"/>
            <a:r>
              <a:rPr lang="en-US" sz="2800" b="1" dirty="0">
                <a:latin typeface="Arial" panose="020B0604020202020204" pitchFamily="34" charset="0"/>
                <a:cs typeface="Arial" panose="020B0604020202020204" pitchFamily="34" charset="0"/>
              </a:rPr>
              <a:t>PMBOK Scope Management Processes</a:t>
            </a:r>
          </a:p>
        </p:txBody>
      </p:sp>
    </p:spTree>
    <p:extLst>
      <p:ext uri="{BB962C8B-B14F-4D97-AF65-F5344CB8AC3E}">
        <p14:creationId xmlns:p14="http://schemas.microsoft.com/office/powerpoint/2010/main" xmlns="" val="3528737720"/>
      </p:ext>
    </p:extLst>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a:xfrm>
            <a:off x="1524000" y="228600"/>
            <a:ext cx="7772400" cy="762000"/>
          </a:xfrm>
        </p:spPr>
        <p:txBody>
          <a:bodyPr>
            <a:normAutofit fontScale="90000"/>
          </a:bodyPr>
          <a:lstStyle/>
          <a:p>
            <a:pPr>
              <a:defRPr/>
            </a:pPr>
            <a:r>
              <a:rPr lang="en-US" sz="4000"/>
              <a:t>Summary of Scope Management Processes</a:t>
            </a:r>
          </a:p>
        </p:txBody>
      </p:sp>
      <p:pic>
        <p:nvPicPr>
          <p:cNvPr id="36867" name="Picture 3" descr="c05f08"/>
          <p:cNvPicPr>
            <a:picLocks noChangeAspect="1" noChangeArrowheads="1"/>
          </p:cNvPicPr>
          <p:nvPr/>
        </p:nvPicPr>
        <p:blipFill>
          <a:blip r:embed="rId2" cstate="print">
            <a:extLst>
              <a:ext uri="{28A0092B-C50C-407E-A947-70E740481C1C}">
                <a14:useLocalDpi xmlns:a14="http://schemas.microsoft.com/office/drawing/2010/main" xmlns="" val="0"/>
              </a:ext>
            </a:extLst>
          </a:blip>
          <a:srcRect l="11726" t="6294"/>
          <a:stretch>
            <a:fillRect/>
          </a:stretch>
        </p:blipFill>
        <p:spPr bwMode="auto">
          <a:xfrm>
            <a:off x="1600200" y="1219200"/>
            <a:ext cx="9017000"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7886857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1365161" y="2204108"/>
            <a:ext cx="8731876" cy="954107"/>
          </a:xfrm>
          <a:prstGeom prst="rect">
            <a:avLst/>
          </a:prstGeom>
        </p:spPr>
        <p:txBody>
          <a:bodyPr wrap="square">
            <a:spAutoFit/>
          </a:bodyPr>
          <a:lstStyle/>
          <a:p>
            <a:r>
              <a:rPr lang="en-US" sz="2800" b="1" dirty="0" smtClean="0">
                <a:latin typeface="Arial" panose="020B0604020202020204" pitchFamily="34" charset="0"/>
                <a:cs typeface="Arial" panose="020B0604020202020204" pitchFamily="34" charset="0"/>
              </a:rPr>
              <a:t>Lesson 3: Planning Project Work</a:t>
            </a:r>
            <a:r>
              <a:rPr lang="en-US" sz="2800" dirty="0" smtClean="0">
                <a:latin typeface="Arial" panose="020B0604020202020204" pitchFamily="34" charset="0"/>
                <a:cs typeface="Arial" panose="020B0604020202020204" pitchFamily="34" charset="0"/>
              </a:rPr>
              <a:t/>
            </a:r>
            <a:br>
              <a:rPr lang="en-US" sz="2800" dirty="0" smtClean="0">
                <a:latin typeface="Arial" panose="020B0604020202020204" pitchFamily="34" charset="0"/>
                <a:cs typeface="Arial" panose="020B0604020202020204" pitchFamily="34" charset="0"/>
              </a:rPr>
            </a:br>
            <a:r>
              <a:rPr lang="en-US" sz="2800" dirty="0" smtClean="0">
                <a:latin typeface="Arial" panose="020B0604020202020204" pitchFamily="34" charset="0"/>
                <a:cs typeface="Arial" panose="020B0604020202020204" pitchFamily="34" charset="0"/>
              </a:rPr>
              <a:t>Topic 3D: Develop a Work Breakdown Structure</a:t>
            </a:r>
            <a:endParaRPr lang="en-US" sz="2800" dirty="0"/>
          </a:p>
        </p:txBody>
      </p:sp>
    </p:spTree>
    <p:extLst>
      <p:ext uri="{BB962C8B-B14F-4D97-AF65-F5344CB8AC3E}">
        <p14:creationId xmlns:p14="http://schemas.microsoft.com/office/powerpoint/2010/main" xmlns="" val="41659675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195" name="Picture 99" descr="x15_ProjectMgtCassin#12E0FB.tif                                0012E0F9Macintosh HD                   B7C803F1:"/>
          <p:cNvPicPr>
            <a:picLocks noChangeAspect="1" noChangeArrowheads="1"/>
          </p:cNvPicPr>
          <p:nvPr/>
        </p:nvPicPr>
        <p:blipFill>
          <a:blip r:embed="rId2" cstate="print"/>
          <a:srcRect b="15593"/>
          <a:stretch>
            <a:fillRect/>
          </a:stretch>
        </p:blipFill>
        <p:spPr bwMode="auto">
          <a:xfrm>
            <a:off x="4065806" y="663574"/>
            <a:ext cx="6797675" cy="5737225"/>
          </a:xfrm>
          <a:prstGeom prst="rect">
            <a:avLst/>
          </a:prstGeom>
          <a:noFill/>
        </p:spPr>
      </p:pic>
      <p:sp>
        <p:nvSpPr>
          <p:cNvPr id="4191" name="Rectangle 95"/>
          <p:cNvSpPr>
            <a:spLocks noGrp="1" noChangeArrowheads="1"/>
          </p:cNvSpPr>
          <p:nvPr>
            <p:ph type="ctrTitle"/>
          </p:nvPr>
        </p:nvSpPr>
        <p:spPr>
          <a:xfrm>
            <a:off x="2895600" y="-137375"/>
            <a:ext cx="6934200" cy="1219200"/>
          </a:xfrm>
        </p:spPr>
        <p:txBody>
          <a:bodyPr/>
          <a:lstStyle/>
          <a:p>
            <a:r>
              <a:rPr lang="en-US" sz="3600" dirty="0" smtClean="0">
                <a:solidFill>
                  <a:srgbClr val="FC0128"/>
                </a:solidFill>
                <a:latin typeface="Arial" panose="020B0604020202020204" pitchFamily="34" charset="0"/>
                <a:cs typeface="Arial" panose="020B0604020202020204" pitchFamily="34" charset="0"/>
              </a:rPr>
              <a:t>Work </a:t>
            </a:r>
            <a:r>
              <a:rPr lang="en-US" sz="3600" dirty="0">
                <a:solidFill>
                  <a:srgbClr val="FC0128"/>
                </a:solidFill>
                <a:latin typeface="Arial" panose="020B0604020202020204" pitchFamily="34" charset="0"/>
                <a:cs typeface="Arial" panose="020B0604020202020204" pitchFamily="34" charset="0"/>
              </a:rPr>
              <a:t>Breakdown Structures</a:t>
            </a:r>
            <a:endParaRPr lang="en-US" sz="4000" dirty="0">
              <a:latin typeface="Arial" panose="020B0604020202020204" pitchFamily="34" charset="0"/>
              <a:cs typeface="Arial" panose="020B0604020202020204" pitchFamily="34" charset="0"/>
            </a:endParaRPr>
          </a:p>
        </p:txBody>
      </p:sp>
      <p:sp>
        <p:nvSpPr>
          <p:cNvPr id="4192" name="Rectangle 96"/>
          <p:cNvSpPr>
            <a:spLocks noChangeArrowheads="1"/>
          </p:cNvSpPr>
          <p:nvPr/>
        </p:nvSpPr>
        <p:spPr bwMode="auto">
          <a:xfrm>
            <a:off x="6096839" y="2106077"/>
            <a:ext cx="966931" cy="369332"/>
          </a:xfrm>
          <a:prstGeom prst="rect">
            <a:avLst/>
          </a:prstGeom>
          <a:noFill/>
          <a:ln w="12700">
            <a:noFill/>
            <a:miter lim="800000"/>
            <a:headEnd/>
            <a:tailEnd/>
          </a:ln>
          <a:effectLst/>
        </p:spPr>
        <p:txBody>
          <a:bodyPr wrap="none">
            <a:spAutoFit/>
          </a:bodyPr>
          <a:lstStyle/>
          <a:p>
            <a:r>
              <a:rPr lang="en-US" b="1" dirty="0"/>
              <a:t>Camp III</a:t>
            </a:r>
          </a:p>
        </p:txBody>
      </p:sp>
      <p:sp>
        <p:nvSpPr>
          <p:cNvPr id="4193" name="Rectangle 97"/>
          <p:cNvSpPr>
            <a:spLocks noChangeArrowheads="1"/>
          </p:cNvSpPr>
          <p:nvPr/>
        </p:nvSpPr>
        <p:spPr bwMode="auto">
          <a:xfrm>
            <a:off x="4455128" y="4722253"/>
            <a:ext cx="906017" cy="369332"/>
          </a:xfrm>
          <a:prstGeom prst="rect">
            <a:avLst/>
          </a:prstGeom>
          <a:noFill/>
          <a:ln w="12700">
            <a:noFill/>
            <a:miter lim="800000"/>
            <a:headEnd/>
            <a:tailEnd/>
          </a:ln>
          <a:effectLst/>
        </p:spPr>
        <p:txBody>
          <a:bodyPr wrap="none">
            <a:spAutoFit/>
          </a:bodyPr>
          <a:lstStyle/>
          <a:p>
            <a:r>
              <a:rPr lang="en-US" b="1" dirty="0"/>
              <a:t>Camp II</a:t>
            </a:r>
          </a:p>
        </p:txBody>
      </p:sp>
      <p:sp>
        <p:nvSpPr>
          <p:cNvPr id="4194" name="Rectangle 98"/>
          <p:cNvSpPr>
            <a:spLocks noChangeArrowheads="1"/>
          </p:cNvSpPr>
          <p:nvPr/>
        </p:nvSpPr>
        <p:spPr bwMode="auto">
          <a:xfrm>
            <a:off x="8208136" y="5421474"/>
            <a:ext cx="845103" cy="369332"/>
          </a:xfrm>
          <a:prstGeom prst="rect">
            <a:avLst/>
          </a:prstGeom>
          <a:noFill/>
          <a:ln w="12700">
            <a:noFill/>
            <a:miter lim="800000"/>
            <a:headEnd/>
            <a:tailEnd/>
          </a:ln>
          <a:effectLst/>
        </p:spPr>
        <p:txBody>
          <a:bodyPr wrap="none">
            <a:spAutoFit/>
          </a:bodyPr>
          <a:lstStyle/>
          <a:p>
            <a:r>
              <a:rPr lang="en-US" b="1" dirty="0"/>
              <a:t>Camp I</a:t>
            </a:r>
          </a:p>
        </p:txBody>
      </p:sp>
      <p:sp>
        <p:nvSpPr>
          <p:cNvPr id="2" name="TextBox 1"/>
          <p:cNvSpPr txBox="1"/>
          <p:nvPr/>
        </p:nvSpPr>
        <p:spPr>
          <a:xfrm>
            <a:off x="666969" y="1824027"/>
            <a:ext cx="3515932" cy="3416320"/>
          </a:xfrm>
          <a:prstGeom prst="rect">
            <a:avLst/>
          </a:prstGeom>
          <a:noFill/>
        </p:spPr>
        <p:txBody>
          <a:bodyPr wrap="square" rtlCol="0">
            <a:spAutoFit/>
          </a:bodyPr>
          <a:lstStyle/>
          <a:p>
            <a:pPr algn="ctr"/>
            <a:r>
              <a:rPr lang="en-US" sz="3600" dirty="0" smtClean="0"/>
              <a:t>Based on the CONCEPT of </a:t>
            </a:r>
            <a:r>
              <a:rPr lang="en-US" sz="3600" dirty="0" smtClean="0">
                <a:solidFill>
                  <a:srgbClr val="FF0000"/>
                </a:solidFill>
              </a:rPr>
              <a:t>PROJECT MONETORING AND CONTROLLING</a:t>
            </a:r>
            <a:endParaRPr lang="en-US" sz="3600" dirty="0">
              <a:solidFill>
                <a:srgbClr val="FF0000"/>
              </a:solidFill>
            </a:endParaRPr>
          </a:p>
        </p:txBody>
      </p:sp>
    </p:spTree>
    <p:extLst>
      <p:ext uri="{BB962C8B-B14F-4D97-AF65-F5344CB8AC3E}">
        <p14:creationId xmlns:p14="http://schemas.microsoft.com/office/powerpoint/2010/main" xmlns="" val="143335606"/>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4658" name="Rectangle 2"/>
          <p:cNvSpPr>
            <a:spLocks noGrp="1" noChangeArrowheads="1"/>
          </p:cNvSpPr>
          <p:nvPr>
            <p:ph type="title"/>
          </p:nvPr>
        </p:nvSpPr>
        <p:spPr/>
        <p:txBody>
          <a:bodyPr>
            <a:normAutofit/>
          </a:bodyPr>
          <a:lstStyle/>
          <a:p>
            <a:r>
              <a:rPr lang="en-US" sz="2800" b="1" dirty="0">
                <a:latin typeface="Arial" panose="020B0604020202020204" pitchFamily="34" charset="0"/>
                <a:cs typeface="Arial" panose="020B0604020202020204" pitchFamily="34" charset="0"/>
              </a:rPr>
              <a:t>Outline</a:t>
            </a:r>
          </a:p>
        </p:txBody>
      </p:sp>
      <p:sp>
        <p:nvSpPr>
          <p:cNvPr id="454659" name="Rectangle 3"/>
          <p:cNvSpPr>
            <a:spLocks noGrp="1" noChangeArrowheads="1"/>
          </p:cNvSpPr>
          <p:nvPr>
            <p:ph type="body" idx="1"/>
          </p:nvPr>
        </p:nvSpPr>
        <p:spPr>
          <a:xfrm>
            <a:off x="838200" y="1690688"/>
            <a:ext cx="11353800" cy="4800600"/>
          </a:xfrm>
        </p:spPr>
        <p:txBody>
          <a:bodyPr>
            <a:normAutofit/>
          </a:bodyPr>
          <a:lstStyle/>
          <a:p>
            <a:pPr algn="just"/>
            <a:r>
              <a:rPr lang="en-US" sz="2400" dirty="0" smtClean="0">
                <a:latin typeface="Arial" panose="020B0604020202020204" pitchFamily="34" charset="0"/>
                <a:cs typeface="Arial" panose="020B0604020202020204" pitchFamily="34" charset="0"/>
              </a:rPr>
              <a:t>In </a:t>
            </a:r>
            <a:r>
              <a:rPr lang="en-US" sz="2400" dirty="0">
                <a:latin typeface="Arial" panose="020B0604020202020204" pitchFamily="34" charset="0"/>
                <a:cs typeface="Arial" panose="020B0604020202020204" pitchFamily="34" charset="0"/>
              </a:rPr>
              <a:t>this lecture we focus </a:t>
            </a:r>
            <a:r>
              <a:rPr lang="en-US" sz="2400" dirty="0" smtClean="0">
                <a:latin typeface="Arial" panose="020B0604020202020204" pitchFamily="34" charset="0"/>
                <a:cs typeface="Arial" panose="020B0604020202020204" pitchFamily="34" charset="0"/>
              </a:rPr>
              <a:t>on:</a:t>
            </a:r>
          </a:p>
          <a:p>
            <a:pPr lvl="1" algn="just"/>
            <a:r>
              <a:rPr lang="en-US" i="1" dirty="0" smtClean="0">
                <a:solidFill>
                  <a:srgbClr val="FF0000"/>
                </a:solidFill>
                <a:latin typeface="Arial" panose="020B0604020202020204" pitchFamily="34" charset="0"/>
                <a:cs typeface="Arial" panose="020B0604020202020204" pitchFamily="34" charset="0"/>
              </a:rPr>
              <a:t>Anatomy of Work Breakdown Structures</a:t>
            </a:r>
          </a:p>
          <a:p>
            <a:pPr lvl="1" algn="just"/>
            <a:r>
              <a:rPr lang="en-US" dirty="0" smtClean="0">
                <a:latin typeface="Arial" panose="020B0604020202020204" pitchFamily="34" charset="0"/>
                <a:cs typeface="Arial" panose="020B0604020202020204" pitchFamily="34" charset="0"/>
              </a:rPr>
              <a:t>Developing </a:t>
            </a:r>
            <a:r>
              <a:rPr lang="en-US" dirty="0">
                <a:latin typeface="Arial" panose="020B0604020202020204" pitchFamily="34" charset="0"/>
                <a:cs typeface="Arial" panose="020B0604020202020204" pitchFamily="34" charset="0"/>
              </a:rPr>
              <a:t>a Work breakdown structure (WBS)</a:t>
            </a:r>
          </a:p>
          <a:p>
            <a:pPr lvl="1" algn="just"/>
            <a:r>
              <a:rPr lang="en-US" dirty="0">
                <a:latin typeface="Arial" panose="020B0604020202020204" pitchFamily="34" charset="0"/>
                <a:cs typeface="Arial" panose="020B0604020202020204" pitchFamily="34" charset="0"/>
              </a:rPr>
              <a:t>Dependencies between tasks</a:t>
            </a:r>
          </a:p>
          <a:p>
            <a:pPr lvl="1" algn="just"/>
            <a:r>
              <a:rPr lang="en-US" dirty="0">
                <a:latin typeface="Arial" panose="020B0604020202020204" pitchFamily="34" charset="0"/>
                <a:cs typeface="Arial" panose="020B0604020202020204" pitchFamily="34" charset="0"/>
              </a:rPr>
              <a:t>Scheduling </a:t>
            </a:r>
          </a:p>
          <a:p>
            <a:pPr algn="just"/>
            <a:r>
              <a:rPr lang="en-US" sz="2400" dirty="0">
                <a:latin typeface="Arial" panose="020B0604020202020204" pitchFamily="34" charset="0"/>
                <a:cs typeface="Arial" panose="020B0604020202020204" pitchFamily="34" charset="0"/>
              </a:rPr>
              <a:t>Notations for visualizing dependencies</a:t>
            </a:r>
          </a:p>
          <a:p>
            <a:pPr algn="just"/>
            <a:r>
              <a:rPr lang="en-US" sz="2400" dirty="0">
                <a:latin typeface="Arial" panose="020B0604020202020204" pitchFamily="34" charset="0"/>
                <a:cs typeface="Arial" panose="020B0604020202020204" pitchFamily="34" charset="0"/>
              </a:rPr>
              <a:t>Many heuristics and examples</a:t>
            </a:r>
          </a:p>
          <a:p>
            <a:pPr lvl="1" algn="just"/>
            <a:r>
              <a:rPr lang="en-US" dirty="0">
                <a:latin typeface="Arial" panose="020B0604020202020204" pitchFamily="34" charset="0"/>
                <a:cs typeface="Arial" panose="020B0604020202020204" pitchFamily="34" charset="0"/>
              </a:rPr>
              <a:t>How detailed should a WBS be?</a:t>
            </a:r>
          </a:p>
          <a:p>
            <a:pPr lvl="1" algn="just"/>
            <a:r>
              <a:rPr lang="en-US" dirty="0">
                <a:latin typeface="Arial" panose="020B0604020202020204" pitchFamily="34" charset="0"/>
                <a:cs typeface="Arial" panose="020B0604020202020204" pitchFamily="34" charset="0"/>
              </a:rPr>
              <a:t>How can you plan a long project when things are unknown or changing all the time?</a:t>
            </a:r>
          </a:p>
        </p:txBody>
      </p:sp>
    </p:spTree>
    <p:extLst>
      <p:ext uri="{BB962C8B-B14F-4D97-AF65-F5344CB8AC3E}">
        <p14:creationId xmlns:p14="http://schemas.microsoft.com/office/powerpoint/2010/main" xmlns="" val="29914784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a:bodyPr>
          <a:lstStyle/>
          <a:p>
            <a:r>
              <a:rPr lang="en-US" sz="2800" b="1" dirty="0">
                <a:latin typeface="Arial" panose="020B0604020202020204" pitchFamily="34" charset="0"/>
                <a:cs typeface="Arial" panose="020B0604020202020204" pitchFamily="34" charset="0"/>
              </a:rPr>
              <a:t>Anatomy of Work Breakdown Structures</a:t>
            </a:r>
          </a:p>
        </p:txBody>
      </p:sp>
      <p:sp>
        <p:nvSpPr>
          <p:cNvPr id="29699" name="Rectangle 3"/>
          <p:cNvSpPr>
            <a:spLocks noGrp="1" noChangeArrowheads="1"/>
          </p:cNvSpPr>
          <p:nvPr>
            <p:ph type="body" idx="1"/>
          </p:nvPr>
        </p:nvSpPr>
        <p:spPr>
          <a:xfrm>
            <a:off x="2209800" y="1981200"/>
            <a:ext cx="7772400" cy="3733800"/>
          </a:xfrm>
        </p:spPr>
        <p:txBody>
          <a:bodyPr/>
          <a:lstStyle/>
          <a:p>
            <a:pPr marL="609600" indent="-609600" algn="just">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What is a WBS?</a:t>
            </a:r>
          </a:p>
          <a:p>
            <a:pPr marL="609600" indent="-609600" algn="just">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The 100% Rule</a:t>
            </a:r>
          </a:p>
          <a:p>
            <a:pPr marL="609600" indent="-609600" algn="just">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Three Types of WBS Structures</a:t>
            </a:r>
          </a:p>
          <a:p>
            <a:pPr marL="609600" indent="-609600" algn="just">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Four Types of WBS Elements</a:t>
            </a:r>
          </a:p>
          <a:p>
            <a:pPr marL="609600" indent="-609600" algn="just">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Two Types of Programs</a:t>
            </a:r>
          </a:p>
          <a:p>
            <a:pPr marL="609600" indent="-609600" algn="just">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Use of WBS to Define Activities</a:t>
            </a:r>
          </a:p>
          <a:p>
            <a:pPr marL="609600" indent="-609600">
              <a:buFont typeface="Wingdings" panose="05000000000000000000" pitchFamily="2" charset="2"/>
              <a:buAutoNum type="arabicPeriod"/>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41936075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a:bodyPr>
          <a:lstStyle/>
          <a:p>
            <a:r>
              <a:rPr lang="en-US" sz="2800" b="1" dirty="0">
                <a:latin typeface="Arial" panose="020B0604020202020204" pitchFamily="34" charset="0"/>
                <a:cs typeface="Arial" panose="020B0604020202020204" pitchFamily="34" charset="0"/>
              </a:rPr>
              <a:t>Anatomy of Work Breakdown Structures</a:t>
            </a:r>
          </a:p>
        </p:txBody>
      </p:sp>
      <p:sp>
        <p:nvSpPr>
          <p:cNvPr id="36867" name="Rectangle 3"/>
          <p:cNvSpPr>
            <a:spLocks noGrp="1" noChangeArrowheads="1"/>
          </p:cNvSpPr>
          <p:nvPr>
            <p:ph type="body" idx="1"/>
          </p:nvPr>
        </p:nvSpPr>
        <p:spPr>
          <a:xfrm>
            <a:off x="2209800" y="1981200"/>
            <a:ext cx="7772400" cy="3733800"/>
          </a:xfrm>
        </p:spPr>
        <p:txBody>
          <a:bodyPr/>
          <a:lstStyle/>
          <a:p>
            <a:pPr marL="609600" indent="-609600">
              <a:buFont typeface="Wingdings" panose="05000000000000000000" pitchFamily="2" charset="2"/>
              <a:buAutoNum type="arabicPeriod"/>
            </a:pPr>
            <a:r>
              <a:rPr lang="en-US" sz="2400" b="1" dirty="0">
                <a:latin typeface="Arial" panose="020B0604020202020204" pitchFamily="34" charset="0"/>
                <a:cs typeface="Arial" panose="020B0604020202020204" pitchFamily="34" charset="0"/>
              </a:rPr>
              <a:t>What is a WBS?</a:t>
            </a:r>
          </a:p>
          <a:p>
            <a:pPr marL="609600" indent="-609600">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The 100% Rule</a:t>
            </a:r>
          </a:p>
          <a:p>
            <a:pPr marL="609600" indent="-609600">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Three Types of WBS Structures</a:t>
            </a:r>
          </a:p>
          <a:p>
            <a:pPr marL="609600" indent="-609600">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Four Types of WBS Elements</a:t>
            </a:r>
          </a:p>
          <a:p>
            <a:pPr marL="609600" indent="-609600">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Two Types of Programs</a:t>
            </a:r>
          </a:p>
          <a:p>
            <a:pPr marL="609600" indent="-609600">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Use of WBS to Define Activities</a:t>
            </a:r>
          </a:p>
          <a:p>
            <a:pPr marL="609600" indent="-609600">
              <a:buFont typeface="Wingdings" panose="05000000000000000000" pitchFamily="2" charset="2"/>
              <a:buAutoNum type="arabicPeriod"/>
            </a:pPr>
            <a:endParaRPr lang="en-US" dirty="0">
              <a:solidFill>
                <a:srgbClr val="00CC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6603625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6084" name="Rectangle 4"/>
          <p:cNvSpPr>
            <a:spLocks noGrp="1" noChangeArrowheads="1"/>
          </p:cNvSpPr>
          <p:nvPr>
            <p:ph type="title"/>
          </p:nvPr>
        </p:nvSpPr>
        <p:spPr>
          <a:noFill/>
          <a:ln/>
        </p:spPr>
        <p:txBody>
          <a:bodyPr>
            <a:normAutofit/>
          </a:bodyPr>
          <a:lstStyle/>
          <a:p>
            <a:r>
              <a:rPr lang="en-US" sz="2800" b="1" dirty="0">
                <a:latin typeface="Arial" panose="020B0604020202020204" pitchFamily="34" charset="0"/>
                <a:cs typeface="Arial" panose="020B0604020202020204" pitchFamily="34" charset="0"/>
              </a:rPr>
              <a:t>Work Breakdown Structure</a:t>
            </a:r>
          </a:p>
        </p:txBody>
      </p:sp>
      <p:sp>
        <p:nvSpPr>
          <p:cNvPr id="46085" name="Rectangle 5"/>
          <p:cNvSpPr>
            <a:spLocks noGrp="1" noChangeArrowheads="1"/>
          </p:cNvSpPr>
          <p:nvPr>
            <p:ph type="body" idx="1"/>
          </p:nvPr>
        </p:nvSpPr>
        <p:spPr>
          <a:noFill/>
          <a:ln/>
        </p:spPr>
        <p:txBody>
          <a:bodyPr vert="horz" lIns="92075" tIns="46038" rIns="92075" bIns="46038" rtlCol="0">
            <a:normAutofit/>
          </a:bodyPr>
          <a:lstStyle/>
          <a:p>
            <a:pPr algn="just">
              <a:lnSpc>
                <a:spcPct val="90000"/>
              </a:lnSpc>
            </a:pPr>
            <a:r>
              <a:rPr lang="en-US" sz="2400" dirty="0">
                <a:latin typeface="Arial" panose="020B0604020202020204" pitchFamily="34" charset="0"/>
                <a:cs typeface="Arial" panose="020B0604020202020204" pitchFamily="34" charset="0"/>
              </a:rPr>
              <a:t>Formal Definition per the PMBOK® Guide:</a:t>
            </a:r>
          </a:p>
          <a:p>
            <a:pPr algn="just">
              <a:lnSpc>
                <a:spcPct val="90000"/>
              </a:lnSpc>
              <a:buFont typeface="Wingdings" panose="05000000000000000000" pitchFamily="2" charset="2"/>
              <a:buNone/>
            </a:pPr>
            <a:r>
              <a:rPr lang="en-US" sz="2400" dirty="0">
                <a:latin typeface="Arial" panose="020B0604020202020204" pitchFamily="34" charset="0"/>
                <a:cs typeface="Arial" panose="020B0604020202020204" pitchFamily="34" charset="0"/>
              </a:rPr>
              <a:t>	</a:t>
            </a:r>
            <a:r>
              <a:rPr lang="en-US" sz="2400" i="1" dirty="0">
                <a:latin typeface="Arial" panose="020B0604020202020204" pitchFamily="34" charset="0"/>
                <a:cs typeface="Arial" panose="020B0604020202020204" pitchFamily="34" charset="0"/>
              </a:rPr>
              <a:t>A Deliverable - Oriented Grouping of Project </a:t>
            </a:r>
            <a:r>
              <a:rPr lang="en-US" sz="2400" b="1" i="1" dirty="0">
                <a:latin typeface="Arial" panose="020B0604020202020204" pitchFamily="34" charset="0"/>
                <a:cs typeface="Arial" panose="020B0604020202020204" pitchFamily="34" charset="0"/>
              </a:rPr>
              <a:t>Elements</a:t>
            </a:r>
            <a:r>
              <a:rPr lang="en-US" sz="2400" i="1" dirty="0">
                <a:latin typeface="Arial" panose="020B0604020202020204" pitchFamily="34" charset="0"/>
                <a:cs typeface="Arial" panose="020B0604020202020204" pitchFamily="34" charset="0"/>
              </a:rPr>
              <a:t> that Organizes and Defines the Total Scope of the Project.</a:t>
            </a:r>
          </a:p>
          <a:p>
            <a:pPr algn="just">
              <a:lnSpc>
                <a:spcPct val="90000"/>
              </a:lnSpc>
              <a:buFont typeface="Wingdings" panose="05000000000000000000" pitchFamily="2" charset="2"/>
              <a:buNone/>
            </a:pPr>
            <a:r>
              <a:rPr lang="en-US" sz="2400" i="1" dirty="0">
                <a:latin typeface="Arial" panose="020B0604020202020204" pitchFamily="34" charset="0"/>
                <a:cs typeface="Arial" panose="020B0604020202020204" pitchFamily="34" charset="0"/>
              </a:rPr>
              <a:t>	Each Descending Level Represents an Increasingly Detailed Definition of the Project Work.</a:t>
            </a:r>
          </a:p>
        </p:txBody>
      </p:sp>
    </p:spTree>
    <p:extLst>
      <p:ext uri="{BB962C8B-B14F-4D97-AF65-F5344CB8AC3E}">
        <p14:creationId xmlns:p14="http://schemas.microsoft.com/office/powerpoint/2010/main" xmlns="" val="2520791531"/>
      </p:ext>
    </p:extLst>
  </p:cSld>
  <p:clrMapOvr>
    <a:masterClrMapping/>
  </p:clrMapOvr>
  <p:transition>
    <p:check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20835" name="Object 1027"/>
          <p:cNvGraphicFramePr>
            <a:graphicFrameLocks noChangeAspect="1"/>
          </p:cNvGraphicFramePr>
          <p:nvPr>
            <p:extLst>
              <p:ext uri="{D42A27DB-BD31-4B8C-83A1-F6EECF244321}">
                <p14:modId xmlns:p14="http://schemas.microsoft.com/office/powerpoint/2010/main" xmlns="" val="3904556827"/>
              </p:ext>
            </p:extLst>
          </p:nvPr>
        </p:nvGraphicFramePr>
        <p:xfrm>
          <a:off x="1617663" y="674688"/>
          <a:ext cx="9509125" cy="7300912"/>
        </p:xfrm>
        <a:graphic>
          <a:graphicData uri="http://schemas.openxmlformats.org/presentationml/2006/ole">
            <p:oleObj spid="_x0000_s1036" name="Document" r:id="rId3" imgW="6450993" imgH="4945092" progId="Word.Document.8">
              <p:embed/>
            </p:oleObj>
          </a:graphicData>
        </a:graphic>
      </p:graphicFrame>
    </p:spTree>
    <p:extLst>
      <p:ext uri="{BB962C8B-B14F-4D97-AF65-F5344CB8AC3E}">
        <p14:creationId xmlns:p14="http://schemas.microsoft.com/office/powerpoint/2010/main" xmlns="" val="2238477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0180" name="Rectangle 4"/>
          <p:cNvSpPr>
            <a:spLocks noGrp="1" noChangeArrowheads="1"/>
          </p:cNvSpPr>
          <p:nvPr>
            <p:ph type="title"/>
          </p:nvPr>
        </p:nvSpPr>
        <p:spPr>
          <a:noFill/>
          <a:ln/>
        </p:spPr>
        <p:txBody>
          <a:bodyPr>
            <a:normAutofit/>
          </a:bodyPr>
          <a:lstStyle/>
          <a:p>
            <a:r>
              <a:rPr lang="en-US" sz="2800" b="1" dirty="0">
                <a:latin typeface="Arial" panose="020B0604020202020204" pitchFamily="34" charset="0"/>
                <a:cs typeface="Arial" panose="020B0604020202020204" pitchFamily="34" charset="0"/>
              </a:rPr>
              <a:t>WBS CONCEPT</a:t>
            </a:r>
          </a:p>
        </p:txBody>
      </p:sp>
      <p:sp>
        <p:nvSpPr>
          <p:cNvPr id="50181" name="Rectangle 5"/>
          <p:cNvSpPr>
            <a:spLocks noGrp="1" noChangeArrowheads="1"/>
          </p:cNvSpPr>
          <p:nvPr>
            <p:ph type="body" idx="1"/>
          </p:nvPr>
        </p:nvSpPr>
        <p:spPr>
          <a:xfrm>
            <a:off x="838200" y="1912937"/>
            <a:ext cx="10515600" cy="3650735"/>
          </a:xfrm>
          <a:noFill/>
          <a:ln/>
        </p:spPr>
        <p:txBody>
          <a:bodyPr vert="horz" lIns="92075" tIns="46038" rIns="92075" bIns="46038" rtlCol="0">
            <a:normAutofit/>
          </a:bodyPr>
          <a:lstStyle/>
          <a:p>
            <a:pPr algn="just">
              <a:lnSpc>
                <a:spcPct val="90000"/>
              </a:lnSpc>
            </a:pPr>
            <a:r>
              <a:rPr lang="en-US" sz="2400" dirty="0">
                <a:latin typeface="Arial" panose="020B0604020202020204" pitchFamily="34" charset="0"/>
                <a:cs typeface="Arial" panose="020B0604020202020204" pitchFamily="34" charset="0"/>
              </a:rPr>
              <a:t>Outline of the Work to be Performed</a:t>
            </a:r>
          </a:p>
          <a:p>
            <a:pPr algn="just">
              <a:lnSpc>
                <a:spcPct val="90000"/>
              </a:lnSpc>
            </a:pPr>
            <a:r>
              <a:rPr lang="en-US" sz="2400" dirty="0">
                <a:latin typeface="Arial" panose="020B0604020202020204" pitchFamily="34" charset="0"/>
                <a:cs typeface="Arial" panose="020B0604020202020204" pitchFamily="34" charset="0"/>
              </a:rPr>
              <a:t>Provides a Framework for Defining the Work on the Project  - SOW</a:t>
            </a:r>
          </a:p>
          <a:p>
            <a:pPr algn="just">
              <a:lnSpc>
                <a:spcPct val="90000"/>
              </a:lnSpc>
            </a:pPr>
            <a:r>
              <a:rPr lang="en-US" sz="2400" dirty="0">
                <a:latin typeface="Arial" panose="020B0604020202020204" pitchFamily="34" charset="0"/>
                <a:cs typeface="Arial" panose="020B0604020202020204" pitchFamily="34" charset="0"/>
              </a:rPr>
              <a:t>Provides a Framework for Planning</a:t>
            </a:r>
          </a:p>
          <a:p>
            <a:pPr algn="just">
              <a:lnSpc>
                <a:spcPct val="90000"/>
              </a:lnSpc>
            </a:pPr>
            <a:r>
              <a:rPr lang="en-US" sz="2400" dirty="0">
                <a:latin typeface="Arial" panose="020B0604020202020204" pitchFamily="34" charset="0"/>
                <a:cs typeface="Arial" panose="020B0604020202020204" pitchFamily="34" charset="0"/>
              </a:rPr>
              <a:t>(Work Not in the WBS is Work Not in the Project)</a:t>
            </a:r>
          </a:p>
        </p:txBody>
      </p:sp>
    </p:spTree>
    <p:extLst>
      <p:ext uri="{BB962C8B-B14F-4D97-AF65-F5344CB8AC3E}">
        <p14:creationId xmlns:p14="http://schemas.microsoft.com/office/powerpoint/2010/main" xmlns="" val="645408212"/>
      </p:ext>
    </p:extLst>
  </p:cSld>
  <p:clrMapOvr>
    <a:masterClrMapping/>
  </p:clrMapOvr>
  <p:transition>
    <p:check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702971" y="266163"/>
            <a:ext cx="7772400" cy="1143000"/>
          </a:xfrm>
        </p:spPr>
        <p:txBody>
          <a:bodyPr>
            <a:normAutofit/>
          </a:bodyPr>
          <a:lstStyle/>
          <a:p>
            <a:r>
              <a:rPr lang="en-US" sz="2800" b="1" dirty="0">
                <a:latin typeface="Arial" panose="020B0604020202020204" pitchFamily="34" charset="0"/>
                <a:cs typeface="Arial" panose="020B0604020202020204" pitchFamily="34" charset="0"/>
              </a:rPr>
              <a:t>Definitions</a:t>
            </a:r>
          </a:p>
        </p:txBody>
      </p:sp>
      <p:sp>
        <p:nvSpPr>
          <p:cNvPr id="123907" name="Rectangle 3"/>
          <p:cNvSpPr>
            <a:spLocks noGrp="1" noChangeArrowheads="1"/>
          </p:cNvSpPr>
          <p:nvPr>
            <p:ph type="body" idx="1"/>
          </p:nvPr>
        </p:nvSpPr>
        <p:spPr/>
        <p:txBody>
          <a:bodyPr>
            <a:normAutofit/>
          </a:bodyPr>
          <a:lstStyle/>
          <a:p>
            <a:pPr algn="just"/>
            <a:r>
              <a:rPr lang="en-US" sz="2400" dirty="0">
                <a:latin typeface="Arial" panose="020B0604020202020204" pitchFamily="34" charset="0"/>
                <a:cs typeface="Arial" panose="020B0604020202020204" pitchFamily="34" charset="0"/>
              </a:rPr>
              <a:t>A WBS Consists of </a:t>
            </a:r>
            <a:r>
              <a:rPr lang="en-US" sz="2400" b="1" dirty="0">
                <a:solidFill>
                  <a:srgbClr val="FF0000"/>
                </a:solidFill>
                <a:latin typeface="Arial" panose="020B0604020202020204" pitchFamily="34" charset="0"/>
                <a:cs typeface="Arial" panose="020B0604020202020204" pitchFamily="34" charset="0"/>
              </a:rPr>
              <a:t>Elements</a:t>
            </a:r>
          </a:p>
          <a:p>
            <a:pPr algn="just"/>
            <a:r>
              <a:rPr lang="en-US" sz="2400" dirty="0">
                <a:latin typeface="Arial" panose="020B0604020202020204" pitchFamily="34" charset="0"/>
                <a:cs typeface="Arial" panose="020B0604020202020204" pitchFamily="34" charset="0"/>
              </a:rPr>
              <a:t>The Lowest Level Element in the WBS is Often Referred to as a Work Package</a:t>
            </a:r>
          </a:p>
          <a:p>
            <a:pPr algn="just"/>
            <a:r>
              <a:rPr lang="en-US" sz="2400" dirty="0">
                <a:latin typeface="Arial" panose="020B0604020202020204" pitchFamily="34" charset="0"/>
                <a:cs typeface="Arial" panose="020B0604020202020204" pitchFamily="34" charset="0"/>
              </a:rPr>
              <a:t>A Work Package Consists of Tasks or Activities</a:t>
            </a:r>
          </a:p>
          <a:p>
            <a:pPr algn="just"/>
            <a:r>
              <a:rPr lang="en-US" sz="2400" dirty="0">
                <a:latin typeface="Arial" panose="020B0604020202020204" pitchFamily="34" charset="0"/>
                <a:cs typeface="Arial" panose="020B0604020202020204" pitchFamily="34" charset="0"/>
              </a:rPr>
              <a:t>Elements are Described by Nouns</a:t>
            </a:r>
          </a:p>
          <a:p>
            <a:pPr algn="just"/>
            <a:r>
              <a:rPr lang="en-US" sz="2400" dirty="0">
                <a:latin typeface="Arial" panose="020B0604020202020204" pitchFamily="34" charset="0"/>
                <a:cs typeface="Arial" panose="020B0604020202020204" pitchFamily="34" charset="0"/>
              </a:rPr>
              <a:t>Activities Contain Verbs</a:t>
            </a:r>
          </a:p>
        </p:txBody>
      </p:sp>
    </p:spTree>
    <p:extLst>
      <p:ext uri="{BB962C8B-B14F-4D97-AF65-F5344CB8AC3E}">
        <p14:creationId xmlns:p14="http://schemas.microsoft.com/office/powerpoint/2010/main" xmlns="" val="31530936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5" name="Rectangle 7"/>
          <p:cNvSpPr>
            <a:spLocks noChangeArrowheads="1"/>
          </p:cNvSpPr>
          <p:nvPr/>
        </p:nvSpPr>
        <p:spPr bwMode="auto">
          <a:xfrm>
            <a:off x="3624264" y="2989264"/>
            <a:ext cx="1227137" cy="839787"/>
          </a:xfrm>
          <a:prstGeom prst="rect">
            <a:avLst/>
          </a:prstGeom>
          <a:solidFill>
            <a:schemeClr val="tx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bg1"/>
              </a:solidFill>
              <a:latin typeface="Arial" panose="020B0604020202020204" pitchFamily="34" charset="0"/>
              <a:cs typeface="Arial" panose="020B0604020202020204" pitchFamily="34" charset="0"/>
            </a:endParaRPr>
          </a:p>
        </p:txBody>
      </p:sp>
      <p:sp>
        <p:nvSpPr>
          <p:cNvPr id="48164" name="Rectangle 36"/>
          <p:cNvSpPr>
            <a:spLocks noChangeArrowheads="1"/>
          </p:cNvSpPr>
          <p:nvPr/>
        </p:nvSpPr>
        <p:spPr bwMode="auto">
          <a:xfrm>
            <a:off x="3600304" y="3032125"/>
            <a:ext cx="1343317" cy="523862"/>
          </a:xfrm>
          <a:prstGeom prst="rect">
            <a:avLst/>
          </a:prstGeom>
          <a:noFill/>
          <a:ln>
            <a:noFill/>
          </a:ln>
          <a:effectLst/>
          <a:extLst>
            <a:ext uri="{909E8E84-426E-40DD-AFC4-6F175D3DCCD1}">
              <a14:hiddenFill xmlns:a14="http://schemas.microsoft.com/office/drawing/2010/main" xmlns="">
                <a:solidFill>
                  <a:schemeClr val="tx2"/>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a:solidFill>
                  <a:schemeClr val="bg1"/>
                </a:solidFill>
                <a:latin typeface="Arial" panose="020B0604020202020204" pitchFamily="34" charset="0"/>
                <a:cs typeface="Arial" panose="020B0604020202020204" pitchFamily="34" charset="0"/>
              </a:rPr>
              <a:t>USER</a:t>
            </a:r>
          </a:p>
          <a:p>
            <a:pPr algn="ctr" eaLnBrk="0" hangingPunct="0"/>
            <a:r>
              <a:rPr lang="en-US" sz="1400" b="1">
                <a:solidFill>
                  <a:schemeClr val="bg1"/>
                </a:solidFill>
                <a:latin typeface="Arial" panose="020B0604020202020204" pitchFamily="34" charset="0"/>
                <a:cs typeface="Arial" panose="020B0604020202020204" pitchFamily="34" charset="0"/>
              </a:rPr>
              <a:t>DOCUMENTS</a:t>
            </a:r>
          </a:p>
        </p:txBody>
      </p:sp>
      <p:sp>
        <p:nvSpPr>
          <p:cNvPr id="48132" name="Rectangle 4"/>
          <p:cNvSpPr>
            <a:spLocks noGrp="1" noChangeArrowheads="1"/>
          </p:cNvSpPr>
          <p:nvPr>
            <p:ph type="title"/>
          </p:nvPr>
        </p:nvSpPr>
        <p:spPr>
          <a:xfrm>
            <a:off x="2209800" y="381000"/>
            <a:ext cx="7772400" cy="1143000"/>
          </a:xfrm>
          <a:noFill/>
          <a:ln/>
        </p:spPr>
        <p:txBody>
          <a:bodyPr/>
          <a:lstStyle/>
          <a:p>
            <a:r>
              <a:rPr lang="en-US" dirty="0">
                <a:solidFill>
                  <a:schemeClr val="bg1"/>
                </a:solidFill>
                <a:latin typeface="Arial" panose="020B0604020202020204" pitchFamily="34" charset="0"/>
                <a:cs typeface="Arial" panose="020B0604020202020204" pitchFamily="34" charset="0"/>
              </a:rPr>
              <a:t>Sample Partial WBS</a:t>
            </a:r>
          </a:p>
        </p:txBody>
      </p:sp>
      <p:sp>
        <p:nvSpPr>
          <p:cNvPr id="48133" name="Rectangle 5"/>
          <p:cNvSpPr>
            <a:spLocks noChangeArrowheads="1"/>
          </p:cNvSpPr>
          <p:nvPr/>
        </p:nvSpPr>
        <p:spPr bwMode="auto">
          <a:xfrm>
            <a:off x="5535614" y="1527175"/>
            <a:ext cx="1227137" cy="839788"/>
          </a:xfrm>
          <a:prstGeom prst="rect">
            <a:avLst/>
          </a:prstGeom>
          <a:solidFill>
            <a:schemeClr val="tx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bg1"/>
              </a:solidFill>
              <a:latin typeface="Arial" panose="020B0604020202020204" pitchFamily="34" charset="0"/>
              <a:cs typeface="Arial" panose="020B0604020202020204" pitchFamily="34" charset="0"/>
            </a:endParaRPr>
          </a:p>
        </p:txBody>
      </p:sp>
      <p:sp>
        <p:nvSpPr>
          <p:cNvPr id="48134" name="Rectangle 6"/>
          <p:cNvSpPr>
            <a:spLocks noChangeArrowheads="1"/>
          </p:cNvSpPr>
          <p:nvPr/>
        </p:nvSpPr>
        <p:spPr bwMode="auto">
          <a:xfrm>
            <a:off x="1843089" y="2989264"/>
            <a:ext cx="1227137" cy="839787"/>
          </a:xfrm>
          <a:prstGeom prst="rect">
            <a:avLst/>
          </a:prstGeom>
          <a:solidFill>
            <a:schemeClr val="tx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bg1"/>
              </a:solidFill>
              <a:latin typeface="Arial" panose="020B0604020202020204" pitchFamily="34" charset="0"/>
              <a:cs typeface="Arial" panose="020B0604020202020204" pitchFamily="34" charset="0"/>
            </a:endParaRPr>
          </a:p>
        </p:txBody>
      </p:sp>
      <p:sp>
        <p:nvSpPr>
          <p:cNvPr id="48136" name="Rectangle 8"/>
          <p:cNvSpPr>
            <a:spLocks noChangeArrowheads="1"/>
          </p:cNvSpPr>
          <p:nvPr/>
        </p:nvSpPr>
        <p:spPr bwMode="auto">
          <a:xfrm>
            <a:off x="5535614" y="2989264"/>
            <a:ext cx="1227137" cy="839787"/>
          </a:xfrm>
          <a:prstGeom prst="rect">
            <a:avLst/>
          </a:prstGeom>
          <a:solidFill>
            <a:schemeClr val="tx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bg1"/>
              </a:solidFill>
              <a:latin typeface="Arial" panose="020B0604020202020204" pitchFamily="34" charset="0"/>
              <a:cs typeface="Arial" panose="020B0604020202020204" pitchFamily="34" charset="0"/>
            </a:endParaRPr>
          </a:p>
        </p:txBody>
      </p:sp>
      <p:sp>
        <p:nvSpPr>
          <p:cNvPr id="48137" name="Rectangle 9"/>
          <p:cNvSpPr>
            <a:spLocks noChangeArrowheads="1"/>
          </p:cNvSpPr>
          <p:nvPr/>
        </p:nvSpPr>
        <p:spPr bwMode="auto">
          <a:xfrm>
            <a:off x="7362825" y="2989264"/>
            <a:ext cx="1227138" cy="839787"/>
          </a:xfrm>
          <a:prstGeom prst="rect">
            <a:avLst/>
          </a:prstGeom>
          <a:solidFill>
            <a:schemeClr val="tx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bg1"/>
              </a:solidFill>
              <a:latin typeface="Arial" panose="020B0604020202020204" pitchFamily="34" charset="0"/>
              <a:cs typeface="Arial" panose="020B0604020202020204" pitchFamily="34" charset="0"/>
            </a:endParaRPr>
          </a:p>
        </p:txBody>
      </p:sp>
      <p:sp>
        <p:nvSpPr>
          <p:cNvPr id="48138" name="Rectangle 10"/>
          <p:cNvSpPr>
            <a:spLocks noChangeArrowheads="1"/>
          </p:cNvSpPr>
          <p:nvPr/>
        </p:nvSpPr>
        <p:spPr bwMode="auto">
          <a:xfrm>
            <a:off x="9069389" y="2976564"/>
            <a:ext cx="1227137" cy="839787"/>
          </a:xfrm>
          <a:prstGeom prst="rect">
            <a:avLst/>
          </a:prstGeom>
          <a:solidFill>
            <a:schemeClr val="tx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bg1"/>
              </a:solidFill>
              <a:latin typeface="Arial" panose="020B0604020202020204" pitchFamily="34" charset="0"/>
              <a:cs typeface="Arial" panose="020B0604020202020204" pitchFamily="34" charset="0"/>
            </a:endParaRPr>
          </a:p>
        </p:txBody>
      </p:sp>
      <p:sp>
        <p:nvSpPr>
          <p:cNvPr id="48139" name="Rectangle 11"/>
          <p:cNvSpPr>
            <a:spLocks noChangeArrowheads="1"/>
          </p:cNvSpPr>
          <p:nvPr/>
        </p:nvSpPr>
        <p:spPr bwMode="auto">
          <a:xfrm>
            <a:off x="2417764" y="4295775"/>
            <a:ext cx="1227137" cy="839788"/>
          </a:xfrm>
          <a:prstGeom prst="rect">
            <a:avLst/>
          </a:prstGeom>
          <a:solidFill>
            <a:schemeClr val="tx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bg1"/>
              </a:solidFill>
              <a:latin typeface="Arial" panose="020B0604020202020204" pitchFamily="34" charset="0"/>
              <a:cs typeface="Arial" panose="020B0604020202020204" pitchFamily="34" charset="0"/>
            </a:endParaRPr>
          </a:p>
        </p:txBody>
      </p:sp>
      <p:sp>
        <p:nvSpPr>
          <p:cNvPr id="48140" name="Rectangle 12"/>
          <p:cNvSpPr>
            <a:spLocks noChangeArrowheads="1"/>
          </p:cNvSpPr>
          <p:nvPr/>
        </p:nvSpPr>
        <p:spPr bwMode="auto">
          <a:xfrm>
            <a:off x="3973514" y="4295775"/>
            <a:ext cx="1227137" cy="839788"/>
          </a:xfrm>
          <a:prstGeom prst="rect">
            <a:avLst/>
          </a:prstGeom>
          <a:solidFill>
            <a:schemeClr val="tx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bg1"/>
              </a:solidFill>
              <a:latin typeface="Arial" panose="020B0604020202020204" pitchFamily="34" charset="0"/>
              <a:cs typeface="Arial" panose="020B0604020202020204" pitchFamily="34" charset="0"/>
            </a:endParaRPr>
          </a:p>
        </p:txBody>
      </p:sp>
      <p:sp>
        <p:nvSpPr>
          <p:cNvPr id="48141" name="Rectangle 13"/>
          <p:cNvSpPr>
            <a:spLocks noChangeArrowheads="1"/>
          </p:cNvSpPr>
          <p:nvPr/>
        </p:nvSpPr>
        <p:spPr bwMode="auto">
          <a:xfrm>
            <a:off x="5535614" y="4295775"/>
            <a:ext cx="1227137" cy="839788"/>
          </a:xfrm>
          <a:prstGeom prst="rect">
            <a:avLst/>
          </a:prstGeom>
          <a:solidFill>
            <a:schemeClr val="tx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bg1"/>
              </a:solidFill>
              <a:latin typeface="Arial" panose="020B0604020202020204" pitchFamily="34" charset="0"/>
              <a:cs typeface="Arial" panose="020B0604020202020204" pitchFamily="34" charset="0"/>
            </a:endParaRPr>
          </a:p>
        </p:txBody>
      </p:sp>
      <p:sp>
        <p:nvSpPr>
          <p:cNvPr id="48142" name="Rectangle 14"/>
          <p:cNvSpPr>
            <a:spLocks noChangeArrowheads="1"/>
          </p:cNvSpPr>
          <p:nvPr/>
        </p:nvSpPr>
        <p:spPr bwMode="auto">
          <a:xfrm>
            <a:off x="7316789" y="4295775"/>
            <a:ext cx="1227137" cy="839788"/>
          </a:xfrm>
          <a:prstGeom prst="rect">
            <a:avLst/>
          </a:prstGeom>
          <a:solidFill>
            <a:schemeClr val="tx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bg1"/>
              </a:solidFill>
              <a:latin typeface="Arial" panose="020B0604020202020204" pitchFamily="34" charset="0"/>
              <a:cs typeface="Arial" panose="020B0604020202020204" pitchFamily="34" charset="0"/>
            </a:endParaRPr>
          </a:p>
        </p:txBody>
      </p:sp>
      <p:sp>
        <p:nvSpPr>
          <p:cNvPr id="48143" name="Rectangle 15"/>
          <p:cNvSpPr>
            <a:spLocks noChangeArrowheads="1"/>
          </p:cNvSpPr>
          <p:nvPr/>
        </p:nvSpPr>
        <p:spPr bwMode="auto">
          <a:xfrm>
            <a:off x="4910139" y="5691189"/>
            <a:ext cx="1227137" cy="839787"/>
          </a:xfrm>
          <a:prstGeom prst="rect">
            <a:avLst/>
          </a:prstGeom>
          <a:solidFill>
            <a:schemeClr val="tx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bg1"/>
              </a:solidFill>
              <a:latin typeface="Arial" panose="020B0604020202020204" pitchFamily="34" charset="0"/>
              <a:cs typeface="Arial" panose="020B0604020202020204" pitchFamily="34" charset="0"/>
            </a:endParaRPr>
          </a:p>
        </p:txBody>
      </p:sp>
      <p:sp>
        <p:nvSpPr>
          <p:cNvPr id="48144" name="Rectangle 16"/>
          <p:cNvSpPr>
            <a:spLocks noChangeArrowheads="1"/>
          </p:cNvSpPr>
          <p:nvPr/>
        </p:nvSpPr>
        <p:spPr bwMode="auto">
          <a:xfrm>
            <a:off x="3032125" y="5667375"/>
            <a:ext cx="1227138" cy="839788"/>
          </a:xfrm>
          <a:prstGeom prst="rect">
            <a:avLst/>
          </a:prstGeom>
          <a:solidFill>
            <a:schemeClr val="tx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bg1"/>
              </a:solidFill>
              <a:latin typeface="Arial" panose="020B0604020202020204" pitchFamily="34" charset="0"/>
              <a:cs typeface="Arial" panose="020B0604020202020204" pitchFamily="34" charset="0"/>
            </a:endParaRPr>
          </a:p>
        </p:txBody>
      </p:sp>
      <p:sp>
        <p:nvSpPr>
          <p:cNvPr id="48145" name="Line 17"/>
          <p:cNvSpPr>
            <a:spLocks noChangeShapeType="1"/>
          </p:cNvSpPr>
          <p:nvPr/>
        </p:nvSpPr>
        <p:spPr bwMode="auto">
          <a:xfrm>
            <a:off x="2436814" y="2665414"/>
            <a:ext cx="7316787" cy="158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latin typeface="Arial" panose="020B0604020202020204" pitchFamily="34" charset="0"/>
              <a:cs typeface="Arial" panose="020B0604020202020204" pitchFamily="34" charset="0"/>
            </a:endParaRPr>
          </a:p>
        </p:txBody>
      </p:sp>
      <p:sp>
        <p:nvSpPr>
          <p:cNvPr id="48146" name="Line 18"/>
          <p:cNvSpPr>
            <a:spLocks noChangeShapeType="1"/>
          </p:cNvSpPr>
          <p:nvPr/>
        </p:nvSpPr>
        <p:spPr bwMode="auto">
          <a:xfrm>
            <a:off x="3048000" y="4038600"/>
            <a:ext cx="49530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latin typeface="Arial" panose="020B0604020202020204" pitchFamily="34" charset="0"/>
              <a:cs typeface="Arial" panose="020B0604020202020204" pitchFamily="34" charset="0"/>
            </a:endParaRPr>
          </a:p>
        </p:txBody>
      </p:sp>
      <p:sp>
        <p:nvSpPr>
          <p:cNvPr id="48147" name="Line 19"/>
          <p:cNvSpPr>
            <a:spLocks noChangeShapeType="1"/>
          </p:cNvSpPr>
          <p:nvPr/>
        </p:nvSpPr>
        <p:spPr bwMode="auto">
          <a:xfrm>
            <a:off x="3581400" y="5410200"/>
            <a:ext cx="19812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latin typeface="Arial" panose="020B0604020202020204" pitchFamily="34" charset="0"/>
              <a:cs typeface="Arial" panose="020B0604020202020204" pitchFamily="34" charset="0"/>
            </a:endParaRPr>
          </a:p>
        </p:txBody>
      </p:sp>
      <p:sp>
        <p:nvSpPr>
          <p:cNvPr id="48148" name="Line 20"/>
          <p:cNvSpPr>
            <a:spLocks noChangeShapeType="1"/>
          </p:cNvSpPr>
          <p:nvPr/>
        </p:nvSpPr>
        <p:spPr bwMode="auto">
          <a:xfrm>
            <a:off x="2438400" y="2667000"/>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latin typeface="Arial" panose="020B0604020202020204" pitchFamily="34" charset="0"/>
              <a:cs typeface="Arial" panose="020B0604020202020204" pitchFamily="34" charset="0"/>
            </a:endParaRPr>
          </a:p>
        </p:txBody>
      </p:sp>
      <p:sp>
        <p:nvSpPr>
          <p:cNvPr id="48149" name="Line 21"/>
          <p:cNvSpPr>
            <a:spLocks noChangeShapeType="1"/>
          </p:cNvSpPr>
          <p:nvPr/>
        </p:nvSpPr>
        <p:spPr bwMode="auto">
          <a:xfrm>
            <a:off x="4267200" y="2667000"/>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latin typeface="Arial" panose="020B0604020202020204" pitchFamily="34" charset="0"/>
              <a:cs typeface="Arial" panose="020B0604020202020204" pitchFamily="34" charset="0"/>
            </a:endParaRPr>
          </a:p>
        </p:txBody>
      </p:sp>
      <p:sp>
        <p:nvSpPr>
          <p:cNvPr id="48150" name="Line 22"/>
          <p:cNvSpPr>
            <a:spLocks noChangeShapeType="1"/>
          </p:cNvSpPr>
          <p:nvPr/>
        </p:nvSpPr>
        <p:spPr bwMode="auto">
          <a:xfrm>
            <a:off x="6172200" y="2667000"/>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latin typeface="Arial" panose="020B0604020202020204" pitchFamily="34" charset="0"/>
              <a:cs typeface="Arial" panose="020B0604020202020204" pitchFamily="34" charset="0"/>
            </a:endParaRPr>
          </a:p>
        </p:txBody>
      </p:sp>
      <p:sp>
        <p:nvSpPr>
          <p:cNvPr id="48151" name="Line 23"/>
          <p:cNvSpPr>
            <a:spLocks noChangeShapeType="1"/>
          </p:cNvSpPr>
          <p:nvPr/>
        </p:nvSpPr>
        <p:spPr bwMode="auto">
          <a:xfrm>
            <a:off x="8001000" y="2667000"/>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latin typeface="Arial" panose="020B0604020202020204" pitchFamily="34" charset="0"/>
              <a:cs typeface="Arial" panose="020B0604020202020204" pitchFamily="34" charset="0"/>
            </a:endParaRPr>
          </a:p>
        </p:txBody>
      </p:sp>
      <p:sp>
        <p:nvSpPr>
          <p:cNvPr id="48152" name="Line 24"/>
          <p:cNvSpPr>
            <a:spLocks noChangeShapeType="1"/>
          </p:cNvSpPr>
          <p:nvPr/>
        </p:nvSpPr>
        <p:spPr bwMode="auto">
          <a:xfrm>
            <a:off x="9753600" y="2667000"/>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latin typeface="Arial" panose="020B0604020202020204" pitchFamily="34" charset="0"/>
              <a:cs typeface="Arial" panose="020B0604020202020204" pitchFamily="34" charset="0"/>
            </a:endParaRPr>
          </a:p>
        </p:txBody>
      </p:sp>
      <p:sp>
        <p:nvSpPr>
          <p:cNvPr id="48153" name="Line 25"/>
          <p:cNvSpPr>
            <a:spLocks noChangeShapeType="1"/>
          </p:cNvSpPr>
          <p:nvPr/>
        </p:nvSpPr>
        <p:spPr bwMode="auto">
          <a:xfrm>
            <a:off x="6172200" y="2362200"/>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latin typeface="Arial" panose="020B0604020202020204" pitchFamily="34" charset="0"/>
              <a:cs typeface="Arial" panose="020B0604020202020204" pitchFamily="34" charset="0"/>
            </a:endParaRPr>
          </a:p>
        </p:txBody>
      </p:sp>
      <p:sp>
        <p:nvSpPr>
          <p:cNvPr id="48154" name="Line 26"/>
          <p:cNvSpPr>
            <a:spLocks noChangeShapeType="1"/>
          </p:cNvSpPr>
          <p:nvPr/>
        </p:nvSpPr>
        <p:spPr bwMode="auto">
          <a:xfrm>
            <a:off x="3048000" y="4038600"/>
            <a:ext cx="0" cy="228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latin typeface="Arial" panose="020B0604020202020204" pitchFamily="34" charset="0"/>
              <a:cs typeface="Arial" panose="020B0604020202020204" pitchFamily="34" charset="0"/>
            </a:endParaRPr>
          </a:p>
        </p:txBody>
      </p:sp>
      <p:sp>
        <p:nvSpPr>
          <p:cNvPr id="48155" name="Line 27"/>
          <p:cNvSpPr>
            <a:spLocks noChangeShapeType="1"/>
          </p:cNvSpPr>
          <p:nvPr/>
        </p:nvSpPr>
        <p:spPr bwMode="auto">
          <a:xfrm>
            <a:off x="6172200" y="3886200"/>
            <a:ext cx="0" cy="228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latin typeface="Arial" panose="020B0604020202020204" pitchFamily="34" charset="0"/>
              <a:cs typeface="Arial" panose="020B0604020202020204" pitchFamily="34" charset="0"/>
            </a:endParaRPr>
          </a:p>
        </p:txBody>
      </p:sp>
      <p:sp>
        <p:nvSpPr>
          <p:cNvPr id="48156" name="Line 28"/>
          <p:cNvSpPr>
            <a:spLocks noChangeShapeType="1"/>
          </p:cNvSpPr>
          <p:nvPr/>
        </p:nvSpPr>
        <p:spPr bwMode="auto">
          <a:xfrm>
            <a:off x="4572000" y="4038600"/>
            <a:ext cx="0" cy="228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latin typeface="Arial" panose="020B0604020202020204" pitchFamily="34" charset="0"/>
              <a:cs typeface="Arial" panose="020B0604020202020204" pitchFamily="34" charset="0"/>
            </a:endParaRPr>
          </a:p>
        </p:txBody>
      </p:sp>
      <p:sp>
        <p:nvSpPr>
          <p:cNvPr id="48157" name="Line 29"/>
          <p:cNvSpPr>
            <a:spLocks noChangeShapeType="1"/>
          </p:cNvSpPr>
          <p:nvPr/>
        </p:nvSpPr>
        <p:spPr bwMode="auto">
          <a:xfrm>
            <a:off x="6172200" y="4038600"/>
            <a:ext cx="0" cy="228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latin typeface="Arial" panose="020B0604020202020204" pitchFamily="34" charset="0"/>
              <a:cs typeface="Arial" panose="020B0604020202020204" pitchFamily="34" charset="0"/>
            </a:endParaRPr>
          </a:p>
        </p:txBody>
      </p:sp>
      <p:sp>
        <p:nvSpPr>
          <p:cNvPr id="48158" name="Line 30"/>
          <p:cNvSpPr>
            <a:spLocks noChangeShapeType="1"/>
          </p:cNvSpPr>
          <p:nvPr/>
        </p:nvSpPr>
        <p:spPr bwMode="auto">
          <a:xfrm>
            <a:off x="8001000" y="4038600"/>
            <a:ext cx="0" cy="228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latin typeface="Arial" panose="020B0604020202020204" pitchFamily="34" charset="0"/>
              <a:cs typeface="Arial" panose="020B0604020202020204" pitchFamily="34" charset="0"/>
            </a:endParaRPr>
          </a:p>
        </p:txBody>
      </p:sp>
      <p:sp>
        <p:nvSpPr>
          <p:cNvPr id="48159" name="Line 31"/>
          <p:cNvSpPr>
            <a:spLocks noChangeShapeType="1"/>
          </p:cNvSpPr>
          <p:nvPr/>
        </p:nvSpPr>
        <p:spPr bwMode="auto">
          <a:xfrm>
            <a:off x="5562600" y="5410200"/>
            <a:ext cx="0" cy="228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latin typeface="Arial" panose="020B0604020202020204" pitchFamily="34" charset="0"/>
              <a:cs typeface="Arial" panose="020B0604020202020204" pitchFamily="34" charset="0"/>
            </a:endParaRPr>
          </a:p>
        </p:txBody>
      </p:sp>
      <p:sp>
        <p:nvSpPr>
          <p:cNvPr id="48160" name="Line 32"/>
          <p:cNvSpPr>
            <a:spLocks noChangeShapeType="1"/>
          </p:cNvSpPr>
          <p:nvPr/>
        </p:nvSpPr>
        <p:spPr bwMode="auto">
          <a:xfrm>
            <a:off x="4572000" y="5181600"/>
            <a:ext cx="0" cy="228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latin typeface="Arial" panose="020B0604020202020204" pitchFamily="34" charset="0"/>
              <a:cs typeface="Arial" panose="020B0604020202020204" pitchFamily="34" charset="0"/>
            </a:endParaRPr>
          </a:p>
        </p:txBody>
      </p:sp>
      <p:sp>
        <p:nvSpPr>
          <p:cNvPr id="48161" name="Line 33"/>
          <p:cNvSpPr>
            <a:spLocks noChangeShapeType="1"/>
          </p:cNvSpPr>
          <p:nvPr/>
        </p:nvSpPr>
        <p:spPr bwMode="auto">
          <a:xfrm>
            <a:off x="3581400" y="5410200"/>
            <a:ext cx="0" cy="228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latin typeface="Arial" panose="020B0604020202020204" pitchFamily="34" charset="0"/>
              <a:cs typeface="Arial" panose="020B0604020202020204" pitchFamily="34" charset="0"/>
            </a:endParaRPr>
          </a:p>
        </p:txBody>
      </p:sp>
      <p:sp>
        <p:nvSpPr>
          <p:cNvPr id="48162" name="Rectangle 34"/>
          <p:cNvSpPr>
            <a:spLocks noChangeArrowheads="1"/>
          </p:cNvSpPr>
          <p:nvPr/>
        </p:nvSpPr>
        <p:spPr bwMode="auto">
          <a:xfrm>
            <a:off x="5574370" y="1698625"/>
            <a:ext cx="1203599" cy="523862"/>
          </a:xfrm>
          <a:prstGeom prst="rect">
            <a:avLst/>
          </a:prstGeom>
          <a:solidFill>
            <a:schemeClr val="tx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a:solidFill>
                  <a:schemeClr val="bg1"/>
                </a:solidFill>
                <a:latin typeface="Arial" panose="020B0604020202020204" pitchFamily="34" charset="0"/>
                <a:cs typeface="Arial" panose="020B0604020202020204" pitchFamily="34" charset="0"/>
              </a:rPr>
              <a:t>SOFTWARE</a:t>
            </a:r>
          </a:p>
          <a:p>
            <a:pPr algn="ctr" eaLnBrk="0" hangingPunct="0"/>
            <a:r>
              <a:rPr lang="en-US" sz="1400" b="1">
                <a:solidFill>
                  <a:schemeClr val="bg1"/>
                </a:solidFill>
                <a:latin typeface="Arial" panose="020B0604020202020204" pitchFamily="34" charset="0"/>
                <a:cs typeface="Arial" panose="020B0604020202020204" pitchFamily="34" charset="0"/>
              </a:rPr>
              <a:t>PROJECT</a:t>
            </a:r>
          </a:p>
        </p:txBody>
      </p:sp>
      <p:sp>
        <p:nvSpPr>
          <p:cNvPr id="48163" name="Rectangle 35"/>
          <p:cNvSpPr>
            <a:spLocks noChangeArrowheads="1"/>
          </p:cNvSpPr>
          <p:nvPr/>
        </p:nvSpPr>
        <p:spPr bwMode="auto">
          <a:xfrm>
            <a:off x="5574370" y="3032125"/>
            <a:ext cx="1203599" cy="523862"/>
          </a:xfrm>
          <a:prstGeom prst="rect">
            <a:avLst/>
          </a:prstGeom>
          <a:solidFill>
            <a:schemeClr val="tx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a:solidFill>
                  <a:schemeClr val="bg1"/>
                </a:solidFill>
                <a:latin typeface="Arial" panose="020B0604020202020204" pitchFamily="34" charset="0"/>
                <a:cs typeface="Arial" panose="020B0604020202020204" pitchFamily="34" charset="0"/>
              </a:rPr>
              <a:t>SOFTWARE</a:t>
            </a:r>
          </a:p>
          <a:p>
            <a:pPr algn="ctr" eaLnBrk="0" hangingPunct="0"/>
            <a:r>
              <a:rPr lang="en-US" sz="1400" b="1">
                <a:solidFill>
                  <a:schemeClr val="bg1"/>
                </a:solidFill>
                <a:latin typeface="Arial" panose="020B0604020202020204" pitchFamily="34" charset="0"/>
                <a:cs typeface="Arial" panose="020B0604020202020204" pitchFamily="34" charset="0"/>
              </a:rPr>
              <a:t>SYSTEM</a:t>
            </a:r>
          </a:p>
        </p:txBody>
      </p:sp>
      <p:sp>
        <p:nvSpPr>
          <p:cNvPr id="48165" name="Rectangle 37"/>
          <p:cNvSpPr>
            <a:spLocks noChangeArrowheads="1"/>
          </p:cNvSpPr>
          <p:nvPr/>
        </p:nvSpPr>
        <p:spPr bwMode="auto">
          <a:xfrm>
            <a:off x="1832683" y="3032125"/>
            <a:ext cx="1219373" cy="523862"/>
          </a:xfrm>
          <a:prstGeom prst="rect">
            <a:avLst/>
          </a:prstGeom>
          <a:solidFill>
            <a:schemeClr val="tx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dirty="0">
                <a:solidFill>
                  <a:schemeClr val="bg1"/>
                </a:solidFill>
                <a:latin typeface="Arial" panose="020B0604020202020204" pitchFamily="34" charset="0"/>
                <a:cs typeface="Arial" panose="020B0604020202020204" pitchFamily="34" charset="0"/>
              </a:rPr>
              <a:t>TRAINING</a:t>
            </a:r>
          </a:p>
          <a:p>
            <a:pPr algn="ctr" eaLnBrk="0" hangingPunct="0"/>
            <a:r>
              <a:rPr lang="en-US" sz="1400" b="1" dirty="0">
                <a:solidFill>
                  <a:schemeClr val="bg1"/>
                </a:solidFill>
                <a:latin typeface="Arial" panose="020B0604020202020204" pitchFamily="34" charset="0"/>
                <a:cs typeface="Arial" panose="020B0604020202020204" pitchFamily="34" charset="0"/>
              </a:rPr>
              <a:t>MATERIALS</a:t>
            </a:r>
          </a:p>
        </p:txBody>
      </p:sp>
      <p:sp>
        <p:nvSpPr>
          <p:cNvPr id="48166" name="Rectangle 38"/>
          <p:cNvSpPr>
            <a:spLocks noChangeArrowheads="1"/>
          </p:cNvSpPr>
          <p:nvPr/>
        </p:nvSpPr>
        <p:spPr bwMode="auto">
          <a:xfrm>
            <a:off x="7464195" y="3032125"/>
            <a:ext cx="1078373" cy="523862"/>
          </a:xfrm>
          <a:prstGeom prst="rect">
            <a:avLst/>
          </a:prstGeom>
          <a:solidFill>
            <a:schemeClr val="tx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a:solidFill>
                  <a:schemeClr val="bg1"/>
                </a:solidFill>
                <a:latin typeface="Arial" panose="020B0604020202020204" pitchFamily="34" charset="0"/>
                <a:cs typeface="Arial" panose="020B0604020202020204" pitchFamily="34" charset="0"/>
              </a:rPr>
              <a:t>SYSTEM</a:t>
            </a:r>
          </a:p>
          <a:p>
            <a:pPr algn="ctr" eaLnBrk="0" hangingPunct="0"/>
            <a:r>
              <a:rPr lang="en-US" sz="1400" b="1">
                <a:solidFill>
                  <a:schemeClr val="bg1"/>
                </a:solidFill>
                <a:latin typeface="Arial" panose="020B0604020202020204" pitchFamily="34" charset="0"/>
                <a:cs typeface="Arial" panose="020B0604020202020204" pitchFamily="34" charset="0"/>
              </a:rPr>
              <a:t>ANALYSIS</a:t>
            </a:r>
          </a:p>
        </p:txBody>
      </p:sp>
      <p:sp>
        <p:nvSpPr>
          <p:cNvPr id="48167" name="Rectangle 39"/>
          <p:cNvSpPr>
            <a:spLocks noChangeArrowheads="1"/>
          </p:cNvSpPr>
          <p:nvPr/>
        </p:nvSpPr>
        <p:spPr bwMode="auto">
          <a:xfrm>
            <a:off x="9162814" y="3032125"/>
            <a:ext cx="1033937" cy="523862"/>
          </a:xfrm>
          <a:prstGeom prst="rect">
            <a:avLst/>
          </a:prstGeom>
          <a:solidFill>
            <a:schemeClr val="tx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a:solidFill>
                  <a:schemeClr val="bg1"/>
                </a:solidFill>
                <a:latin typeface="Arial" panose="020B0604020202020204" pitchFamily="34" charset="0"/>
                <a:cs typeface="Arial" panose="020B0604020202020204" pitchFamily="34" charset="0"/>
              </a:rPr>
              <a:t>PROJECT</a:t>
            </a:r>
          </a:p>
          <a:p>
            <a:pPr algn="ctr" eaLnBrk="0" hangingPunct="0"/>
            <a:r>
              <a:rPr lang="en-US" sz="1400" b="1">
                <a:solidFill>
                  <a:schemeClr val="bg1"/>
                </a:solidFill>
                <a:latin typeface="Arial" panose="020B0604020202020204" pitchFamily="34" charset="0"/>
                <a:cs typeface="Arial" panose="020B0604020202020204" pitchFamily="34" charset="0"/>
              </a:rPr>
              <a:t>MGT</a:t>
            </a:r>
          </a:p>
        </p:txBody>
      </p:sp>
      <p:sp>
        <p:nvSpPr>
          <p:cNvPr id="48168" name="Rectangle 40"/>
          <p:cNvSpPr>
            <a:spLocks noChangeArrowheads="1"/>
          </p:cNvSpPr>
          <p:nvPr/>
        </p:nvSpPr>
        <p:spPr bwMode="auto">
          <a:xfrm>
            <a:off x="2493345" y="4556126"/>
            <a:ext cx="1112485" cy="308419"/>
          </a:xfrm>
          <a:prstGeom prst="rect">
            <a:avLst/>
          </a:prstGeom>
          <a:solidFill>
            <a:schemeClr val="tx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a:solidFill>
                  <a:schemeClr val="bg1"/>
                </a:solidFill>
                <a:latin typeface="Arial" panose="020B0604020202020204" pitchFamily="34" charset="0"/>
                <a:cs typeface="Arial" panose="020B0604020202020204" pitchFamily="34" charset="0"/>
              </a:rPr>
              <a:t>MODULE 1</a:t>
            </a:r>
          </a:p>
        </p:txBody>
      </p:sp>
      <p:sp>
        <p:nvSpPr>
          <p:cNvPr id="48169" name="Rectangle 41"/>
          <p:cNvSpPr>
            <a:spLocks noChangeArrowheads="1"/>
          </p:cNvSpPr>
          <p:nvPr/>
        </p:nvSpPr>
        <p:spPr bwMode="auto">
          <a:xfrm>
            <a:off x="4017345" y="4556126"/>
            <a:ext cx="1112485" cy="308419"/>
          </a:xfrm>
          <a:prstGeom prst="rect">
            <a:avLst/>
          </a:prstGeom>
          <a:solidFill>
            <a:schemeClr val="tx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a:solidFill>
                  <a:schemeClr val="bg1"/>
                </a:solidFill>
                <a:latin typeface="Arial" panose="020B0604020202020204" pitchFamily="34" charset="0"/>
                <a:cs typeface="Arial" panose="020B0604020202020204" pitchFamily="34" charset="0"/>
              </a:rPr>
              <a:t>MODULE 2</a:t>
            </a:r>
          </a:p>
        </p:txBody>
      </p:sp>
      <p:sp>
        <p:nvSpPr>
          <p:cNvPr id="48170" name="Rectangle 42"/>
          <p:cNvSpPr>
            <a:spLocks noChangeArrowheads="1"/>
          </p:cNvSpPr>
          <p:nvPr/>
        </p:nvSpPr>
        <p:spPr bwMode="auto">
          <a:xfrm>
            <a:off x="5617545" y="4556126"/>
            <a:ext cx="1112485" cy="308419"/>
          </a:xfrm>
          <a:prstGeom prst="rect">
            <a:avLst/>
          </a:prstGeom>
          <a:solidFill>
            <a:schemeClr val="tx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a:solidFill>
                  <a:schemeClr val="bg1"/>
                </a:solidFill>
                <a:latin typeface="Arial" panose="020B0604020202020204" pitchFamily="34" charset="0"/>
                <a:cs typeface="Arial" panose="020B0604020202020204" pitchFamily="34" charset="0"/>
              </a:rPr>
              <a:t>MODULE 3</a:t>
            </a:r>
          </a:p>
        </p:txBody>
      </p:sp>
      <p:sp>
        <p:nvSpPr>
          <p:cNvPr id="48171" name="Rectangle 43"/>
          <p:cNvSpPr>
            <a:spLocks noChangeArrowheads="1"/>
          </p:cNvSpPr>
          <p:nvPr/>
        </p:nvSpPr>
        <p:spPr bwMode="auto">
          <a:xfrm>
            <a:off x="7466303" y="4449763"/>
            <a:ext cx="924933" cy="523862"/>
          </a:xfrm>
          <a:prstGeom prst="rect">
            <a:avLst/>
          </a:prstGeom>
          <a:solidFill>
            <a:schemeClr val="tx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a:solidFill>
                  <a:schemeClr val="bg1"/>
                </a:solidFill>
                <a:latin typeface="Arial" panose="020B0604020202020204" pitchFamily="34" charset="0"/>
                <a:cs typeface="Arial" panose="020B0604020202020204" pitchFamily="34" charset="0"/>
              </a:rPr>
              <a:t>SYSTEM</a:t>
            </a:r>
          </a:p>
          <a:p>
            <a:pPr algn="ctr" eaLnBrk="0" hangingPunct="0"/>
            <a:r>
              <a:rPr lang="en-US" sz="1400" b="1">
                <a:solidFill>
                  <a:schemeClr val="bg1"/>
                </a:solidFill>
                <a:latin typeface="Arial" panose="020B0604020202020204" pitchFamily="34" charset="0"/>
                <a:cs typeface="Arial" panose="020B0604020202020204" pitchFamily="34" charset="0"/>
              </a:rPr>
              <a:t>TEST</a:t>
            </a:r>
          </a:p>
        </p:txBody>
      </p:sp>
      <p:sp>
        <p:nvSpPr>
          <p:cNvPr id="48172" name="Rectangle 44"/>
          <p:cNvSpPr>
            <a:spLocks noChangeArrowheads="1"/>
          </p:cNvSpPr>
          <p:nvPr/>
        </p:nvSpPr>
        <p:spPr bwMode="auto">
          <a:xfrm>
            <a:off x="3132528" y="5927726"/>
            <a:ext cx="904095" cy="308419"/>
          </a:xfrm>
          <a:prstGeom prst="rect">
            <a:avLst/>
          </a:prstGeom>
          <a:solidFill>
            <a:schemeClr val="tx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a:solidFill>
                  <a:schemeClr val="bg1"/>
                </a:solidFill>
                <a:latin typeface="Arial" panose="020B0604020202020204" pitchFamily="34" charset="0"/>
                <a:cs typeface="Arial" panose="020B0604020202020204" pitchFamily="34" charset="0"/>
              </a:rPr>
              <a:t>CODING</a:t>
            </a:r>
          </a:p>
        </p:txBody>
      </p:sp>
      <p:sp>
        <p:nvSpPr>
          <p:cNvPr id="48173" name="Rectangle 45"/>
          <p:cNvSpPr>
            <a:spLocks noChangeArrowheads="1"/>
          </p:cNvSpPr>
          <p:nvPr/>
        </p:nvSpPr>
        <p:spPr bwMode="auto">
          <a:xfrm>
            <a:off x="5167371" y="5927726"/>
            <a:ext cx="644408" cy="308419"/>
          </a:xfrm>
          <a:prstGeom prst="rect">
            <a:avLst/>
          </a:prstGeom>
          <a:solidFill>
            <a:schemeClr val="tx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a:solidFill>
                  <a:schemeClr val="bg1"/>
                </a:solidFill>
                <a:latin typeface="Arial" panose="020B0604020202020204" pitchFamily="34" charset="0"/>
                <a:cs typeface="Arial" panose="020B0604020202020204" pitchFamily="34" charset="0"/>
              </a:rPr>
              <a:t>TEST</a:t>
            </a:r>
          </a:p>
        </p:txBody>
      </p:sp>
      <p:sp>
        <p:nvSpPr>
          <p:cNvPr id="48174" name="Text Box 46"/>
          <p:cNvSpPr txBox="1">
            <a:spLocks noChangeArrowheads="1"/>
          </p:cNvSpPr>
          <p:nvPr/>
        </p:nvSpPr>
        <p:spPr bwMode="auto">
          <a:xfrm>
            <a:off x="3717925" y="1785938"/>
            <a:ext cx="9669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b="1">
                <a:solidFill>
                  <a:schemeClr val="bg1"/>
                </a:solidFill>
                <a:latin typeface="Arial" panose="020B0604020202020204" pitchFamily="34" charset="0"/>
                <a:cs typeface="Arial" panose="020B0604020202020204" pitchFamily="34" charset="0"/>
              </a:rPr>
              <a:t>Level 1</a:t>
            </a:r>
          </a:p>
        </p:txBody>
      </p:sp>
      <p:sp>
        <p:nvSpPr>
          <p:cNvPr id="48175" name="Text Box 47"/>
          <p:cNvSpPr txBox="1">
            <a:spLocks noChangeArrowheads="1"/>
          </p:cNvSpPr>
          <p:nvPr/>
        </p:nvSpPr>
        <p:spPr bwMode="auto">
          <a:xfrm>
            <a:off x="9051925" y="4605338"/>
            <a:ext cx="9669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b="1">
                <a:solidFill>
                  <a:schemeClr val="bg1"/>
                </a:solidFill>
                <a:latin typeface="Arial" panose="020B0604020202020204" pitchFamily="34" charset="0"/>
                <a:cs typeface="Arial" panose="020B0604020202020204" pitchFamily="34" charset="0"/>
              </a:rPr>
              <a:t>Level 3</a:t>
            </a:r>
          </a:p>
        </p:txBody>
      </p:sp>
    </p:spTree>
    <p:extLst>
      <p:ext uri="{BB962C8B-B14F-4D97-AF65-F5344CB8AC3E}">
        <p14:creationId xmlns:p14="http://schemas.microsoft.com/office/powerpoint/2010/main" xmlns="" val="4189095870"/>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ormAutofit/>
          </a:bodyPr>
          <a:lstStyle/>
          <a:p>
            <a:r>
              <a:rPr lang="en-US" sz="2800" b="1" dirty="0">
                <a:latin typeface="Arial" panose="020B0604020202020204" pitchFamily="34" charset="0"/>
                <a:cs typeface="Arial" panose="020B0604020202020204" pitchFamily="34" charset="0"/>
              </a:rPr>
              <a:t>Anatomy of Work Breakdown Structures</a:t>
            </a:r>
          </a:p>
        </p:txBody>
      </p:sp>
      <p:sp>
        <p:nvSpPr>
          <p:cNvPr id="37891" name="Rectangle 3"/>
          <p:cNvSpPr>
            <a:spLocks noGrp="1" noChangeArrowheads="1"/>
          </p:cNvSpPr>
          <p:nvPr>
            <p:ph type="body" idx="1"/>
          </p:nvPr>
        </p:nvSpPr>
        <p:spPr>
          <a:xfrm>
            <a:off x="2209800" y="1981200"/>
            <a:ext cx="7772400" cy="3733800"/>
          </a:xfrm>
        </p:spPr>
        <p:txBody>
          <a:bodyPr/>
          <a:lstStyle/>
          <a:p>
            <a:pPr marL="609600" indent="-609600" algn="just">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What is a WBS?</a:t>
            </a:r>
          </a:p>
          <a:p>
            <a:pPr marL="609600" indent="-609600" algn="just">
              <a:buFont typeface="Wingdings" panose="05000000000000000000" pitchFamily="2" charset="2"/>
              <a:buAutoNum type="arabicPeriod"/>
            </a:pPr>
            <a:r>
              <a:rPr lang="en-US" sz="2400" b="1" dirty="0">
                <a:latin typeface="Arial" panose="020B0604020202020204" pitchFamily="34" charset="0"/>
                <a:cs typeface="Arial" panose="020B0604020202020204" pitchFamily="34" charset="0"/>
              </a:rPr>
              <a:t>The 100% Rule</a:t>
            </a:r>
          </a:p>
          <a:p>
            <a:pPr marL="609600" indent="-609600" algn="just">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Three Types of WBS Structures</a:t>
            </a:r>
          </a:p>
          <a:p>
            <a:pPr marL="609600" indent="-609600" algn="just">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Three Types of WBS Elements</a:t>
            </a:r>
          </a:p>
          <a:p>
            <a:pPr marL="609600" indent="-609600" algn="just">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Two Types of Programs</a:t>
            </a:r>
          </a:p>
          <a:p>
            <a:pPr marL="609600" indent="-609600" algn="just">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Use of WBS to Define Activities</a:t>
            </a:r>
          </a:p>
          <a:p>
            <a:pPr marL="609600" indent="-609600">
              <a:buFont typeface="Wingdings" panose="05000000000000000000" pitchFamily="2" charset="2"/>
              <a:buAutoNum type="arabicPeriod"/>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0329245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6" name="Rectangle 1026"/>
          <p:cNvSpPr>
            <a:spLocks noGrp="1" noChangeArrowheads="1"/>
          </p:cNvSpPr>
          <p:nvPr>
            <p:ph type="title"/>
          </p:nvPr>
        </p:nvSpPr>
        <p:spPr/>
        <p:txBody>
          <a:bodyPr>
            <a:normAutofit/>
          </a:bodyPr>
          <a:lstStyle/>
          <a:p>
            <a:r>
              <a:rPr lang="en-US" sz="2800" b="1" dirty="0">
                <a:latin typeface="Arial" panose="020B0604020202020204" pitchFamily="34" charset="0"/>
                <a:cs typeface="Arial" panose="020B0604020202020204" pitchFamily="34" charset="0"/>
              </a:rPr>
              <a:t>100 % Rule</a:t>
            </a:r>
          </a:p>
        </p:txBody>
      </p:sp>
      <p:sp>
        <p:nvSpPr>
          <p:cNvPr id="57347" name="Rectangle 1027"/>
          <p:cNvSpPr>
            <a:spLocks noGrp="1" noChangeArrowheads="1"/>
          </p:cNvSpPr>
          <p:nvPr>
            <p:ph type="body" idx="1"/>
          </p:nvPr>
        </p:nvSpPr>
        <p:spPr>
          <a:xfrm>
            <a:off x="270456" y="1825625"/>
            <a:ext cx="11083344" cy="4351338"/>
          </a:xfrm>
        </p:spPr>
        <p:txBody>
          <a:bodyPr/>
          <a:lstStyle/>
          <a:p>
            <a:endParaRPr lang="en-US" dirty="0"/>
          </a:p>
          <a:p>
            <a:pPr>
              <a:buFont typeface="Wingdings" panose="05000000000000000000" pitchFamily="2" charset="2"/>
              <a:buNone/>
            </a:pPr>
            <a:endParaRPr lang="en-US" dirty="0"/>
          </a:p>
          <a:p>
            <a:pPr algn="just">
              <a:buFont typeface="Wingdings" panose="05000000000000000000" pitchFamily="2" charset="2"/>
              <a:buNone/>
            </a:pPr>
            <a:r>
              <a:rPr lang="en-US" sz="2400" i="1" dirty="0">
                <a:solidFill>
                  <a:srgbClr val="FF0000"/>
                </a:solidFill>
                <a:latin typeface="Arial" panose="020B0604020202020204" pitchFamily="34" charset="0"/>
                <a:cs typeface="Arial" panose="020B0604020202020204" pitchFamily="34" charset="0"/>
              </a:rPr>
              <a:t>The next level decomposition of a WBS element (child level) </a:t>
            </a:r>
            <a:r>
              <a:rPr lang="en-US" sz="2400" i="1" dirty="0" smtClean="0">
                <a:solidFill>
                  <a:srgbClr val="FF0000"/>
                </a:solidFill>
                <a:latin typeface="Arial" panose="020B0604020202020204" pitchFamily="34" charset="0"/>
                <a:cs typeface="Arial" panose="020B0604020202020204" pitchFamily="34" charset="0"/>
              </a:rPr>
              <a:t>must</a:t>
            </a:r>
          </a:p>
          <a:p>
            <a:pPr algn="just">
              <a:buFont typeface="Wingdings" panose="05000000000000000000" pitchFamily="2" charset="2"/>
              <a:buNone/>
            </a:pPr>
            <a:r>
              <a:rPr lang="en-US" sz="2400" i="1" dirty="0" smtClean="0">
                <a:solidFill>
                  <a:srgbClr val="FF0000"/>
                </a:solidFill>
                <a:latin typeface="Arial" panose="020B0604020202020204" pitchFamily="34" charset="0"/>
                <a:cs typeface="Arial" panose="020B0604020202020204" pitchFamily="34" charset="0"/>
              </a:rPr>
              <a:t>represent </a:t>
            </a:r>
            <a:r>
              <a:rPr lang="en-US" sz="2400" i="1" dirty="0">
                <a:solidFill>
                  <a:srgbClr val="FF0000"/>
                </a:solidFill>
                <a:latin typeface="Arial" panose="020B0604020202020204" pitchFamily="34" charset="0"/>
                <a:cs typeface="Arial" panose="020B0604020202020204" pitchFamily="34" charset="0"/>
              </a:rPr>
              <a:t>100% of the work applicable to the next higher (parent) element</a:t>
            </a:r>
            <a:r>
              <a:rPr lang="en-US" sz="2400" dirty="0">
                <a:solidFill>
                  <a:srgbClr val="FF0000"/>
                </a:solidFill>
                <a:latin typeface="Arial" panose="020B0604020202020204" pitchFamily="34" charset="0"/>
                <a:cs typeface="Arial" panose="020B0604020202020204" pitchFamily="34" charset="0"/>
              </a:rPr>
              <a:t>.</a:t>
            </a:r>
          </a:p>
          <a:p>
            <a:pPr>
              <a:buFont typeface="Wingdings" panose="05000000000000000000" pitchFamily="2" charset="2"/>
              <a:buNone/>
            </a:pPr>
            <a:endParaRPr lang="en-US" dirty="0"/>
          </a:p>
        </p:txBody>
      </p:sp>
    </p:spTree>
    <p:extLst>
      <p:ext uri="{BB962C8B-B14F-4D97-AF65-F5344CB8AC3E}">
        <p14:creationId xmlns:p14="http://schemas.microsoft.com/office/powerpoint/2010/main" xmlns="" val="10420485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8" name="Rectangle 6"/>
          <p:cNvSpPr>
            <a:spLocks noChangeArrowheads="1"/>
          </p:cNvSpPr>
          <p:nvPr/>
        </p:nvSpPr>
        <p:spPr bwMode="auto">
          <a:xfrm>
            <a:off x="1828800" y="2971800"/>
            <a:ext cx="1447800" cy="838200"/>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4309" name="Rectangle 37"/>
          <p:cNvSpPr>
            <a:spLocks noChangeArrowheads="1"/>
          </p:cNvSpPr>
          <p:nvPr/>
        </p:nvSpPr>
        <p:spPr bwMode="auto">
          <a:xfrm>
            <a:off x="1828800" y="3032125"/>
            <a:ext cx="1447800" cy="523862"/>
          </a:xfrm>
          <a:prstGeom prst="rect">
            <a:avLst/>
          </a:prstGeom>
          <a:solidFill>
            <a:schemeClr val="accent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p>
            <a:pPr algn="ctr" eaLnBrk="0" hangingPunct="0"/>
            <a:r>
              <a:rPr lang="en-US" sz="1400" b="1">
                <a:solidFill>
                  <a:schemeClr val="bg2"/>
                </a:solidFill>
              </a:rPr>
              <a:t>PERMITS/</a:t>
            </a:r>
          </a:p>
          <a:p>
            <a:pPr algn="ctr" eaLnBrk="0" hangingPunct="0"/>
            <a:r>
              <a:rPr lang="en-US" sz="1400" b="1">
                <a:solidFill>
                  <a:schemeClr val="bg2"/>
                </a:solidFill>
              </a:rPr>
              <a:t>INSPECTIONS</a:t>
            </a:r>
          </a:p>
        </p:txBody>
      </p:sp>
      <p:sp>
        <p:nvSpPr>
          <p:cNvPr id="54274" name="Rectangle 2"/>
          <p:cNvSpPr>
            <a:spLocks noChangeArrowheads="1"/>
          </p:cNvSpPr>
          <p:nvPr/>
        </p:nvSpPr>
        <p:spPr bwMode="auto">
          <a:xfrm>
            <a:off x="1692275" y="6219825"/>
            <a:ext cx="1905000" cy="457200"/>
          </a:xfrm>
          <a:prstGeom prst="rect">
            <a:avLst/>
          </a:prstGeom>
          <a:noFill/>
          <a:ln>
            <a:noFill/>
          </a:ln>
          <a:effectLst/>
          <a:extLst>
            <a:ext uri="{909E8E84-426E-40DD-AFC4-6F175D3DCCD1}">
              <a14:hiddenFill xmlns:a14="http://schemas.microsoft.com/office/drawing/2010/main" xmlns="">
                <a:solidFill>
                  <a:schemeClr val="tx2"/>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4276" name="Rectangle 4"/>
          <p:cNvSpPr>
            <a:spLocks noGrp="1" noChangeArrowheads="1"/>
          </p:cNvSpPr>
          <p:nvPr>
            <p:ph type="title"/>
          </p:nvPr>
        </p:nvSpPr>
        <p:spPr>
          <a:xfrm>
            <a:off x="2209800" y="228600"/>
            <a:ext cx="7772400" cy="1143000"/>
          </a:xfrm>
          <a:noFill/>
          <a:ln/>
        </p:spPr>
        <p:txBody>
          <a:bodyPr/>
          <a:lstStyle/>
          <a:p>
            <a:r>
              <a:rPr lang="en-US"/>
              <a:t>SAMPLE WBS - GARAGE</a:t>
            </a:r>
          </a:p>
        </p:txBody>
      </p:sp>
      <p:sp>
        <p:nvSpPr>
          <p:cNvPr id="54277" name="Rectangle 5"/>
          <p:cNvSpPr>
            <a:spLocks noChangeArrowheads="1"/>
          </p:cNvSpPr>
          <p:nvPr/>
        </p:nvSpPr>
        <p:spPr bwMode="auto">
          <a:xfrm>
            <a:off x="5535614" y="1527175"/>
            <a:ext cx="1227137" cy="839788"/>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4279" name="Rectangle 7"/>
          <p:cNvSpPr>
            <a:spLocks noChangeArrowheads="1"/>
          </p:cNvSpPr>
          <p:nvPr/>
        </p:nvSpPr>
        <p:spPr bwMode="auto">
          <a:xfrm>
            <a:off x="3624264" y="2989264"/>
            <a:ext cx="1227137" cy="839787"/>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4280" name="Rectangle 8"/>
          <p:cNvSpPr>
            <a:spLocks noChangeArrowheads="1"/>
          </p:cNvSpPr>
          <p:nvPr/>
        </p:nvSpPr>
        <p:spPr bwMode="auto">
          <a:xfrm>
            <a:off x="5562600" y="2971800"/>
            <a:ext cx="1227138" cy="839788"/>
          </a:xfrm>
          <a:prstGeom prst="rect">
            <a:avLst/>
          </a:prstGeom>
          <a:solidFill>
            <a:schemeClr val="tx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4281" name="Rectangle 9"/>
          <p:cNvSpPr>
            <a:spLocks noChangeArrowheads="1"/>
          </p:cNvSpPr>
          <p:nvPr/>
        </p:nvSpPr>
        <p:spPr bwMode="auto">
          <a:xfrm>
            <a:off x="7362825" y="2989264"/>
            <a:ext cx="1227138" cy="839787"/>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4282" name="Rectangle 10"/>
          <p:cNvSpPr>
            <a:spLocks noChangeArrowheads="1"/>
          </p:cNvSpPr>
          <p:nvPr/>
        </p:nvSpPr>
        <p:spPr bwMode="auto">
          <a:xfrm>
            <a:off x="9069389" y="2976564"/>
            <a:ext cx="1227137" cy="839787"/>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4283" name="Rectangle 11"/>
          <p:cNvSpPr>
            <a:spLocks noChangeArrowheads="1"/>
          </p:cNvSpPr>
          <p:nvPr/>
        </p:nvSpPr>
        <p:spPr bwMode="auto">
          <a:xfrm>
            <a:off x="2417764" y="4295775"/>
            <a:ext cx="1227137" cy="839788"/>
          </a:xfrm>
          <a:prstGeom prst="rect">
            <a:avLst/>
          </a:prstGeom>
          <a:solidFill>
            <a:schemeClr val="tx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4284" name="Rectangle 12"/>
          <p:cNvSpPr>
            <a:spLocks noChangeArrowheads="1"/>
          </p:cNvSpPr>
          <p:nvPr/>
        </p:nvSpPr>
        <p:spPr bwMode="auto">
          <a:xfrm>
            <a:off x="3973514" y="4295775"/>
            <a:ext cx="1227137" cy="839788"/>
          </a:xfrm>
          <a:prstGeom prst="rect">
            <a:avLst/>
          </a:prstGeom>
          <a:solidFill>
            <a:schemeClr val="accent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4285" name="Rectangle 13"/>
          <p:cNvSpPr>
            <a:spLocks noChangeArrowheads="1"/>
          </p:cNvSpPr>
          <p:nvPr/>
        </p:nvSpPr>
        <p:spPr bwMode="auto">
          <a:xfrm>
            <a:off x="5535614" y="4295775"/>
            <a:ext cx="1227137" cy="839788"/>
          </a:xfrm>
          <a:prstGeom prst="rect">
            <a:avLst/>
          </a:prstGeom>
          <a:solidFill>
            <a:schemeClr val="tx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4286" name="Rectangle 14"/>
          <p:cNvSpPr>
            <a:spLocks noChangeArrowheads="1"/>
          </p:cNvSpPr>
          <p:nvPr/>
        </p:nvSpPr>
        <p:spPr bwMode="auto">
          <a:xfrm>
            <a:off x="7316789" y="4295775"/>
            <a:ext cx="1227137" cy="839788"/>
          </a:xfrm>
          <a:prstGeom prst="rect">
            <a:avLst/>
          </a:prstGeom>
          <a:solidFill>
            <a:schemeClr val="tx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4287" name="Rectangle 15"/>
          <p:cNvSpPr>
            <a:spLocks noChangeArrowheads="1"/>
          </p:cNvSpPr>
          <p:nvPr/>
        </p:nvSpPr>
        <p:spPr bwMode="auto">
          <a:xfrm>
            <a:off x="4392614" y="5662614"/>
            <a:ext cx="1246187" cy="814387"/>
          </a:xfrm>
          <a:prstGeom prst="rect">
            <a:avLst/>
          </a:prstGeom>
          <a:solidFill>
            <a:schemeClr val="accent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4288" name="Rectangle 16"/>
          <p:cNvSpPr>
            <a:spLocks noChangeArrowheads="1"/>
          </p:cNvSpPr>
          <p:nvPr/>
        </p:nvSpPr>
        <p:spPr bwMode="auto">
          <a:xfrm>
            <a:off x="2514600" y="5638800"/>
            <a:ext cx="1227138" cy="839788"/>
          </a:xfrm>
          <a:prstGeom prst="rect">
            <a:avLst/>
          </a:prstGeom>
          <a:solidFill>
            <a:schemeClr val="accent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4289" name="Line 17"/>
          <p:cNvSpPr>
            <a:spLocks noChangeShapeType="1"/>
          </p:cNvSpPr>
          <p:nvPr/>
        </p:nvSpPr>
        <p:spPr bwMode="auto">
          <a:xfrm>
            <a:off x="2436814" y="2665414"/>
            <a:ext cx="7316787" cy="158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4290" name="Line 18"/>
          <p:cNvSpPr>
            <a:spLocks noChangeShapeType="1"/>
          </p:cNvSpPr>
          <p:nvPr/>
        </p:nvSpPr>
        <p:spPr bwMode="auto">
          <a:xfrm>
            <a:off x="3048000" y="4038600"/>
            <a:ext cx="64008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4291" name="Line 19"/>
          <p:cNvSpPr>
            <a:spLocks noChangeShapeType="1"/>
          </p:cNvSpPr>
          <p:nvPr/>
        </p:nvSpPr>
        <p:spPr bwMode="auto">
          <a:xfrm>
            <a:off x="3048000" y="5410200"/>
            <a:ext cx="52578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4292" name="Line 20"/>
          <p:cNvSpPr>
            <a:spLocks noChangeShapeType="1"/>
          </p:cNvSpPr>
          <p:nvPr/>
        </p:nvSpPr>
        <p:spPr bwMode="auto">
          <a:xfrm>
            <a:off x="2438400" y="2667000"/>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4293" name="Line 21"/>
          <p:cNvSpPr>
            <a:spLocks noChangeShapeType="1"/>
          </p:cNvSpPr>
          <p:nvPr/>
        </p:nvSpPr>
        <p:spPr bwMode="auto">
          <a:xfrm>
            <a:off x="4267200" y="2667000"/>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4294" name="Line 22"/>
          <p:cNvSpPr>
            <a:spLocks noChangeShapeType="1"/>
          </p:cNvSpPr>
          <p:nvPr/>
        </p:nvSpPr>
        <p:spPr bwMode="auto">
          <a:xfrm>
            <a:off x="6172200" y="2667000"/>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4295" name="Line 23"/>
          <p:cNvSpPr>
            <a:spLocks noChangeShapeType="1"/>
          </p:cNvSpPr>
          <p:nvPr/>
        </p:nvSpPr>
        <p:spPr bwMode="auto">
          <a:xfrm>
            <a:off x="8001000" y="2667000"/>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4296" name="Line 24"/>
          <p:cNvSpPr>
            <a:spLocks noChangeShapeType="1"/>
          </p:cNvSpPr>
          <p:nvPr/>
        </p:nvSpPr>
        <p:spPr bwMode="auto">
          <a:xfrm>
            <a:off x="9753600" y="2667000"/>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4297" name="Line 25"/>
          <p:cNvSpPr>
            <a:spLocks noChangeShapeType="1"/>
          </p:cNvSpPr>
          <p:nvPr/>
        </p:nvSpPr>
        <p:spPr bwMode="auto">
          <a:xfrm>
            <a:off x="6172200" y="2362200"/>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4298" name="Line 26"/>
          <p:cNvSpPr>
            <a:spLocks noChangeShapeType="1"/>
          </p:cNvSpPr>
          <p:nvPr/>
        </p:nvSpPr>
        <p:spPr bwMode="auto">
          <a:xfrm>
            <a:off x="3048000" y="4038600"/>
            <a:ext cx="0" cy="228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4299" name="Line 27"/>
          <p:cNvSpPr>
            <a:spLocks noChangeShapeType="1"/>
          </p:cNvSpPr>
          <p:nvPr/>
        </p:nvSpPr>
        <p:spPr bwMode="auto">
          <a:xfrm>
            <a:off x="6172200" y="3886200"/>
            <a:ext cx="0" cy="228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4300" name="Line 28"/>
          <p:cNvSpPr>
            <a:spLocks noChangeShapeType="1"/>
          </p:cNvSpPr>
          <p:nvPr/>
        </p:nvSpPr>
        <p:spPr bwMode="auto">
          <a:xfrm>
            <a:off x="4572000" y="4038600"/>
            <a:ext cx="0" cy="228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4301" name="Line 29"/>
          <p:cNvSpPr>
            <a:spLocks noChangeShapeType="1"/>
          </p:cNvSpPr>
          <p:nvPr/>
        </p:nvSpPr>
        <p:spPr bwMode="auto">
          <a:xfrm>
            <a:off x="6172200" y="4038600"/>
            <a:ext cx="0" cy="228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4302" name="Line 30"/>
          <p:cNvSpPr>
            <a:spLocks noChangeShapeType="1"/>
          </p:cNvSpPr>
          <p:nvPr/>
        </p:nvSpPr>
        <p:spPr bwMode="auto">
          <a:xfrm>
            <a:off x="8001000" y="4038600"/>
            <a:ext cx="0" cy="228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4303" name="Line 31"/>
          <p:cNvSpPr>
            <a:spLocks noChangeShapeType="1"/>
          </p:cNvSpPr>
          <p:nvPr/>
        </p:nvSpPr>
        <p:spPr bwMode="auto">
          <a:xfrm>
            <a:off x="5029200" y="5410200"/>
            <a:ext cx="0" cy="228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4304" name="Line 32"/>
          <p:cNvSpPr>
            <a:spLocks noChangeShapeType="1"/>
          </p:cNvSpPr>
          <p:nvPr/>
        </p:nvSpPr>
        <p:spPr bwMode="auto">
          <a:xfrm>
            <a:off x="4572000" y="5181600"/>
            <a:ext cx="0" cy="228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4305" name="Line 33"/>
          <p:cNvSpPr>
            <a:spLocks noChangeShapeType="1"/>
          </p:cNvSpPr>
          <p:nvPr/>
        </p:nvSpPr>
        <p:spPr bwMode="auto">
          <a:xfrm>
            <a:off x="3048000" y="5410200"/>
            <a:ext cx="0" cy="228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4306" name="Rectangle 34"/>
          <p:cNvSpPr>
            <a:spLocks noChangeArrowheads="1"/>
          </p:cNvSpPr>
          <p:nvPr/>
        </p:nvSpPr>
        <p:spPr bwMode="auto">
          <a:xfrm>
            <a:off x="5759597" y="1698625"/>
            <a:ext cx="829971" cy="523862"/>
          </a:xfrm>
          <a:prstGeom prst="rect">
            <a:avLst/>
          </a:prstGeom>
          <a:solidFill>
            <a:schemeClr val="accent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a:solidFill>
                  <a:schemeClr val="bg2"/>
                </a:solidFill>
              </a:rPr>
              <a:t>GARAGE</a:t>
            </a:r>
          </a:p>
          <a:p>
            <a:pPr algn="ctr" eaLnBrk="0" hangingPunct="0"/>
            <a:r>
              <a:rPr lang="en-US" sz="1400" b="1">
                <a:solidFill>
                  <a:schemeClr val="bg2"/>
                </a:solidFill>
              </a:rPr>
              <a:t>PROJECT</a:t>
            </a:r>
          </a:p>
        </p:txBody>
      </p:sp>
      <p:sp>
        <p:nvSpPr>
          <p:cNvPr id="54307" name="Rectangle 35"/>
          <p:cNvSpPr>
            <a:spLocks noChangeArrowheads="1"/>
          </p:cNvSpPr>
          <p:nvPr/>
        </p:nvSpPr>
        <p:spPr bwMode="auto">
          <a:xfrm>
            <a:off x="5764510" y="3033714"/>
            <a:ext cx="818557" cy="308419"/>
          </a:xfrm>
          <a:prstGeom prst="rect">
            <a:avLst/>
          </a:prstGeom>
          <a:solidFill>
            <a:schemeClr val="accent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a:solidFill>
                  <a:schemeClr val="bg2"/>
                </a:solidFill>
              </a:rPr>
              <a:t>GARAGE</a:t>
            </a:r>
          </a:p>
        </p:txBody>
      </p:sp>
      <p:sp>
        <p:nvSpPr>
          <p:cNvPr id="54308" name="Rectangle 36"/>
          <p:cNvSpPr>
            <a:spLocks noChangeArrowheads="1"/>
          </p:cNvSpPr>
          <p:nvPr/>
        </p:nvSpPr>
        <p:spPr bwMode="auto">
          <a:xfrm>
            <a:off x="3800681" y="3033714"/>
            <a:ext cx="955262" cy="308419"/>
          </a:xfrm>
          <a:prstGeom prst="rect">
            <a:avLst/>
          </a:prstGeom>
          <a:solidFill>
            <a:schemeClr val="accent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a:solidFill>
                  <a:schemeClr val="bg2"/>
                </a:solidFill>
              </a:rPr>
              <a:t>GROUNDS</a:t>
            </a:r>
          </a:p>
        </p:txBody>
      </p:sp>
      <p:sp>
        <p:nvSpPr>
          <p:cNvPr id="54310" name="Rectangle 38"/>
          <p:cNvSpPr>
            <a:spLocks noChangeArrowheads="1"/>
          </p:cNvSpPr>
          <p:nvPr/>
        </p:nvSpPr>
        <p:spPr bwMode="auto">
          <a:xfrm>
            <a:off x="7586851" y="3032125"/>
            <a:ext cx="840999" cy="523862"/>
          </a:xfrm>
          <a:prstGeom prst="rect">
            <a:avLst/>
          </a:prstGeom>
          <a:solidFill>
            <a:schemeClr val="accent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a:solidFill>
                  <a:schemeClr val="bg2"/>
                </a:solidFill>
              </a:rPr>
              <a:t>CONSTR.</a:t>
            </a:r>
          </a:p>
          <a:p>
            <a:pPr algn="ctr" eaLnBrk="0" hangingPunct="0"/>
            <a:r>
              <a:rPr lang="en-US" sz="1400" b="1">
                <a:solidFill>
                  <a:schemeClr val="bg2"/>
                </a:solidFill>
              </a:rPr>
              <a:t>PLANS</a:t>
            </a:r>
          </a:p>
        </p:txBody>
      </p:sp>
      <p:sp>
        <p:nvSpPr>
          <p:cNvPr id="54311" name="Rectangle 39"/>
          <p:cNvSpPr>
            <a:spLocks noChangeArrowheads="1"/>
          </p:cNvSpPr>
          <p:nvPr/>
        </p:nvSpPr>
        <p:spPr bwMode="auto">
          <a:xfrm>
            <a:off x="9264797" y="3032125"/>
            <a:ext cx="829971" cy="523862"/>
          </a:xfrm>
          <a:prstGeom prst="rect">
            <a:avLst/>
          </a:prstGeom>
          <a:solidFill>
            <a:schemeClr val="accent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a:solidFill>
                  <a:schemeClr val="bg2"/>
                </a:solidFill>
              </a:rPr>
              <a:t>PROJECT</a:t>
            </a:r>
          </a:p>
          <a:p>
            <a:pPr algn="ctr" eaLnBrk="0" hangingPunct="0"/>
            <a:r>
              <a:rPr lang="en-US" sz="1400" b="1">
                <a:solidFill>
                  <a:schemeClr val="bg2"/>
                </a:solidFill>
              </a:rPr>
              <a:t>MGT</a:t>
            </a:r>
          </a:p>
        </p:txBody>
      </p:sp>
      <p:sp>
        <p:nvSpPr>
          <p:cNvPr id="54313" name="Rectangle 41"/>
          <p:cNvSpPr>
            <a:spLocks noChangeArrowheads="1"/>
          </p:cNvSpPr>
          <p:nvPr/>
        </p:nvSpPr>
        <p:spPr bwMode="auto">
          <a:xfrm>
            <a:off x="4232326" y="4556126"/>
            <a:ext cx="685701" cy="308419"/>
          </a:xfrm>
          <a:prstGeom prst="rect">
            <a:avLst/>
          </a:prstGeom>
          <a:solidFill>
            <a:schemeClr val="tx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a:solidFill>
                  <a:schemeClr val="bg2"/>
                </a:solidFill>
              </a:rPr>
              <a:t>WALLS</a:t>
            </a:r>
          </a:p>
        </p:txBody>
      </p:sp>
      <p:sp>
        <p:nvSpPr>
          <p:cNvPr id="54312" name="Rectangle 40"/>
          <p:cNvSpPr>
            <a:spLocks noChangeArrowheads="1"/>
          </p:cNvSpPr>
          <p:nvPr/>
        </p:nvSpPr>
        <p:spPr bwMode="auto">
          <a:xfrm>
            <a:off x="2450227" y="4556126"/>
            <a:ext cx="1205073" cy="308419"/>
          </a:xfrm>
          <a:prstGeom prst="rect">
            <a:avLst/>
          </a:prstGeom>
          <a:noFill/>
          <a:ln>
            <a:noFill/>
          </a:ln>
          <a:effectLst/>
          <a:extLst>
            <a:ext uri="{909E8E84-426E-40DD-AFC4-6F175D3DCCD1}">
              <a14:hiddenFill xmlns:a14="http://schemas.microsoft.com/office/drawing/2010/main" xmlns="">
                <a:solidFill>
                  <a:schemeClr val="tx2"/>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a:solidFill>
                  <a:schemeClr val="bg2"/>
                </a:solidFill>
              </a:rPr>
              <a:t>FOUNDATION</a:t>
            </a:r>
          </a:p>
        </p:txBody>
      </p:sp>
      <p:sp>
        <p:nvSpPr>
          <p:cNvPr id="54314" name="Rectangle 42"/>
          <p:cNvSpPr>
            <a:spLocks noChangeArrowheads="1"/>
          </p:cNvSpPr>
          <p:nvPr/>
        </p:nvSpPr>
        <p:spPr bwMode="auto">
          <a:xfrm>
            <a:off x="5869273" y="4556126"/>
            <a:ext cx="610616" cy="308419"/>
          </a:xfrm>
          <a:prstGeom prst="rect">
            <a:avLst/>
          </a:prstGeom>
          <a:solidFill>
            <a:schemeClr val="tx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a:solidFill>
                  <a:schemeClr val="bg2"/>
                </a:solidFill>
              </a:rPr>
              <a:t>ROOF</a:t>
            </a:r>
          </a:p>
        </p:txBody>
      </p:sp>
      <p:sp>
        <p:nvSpPr>
          <p:cNvPr id="54315" name="Rectangle 43"/>
          <p:cNvSpPr>
            <a:spLocks noChangeArrowheads="1"/>
          </p:cNvSpPr>
          <p:nvPr/>
        </p:nvSpPr>
        <p:spPr bwMode="auto">
          <a:xfrm>
            <a:off x="7495999" y="4451351"/>
            <a:ext cx="870302" cy="308419"/>
          </a:xfrm>
          <a:prstGeom prst="rect">
            <a:avLst/>
          </a:prstGeom>
          <a:solidFill>
            <a:schemeClr val="tx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a:solidFill>
                  <a:schemeClr val="bg2"/>
                </a:solidFill>
              </a:rPr>
              <a:t>UTILITIES</a:t>
            </a:r>
          </a:p>
        </p:txBody>
      </p:sp>
      <p:sp>
        <p:nvSpPr>
          <p:cNvPr id="54316" name="Rectangle 44"/>
          <p:cNvSpPr>
            <a:spLocks noChangeArrowheads="1"/>
          </p:cNvSpPr>
          <p:nvPr/>
        </p:nvSpPr>
        <p:spPr bwMode="auto">
          <a:xfrm>
            <a:off x="2705573" y="5899151"/>
            <a:ext cx="722954" cy="308419"/>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a:solidFill>
                  <a:schemeClr val="bg2"/>
                </a:solidFill>
              </a:rPr>
              <a:t>FRAME</a:t>
            </a:r>
          </a:p>
        </p:txBody>
      </p:sp>
      <p:sp>
        <p:nvSpPr>
          <p:cNvPr id="54317" name="Rectangle 45"/>
          <p:cNvSpPr>
            <a:spLocks noChangeArrowheads="1"/>
          </p:cNvSpPr>
          <p:nvPr/>
        </p:nvSpPr>
        <p:spPr bwMode="auto">
          <a:xfrm>
            <a:off x="6155408" y="5838825"/>
            <a:ext cx="997196" cy="523862"/>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a:solidFill>
                  <a:schemeClr val="bg2"/>
                </a:solidFill>
              </a:rPr>
              <a:t>DOORS/</a:t>
            </a:r>
          </a:p>
          <a:p>
            <a:pPr algn="ctr" eaLnBrk="0" hangingPunct="0"/>
            <a:r>
              <a:rPr lang="en-US" sz="1400" b="1">
                <a:solidFill>
                  <a:schemeClr val="bg2"/>
                </a:solidFill>
              </a:rPr>
              <a:t>WINDOWS</a:t>
            </a:r>
          </a:p>
        </p:txBody>
      </p:sp>
      <p:sp>
        <p:nvSpPr>
          <p:cNvPr id="54318" name="Text Box 46"/>
          <p:cNvSpPr txBox="1">
            <a:spLocks noChangeArrowheads="1"/>
          </p:cNvSpPr>
          <p:nvPr/>
        </p:nvSpPr>
        <p:spPr bwMode="auto">
          <a:xfrm>
            <a:off x="3260725" y="1763714"/>
            <a:ext cx="698268"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400" b="1"/>
              <a:t>Level 1</a:t>
            </a:r>
          </a:p>
        </p:txBody>
      </p:sp>
      <p:sp>
        <p:nvSpPr>
          <p:cNvPr id="54320" name="Text Box 48"/>
          <p:cNvSpPr txBox="1">
            <a:spLocks noChangeArrowheads="1"/>
          </p:cNvSpPr>
          <p:nvPr/>
        </p:nvSpPr>
        <p:spPr bwMode="auto">
          <a:xfrm>
            <a:off x="9525000" y="5943601"/>
            <a:ext cx="698268"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400" b="1"/>
              <a:t>Level 4</a:t>
            </a:r>
          </a:p>
        </p:txBody>
      </p:sp>
      <p:sp>
        <p:nvSpPr>
          <p:cNvPr id="54321" name="Rectangle 49"/>
          <p:cNvSpPr>
            <a:spLocks noChangeArrowheads="1"/>
          </p:cNvSpPr>
          <p:nvPr/>
        </p:nvSpPr>
        <p:spPr bwMode="auto">
          <a:xfrm>
            <a:off x="6111875" y="5686425"/>
            <a:ext cx="1227138" cy="839788"/>
          </a:xfrm>
          <a:prstGeom prst="rect">
            <a:avLst/>
          </a:prstGeom>
          <a:solidFill>
            <a:schemeClr val="accent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400" b="1">
                <a:solidFill>
                  <a:schemeClr val="bg2"/>
                </a:solidFill>
              </a:rPr>
              <a:t>DOORS/</a:t>
            </a:r>
          </a:p>
          <a:p>
            <a:pPr algn="ctr"/>
            <a:r>
              <a:rPr lang="en-US" sz="1400" b="1">
                <a:solidFill>
                  <a:schemeClr val="bg2"/>
                </a:solidFill>
              </a:rPr>
              <a:t>WINDOWS</a:t>
            </a:r>
          </a:p>
        </p:txBody>
      </p:sp>
      <p:sp>
        <p:nvSpPr>
          <p:cNvPr id="54323" name="Text Box 51"/>
          <p:cNvSpPr txBox="1">
            <a:spLocks noChangeArrowheads="1"/>
          </p:cNvSpPr>
          <p:nvPr/>
        </p:nvSpPr>
        <p:spPr bwMode="auto">
          <a:xfrm>
            <a:off x="4435475" y="5762625"/>
            <a:ext cx="1219200" cy="630942"/>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400" b="1">
                <a:solidFill>
                  <a:schemeClr val="bg2"/>
                </a:solidFill>
              </a:rPr>
              <a:t>DRY WALL/</a:t>
            </a:r>
          </a:p>
          <a:p>
            <a:pPr>
              <a:spcBef>
                <a:spcPct val="50000"/>
              </a:spcBef>
            </a:pPr>
            <a:r>
              <a:rPr lang="en-US" sz="1400" b="1">
                <a:solidFill>
                  <a:schemeClr val="bg2"/>
                </a:solidFill>
              </a:rPr>
              <a:t>PANELING</a:t>
            </a:r>
          </a:p>
        </p:txBody>
      </p:sp>
      <p:sp>
        <p:nvSpPr>
          <p:cNvPr id="54324" name="Line 52"/>
          <p:cNvSpPr>
            <a:spLocks noChangeShapeType="1"/>
          </p:cNvSpPr>
          <p:nvPr/>
        </p:nvSpPr>
        <p:spPr bwMode="auto">
          <a:xfrm>
            <a:off x="6629400" y="5410200"/>
            <a:ext cx="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54325" name="Rectangle 53"/>
          <p:cNvSpPr>
            <a:spLocks noChangeArrowheads="1"/>
          </p:cNvSpPr>
          <p:nvPr/>
        </p:nvSpPr>
        <p:spPr bwMode="auto">
          <a:xfrm>
            <a:off x="7772400" y="5715000"/>
            <a:ext cx="1227138" cy="839788"/>
          </a:xfrm>
          <a:prstGeom prst="rect">
            <a:avLst/>
          </a:prstGeom>
          <a:solidFill>
            <a:schemeClr val="accent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400" b="1">
                <a:solidFill>
                  <a:schemeClr val="bg2"/>
                </a:solidFill>
              </a:rPr>
              <a:t>ASSEMBLY</a:t>
            </a:r>
          </a:p>
        </p:txBody>
      </p:sp>
      <p:sp>
        <p:nvSpPr>
          <p:cNvPr id="54326" name="Line 54"/>
          <p:cNvSpPr>
            <a:spLocks noChangeShapeType="1"/>
          </p:cNvSpPr>
          <p:nvPr/>
        </p:nvSpPr>
        <p:spPr bwMode="auto">
          <a:xfrm>
            <a:off x="8305800" y="5410200"/>
            <a:ext cx="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54327" name="Rectangle 55"/>
          <p:cNvSpPr>
            <a:spLocks noChangeArrowheads="1"/>
          </p:cNvSpPr>
          <p:nvPr/>
        </p:nvSpPr>
        <p:spPr bwMode="auto">
          <a:xfrm>
            <a:off x="8839200" y="4267200"/>
            <a:ext cx="1227138" cy="839788"/>
          </a:xfrm>
          <a:prstGeom prst="rect">
            <a:avLst/>
          </a:prstGeom>
          <a:solidFill>
            <a:schemeClr val="tx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400" b="1">
                <a:solidFill>
                  <a:schemeClr val="bg2"/>
                </a:solidFill>
              </a:rPr>
              <a:t>ASSEMBLY</a:t>
            </a:r>
          </a:p>
        </p:txBody>
      </p:sp>
      <p:sp>
        <p:nvSpPr>
          <p:cNvPr id="54328" name="Line 56"/>
          <p:cNvSpPr>
            <a:spLocks noChangeShapeType="1"/>
          </p:cNvSpPr>
          <p:nvPr/>
        </p:nvSpPr>
        <p:spPr bwMode="auto">
          <a:xfrm>
            <a:off x="9448800" y="40386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Tree>
    <p:extLst>
      <p:ext uri="{BB962C8B-B14F-4D97-AF65-F5344CB8AC3E}">
        <p14:creationId xmlns:p14="http://schemas.microsoft.com/office/powerpoint/2010/main" xmlns="" val="3233425681"/>
      </p:ext>
    </p:extLst>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4930" name="Rectangle 1026"/>
          <p:cNvSpPr>
            <a:spLocks noGrp="1" noChangeArrowheads="1"/>
          </p:cNvSpPr>
          <p:nvPr>
            <p:ph type="title"/>
          </p:nvPr>
        </p:nvSpPr>
        <p:spPr/>
        <p:txBody>
          <a:bodyPr>
            <a:normAutofit/>
          </a:bodyPr>
          <a:lstStyle/>
          <a:p>
            <a:r>
              <a:rPr lang="en-US" sz="2800" b="1" dirty="0">
                <a:latin typeface="Arial" panose="020B0604020202020204" pitchFamily="34" charset="0"/>
                <a:cs typeface="Arial" panose="020B0604020202020204" pitchFamily="34" charset="0"/>
              </a:rPr>
              <a:t>100 % Rule Importance</a:t>
            </a:r>
          </a:p>
        </p:txBody>
      </p:sp>
      <p:sp>
        <p:nvSpPr>
          <p:cNvPr id="124931" name="Text Box 1027"/>
          <p:cNvSpPr txBox="1">
            <a:spLocks noChangeArrowheads="1"/>
          </p:cNvSpPr>
          <p:nvPr/>
        </p:nvSpPr>
        <p:spPr bwMode="auto">
          <a:xfrm>
            <a:off x="1175198" y="1803044"/>
            <a:ext cx="10415788" cy="8925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just"/>
            <a:r>
              <a:rPr lang="en-US" sz="2400" dirty="0">
                <a:latin typeface="Arial" panose="020B0604020202020204" pitchFamily="34" charset="0"/>
                <a:cs typeface="Arial" panose="020B0604020202020204" pitchFamily="34" charset="0"/>
              </a:rPr>
              <a:t>If you follow the 100% rule, </a:t>
            </a:r>
            <a:r>
              <a:rPr lang="en-US" sz="2400" dirty="0" smtClean="0">
                <a:latin typeface="Arial" panose="020B0604020202020204" pitchFamily="34" charset="0"/>
                <a:cs typeface="Arial" panose="020B0604020202020204" pitchFamily="34" charset="0"/>
              </a:rPr>
              <a:t>and </a:t>
            </a:r>
            <a:r>
              <a:rPr lang="en-US" sz="2400" dirty="0">
                <a:latin typeface="Arial" panose="020B0604020202020204" pitchFamily="34" charset="0"/>
                <a:cs typeface="Arial" panose="020B0604020202020204" pitchFamily="34" charset="0"/>
              </a:rPr>
              <a:t>define the WBS elements as nouns, </a:t>
            </a:r>
          </a:p>
          <a:p>
            <a:pPr algn="just"/>
            <a:r>
              <a:rPr lang="en-US" sz="2400" dirty="0">
                <a:latin typeface="Arial" panose="020B0604020202020204" pitchFamily="34" charset="0"/>
                <a:cs typeface="Arial" panose="020B0604020202020204" pitchFamily="34" charset="0"/>
              </a:rPr>
              <a:t>you have won the battle to get an effective WBS</a:t>
            </a:r>
            <a:r>
              <a:rPr lang="en-US" sz="2800" dirty="0">
                <a:latin typeface="Arial" panose="020B0604020202020204" pitchFamily="34" charset="0"/>
                <a:cs typeface="Arial" panose="020B0604020202020204" pitchFamily="34" charset="0"/>
              </a:rPr>
              <a:t>.</a:t>
            </a:r>
          </a:p>
        </p:txBody>
      </p:sp>
      <p:pic>
        <p:nvPicPr>
          <p:cNvPr id="124932" name="Picture 1028" descr="bd05591_"/>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041005" y="2909552"/>
            <a:ext cx="1995488" cy="2082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629471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ormAutofit/>
          </a:bodyPr>
          <a:lstStyle/>
          <a:p>
            <a:r>
              <a:rPr lang="en-US" sz="2800" b="1" dirty="0">
                <a:latin typeface="Arial" panose="020B0604020202020204" pitchFamily="34" charset="0"/>
                <a:cs typeface="Arial" panose="020B0604020202020204" pitchFamily="34" charset="0"/>
              </a:rPr>
              <a:t>Anatomy of Work Breakdown Structures</a:t>
            </a:r>
          </a:p>
        </p:txBody>
      </p:sp>
      <p:sp>
        <p:nvSpPr>
          <p:cNvPr id="41987" name="Rectangle 3"/>
          <p:cNvSpPr>
            <a:spLocks noGrp="1" noChangeArrowheads="1"/>
          </p:cNvSpPr>
          <p:nvPr>
            <p:ph type="body" idx="1"/>
          </p:nvPr>
        </p:nvSpPr>
        <p:spPr>
          <a:xfrm>
            <a:off x="2209800" y="1981200"/>
            <a:ext cx="7772400" cy="3733800"/>
          </a:xfrm>
        </p:spPr>
        <p:txBody>
          <a:bodyPr/>
          <a:lstStyle/>
          <a:p>
            <a:pPr marL="609600" indent="-609600" algn="just">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What is a WBS?</a:t>
            </a:r>
          </a:p>
          <a:p>
            <a:pPr marL="609600" indent="-609600" algn="just">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The 100% Rule</a:t>
            </a:r>
          </a:p>
          <a:p>
            <a:pPr marL="609600" indent="-609600" algn="just">
              <a:buFont typeface="Wingdings" panose="05000000000000000000" pitchFamily="2" charset="2"/>
              <a:buAutoNum type="arabicPeriod"/>
            </a:pPr>
            <a:r>
              <a:rPr lang="en-US" sz="2400" b="1" dirty="0">
                <a:latin typeface="Arial" panose="020B0604020202020204" pitchFamily="34" charset="0"/>
                <a:cs typeface="Arial" panose="020B0604020202020204" pitchFamily="34" charset="0"/>
              </a:rPr>
              <a:t>Three Types of WBS Structures</a:t>
            </a:r>
          </a:p>
          <a:p>
            <a:pPr marL="609600" indent="-609600" algn="just">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Four Types of WBS Elements</a:t>
            </a:r>
          </a:p>
          <a:p>
            <a:pPr marL="609600" indent="-609600" algn="just">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Two Types of Programs</a:t>
            </a:r>
          </a:p>
          <a:p>
            <a:pPr marL="609600" indent="-609600" algn="just">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Use of WBS to Define Activities</a:t>
            </a:r>
          </a:p>
          <a:p>
            <a:pPr marL="609600" indent="-609600">
              <a:buFont typeface="Wingdings" panose="05000000000000000000" pitchFamily="2" charset="2"/>
              <a:buAutoNum type="arabicPeriod"/>
            </a:pPr>
            <a:endParaRPr lang="en-US" dirty="0">
              <a:solidFill>
                <a:srgbClr val="00CC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836617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normAutofit/>
          </a:bodyPr>
          <a:lstStyle/>
          <a:p>
            <a:r>
              <a:rPr lang="en-US" sz="2800" b="1" dirty="0">
                <a:latin typeface="Arial" panose="020B0604020202020204" pitchFamily="34" charset="0"/>
                <a:cs typeface="Arial" panose="020B0604020202020204" pitchFamily="34" charset="0"/>
              </a:rPr>
              <a:t>Three Types of WBS Structures</a:t>
            </a:r>
          </a:p>
        </p:txBody>
      </p:sp>
      <p:sp>
        <p:nvSpPr>
          <p:cNvPr id="56323" name="Rectangle 3"/>
          <p:cNvSpPr>
            <a:spLocks noGrp="1" noChangeArrowheads="1"/>
          </p:cNvSpPr>
          <p:nvPr>
            <p:ph type="body" idx="1"/>
          </p:nvPr>
        </p:nvSpPr>
        <p:spPr>
          <a:xfrm>
            <a:off x="934790" y="1930756"/>
            <a:ext cx="9303913" cy="4122313"/>
          </a:xfrm>
        </p:spPr>
        <p:txBody>
          <a:bodyPr>
            <a:normAutofit/>
          </a:bodyPr>
          <a:lstStyle/>
          <a:p>
            <a:pPr algn="just"/>
            <a:r>
              <a:rPr lang="en-US" sz="2400" dirty="0">
                <a:latin typeface="Arial" panose="020B0604020202020204" pitchFamily="34" charset="0"/>
                <a:cs typeface="Arial" panose="020B0604020202020204" pitchFamily="34" charset="0"/>
              </a:rPr>
              <a:t>PMBOK® Guide Definition of a Project:</a:t>
            </a:r>
          </a:p>
          <a:p>
            <a:pPr algn="just">
              <a:buFont typeface="Wingdings" panose="05000000000000000000" pitchFamily="2" charset="2"/>
              <a:buNone/>
            </a:pPr>
            <a:endParaRPr lang="en-US" sz="2400" dirty="0">
              <a:latin typeface="Arial" panose="020B0604020202020204" pitchFamily="34" charset="0"/>
              <a:cs typeface="Arial" panose="020B0604020202020204" pitchFamily="34" charset="0"/>
            </a:endParaRPr>
          </a:p>
          <a:p>
            <a:pPr algn="just">
              <a:buFont typeface="Wingdings" panose="05000000000000000000" pitchFamily="2" charset="2"/>
              <a:buNone/>
            </a:pPr>
            <a:r>
              <a:rPr lang="en-US" sz="2400" dirty="0">
                <a:latin typeface="Arial" panose="020B0604020202020204" pitchFamily="34" charset="0"/>
                <a:cs typeface="Arial" panose="020B0604020202020204" pitchFamily="34" charset="0"/>
              </a:rPr>
              <a:t>“</a:t>
            </a:r>
            <a:r>
              <a:rPr lang="en-US" sz="2400" i="1" dirty="0">
                <a:latin typeface="Arial" panose="020B0604020202020204" pitchFamily="34" charset="0"/>
                <a:cs typeface="Arial" panose="020B0604020202020204" pitchFamily="34" charset="0"/>
              </a:rPr>
              <a:t>A temporary endeavor undertaken to create a unique </a:t>
            </a:r>
            <a:r>
              <a:rPr lang="en-US" sz="2400" b="1" i="1" u="sng" dirty="0">
                <a:solidFill>
                  <a:schemeClr val="hlink"/>
                </a:solidFill>
                <a:effectLst>
                  <a:outerShdw blurRad="38100" dist="38100" dir="2700000" algn="tl">
                    <a:srgbClr val="000000"/>
                  </a:outerShdw>
                </a:effectLst>
                <a:latin typeface="Arial" panose="020B0604020202020204" pitchFamily="34" charset="0"/>
                <a:cs typeface="Arial" panose="020B0604020202020204" pitchFamily="34" charset="0"/>
              </a:rPr>
              <a:t>product, </a:t>
            </a:r>
            <a:r>
              <a:rPr lang="en-US" sz="2400" b="1" u="sng" dirty="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rPr>
              <a:t>service</a:t>
            </a:r>
            <a:r>
              <a:rPr lang="en-US" sz="2400" b="1" i="1" u="sng" dirty="0">
                <a:solidFill>
                  <a:schemeClr val="hlink"/>
                </a:solidFill>
                <a:effectLst>
                  <a:outerShdw blurRad="38100" dist="38100" dir="2700000" algn="tl">
                    <a:srgbClr val="000000"/>
                  </a:outerShdw>
                </a:effectLst>
                <a:latin typeface="Arial" panose="020B0604020202020204" pitchFamily="34" charset="0"/>
                <a:cs typeface="Arial" panose="020B0604020202020204" pitchFamily="34" charset="0"/>
              </a:rPr>
              <a:t> or </a:t>
            </a:r>
            <a:r>
              <a:rPr lang="en-US" sz="2400" b="1" u="sng" dirty="0">
                <a:solidFill>
                  <a:srgbClr val="34FA06"/>
                </a:solidFill>
                <a:effectLst>
                  <a:outerShdw blurRad="38100" dist="38100" dir="2700000" algn="tl">
                    <a:srgbClr val="000000"/>
                  </a:outerShdw>
                </a:effectLst>
                <a:latin typeface="Arial" panose="020B0604020202020204" pitchFamily="34" charset="0"/>
                <a:cs typeface="Arial" panose="020B0604020202020204" pitchFamily="34" charset="0"/>
              </a:rPr>
              <a:t>result</a:t>
            </a:r>
            <a:r>
              <a:rPr lang="en-US" sz="2400" b="1" i="1" u="sng" dirty="0">
                <a:solidFill>
                  <a:schemeClr val="hlink"/>
                </a:solidFill>
                <a:effectLst>
                  <a:outerShdw blurRad="38100" dist="38100" dir="2700000" algn="tl">
                    <a:srgbClr val="000000"/>
                  </a:outerShdw>
                </a:effectLst>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xmlns="" val="24174532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normAutofit/>
          </a:bodyPr>
          <a:lstStyle/>
          <a:p>
            <a:r>
              <a:rPr lang="en-US" sz="2800" b="1" dirty="0">
                <a:latin typeface="Arial" panose="020B0604020202020204" pitchFamily="34" charset="0"/>
                <a:cs typeface="Arial" panose="020B0604020202020204" pitchFamily="34" charset="0"/>
              </a:rPr>
              <a:t>Product Breakdown</a:t>
            </a:r>
          </a:p>
        </p:txBody>
      </p:sp>
      <p:sp>
        <p:nvSpPr>
          <p:cNvPr id="60419" name="Rectangle 3"/>
          <p:cNvSpPr>
            <a:spLocks noGrp="1" noChangeArrowheads="1"/>
          </p:cNvSpPr>
          <p:nvPr>
            <p:ph type="body" idx="1"/>
          </p:nvPr>
        </p:nvSpPr>
        <p:spPr>
          <a:xfrm>
            <a:off x="838200" y="1876021"/>
            <a:ext cx="10907332" cy="4241443"/>
          </a:xfrm>
        </p:spPr>
        <p:txBody>
          <a:bodyPr/>
          <a:lstStyle/>
          <a:p>
            <a:pPr algn="just"/>
            <a:r>
              <a:rPr lang="en-US" sz="2400" dirty="0">
                <a:latin typeface="Arial" panose="020B0604020202020204" pitchFamily="34" charset="0"/>
                <a:cs typeface="Arial" panose="020B0604020202020204" pitchFamily="34" charset="0"/>
              </a:rPr>
              <a:t>Decomposition of the Natural, Physical Structure of the Deliverable</a:t>
            </a:r>
          </a:p>
          <a:p>
            <a:pPr algn="just"/>
            <a:r>
              <a:rPr lang="en-US" sz="2400" dirty="0">
                <a:latin typeface="Arial" panose="020B0604020202020204" pitchFamily="34" charset="0"/>
                <a:cs typeface="Arial" panose="020B0604020202020204" pitchFamily="34" charset="0"/>
              </a:rPr>
              <a:t>Follows a </a:t>
            </a:r>
            <a:r>
              <a:rPr lang="en-US" sz="2400" dirty="0" smtClean="0">
                <a:latin typeface="Arial" panose="020B0604020202020204" pitchFamily="34" charset="0"/>
                <a:cs typeface="Arial" panose="020B0604020202020204" pitchFamily="34" charset="0"/>
              </a:rPr>
              <a:t>Framework</a:t>
            </a:r>
            <a:endParaRPr lang="en-US" sz="2400" dirty="0">
              <a:latin typeface="Arial" panose="020B0604020202020204" pitchFamily="34" charset="0"/>
              <a:cs typeface="Arial" panose="020B0604020202020204" pitchFamily="34" charset="0"/>
            </a:endParaRPr>
          </a:p>
          <a:p>
            <a:pPr algn="just"/>
            <a:r>
              <a:rPr lang="en-US" sz="2400" dirty="0">
                <a:latin typeface="Arial" panose="020B0604020202020204" pitchFamily="34" charset="0"/>
                <a:cs typeface="Arial" panose="020B0604020202020204" pitchFamily="34" charset="0"/>
              </a:rPr>
              <a:t>The Deliverable is a Tangible Product</a:t>
            </a:r>
          </a:p>
          <a:p>
            <a:pPr algn="just"/>
            <a:r>
              <a:rPr lang="en-US" sz="2400" dirty="0">
                <a:latin typeface="Arial" panose="020B0604020202020204" pitchFamily="34" charset="0"/>
                <a:cs typeface="Arial" panose="020B0604020202020204" pitchFamily="34" charset="0"/>
              </a:rPr>
              <a:t>Most Common Example Used</a:t>
            </a: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7906473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0419">
                                            <p:txEl>
                                              <p:pRg st="0" end="0"/>
                                            </p:txEl>
                                          </p:spTgt>
                                        </p:tgtEl>
                                        <p:attrNameLst>
                                          <p:attrName>style.visibility</p:attrName>
                                        </p:attrNameLst>
                                      </p:cBhvr>
                                      <p:to>
                                        <p:strVal val="visible"/>
                                      </p:to>
                                    </p:set>
                                    <p:anim calcmode="lin" valueType="num">
                                      <p:cBhvr additive="base">
                                        <p:cTn id="7" dur="500" fill="hold"/>
                                        <p:tgtEl>
                                          <p:spTgt spid="6041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041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60419">
                                            <p:txEl>
                                              <p:pRg st="1" end="1"/>
                                            </p:txEl>
                                          </p:spTgt>
                                        </p:tgtEl>
                                        <p:attrNameLst>
                                          <p:attrName>style.visibility</p:attrName>
                                        </p:attrNameLst>
                                      </p:cBhvr>
                                      <p:to>
                                        <p:strVal val="visible"/>
                                      </p:to>
                                    </p:set>
                                    <p:anim calcmode="lin" valueType="num">
                                      <p:cBhvr additive="base">
                                        <p:cTn id="13" dur="500" fill="hold"/>
                                        <p:tgtEl>
                                          <p:spTgt spid="6041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6041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60419">
                                            <p:txEl>
                                              <p:pRg st="2" end="2"/>
                                            </p:txEl>
                                          </p:spTgt>
                                        </p:tgtEl>
                                        <p:attrNameLst>
                                          <p:attrName>style.visibility</p:attrName>
                                        </p:attrNameLst>
                                      </p:cBhvr>
                                      <p:to>
                                        <p:strVal val="visible"/>
                                      </p:to>
                                    </p:set>
                                    <p:anim calcmode="lin" valueType="num">
                                      <p:cBhvr additive="base">
                                        <p:cTn id="19" dur="500" fill="hold"/>
                                        <p:tgtEl>
                                          <p:spTgt spid="6041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6041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60419">
                                            <p:txEl>
                                              <p:pRg st="3" end="3"/>
                                            </p:txEl>
                                          </p:spTgt>
                                        </p:tgtEl>
                                        <p:attrNameLst>
                                          <p:attrName>style.visibility</p:attrName>
                                        </p:attrNameLst>
                                      </p:cBhvr>
                                      <p:to>
                                        <p:strVal val="visible"/>
                                      </p:to>
                                    </p:set>
                                    <p:anim calcmode="lin" valueType="num">
                                      <p:cBhvr additive="base">
                                        <p:cTn id="25" dur="500" fill="hold"/>
                                        <p:tgtEl>
                                          <p:spTgt spid="60419">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60419">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7762" name="Rectangle 1026"/>
          <p:cNvSpPr>
            <a:spLocks noChangeArrowheads="1"/>
          </p:cNvSpPr>
          <p:nvPr/>
        </p:nvSpPr>
        <p:spPr bwMode="auto">
          <a:xfrm>
            <a:off x="1828800" y="2971800"/>
            <a:ext cx="1447800" cy="838200"/>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7763" name="Rectangle 1027"/>
          <p:cNvSpPr>
            <a:spLocks noChangeArrowheads="1"/>
          </p:cNvSpPr>
          <p:nvPr/>
        </p:nvSpPr>
        <p:spPr bwMode="auto">
          <a:xfrm>
            <a:off x="1828800" y="3032125"/>
            <a:ext cx="1447800" cy="523862"/>
          </a:xfrm>
          <a:prstGeom prst="rect">
            <a:avLst/>
          </a:prstGeom>
          <a:solidFill>
            <a:schemeClr val="accent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p>
            <a:pPr algn="ctr" eaLnBrk="0" hangingPunct="0"/>
            <a:r>
              <a:rPr lang="en-US" sz="1400" b="1">
                <a:solidFill>
                  <a:schemeClr val="bg2"/>
                </a:solidFill>
              </a:rPr>
              <a:t>PERMITS/</a:t>
            </a:r>
          </a:p>
          <a:p>
            <a:pPr algn="ctr" eaLnBrk="0" hangingPunct="0"/>
            <a:r>
              <a:rPr lang="en-US" sz="1400" b="1">
                <a:solidFill>
                  <a:schemeClr val="bg2"/>
                </a:solidFill>
              </a:rPr>
              <a:t>INSPECTIONS</a:t>
            </a:r>
          </a:p>
        </p:txBody>
      </p:sp>
      <p:sp>
        <p:nvSpPr>
          <p:cNvPr id="117764" name="Rectangle 1028"/>
          <p:cNvSpPr>
            <a:spLocks noChangeArrowheads="1"/>
          </p:cNvSpPr>
          <p:nvPr/>
        </p:nvSpPr>
        <p:spPr bwMode="auto">
          <a:xfrm>
            <a:off x="1692275" y="6219825"/>
            <a:ext cx="1905000" cy="457200"/>
          </a:xfrm>
          <a:prstGeom prst="rect">
            <a:avLst/>
          </a:prstGeom>
          <a:noFill/>
          <a:ln>
            <a:noFill/>
          </a:ln>
          <a:effectLst/>
          <a:extLst>
            <a:ext uri="{909E8E84-426E-40DD-AFC4-6F175D3DCCD1}">
              <a14:hiddenFill xmlns:a14="http://schemas.microsoft.com/office/drawing/2010/main" xmlns="">
                <a:solidFill>
                  <a:schemeClr val="tx2"/>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7765" name="Rectangle 1029"/>
          <p:cNvSpPr>
            <a:spLocks noGrp="1" noChangeArrowheads="1"/>
          </p:cNvSpPr>
          <p:nvPr>
            <p:ph type="title"/>
          </p:nvPr>
        </p:nvSpPr>
        <p:spPr>
          <a:xfrm>
            <a:off x="2209800" y="228600"/>
            <a:ext cx="7772400" cy="1143000"/>
          </a:xfrm>
          <a:noFill/>
          <a:ln/>
        </p:spPr>
        <p:txBody>
          <a:bodyPr>
            <a:normAutofit/>
          </a:bodyPr>
          <a:lstStyle/>
          <a:p>
            <a:r>
              <a:rPr lang="en-US" sz="2800" b="1" dirty="0">
                <a:latin typeface="Arial" panose="020B0604020202020204" pitchFamily="34" charset="0"/>
                <a:cs typeface="Arial" panose="020B0604020202020204" pitchFamily="34" charset="0"/>
              </a:rPr>
              <a:t>SAMPLE WBS - GARAGE</a:t>
            </a:r>
          </a:p>
        </p:txBody>
      </p:sp>
      <p:sp>
        <p:nvSpPr>
          <p:cNvPr id="117766" name="Rectangle 1030"/>
          <p:cNvSpPr>
            <a:spLocks noChangeArrowheads="1"/>
          </p:cNvSpPr>
          <p:nvPr/>
        </p:nvSpPr>
        <p:spPr bwMode="auto">
          <a:xfrm>
            <a:off x="5535614" y="1527175"/>
            <a:ext cx="1227137" cy="839788"/>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7767" name="Rectangle 1031"/>
          <p:cNvSpPr>
            <a:spLocks noChangeArrowheads="1"/>
          </p:cNvSpPr>
          <p:nvPr/>
        </p:nvSpPr>
        <p:spPr bwMode="auto">
          <a:xfrm>
            <a:off x="3624264" y="2989264"/>
            <a:ext cx="1227137" cy="839787"/>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7768" name="Rectangle 1032"/>
          <p:cNvSpPr>
            <a:spLocks noChangeArrowheads="1"/>
          </p:cNvSpPr>
          <p:nvPr/>
        </p:nvSpPr>
        <p:spPr bwMode="auto">
          <a:xfrm>
            <a:off x="5562600" y="2971800"/>
            <a:ext cx="1227138" cy="839788"/>
          </a:xfrm>
          <a:prstGeom prst="rect">
            <a:avLst/>
          </a:prstGeom>
          <a:solidFill>
            <a:schemeClr val="tx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7769" name="Rectangle 1033"/>
          <p:cNvSpPr>
            <a:spLocks noChangeArrowheads="1"/>
          </p:cNvSpPr>
          <p:nvPr/>
        </p:nvSpPr>
        <p:spPr bwMode="auto">
          <a:xfrm>
            <a:off x="7362825" y="2989264"/>
            <a:ext cx="1227138" cy="839787"/>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7770" name="Rectangle 1034"/>
          <p:cNvSpPr>
            <a:spLocks noChangeArrowheads="1"/>
          </p:cNvSpPr>
          <p:nvPr/>
        </p:nvSpPr>
        <p:spPr bwMode="auto">
          <a:xfrm>
            <a:off x="9069389" y="2976564"/>
            <a:ext cx="1227137" cy="839787"/>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7771" name="Rectangle 1035"/>
          <p:cNvSpPr>
            <a:spLocks noChangeArrowheads="1"/>
          </p:cNvSpPr>
          <p:nvPr/>
        </p:nvSpPr>
        <p:spPr bwMode="auto">
          <a:xfrm>
            <a:off x="2417764" y="4295775"/>
            <a:ext cx="1227137" cy="839788"/>
          </a:xfrm>
          <a:prstGeom prst="rect">
            <a:avLst/>
          </a:prstGeom>
          <a:solidFill>
            <a:schemeClr val="tx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7772" name="Rectangle 1036"/>
          <p:cNvSpPr>
            <a:spLocks noChangeArrowheads="1"/>
          </p:cNvSpPr>
          <p:nvPr/>
        </p:nvSpPr>
        <p:spPr bwMode="auto">
          <a:xfrm>
            <a:off x="3973514" y="4295775"/>
            <a:ext cx="1227137" cy="839788"/>
          </a:xfrm>
          <a:prstGeom prst="rect">
            <a:avLst/>
          </a:prstGeom>
          <a:solidFill>
            <a:schemeClr val="accent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7773" name="Rectangle 1037"/>
          <p:cNvSpPr>
            <a:spLocks noChangeArrowheads="1"/>
          </p:cNvSpPr>
          <p:nvPr/>
        </p:nvSpPr>
        <p:spPr bwMode="auto">
          <a:xfrm>
            <a:off x="5535614" y="4295775"/>
            <a:ext cx="1227137" cy="839788"/>
          </a:xfrm>
          <a:prstGeom prst="rect">
            <a:avLst/>
          </a:prstGeom>
          <a:solidFill>
            <a:schemeClr val="tx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7774" name="Rectangle 1038"/>
          <p:cNvSpPr>
            <a:spLocks noChangeArrowheads="1"/>
          </p:cNvSpPr>
          <p:nvPr/>
        </p:nvSpPr>
        <p:spPr bwMode="auto">
          <a:xfrm>
            <a:off x="7316789" y="4295775"/>
            <a:ext cx="1227137" cy="839788"/>
          </a:xfrm>
          <a:prstGeom prst="rect">
            <a:avLst/>
          </a:prstGeom>
          <a:solidFill>
            <a:schemeClr val="tx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7775" name="Rectangle 1039"/>
          <p:cNvSpPr>
            <a:spLocks noChangeArrowheads="1"/>
          </p:cNvSpPr>
          <p:nvPr/>
        </p:nvSpPr>
        <p:spPr bwMode="auto">
          <a:xfrm>
            <a:off x="4392614" y="5662614"/>
            <a:ext cx="1246187" cy="814387"/>
          </a:xfrm>
          <a:prstGeom prst="rect">
            <a:avLst/>
          </a:prstGeom>
          <a:solidFill>
            <a:schemeClr val="accent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7776" name="Rectangle 1040"/>
          <p:cNvSpPr>
            <a:spLocks noChangeArrowheads="1"/>
          </p:cNvSpPr>
          <p:nvPr/>
        </p:nvSpPr>
        <p:spPr bwMode="auto">
          <a:xfrm>
            <a:off x="2514600" y="5638800"/>
            <a:ext cx="1227138" cy="839788"/>
          </a:xfrm>
          <a:prstGeom prst="rect">
            <a:avLst/>
          </a:prstGeom>
          <a:solidFill>
            <a:schemeClr val="accent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7777" name="Line 1041"/>
          <p:cNvSpPr>
            <a:spLocks noChangeShapeType="1"/>
          </p:cNvSpPr>
          <p:nvPr/>
        </p:nvSpPr>
        <p:spPr bwMode="auto">
          <a:xfrm>
            <a:off x="2436814" y="2665414"/>
            <a:ext cx="7316787" cy="158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7778" name="Line 1042"/>
          <p:cNvSpPr>
            <a:spLocks noChangeShapeType="1"/>
          </p:cNvSpPr>
          <p:nvPr/>
        </p:nvSpPr>
        <p:spPr bwMode="auto">
          <a:xfrm>
            <a:off x="3048000" y="4038600"/>
            <a:ext cx="64008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7779" name="Line 1043"/>
          <p:cNvSpPr>
            <a:spLocks noChangeShapeType="1"/>
          </p:cNvSpPr>
          <p:nvPr/>
        </p:nvSpPr>
        <p:spPr bwMode="auto">
          <a:xfrm>
            <a:off x="3048000" y="5410200"/>
            <a:ext cx="52578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7780" name="Line 1044"/>
          <p:cNvSpPr>
            <a:spLocks noChangeShapeType="1"/>
          </p:cNvSpPr>
          <p:nvPr/>
        </p:nvSpPr>
        <p:spPr bwMode="auto">
          <a:xfrm>
            <a:off x="2438400" y="2667000"/>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7781" name="Line 1045"/>
          <p:cNvSpPr>
            <a:spLocks noChangeShapeType="1"/>
          </p:cNvSpPr>
          <p:nvPr/>
        </p:nvSpPr>
        <p:spPr bwMode="auto">
          <a:xfrm>
            <a:off x="4267200" y="2667000"/>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7782" name="Line 1046"/>
          <p:cNvSpPr>
            <a:spLocks noChangeShapeType="1"/>
          </p:cNvSpPr>
          <p:nvPr/>
        </p:nvSpPr>
        <p:spPr bwMode="auto">
          <a:xfrm>
            <a:off x="6172200" y="2667000"/>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7783" name="Line 1047"/>
          <p:cNvSpPr>
            <a:spLocks noChangeShapeType="1"/>
          </p:cNvSpPr>
          <p:nvPr/>
        </p:nvSpPr>
        <p:spPr bwMode="auto">
          <a:xfrm>
            <a:off x="8001000" y="2667000"/>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7784" name="Line 1048"/>
          <p:cNvSpPr>
            <a:spLocks noChangeShapeType="1"/>
          </p:cNvSpPr>
          <p:nvPr/>
        </p:nvSpPr>
        <p:spPr bwMode="auto">
          <a:xfrm>
            <a:off x="9753600" y="2667000"/>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7785" name="Line 1049"/>
          <p:cNvSpPr>
            <a:spLocks noChangeShapeType="1"/>
          </p:cNvSpPr>
          <p:nvPr/>
        </p:nvSpPr>
        <p:spPr bwMode="auto">
          <a:xfrm>
            <a:off x="6172200" y="2362200"/>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7786" name="Line 1050"/>
          <p:cNvSpPr>
            <a:spLocks noChangeShapeType="1"/>
          </p:cNvSpPr>
          <p:nvPr/>
        </p:nvSpPr>
        <p:spPr bwMode="auto">
          <a:xfrm>
            <a:off x="3048000" y="4038600"/>
            <a:ext cx="0" cy="228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7787" name="Line 1051"/>
          <p:cNvSpPr>
            <a:spLocks noChangeShapeType="1"/>
          </p:cNvSpPr>
          <p:nvPr/>
        </p:nvSpPr>
        <p:spPr bwMode="auto">
          <a:xfrm>
            <a:off x="6172200" y="3886200"/>
            <a:ext cx="0" cy="228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7788" name="Line 1052"/>
          <p:cNvSpPr>
            <a:spLocks noChangeShapeType="1"/>
          </p:cNvSpPr>
          <p:nvPr/>
        </p:nvSpPr>
        <p:spPr bwMode="auto">
          <a:xfrm>
            <a:off x="4572000" y="4038600"/>
            <a:ext cx="0" cy="228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7789" name="Line 1053"/>
          <p:cNvSpPr>
            <a:spLocks noChangeShapeType="1"/>
          </p:cNvSpPr>
          <p:nvPr/>
        </p:nvSpPr>
        <p:spPr bwMode="auto">
          <a:xfrm>
            <a:off x="6172200" y="4038600"/>
            <a:ext cx="0" cy="228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7790" name="Line 1054"/>
          <p:cNvSpPr>
            <a:spLocks noChangeShapeType="1"/>
          </p:cNvSpPr>
          <p:nvPr/>
        </p:nvSpPr>
        <p:spPr bwMode="auto">
          <a:xfrm>
            <a:off x="8001000" y="4038600"/>
            <a:ext cx="0" cy="228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7791" name="Line 1055"/>
          <p:cNvSpPr>
            <a:spLocks noChangeShapeType="1"/>
          </p:cNvSpPr>
          <p:nvPr/>
        </p:nvSpPr>
        <p:spPr bwMode="auto">
          <a:xfrm>
            <a:off x="5029200" y="5410200"/>
            <a:ext cx="0" cy="228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7792" name="Line 1056"/>
          <p:cNvSpPr>
            <a:spLocks noChangeShapeType="1"/>
          </p:cNvSpPr>
          <p:nvPr/>
        </p:nvSpPr>
        <p:spPr bwMode="auto">
          <a:xfrm>
            <a:off x="4572000" y="5181600"/>
            <a:ext cx="0" cy="228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7793" name="Line 1057"/>
          <p:cNvSpPr>
            <a:spLocks noChangeShapeType="1"/>
          </p:cNvSpPr>
          <p:nvPr/>
        </p:nvSpPr>
        <p:spPr bwMode="auto">
          <a:xfrm>
            <a:off x="3048000" y="5410200"/>
            <a:ext cx="0" cy="228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7794" name="Rectangle 1058"/>
          <p:cNvSpPr>
            <a:spLocks noChangeArrowheads="1"/>
          </p:cNvSpPr>
          <p:nvPr/>
        </p:nvSpPr>
        <p:spPr bwMode="auto">
          <a:xfrm>
            <a:off x="5759597" y="1698625"/>
            <a:ext cx="829971" cy="523862"/>
          </a:xfrm>
          <a:prstGeom prst="rect">
            <a:avLst/>
          </a:prstGeom>
          <a:solidFill>
            <a:schemeClr val="accent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a:solidFill>
                  <a:schemeClr val="bg2"/>
                </a:solidFill>
              </a:rPr>
              <a:t>GARAGE</a:t>
            </a:r>
          </a:p>
          <a:p>
            <a:pPr algn="ctr" eaLnBrk="0" hangingPunct="0"/>
            <a:r>
              <a:rPr lang="en-US" sz="1400" b="1">
                <a:solidFill>
                  <a:schemeClr val="bg2"/>
                </a:solidFill>
              </a:rPr>
              <a:t>PROJECT</a:t>
            </a:r>
          </a:p>
        </p:txBody>
      </p:sp>
      <p:sp>
        <p:nvSpPr>
          <p:cNvPr id="117795" name="Rectangle 1059"/>
          <p:cNvSpPr>
            <a:spLocks noChangeArrowheads="1"/>
          </p:cNvSpPr>
          <p:nvPr/>
        </p:nvSpPr>
        <p:spPr bwMode="auto">
          <a:xfrm>
            <a:off x="5764510" y="3033714"/>
            <a:ext cx="818557" cy="308419"/>
          </a:xfrm>
          <a:prstGeom prst="rect">
            <a:avLst/>
          </a:prstGeom>
          <a:solidFill>
            <a:schemeClr val="accent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a:solidFill>
                  <a:schemeClr val="bg2"/>
                </a:solidFill>
              </a:rPr>
              <a:t>GARAGE</a:t>
            </a:r>
          </a:p>
        </p:txBody>
      </p:sp>
      <p:sp>
        <p:nvSpPr>
          <p:cNvPr id="117796" name="Rectangle 1060"/>
          <p:cNvSpPr>
            <a:spLocks noChangeArrowheads="1"/>
          </p:cNvSpPr>
          <p:nvPr/>
        </p:nvSpPr>
        <p:spPr bwMode="auto">
          <a:xfrm>
            <a:off x="3800681" y="3033714"/>
            <a:ext cx="955262" cy="308419"/>
          </a:xfrm>
          <a:prstGeom prst="rect">
            <a:avLst/>
          </a:prstGeom>
          <a:solidFill>
            <a:schemeClr val="accent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a:solidFill>
                  <a:schemeClr val="bg2"/>
                </a:solidFill>
              </a:rPr>
              <a:t>GROUNDS</a:t>
            </a:r>
          </a:p>
        </p:txBody>
      </p:sp>
      <p:sp>
        <p:nvSpPr>
          <p:cNvPr id="117797" name="Rectangle 1061"/>
          <p:cNvSpPr>
            <a:spLocks noChangeArrowheads="1"/>
          </p:cNvSpPr>
          <p:nvPr/>
        </p:nvSpPr>
        <p:spPr bwMode="auto">
          <a:xfrm>
            <a:off x="7586851" y="3032125"/>
            <a:ext cx="840999" cy="523862"/>
          </a:xfrm>
          <a:prstGeom prst="rect">
            <a:avLst/>
          </a:prstGeom>
          <a:solidFill>
            <a:schemeClr val="accent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a:solidFill>
                  <a:schemeClr val="bg2"/>
                </a:solidFill>
              </a:rPr>
              <a:t>CONSTR.</a:t>
            </a:r>
          </a:p>
          <a:p>
            <a:pPr algn="ctr" eaLnBrk="0" hangingPunct="0"/>
            <a:r>
              <a:rPr lang="en-US" sz="1400" b="1">
                <a:solidFill>
                  <a:schemeClr val="bg2"/>
                </a:solidFill>
              </a:rPr>
              <a:t>PLANS</a:t>
            </a:r>
          </a:p>
        </p:txBody>
      </p:sp>
      <p:sp>
        <p:nvSpPr>
          <p:cNvPr id="117798" name="Rectangle 1062"/>
          <p:cNvSpPr>
            <a:spLocks noChangeArrowheads="1"/>
          </p:cNvSpPr>
          <p:nvPr/>
        </p:nvSpPr>
        <p:spPr bwMode="auto">
          <a:xfrm>
            <a:off x="9264797" y="3032125"/>
            <a:ext cx="829971" cy="523862"/>
          </a:xfrm>
          <a:prstGeom prst="rect">
            <a:avLst/>
          </a:prstGeom>
          <a:solidFill>
            <a:schemeClr val="accent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a:solidFill>
                  <a:schemeClr val="bg2"/>
                </a:solidFill>
              </a:rPr>
              <a:t>PROJECT</a:t>
            </a:r>
          </a:p>
          <a:p>
            <a:pPr algn="ctr" eaLnBrk="0" hangingPunct="0"/>
            <a:r>
              <a:rPr lang="en-US" sz="1400" b="1">
                <a:solidFill>
                  <a:schemeClr val="bg2"/>
                </a:solidFill>
              </a:rPr>
              <a:t>MGT</a:t>
            </a:r>
          </a:p>
        </p:txBody>
      </p:sp>
      <p:sp>
        <p:nvSpPr>
          <p:cNvPr id="117799" name="Rectangle 1063"/>
          <p:cNvSpPr>
            <a:spLocks noChangeArrowheads="1"/>
          </p:cNvSpPr>
          <p:nvPr/>
        </p:nvSpPr>
        <p:spPr bwMode="auto">
          <a:xfrm>
            <a:off x="4232326" y="4556126"/>
            <a:ext cx="685701" cy="308419"/>
          </a:xfrm>
          <a:prstGeom prst="rect">
            <a:avLst/>
          </a:prstGeom>
          <a:solidFill>
            <a:schemeClr val="tx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a:solidFill>
                  <a:schemeClr val="bg2"/>
                </a:solidFill>
              </a:rPr>
              <a:t>WALLS</a:t>
            </a:r>
          </a:p>
        </p:txBody>
      </p:sp>
      <p:sp>
        <p:nvSpPr>
          <p:cNvPr id="117800" name="Rectangle 1064"/>
          <p:cNvSpPr>
            <a:spLocks noChangeArrowheads="1"/>
          </p:cNvSpPr>
          <p:nvPr/>
        </p:nvSpPr>
        <p:spPr bwMode="auto">
          <a:xfrm>
            <a:off x="2450227" y="4556126"/>
            <a:ext cx="1205073" cy="308419"/>
          </a:xfrm>
          <a:prstGeom prst="rect">
            <a:avLst/>
          </a:prstGeom>
          <a:noFill/>
          <a:ln>
            <a:noFill/>
          </a:ln>
          <a:effectLst/>
          <a:extLst>
            <a:ext uri="{909E8E84-426E-40DD-AFC4-6F175D3DCCD1}">
              <a14:hiddenFill xmlns:a14="http://schemas.microsoft.com/office/drawing/2010/main" xmlns="">
                <a:solidFill>
                  <a:schemeClr val="tx2"/>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a:solidFill>
                  <a:schemeClr val="bg2"/>
                </a:solidFill>
              </a:rPr>
              <a:t>FOUNDATION</a:t>
            </a:r>
          </a:p>
        </p:txBody>
      </p:sp>
      <p:sp>
        <p:nvSpPr>
          <p:cNvPr id="117801" name="Rectangle 1065"/>
          <p:cNvSpPr>
            <a:spLocks noChangeArrowheads="1"/>
          </p:cNvSpPr>
          <p:nvPr/>
        </p:nvSpPr>
        <p:spPr bwMode="auto">
          <a:xfrm>
            <a:off x="5869273" y="4556126"/>
            <a:ext cx="610616" cy="308419"/>
          </a:xfrm>
          <a:prstGeom prst="rect">
            <a:avLst/>
          </a:prstGeom>
          <a:solidFill>
            <a:schemeClr val="tx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a:solidFill>
                  <a:schemeClr val="bg2"/>
                </a:solidFill>
              </a:rPr>
              <a:t>ROOF</a:t>
            </a:r>
          </a:p>
        </p:txBody>
      </p:sp>
      <p:sp>
        <p:nvSpPr>
          <p:cNvPr id="117802" name="Rectangle 1066"/>
          <p:cNvSpPr>
            <a:spLocks noChangeArrowheads="1"/>
          </p:cNvSpPr>
          <p:nvPr/>
        </p:nvSpPr>
        <p:spPr bwMode="auto">
          <a:xfrm>
            <a:off x="7495999" y="4451351"/>
            <a:ext cx="870302" cy="308419"/>
          </a:xfrm>
          <a:prstGeom prst="rect">
            <a:avLst/>
          </a:prstGeom>
          <a:solidFill>
            <a:schemeClr val="tx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a:solidFill>
                  <a:schemeClr val="bg2"/>
                </a:solidFill>
              </a:rPr>
              <a:t>UTILITIES</a:t>
            </a:r>
          </a:p>
        </p:txBody>
      </p:sp>
      <p:sp>
        <p:nvSpPr>
          <p:cNvPr id="117803" name="Rectangle 1067"/>
          <p:cNvSpPr>
            <a:spLocks noChangeArrowheads="1"/>
          </p:cNvSpPr>
          <p:nvPr/>
        </p:nvSpPr>
        <p:spPr bwMode="auto">
          <a:xfrm>
            <a:off x="2705573" y="5899151"/>
            <a:ext cx="722954" cy="308419"/>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a:solidFill>
                  <a:schemeClr val="bg2"/>
                </a:solidFill>
              </a:rPr>
              <a:t>FRAME</a:t>
            </a:r>
          </a:p>
        </p:txBody>
      </p:sp>
      <p:sp>
        <p:nvSpPr>
          <p:cNvPr id="117804" name="Rectangle 1068"/>
          <p:cNvSpPr>
            <a:spLocks noChangeArrowheads="1"/>
          </p:cNvSpPr>
          <p:nvPr/>
        </p:nvSpPr>
        <p:spPr bwMode="auto">
          <a:xfrm>
            <a:off x="6155408" y="5838825"/>
            <a:ext cx="997196" cy="523862"/>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sz="1400" b="1">
                <a:solidFill>
                  <a:schemeClr val="bg2"/>
                </a:solidFill>
              </a:rPr>
              <a:t>DOORS/</a:t>
            </a:r>
          </a:p>
          <a:p>
            <a:pPr algn="ctr" eaLnBrk="0" hangingPunct="0"/>
            <a:r>
              <a:rPr lang="en-US" sz="1400" b="1">
                <a:solidFill>
                  <a:schemeClr val="bg2"/>
                </a:solidFill>
              </a:rPr>
              <a:t>WINDOWS</a:t>
            </a:r>
          </a:p>
        </p:txBody>
      </p:sp>
      <p:sp>
        <p:nvSpPr>
          <p:cNvPr id="117805" name="Text Box 1069"/>
          <p:cNvSpPr txBox="1">
            <a:spLocks noChangeArrowheads="1"/>
          </p:cNvSpPr>
          <p:nvPr/>
        </p:nvSpPr>
        <p:spPr bwMode="auto">
          <a:xfrm>
            <a:off x="3260725" y="1763714"/>
            <a:ext cx="698268"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400" b="1"/>
              <a:t>Level 1</a:t>
            </a:r>
          </a:p>
        </p:txBody>
      </p:sp>
      <p:sp>
        <p:nvSpPr>
          <p:cNvPr id="117806" name="Text Box 1070"/>
          <p:cNvSpPr txBox="1">
            <a:spLocks noChangeArrowheads="1"/>
          </p:cNvSpPr>
          <p:nvPr/>
        </p:nvSpPr>
        <p:spPr bwMode="auto">
          <a:xfrm>
            <a:off x="9525000" y="5943601"/>
            <a:ext cx="698268"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400" b="1"/>
              <a:t>Level 4</a:t>
            </a:r>
          </a:p>
        </p:txBody>
      </p:sp>
      <p:sp>
        <p:nvSpPr>
          <p:cNvPr id="117807" name="Rectangle 1071"/>
          <p:cNvSpPr>
            <a:spLocks noChangeArrowheads="1"/>
          </p:cNvSpPr>
          <p:nvPr/>
        </p:nvSpPr>
        <p:spPr bwMode="auto">
          <a:xfrm>
            <a:off x="6111875" y="5686425"/>
            <a:ext cx="1227138" cy="839788"/>
          </a:xfrm>
          <a:prstGeom prst="rect">
            <a:avLst/>
          </a:prstGeom>
          <a:solidFill>
            <a:schemeClr val="accent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400" b="1">
                <a:solidFill>
                  <a:schemeClr val="bg2"/>
                </a:solidFill>
              </a:rPr>
              <a:t>DOORS/</a:t>
            </a:r>
          </a:p>
          <a:p>
            <a:pPr algn="ctr"/>
            <a:r>
              <a:rPr lang="en-US" sz="1400" b="1">
                <a:solidFill>
                  <a:schemeClr val="bg2"/>
                </a:solidFill>
              </a:rPr>
              <a:t>WINDOWS</a:t>
            </a:r>
          </a:p>
        </p:txBody>
      </p:sp>
      <p:sp>
        <p:nvSpPr>
          <p:cNvPr id="117808" name="Text Box 1072"/>
          <p:cNvSpPr txBox="1">
            <a:spLocks noChangeArrowheads="1"/>
          </p:cNvSpPr>
          <p:nvPr/>
        </p:nvSpPr>
        <p:spPr bwMode="auto">
          <a:xfrm>
            <a:off x="4435475" y="5762625"/>
            <a:ext cx="1219200" cy="630942"/>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400" b="1">
                <a:solidFill>
                  <a:schemeClr val="bg2"/>
                </a:solidFill>
              </a:rPr>
              <a:t>DRY WALL/</a:t>
            </a:r>
          </a:p>
          <a:p>
            <a:pPr>
              <a:spcBef>
                <a:spcPct val="50000"/>
              </a:spcBef>
            </a:pPr>
            <a:r>
              <a:rPr lang="en-US" sz="1400" b="1">
                <a:solidFill>
                  <a:schemeClr val="bg2"/>
                </a:solidFill>
              </a:rPr>
              <a:t>PANELING</a:t>
            </a:r>
          </a:p>
        </p:txBody>
      </p:sp>
      <p:sp>
        <p:nvSpPr>
          <p:cNvPr id="117809" name="Line 1073"/>
          <p:cNvSpPr>
            <a:spLocks noChangeShapeType="1"/>
          </p:cNvSpPr>
          <p:nvPr/>
        </p:nvSpPr>
        <p:spPr bwMode="auto">
          <a:xfrm>
            <a:off x="6629400" y="5410200"/>
            <a:ext cx="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117810" name="Rectangle 1074"/>
          <p:cNvSpPr>
            <a:spLocks noChangeArrowheads="1"/>
          </p:cNvSpPr>
          <p:nvPr/>
        </p:nvSpPr>
        <p:spPr bwMode="auto">
          <a:xfrm>
            <a:off x="7772400" y="5715000"/>
            <a:ext cx="1227138" cy="839788"/>
          </a:xfrm>
          <a:prstGeom prst="rect">
            <a:avLst/>
          </a:prstGeom>
          <a:solidFill>
            <a:schemeClr val="accent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400" b="1">
                <a:solidFill>
                  <a:schemeClr val="bg2"/>
                </a:solidFill>
              </a:rPr>
              <a:t>ASSEMBLY</a:t>
            </a:r>
          </a:p>
        </p:txBody>
      </p:sp>
      <p:sp>
        <p:nvSpPr>
          <p:cNvPr id="117811" name="Line 1075"/>
          <p:cNvSpPr>
            <a:spLocks noChangeShapeType="1"/>
          </p:cNvSpPr>
          <p:nvPr/>
        </p:nvSpPr>
        <p:spPr bwMode="auto">
          <a:xfrm>
            <a:off x="8305800" y="5410200"/>
            <a:ext cx="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117812" name="Rectangle 1076"/>
          <p:cNvSpPr>
            <a:spLocks noChangeArrowheads="1"/>
          </p:cNvSpPr>
          <p:nvPr/>
        </p:nvSpPr>
        <p:spPr bwMode="auto">
          <a:xfrm>
            <a:off x="8839200" y="4267200"/>
            <a:ext cx="1227138" cy="839788"/>
          </a:xfrm>
          <a:prstGeom prst="rect">
            <a:avLst/>
          </a:prstGeom>
          <a:solidFill>
            <a:schemeClr val="tx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400" b="1">
                <a:solidFill>
                  <a:schemeClr val="bg2"/>
                </a:solidFill>
              </a:rPr>
              <a:t>ASSEMBLY</a:t>
            </a:r>
          </a:p>
        </p:txBody>
      </p:sp>
      <p:sp>
        <p:nvSpPr>
          <p:cNvPr id="117813" name="Line 1077"/>
          <p:cNvSpPr>
            <a:spLocks noChangeShapeType="1"/>
          </p:cNvSpPr>
          <p:nvPr/>
        </p:nvSpPr>
        <p:spPr bwMode="auto">
          <a:xfrm>
            <a:off x="9448800" y="40386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Tree>
    <p:extLst>
      <p:ext uri="{BB962C8B-B14F-4D97-AF65-F5344CB8AC3E}">
        <p14:creationId xmlns:p14="http://schemas.microsoft.com/office/powerpoint/2010/main" xmlns="" val="3256156850"/>
      </p:ext>
    </p:extLst>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normAutofit/>
          </a:bodyPr>
          <a:lstStyle/>
          <a:p>
            <a:r>
              <a:rPr lang="en-US" sz="2800" b="1" dirty="0">
                <a:solidFill>
                  <a:schemeClr val="hlink"/>
                </a:solidFill>
                <a:latin typeface="Arial" panose="020B0604020202020204" pitchFamily="34" charset="0"/>
                <a:cs typeface="Arial" panose="020B0604020202020204" pitchFamily="34" charset="0"/>
              </a:rPr>
              <a:t>Service</a:t>
            </a:r>
            <a:r>
              <a:rPr lang="en-US" sz="2800" b="1" dirty="0">
                <a:latin typeface="Arial" panose="020B0604020202020204" pitchFamily="34" charset="0"/>
                <a:cs typeface="Arial" panose="020B0604020202020204" pitchFamily="34" charset="0"/>
              </a:rPr>
              <a:t> Breakdown</a:t>
            </a:r>
          </a:p>
        </p:txBody>
      </p:sp>
      <p:sp>
        <p:nvSpPr>
          <p:cNvPr id="62467" name="Rectangle 3"/>
          <p:cNvSpPr>
            <a:spLocks noGrp="1" noChangeArrowheads="1"/>
          </p:cNvSpPr>
          <p:nvPr>
            <p:ph type="body" idx="1"/>
          </p:nvPr>
        </p:nvSpPr>
        <p:spPr/>
        <p:txBody>
          <a:bodyPr/>
          <a:lstStyle/>
          <a:p>
            <a:pPr algn="just"/>
            <a:r>
              <a:rPr lang="en-US" sz="2400" dirty="0">
                <a:latin typeface="Arial" panose="020B0604020202020204" pitchFamily="34" charset="0"/>
                <a:cs typeface="Arial" panose="020B0604020202020204" pitchFamily="34" charset="0"/>
              </a:rPr>
              <a:t>No Tangible Output Product</a:t>
            </a:r>
          </a:p>
          <a:p>
            <a:pPr algn="just"/>
            <a:r>
              <a:rPr lang="en-US" sz="2400" dirty="0">
                <a:latin typeface="Arial" panose="020B0604020202020204" pitchFamily="34" charset="0"/>
                <a:cs typeface="Arial" panose="020B0604020202020204" pitchFamily="34" charset="0"/>
              </a:rPr>
              <a:t>Main Event or “Service”</a:t>
            </a:r>
          </a:p>
          <a:p>
            <a:pPr algn="just"/>
            <a:r>
              <a:rPr lang="en-US" sz="2400" dirty="0">
                <a:latin typeface="Arial" panose="020B0604020202020204" pitchFamily="34" charset="0"/>
                <a:cs typeface="Arial" panose="020B0604020202020204" pitchFamily="34" charset="0"/>
              </a:rPr>
              <a:t>Decomposition Based on a Logical Grouping (not Physical Structure)</a:t>
            </a:r>
          </a:p>
          <a:p>
            <a:pPr algn="just"/>
            <a:r>
              <a:rPr lang="en-US" sz="2400" dirty="0">
                <a:latin typeface="Arial" panose="020B0604020202020204" pitchFamily="34" charset="0"/>
                <a:cs typeface="Arial" panose="020B0604020202020204" pitchFamily="34" charset="0"/>
              </a:rPr>
              <a:t>Often Developed Bottom-up</a:t>
            </a:r>
          </a:p>
          <a:p>
            <a:pPr algn="just"/>
            <a:r>
              <a:rPr lang="en-US" sz="2400" dirty="0">
                <a:latin typeface="Arial" panose="020B0604020202020204" pitchFamily="34" charset="0"/>
                <a:cs typeface="Arial" panose="020B0604020202020204" pitchFamily="34" charset="0"/>
              </a:rPr>
              <a:t>Detailed Activities May be Checklists</a:t>
            </a:r>
          </a:p>
          <a:p>
            <a:pPr algn="just"/>
            <a:r>
              <a:rPr lang="en-US" sz="2400" dirty="0">
                <a:latin typeface="Arial" panose="020B0604020202020204" pitchFamily="34" charset="0"/>
                <a:cs typeface="Arial" panose="020B0604020202020204" pitchFamily="34" charset="0"/>
              </a:rPr>
              <a:t>Lend Themselves to Templates</a:t>
            </a:r>
          </a:p>
          <a:p>
            <a:pPr>
              <a:buFont typeface="Wingdings" panose="05000000000000000000" pitchFamily="2" charset="2"/>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0028480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10" name="Rectangle 1026"/>
          <p:cNvSpPr>
            <a:spLocks noGrp="1" noChangeArrowheads="1"/>
          </p:cNvSpPr>
          <p:nvPr>
            <p:ph type="title"/>
          </p:nvPr>
        </p:nvSpPr>
        <p:spPr>
          <a:xfrm>
            <a:off x="2209800" y="381000"/>
            <a:ext cx="7772400" cy="1143000"/>
          </a:xfrm>
        </p:spPr>
        <p:txBody>
          <a:bodyPr>
            <a:normAutofit/>
          </a:bodyPr>
          <a:lstStyle/>
          <a:p>
            <a:r>
              <a:rPr lang="en-US" sz="2800" b="1" dirty="0">
                <a:latin typeface="Arial" panose="020B0604020202020204" pitchFamily="34" charset="0"/>
                <a:cs typeface="Arial" panose="020B0604020202020204" pitchFamily="34" charset="0"/>
              </a:rPr>
              <a:t>Service Project Breakdown</a:t>
            </a:r>
          </a:p>
        </p:txBody>
      </p:sp>
      <p:sp>
        <p:nvSpPr>
          <p:cNvPr id="68611" name="Rectangle 1027"/>
          <p:cNvSpPr>
            <a:spLocks noChangeArrowheads="1"/>
          </p:cNvSpPr>
          <p:nvPr/>
        </p:nvSpPr>
        <p:spPr bwMode="auto">
          <a:xfrm>
            <a:off x="5486400" y="1752600"/>
            <a:ext cx="1219200" cy="685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400" b="1">
                <a:solidFill>
                  <a:schemeClr val="bg2"/>
                </a:solidFill>
              </a:rPr>
              <a:t>International</a:t>
            </a:r>
          </a:p>
          <a:p>
            <a:pPr algn="ctr"/>
            <a:r>
              <a:rPr lang="en-US" sz="1400" b="1">
                <a:solidFill>
                  <a:schemeClr val="bg2"/>
                </a:solidFill>
              </a:rPr>
              <a:t>Conference</a:t>
            </a:r>
          </a:p>
          <a:p>
            <a:pPr algn="ctr"/>
            <a:r>
              <a:rPr lang="en-US" sz="1400" b="1">
                <a:solidFill>
                  <a:schemeClr val="bg2"/>
                </a:solidFill>
              </a:rPr>
              <a:t>Project</a:t>
            </a:r>
          </a:p>
        </p:txBody>
      </p:sp>
      <p:sp>
        <p:nvSpPr>
          <p:cNvPr id="68613" name="Rectangle 1029"/>
          <p:cNvSpPr>
            <a:spLocks noChangeArrowheads="1"/>
          </p:cNvSpPr>
          <p:nvPr/>
        </p:nvSpPr>
        <p:spPr bwMode="auto">
          <a:xfrm>
            <a:off x="9205914" y="2971800"/>
            <a:ext cx="1081087" cy="457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400" b="1">
                <a:solidFill>
                  <a:schemeClr val="bg2"/>
                </a:solidFill>
              </a:rPr>
              <a:t>Project </a:t>
            </a:r>
          </a:p>
          <a:p>
            <a:pPr algn="ctr"/>
            <a:r>
              <a:rPr lang="en-US" sz="1400" b="1">
                <a:solidFill>
                  <a:schemeClr val="bg2"/>
                </a:solidFill>
              </a:rPr>
              <a:t>Management</a:t>
            </a:r>
          </a:p>
        </p:txBody>
      </p:sp>
      <p:sp>
        <p:nvSpPr>
          <p:cNvPr id="68614" name="Rectangle 1030"/>
          <p:cNvSpPr>
            <a:spLocks noChangeArrowheads="1"/>
          </p:cNvSpPr>
          <p:nvPr/>
        </p:nvSpPr>
        <p:spPr bwMode="auto">
          <a:xfrm>
            <a:off x="7802563" y="2971800"/>
            <a:ext cx="914400" cy="457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400" b="1">
                <a:solidFill>
                  <a:schemeClr val="bg2"/>
                </a:solidFill>
              </a:rPr>
              <a:t>Displays</a:t>
            </a:r>
          </a:p>
        </p:txBody>
      </p:sp>
      <p:sp>
        <p:nvSpPr>
          <p:cNvPr id="68615" name="Rectangle 1031"/>
          <p:cNvSpPr>
            <a:spLocks noChangeArrowheads="1"/>
          </p:cNvSpPr>
          <p:nvPr/>
        </p:nvSpPr>
        <p:spPr bwMode="auto">
          <a:xfrm>
            <a:off x="6400800" y="2971800"/>
            <a:ext cx="914400" cy="457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400" b="1">
                <a:solidFill>
                  <a:schemeClr val="bg2"/>
                </a:solidFill>
              </a:rPr>
              <a:t>Program</a:t>
            </a:r>
          </a:p>
        </p:txBody>
      </p:sp>
      <p:sp>
        <p:nvSpPr>
          <p:cNvPr id="68616" name="Rectangle 1032"/>
          <p:cNvSpPr>
            <a:spLocks noChangeArrowheads="1"/>
          </p:cNvSpPr>
          <p:nvPr/>
        </p:nvSpPr>
        <p:spPr bwMode="auto">
          <a:xfrm>
            <a:off x="4999038" y="2971800"/>
            <a:ext cx="914400" cy="457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400" b="1">
                <a:solidFill>
                  <a:schemeClr val="bg2"/>
                </a:solidFill>
              </a:rPr>
              <a:t>Facilities</a:t>
            </a:r>
          </a:p>
        </p:txBody>
      </p:sp>
      <p:sp>
        <p:nvSpPr>
          <p:cNvPr id="68617" name="Rectangle 1033"/>
          <p:cNvSpPr>
            <a:spLocks noChangeArrowheads="1"/>
          </p:cNvSpPr>
          <p:nvPr/>
        </p:nvSpPr>
        <p:spPr bwMode="auto">
          <a:xfrm>
            <a:off x="3597275" y="2971800"/>
            <a:ext cx="914400" cy="457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400" b="1">
                <a:solidFill>
                  <a:schemeClr val="bg2"/>
                </a:solidFill>
              </a:rPr>
              <a:t>Transport-</a:t>
            </a:r>
          </a:p>
          <a:p>
            <a:pPr algn="ctr"/>
            <a:r>
              <a:rPr lang="en-US" sz="1400" b="1">
                <a:solidFill>
                  <a:schemeClr val="bg2"/>
                </a:solidFill>
              </a:rPr>
              <a:t>ation</a:t>
            </a:r>
          </a:p>
        </p:txBody>
      </p:sp>
      <p:sp>
        <p:nvSpPr>
          <p:cNvPr id="68618" name="Rectangle 1034"/>
          <p:cNvSpPr>
            <a:spLocks noChangeArrowheads="1"/>
          </p:cNvSpPr>
          <p:nvPr/>
        </p:nvSpPr>
        <p:spPr bwMode="auto">
          <a:xfrm>
            <a:off x="2195513" y="2971800"/>
            <a:ext cx="914400" cy="457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400" b="1">
                <a:solidFill>
                  <a:schemeClr val="bg2"/>
                </a:solidFill>
              </a:rPr>
              <a:t>Attendees</a:t>
            </a:r>
          </a:p>
        </p:txBody>
      </p:sp>
      <p:sp>
        <p:nvSpPr>
          <p:cNvPr id="68619" name="Rectangle 1035"/>
          <p:cNvSpPr>
            <a:spLocks noChangeArrowheads="1"/>
          </p:cNvSpPr>
          <p:nvPr/>
        </p:nvSpPr>
        <p:spPr bwMode="auto">
          <a:xfrm>
            <a:off x="8331200" y="4038600"/>
            <a:ext cx="914400" cy="457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400" b="1">
                <a:solidFill>
                  <a:schemeClr val="bg2"/>
                </a:solidFill>
              </a:rPr>
              <a:t>Tours</a:t>
            </a:r>
          </a:p>
        </p:txBody>
      </p:sp>
      <p:sp>
        <p:nvSpPr>
          <p:cNvPr id="68620" name="Rectangle 1036"/>
          <p:cNvSpPr>
            <a:spLocks noChangeArrowheads="1"/>
          </p:cNvSpPr>
          <p:nvPr/>
        </p:nvSpPr>
        <p:spPr bwMode="auto">
          <a:xfrm>
            <a:off x="6858000" y="4038600"/>
            <a:ext cx="1219200" cy="457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400" b="1">
                <a:solidFill>
                  <a:schemeClr val="bg2"/>
                </a:solidFill>
              </a:rPr>
              <a:t>Presentations</a:t>
            </a:r>
          </a:p>
        </p:txBody>
      </p:sp>
      <p:sp>
        <p:nvSpPr>
          <p:cNvPr id="68621" name="Rectangle 1037"/>
          <p:cNvSpPr>
            <a:spLocks noChangeArrowheads="1"/>
          </p:cNvSpPr>
          <p:nvPr/>
        </p:nvSpPr>
        <p:spPr bwMode="auto">
          <a:xfrm>
            <a:off x="5791200" y="4038600"/>
            <a:ext cx="914400" cy="457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400" b="1">
                <a:solidFill>
                  <a:schemeClr val="bg2"/>
                </a:solidFill>
              </a:rPr>
              <a:t>Spouse</a:t>
            </a:r>
          </a:p>
          <a:p>
            <a:pPr algn="ctr"/>
            <a:r>
              <a:rPr lang="en-US" sz="1400" b="1">
                <a:solidFill>
                  <a:schemeClr val="bg2"/>
                </a:solidFill>
              </a:rPr>
              <a:t>Activities</a:t>
            </a:r>
          </a:p>
        </p:txBody>
      </p:sp>
      <p:sp>
        <p:nvSpPr>
          <p:cNvPr id="68622" name="Rectangle 1038"/>
          <p:cNvSpPr>
            <a:spLocks noChangeArrowheads="1"/>
          </p:cNvSpPr>
          <p:nvPr/>
        </p:nvSpPr>
        <p:spPr bwMode="auto">
          <a:xfrm>
            <a:off x="4343400" y="4038600"/>
            <a:ext cx="1092200" cy="457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400" b="1">
                <a:solidFill>
                  <a:schemeClr val="bg2"/>
                </a:solidFill>
              </a:rPr>
              <a:t>Receptions</a:t>
            </a:r>
          </a:p>
        </p:txBody>
      </p:sp>
      <p:sp>
        <p:nvSpPr>
          <p:cNvPr id="68623" name="Rectangle 1039"/>
          <p:cNvSpPr>
            <a:spLocks noChangeArrowheads="1"/>
          </p:cNvSpPr>
          <p:nvPr/>
        </p:nvSpPr>
        <p:spPr bwMode="auto">
          <a:xfrm>
            <a:off x="8420100" y="5334000"/>
            <a:ext cx="1028700" cy="457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400" b="1">
                <a:solidFill>
                  <a:schemeClr val="bg2"/>
                </a:solidFill>
              </a:rPr>
              <a:t>Translators</a:t>
            </a:r>
          </a:p>
        </p:txBody>
      </p:sp>
      <p:sp>
        <p:nvSpPr>
          <p:cNvPr id="68624" name="Rectangle 1040"/>
          <p:cNvSpPr>
            <a:spLocks noChangeArrowheads="1"/>
          </p:cNvSpPr>
          <p:nvPr/>
        </p:nvSpPr>
        <p:spPr bwMode="auto">
          <a:xfrm>
            <a:off x="7010400" y="5334000"/>
            <a:ext cx="914400" cy="457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400" b="1">
                <a:solidFill>
                  <a:schemeClr val="bg2"/>
                </a:solidFill>
              </a:rPr>
              <a:t>Speakers</a:t>
            </a:r>
          </a:p>
        </p:txBody>
      </p:sp>
      <p:sp>
        <p:nvSpPr>
          <p:cNvPr id="68625" name="Rectangle 1041"/>
          <p:cNvSpPr>
            <a:spLocks noChangeArrowheads="1"/>
          </p:cNvSpPr>
          <p:nvPr/>
        </p:nvSpPr>
        <p:spPr bwMode="auto">
          <a:xfrm>
            <a:off x="5600700" y="5334000"/>
            <a:ext cx="914400" cy="457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400" b="1">
                <a:solidFill>
                  <a:schemeClr val="bg2"/>
                </a:solidFill>
              </a:rPr>
              <a:t>Papers</a:t>
            </a:r>
          </a:p>
        </p:txBody>
      </p:sp>
      <p:sp>
        <p:nvSpPr>
          <p:cNvPr id="68626" name="Line 1042"/>
          <p:cNvSpPr>
            <a:spLocks noChangeShapeType="1"/>
          </p:cNvSpPr>
          <p:nvPr/>
        </p:nvSpPr>
        <p:spPr bwMode="auto">
          <a:xfrm>
            <a:off x="2590800" y="2743200"/>
            <a:ext cx="70104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68627" name="Line 1043"/>
          <p:cNvSpPr>
            <a:spLocks noChangeShapeType="1"/>
          </p:cNvSpPr>
          <p:nvPr/>
        </p:nvSpPr>
        <p:spPr bwMode="auto">
          <a:xfrm>
            <a:off x="4876800" y="3810000"/>
            <a:ext cx="39624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68628" name="Line 1044"/>
          <p:cNvSpPr>
            <a:spLocks noChangeShapeType="1"/>
          </p:cNvSpPr>
          <p:nvPr/>
        </p:nvSpPr>
        <p:spPr bwMode="auto">
          <a:xfrm>
            <a:off x="6096000" y="4876800"/>
            <a:ext cx="28956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68629" name="Line 1045"/>
          <p:cNvSpPr>
            <a:spLocks noChangeShapeType="1"/>
          </p:cNvSpPr>
          <p:nvPr/>
        </p:nvSpPr>
        <p:spPr bwMode="auto">
          <a:xfrm>
            <a:off x="6096000" y="2438400"/>
            <a:ext cx="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68630" name="Line 1046"/>
          <p:cNvSpPr>
            <a:spLocks noChangeShapeType="1"/>
          </p:cNvSpPr>
          <p:nvPr/>
        </p:nvSpPr>
        <p:spPr bwMode="auto">
          <a:xfrm>
            <a:off x="2590800" y="27432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68631" name="Line 1047"/>
          <p:cNvSpPr>
            <a:spLocks noChangeShapeType="1"/>
          </p:cNvSpPr>
          <p:nvPr/>
        </p:nvSpPr>
        <p:spPr bwMode="auto">
          <a:xfrm>
            <a:off x="4038600" y="27432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68632" name="Line 1048"/>
          <p:cNvSpPr>
            <a:spLocks noChangeShapeType="1"/>
          </p:cNvSpPr>
          <p:nvPr/>
        </p:nvSpPr>
        <p:spPr bwMode="auto">
          <a:xfrm>
            <a:off x="5410200" y="27432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68633" name="Line 1049"/>
          <p:cNvSpPr>
            <a:spLocks noChangeShapeType="1"/>
          </p:cNvSpPr>
          <p:nvPr/>
        </p:nvSpPr>
        <p:spPr bwMode="auto">
          <a:xfrm>
            <a:off x="6781800" y="27432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68634" name="Line 1050"/>
          <p:cNvSpPr>
            <a:spLocks noChangeShapeType="1"/>
          </p:cNvSpPr>
          <p:nvPr/>
        </p:nvSpPr>
        <p:spPr bwMode="auto">
          <a:xfrm>
            <a:off x="8229600" y="27432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68635" name="Line 1051"/>
          <p:cNvSpPr>
            <a:spLocks noChangeShapeType="1"/>
          </p:cNvSpPr>
          <p:nvPr/>
        </p:nvSpPr>
        <p:spPr bwMode="auto">
          <a:xfrm>
            <a:off x="9601200" y="27432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68636" name="Line 1052"/>
          <p:cNvSpPr>
            <a:spLocks noChangeShapeType="1"/>
          </p:cNvSpPr>
          <p:nvPr/>
        </p:nvSpPr>
        <p:spPr bwMode="auto">
          <a:xfrm>
            <a:off x="4876800" y="38100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68637" name="Line 1053"/>
          <p:cNvSpPr>
            <a:spLocks noChangeShapeType="1"/>
          </p:cNvSpPr>
          <p:nvPr/>
        </p:nvSpPr>
        <p:spPr bwMode="auto">
          <a:xfrm>
            <a:off x="6248400" y="38100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68638" name="Line 1054"/>
          <p:cNvSpPr>
            <a:spLocks noChangeShapeType="1"/>
          </p:cNvSpPr>
          <p:nvPr/>
        </p:nvSpPr>
        <p:spPr bwMode="auto">
          <a:xfrm>
            <a:off x="7543800" y="38100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68639" name="Line 1055"/>
          <p:cNvSpPr>
            <a:spLocks noChangeShapeType="1"/>
          </p:cNvSpPr>
          <p:nvPr/>
        </p:nvSpPr>
        <p:spPr bwMode="auto">
          <a:xfrm>
            <a:off x="8839200" y="38100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68640" name="Line 1056"/>
          <p:cNvSpPr>
            <a:spLocks noChangeShapeType="1"/>
          </p:cNvSpPr>
          <p:nvPr/>
        </p:nvSpPr>
        <p:spPr bwMode="auto">
          <a:xfrm>
            <a:off x="7467600" y="4495800"/>
            <a:ext cx="0" cy="3810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68641" name="Line 1057"/>
          <p:cNvSpPr>
            <a:spLocks noChangeShapeType="1"/>
          </p:cNvSpPr>
          <p:nvPr/>
        </p:nvSpPr>
        <p:spPr bwMode="auto">
          <a:xfrm>
            <a:off x="6096000" y="4876800"/>
            <a:ext cx="0" cy="4572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68642" name="Line 1058"/>
          <p:cNvSpPr>
            <a:spLocks noChangeShapeType="1"/>
          </p:cNvSpPr>
          <p:nvPr/>
        </p:nvSpPr>
        <p:spPr bwMode="auto">
          <a:xfrm>
            <a:off x="7467600" y="4876800"/>
            <a:ext cx="0" cy="4572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68643" name="Line 1059"/>
          <p:cNvSpPr>
            <a:spLocks noChangeShapeType="1"/>
          </p:cNvSpPr>
          <p:nvPr/>
        </p:nvSpPr>
        <p:spPr bwMode="auto">
          <a:xfrm>
            <a:off x="8991600" y="4876800"/>
            <a:ext cx="0" cy="4572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68644" name="Line 1060"/>
          <p:cNvSpPr>
            <a:spLocks noChangeShapeType="1"/>
          </p:cNvSpPr>
          <p:nvPr/>
        </p:nvSpPr>
        <p:spPr bwMode="auto">
          <a:xfrm>
            <a:off x="6781800" y="3429000"/>
            <a:ext cx="0" cy="3810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68645" name="Text Box 1061"/>
          <p:cNvSpPr txBox="1">
            <a:spLocks noChangeArrowheads="1"/>
          </p:cNvSpPr>
          <p:nvPr/>
        </p:nvSpPr>
        <p:spPr bwMode="auto">
          <a:xfrm>
            <a:off x="3489325" y="1916114"/>
            <a:ext cx="698268"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400" b="1"/>
              <a:t>Level 1</a:t>
            </a:r>
          </a:p>
        </p:txBody>
      </p:sp>
      <p:sp>
        <p:nvSpPr>
          <p:cNvPr id="68646" name="Text Box 1062"/>
          <p:cNvSpPr txBox="1">
            <a:spLocks noChangeArrowheads="1"/>
          </p:cNvSpPr>
          <p:nvPr/>
        </p:nvSpPr>
        <p:spPr bwMode="auto">
          <a:xfrm>
            <a:off x="3184525" y="4125914"/>
            <a:ext cx="698268"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400" b="1"/>
              <a:t>Level 3</a:t>
            </a:r>
          </a:p>
        </p:txBody>
      </p:sp>
      <p:sp>
        <p:nvSpPr>
          <p:cNvPr id="68647" name="Text Box 1063"/>
          <p:cNvSpPr txBox="1">
            <a:spLocks noChangeArrowheads="1"/>
          </p:cNvSpPr>
          <p:nvPr/>
        </p:nvSpPr>
        <p:spPr bwMode="auto">
          <a:xfrm>
            <a:off x="3794125" y="5421314"/>
            <a:ext cx="698268"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400" b="1"/>
              <a:t>Level 4</a:t>
            </a:r>
          </a:p>
        </p:txBody>
      </p:sp>
    </p:spTree>
    <p:extLst>
      <p:ext uri="{BB962C8B-B14F-4D97-AF65-F5344CB8AC3E}">
        <p14:creationId xmlns:p14="http://schemas.microsoft.com/office/powerpoint/2010/main" xmlns="" val="10751711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normAutofit/>
          </a:bodyPr>
          <a:lstStyle/>
          <a:p>
            <a:r>
              <a:rPr lang="en-US" sz="2800" b="1" dirty="0">
                <a:solidFill>
                  <a:srgbClr val="34FA06"/>
                </a:solidFill>
                <a:latin typeface="Arial" panose="020B0604020202020204" pitchFamily="34" charset="0"/>
                <a:cs typeface="Arial" panose="020B0604020202020204" pitchFamily="34" charset="0"/>
              </a:rPr>
              <a:t>Results</a:t>
            </a:r>
            <a:r>
              <a:rPr lang="en-US" sz="2800" b="1" dirty="0">
                <a:latin typeface="Arial" panose="020B0604020202020204" pitchFamily="34" charset="0"/>
                <a:cs typeface="Arial" panose="020B0604020202020204" pitchFamily="34" charset="0"/>
              </a:rPr>
              <a:t> Project Breakdown</a:t>
            </a:r>
          </a:p>
        </p:txBody>
      </p:sp>
      <p:sp>
        <p:nvSpPr>
          <p:cNvPr id="64515" name="Rectangle 3"/>
          <p:cNvSpPr>
            <a:spLocks noGrp="1" noChangeArrowheads="1"/>
          </p:cNvSpPr>
          <p:nvPr>
            <p:ph type="body" idx="1"/>
          </p:nvPr>
        </p:nvSpPr>
        <p:spPr>
          <a:xfrm>
            <a:off x="838200" y="1825624"/>
            <a:ext cx="11023242" cy="4530725"/>
          </a:xfrm>
        </p:spPr>
        <p:txBody>
          <a:bodyPr>
            <a:normAutofit/>
          </a:bodyPr>
          <a:lstStyle/>
          <a:p>
            <a:pPr algn="just"/>
            <a:r>
              <a:rPr lang="en-US" sz="2400" dirty="0">
                <a:latin typeface="Arial" panose="020B0604020202020204" pitchFamily="34" charset="0"/>
                <a:cs typeface="Arial" panose="020B0604020202020204" pitchFamily="34" charset="0"/>
              </a:rPr>
              <a:t>Project Does not have a Well-Structured Primary Product as a Deliverable</a:t>
            </a:r>
          </a:p>
          <a:p>
            <a:pPr algn="just"/>
            <a:r>
              <a:rPr lang="en-US" sz="2400" dirty="0">
                <a:latin typeface="Arial" panose="020B0604020202020204" pitchFamily="34" charset="0"/>
                <a:cs typeface="Arial" panose="020B0604020202020204" pitchFamily="34" charset="0"/>
              </a:rPr>
              <a:t>May Have Several Products that Collectively Achieve the Planned “Result”</a:t>
            </a:r>
          </a:p>
          <a:p>
            <a:pPr algn="just"/>
            <a:r>
              <a:rPr lang="en-US" sz="2400" dirty="0">
                <a:latin typeface="Arial" panose="020B0604020202020204" pitchFamily="34" charset="0"/>
                <a:cs typeface="Arial" panose="020B0604020202020204" pitchFamily="34" charset="0"/>
              </a:rPr>
              <a:t>The Projects are Process-Based</a:t>
            </a:r>
          </a:p>
        </p:txBody>
      </p:sp>
    </p:spTree>
    <p:extLst>
      <p:ext uri="{BB962C8B-B14F-4D97-AF65-F5344CB8AC3E}">
        <p14:creationId xmlns:p14="http://schemas.microsoft.com/office/powerpoint/2010/main" xmlns="" val="18533778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2" name="Rectangle 1026"/>
          <p:cNvSpPr>
            <a:spLocks noGrp="1" noChangeArrowheads="1"/>
          </p:cNvSpPr>
          <p:nvPr>
            <p:ph type="title"/>
          </p:nvPr>
        </p:nvSpPr>
        <p:spPr/>
        <p:txBody>
          <a:bodyPr>
            <a:normAutofit/>
          </a:bodyPr>
          <a:lstStyle/>
          <a:p>
            <a:r>
              <a:rPr lang="en-US" sz="2800" b="1" dirty="0">
                <a:latin typeface="Arial" panose="020B0604020202020204" pitchFamily="34" charset="0"/>
                <a:cs typeface="Arial" panose="020B0604020202020204" pitchFamily="34" charset="0"/>
              </a:rPr>
              <a:t>Results Project WBS</a:t>
            </a:r>
          </a:p>
        </p:txBody>
      </p:sp>
      <p:sp>
        <p:nvSpPr>
          <p:cNvPr id="71683" name="Rectangle 1027"/>
          <p:cNvSpPr>
            <a:spLocks noChangeArrowheads="1"/>
          </p:cNvSpPr>
          <p:nvPr/>
        </p:nvSpPr>
        <p:spPr bwMode="auto">
          <a:xfrm>
            <a:off x="5676900" y="2514600"/>
            <a:ext cx="9906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b="1" dirty="0" smtClean="0">
                <a:solidFill>
                  <a:schemeClr val="bg2"/>
                </a:solidFill>
              </a:rPr>
              <a:t>HSE</a:t>
            </a:r>
            <a:endParaRPr lang="en-US" sz="1200" b="1" dirty="0">
              <a:solidFill>
                <a:schemeClr val="bg2"/>
              </a:solidFill>
            </a:endParaRPr>
          </a:p>
          <a:p>
            <a:pPr algn="ctr"/>
            <a:r>
              <a:rPr lang="en-US" sz="1200" b="1" dirty="0">
                <a:solidFill>
                  <a:schemeClr val="bg2"/>
                </a:solidFill>
              </a:rPr>
              <a:t>PROJECT</a:t>
            </a:r>
          </a:p>
        </p:txBody>
      </p:sp>
      <p:sp>
        <p:nvSpPr>
          <p:cNvPr id="71684" name="Rectangle 1028"/>
          <p:cNvSpPr>
            <a:spLocks noChangeArrowheads="1"/>
          </p:cNvSpPr>
          <p:nvPr/>
        </p:nvSpPr>
        <p:spPr bwMode="auto">
          <a:xfrm>
            <a:off x="2057400" y="3886200"/>
            <a:ext cx="9906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b="1">
                <a:solidFill>
                  <a:schemeClr val="bg2"/>
                </a:solidFill>
              </a:rPr>
              <a:t>1. Work Plan</a:t>
            </a:r>
          </a:p>
        </p:txBody>
      </p:sp>
      <p:sp>
        <p:nvSpPr>
          <p:cNvPr id="71685" name="Rectangle 1029"/>
          <p:cNvSpPr>
            <a:spLocks noChangeArrowheads="1"/>
          </p:cNvSpPr>
          <p:nvPr/>
        </p:nvSpPr>
        <p:spPr bwMode="auto">
          <a:xfrm>
            <a:off x="3251200" y="3886200"/>
            <a:ext cx="9906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b="1" dirty="0">
                <a:solidFill>
                  <a:schemeClr val="bg2"/>
                </a:solidFill>
              </a:rPr>
              <a:t>2. Product &amp;</a:t>
            </a:r>
          </a:p>
          <a:p>
            <a:pPr algn="ctr"/>
            <a:r>
              <a:rPr lang="en-US" sz="1200" b="1" dirty="0">
                <a:solidFill>
                  <a:schemeClr val="bg2"/>
                </a:solidFill>
              </a:rPr>
              <a:t> Process</a:t>
            </a:r>
          </a:p>
          <a:p>
            <a:pPr algn="ctr"/>
            <a:r>
              <a:rPr lang="en-US" sz="1200" b="1" dirty="0" smtClean="0">
                <a:solidFill>
                  <a:schemeClr val="bg2"/>
                </a:solidFill>
              </a:rPr>
              <a:t>Analysis</a:t>
            </a:r>
            <a:endParaRPr lang="en-US" sz="1200" b="1" dirty="0">
              <a:solidFill>
                <a:schemeClr val="bg2"/>
              </a:solidFill>
            </a:endParaRPr>
          </a:p>
        </p:txBody>
      </p:sp>
      <p:sp>
        <p:nvSpPr>
          <p:cNvPr id="71686" name="Rectangle 1030"/>
          <p:cNvSpPr>
            <a:spLocks noChangeArrowheads="1"/>
          </p:cNvSpPr>
          <p:nvPr/>
        </p:nvSpPr>
        <p:spPr bwMode="auto">
          <a:xfrm>
            <a:off x="4445000" y="3886200"/>
            <a:ext cx="9906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b="1">
                <a:solidFill>
                  <a:schemeClr val="bg2"/>
                </a:solidFill>
              </a:rPr>
              <a:t>3. Hazard</a:t>
            </a:r>
          </a:p>
          <a:p>
            <a:pPr algn="ctr"/>
            <a:r>
              <a:rPr lang="en-US" sz="1200" b="1">
                <a:solidFill>
                  <a:schemeClr val="bg2"/>
                </a:solidFill>
              </a:rPr>
              <a:t>Analysis</a:t>
            </a:r>
          </a:p>
        </p:txBody>
      </p:sp>
      <p:sp>
        <p:nvSpPr>
          <p:cNvPr id="71687" name="Rectangle 1031"/>
          <p:cNvSpPr>
            <a:spLocks noChangeArrowheads="1"/>
          </p:cNvSpPr>
          <p:nvPr/>
        </p:nvSpPr>
        <p:spPr bwMode="auto">
          <a:xfrm>
            <a:off x="5638800" y="3886200"/>
            <a:ext cx="9906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b="1">
                <a:solidFill>
                  <a:schemeClr val="bg2"/>
                </a:solidFill>
              </a:rPr>
              <a:t>4. Q.A.</a:t>
            </a:r>
          </a:p>
          <a:p>
            <a:pPr algn="ctr"/>
            <a:r>
              <a:rPr lang="en-US" sz="1200" b="1">
                <a:solidFill>
                  <a:schemeClr val="bg2"/>
                </a:solidFill>
              </a:rPr>
              <a:t>Process</a:t>
            </a:r>
          </a:p>
        </p:txBody>
      </p:sp>
      <p:sp>
        <p:nvSpPr>
          <p:cNvPr id="71688" name="Rectangle 1032"/>
          <p:cNvSpPr>
            <a:spLocks noChangeArrowheads="1"/>
          </p:cNvSpPr>
          <p:nvPr/>
        </p:nvSpPr>
        <p:spPr bwMode="auto">
          <a:xfrm>
            <a:off x="6794500" y="3886200"/>
            <a:ext cx="9906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b="1" dirty="0">
                <a:solidFill>
                  <a:schemeClr val="bg2"/>
                </a:solidFill>
              </a:rPr>
              <a:t>5. </a:t>
            </a:r>
          </a:p>
          <a:p>
            <a:pPr algn="ctr"/>
            <a:r>
              <a:rPr lang="en-US" sz="1200" b="1" dirty="0">
                <a:solidFill>
                  <a:schemeClr val="bg2"/>
                </a:solidFill>
              </a:rPr>
              <a:t>Plan</a:t>
            </a:r>
          </a:p>
          <a:p>
            <a:pPr algn="ctr"/>
            <a:r>
              <a:rPr lang="en-US" sz="1200" b="1" dirty="0">
                <a:solidFill>
                  <a:schemeClr val="bg2"/>
                </a:solidFill>
              </a:rPr>
              <a:t>Process</a:t>
            </a:r>
          </a:p>
        </p:txBody>
      </p:sp>
      <p:sp>
        <p:nvSpPr>
          <p:cNvPr id="71689" name="Rectangle 1033"/>
          <p:cNvSpPr>
            <a:spLocks noChangeArrowheads="1"/>
          </p:cNvSpPr>
          <p:nvPr/>
        </p:nvSpPr>
        <p:spPr bwMode="auto">
          <a:xfrm>
            <a:off x="8026400" y="3886200"/>
            <a:ext cx="9906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b="1" dirty="0">
                <a:solidFill>
                  <a:schemeClr val="bg2"/>
                </a:solidFill>
              </a:rPr>
              <a:t>6</a:t>
            </a:r>
            <a:r>
              <a:rPr lang="en-US" sz="1200" b="1" dirty="0" smtClean="0">
                <a:solidFill>
                  <a:schemeClr val="bg2"/>
                </a:solidFill>
              </a:rPr>
              <a:t>.</a:t>
            </a:r>
            <a:endParaRPr lang="en-US" sz="1200" b="1" dirty="0">
              <a:solidFill>
                <a:schemeClr val="bg2"/>
              </a:solidFill>
            </a:endParaRPr>
          </a:p>
          <a:p>
            <a:pPr algn="ctr"/>
            <a:r>
              <a:rPr lang="en-US" sz="1200" b="1" dirty="0">
                <a:solidFill>
                  <a:schemeClr val="bg2"/>
                </a:solidFill>
              </a:rPr>
              <a:t>Implement-</a:t>
            </a:r>
          </a:p>
          <a:p>
            <a:pPr algn="ctr"/>
            <a:r>
              <a:rPr lang="en-US" sz="1200" b="1" dirty="0" err="1">
                <a:solidFill>
                  <a:schemeClr val="bg2"/>
                </a:solidFill>
              </a:rPr>
              <a:t>ation</a:t>
            </a:r>
            <a:endParaRPr lang="en-US" sz="1200" b="1" dirty="0">
              <a:solidFill>
                <a:schemeClr val="bg2"/>
              </a:solidFill>
            </a:endParaRPr>
          </a:p>
        </p:txBody>
      </p:sp>
      <p:sp>
        <p:nvSpPr>
          <p:cNvPr id="71690" name="Rectangle 1034"/>
          <p:cNvSpPr>
            <a:spLocks noChangeArrowheads="1"/>
          </p:cNvSpPr>
          <p:nvPr/>
        </p:nvSpPr>
        <p:spPr bwMode="auto">
          <a:xfrm>
            <a:off x="9220200" y="3886200"/>
            <a:ext cx="9906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b="1">
                <a:solidFill>
                  <a:schemeClr val="bg2"/>
                </a:solidFill>
              </a:rPr>
              <a:t>7. Project</a:t>
            </a:r>
          </a:p>
          <a:p>
            <a:pPr algn="ctr"/>
            <a:r>
              <a:rPr lang="en-US" sz="1200" b="1">
                <a:solidFill>
                  <a:schemeClr val="bg2"/>
                </a:solidFill>
              </a:rPr>
              <a:t>Management</a:t>
            </a:r>
          </a:p>
        </p:txBody>
      </p:sp>
      <p:sp>
        <p:nvSpPr>
          <p:cNvPr id="71700" name="Line 1044"/>
          <p:cNvSpPr>
            <a:spLocks noChangeShapeType="1"/>
          </p:cNvSpPr>
          <p:nvPr/>
        </p:nvSpPr>
        <p:spPr bwMode="auto">
          <a:xfrm>
            <a:off x="2514600" y="3429000"/>
            <a:ext cx="71628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p>
        </p:txBody>
      </p:sp>
      <p:sp>
        <p:nvSpPr>
          <p:cNvPr id="71701" name="Line 1045"/>
          <p:cNvSpPr>
            <a:spLocks noChangeShapeType="1"/>
          </p:cNvSpPr>
          <p:nvPr/>
        </p:nvSpPr>
        <p:spPr bwMode="auto">
          <a:xfrm>
            <a:off x="6096000" y="3048000"/>
            <a:ext cx="0" cy="8382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p>
        </p:txBody>
      </p:sp>
      <p:sp>
        <p:nvSpPr>
          <p:cNvPr id="71702" name="Line 1046"/>
          <p:cNvSpPr>
            <a:spLocks noChangeShapeType="1"/>
          </p:cNvSpPr>
          <p:nvPr/>
        </p:nvSpPr>
        <p:spPr bwMode="auto">
          <a:xfrm>
            <a:off x="2514600" y="3429000"/>
            <a:ext cx="0" cy="4572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p>
        </p:txBody>
      </p:sp>
      <p:sp>
        <p:nvSpPr>
          <p:cNvPr id="71703" name="Line 1047"/>
          <p:cNvSpPr>
            <a:spLocks noChangeShapeType="1"/>
          </p:cNvSpPr>
          <p:nvPr/>
        </p:nvSpPr>
        <p:spPr bwMode="auto">
          <a:xfrm>
            <a:off x="3733800" y="3429000"/>
            <a:ext cx="0" cy="4572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p>
        </p:txBody>
      </p:sp>
      <p:sp>
        <p:nvSpPr>
          <p:cNvPr id="71704" name="Line 1048"/>
          <p:cNvSpPr>
            <a:spLocks noChangeShapeType="1"/>
          </p:cNvSpPr>
          <p:nvPr/>
        </p:nvSpPr>
        <p:spPr bwMode="auto">
          <a:xfrm>
            <a:off x="4953000" y="3429000"/>
            <a:ext cx="0" cy="4572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p>
        </p:txBody>
      </p:sp>
      <p:sp>
        <p:nvSpPr>
          <p:cNvPr id="71705" name="Line 1049"/>
          <p:cNvSpPr>
            <a:spLocks noChangeShapeType="1"/>
          </p:cNvSpPr>
          <p:nvPr/>
        </p:nvSpPr>
        <p:spPr bwMode="auto">
          <a:xfrm>
            <a:off x="7315200" y="3429000"/>
            <a:ext cx="0" cy="4572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p>
        </p:txBody>
      </p:sp>
      <p:sp>
        <p:nvSpPr>
          <p:cNvPr id="71706" name="Line 1050"/>
          <p:cNvSpPr>
            <a:spLocks noChangeShapeType="1"/>
          </p:cNvSpPr>
          <p:nvPr/>
        </p:nvSpPr>
        <p:spPr bwMode="auto">
          <a:xfrm>
            <a:off x="8458200" y="3429000"/>
            <a:ext cx="0" cy="4572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p>
        </p:txBody>
      </p:sp>
      <p:sp>
        <p:nvSpPr>
          <p:cNvPr id="71707" name="Line 1051"/>
          <p:cNvSpPr>
            <a:spLocks noChangeShapeType="1"/>
          </p:cNvSpPr>
          <p:nvPr/>
        </p:nvSpPr>
        <p:spPr bwMode="auto">
          <a:xfrm>
            <a:off x="9677400" y="3429000"/>
            <a:ext cx="0" cy="4572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p>
        </p:txBody>
      </p:sp>
      <p:sp>
        <p:nvSpPr>
          <p:cNvPr id="71708" name="Text Box 1052"/>
          <p:cNvSpPr txBox="1">
            <a:spLocks noChangeArrowheads="1"/>
          </p:cNvSpPr>
          <p:nvPr/>
        </p:nvSpPr>
        <p:spPr bwMode="auto">
          <a:xfrm>
            <a:off x="3565525" y="2547938"/>
            <a:ext cx="618439"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200"/>
              <a:t>Level 1</a:t>
            </a:r>
          </a:p>
        </p:txBody>
      </p:sp>
    </p:spTree>
    <p:extLst>
      <p:ext uri="{BB962C8B-B14F-4D97-AF65-F5344CB8AC3E}">
        <p14:creationId xmlns:p14="http://schemas.microsoft.com/office/powerpoint/2010/main" xmlns="" val="22362859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a:bodyPr>
          <a:lstStyle/>
          <a:p>
            <a:r>
              <a:rPr lang="en-US" sz="2800" b="1" dirty="0">
                <a:latin typeface="Arial" panose="020B0604020202020204" pitchFamily="34" charset="0"/>
                <a:cs typeface="Arial" panose="020B0604020202020204" pitchFamily="34" charset="0"/>
              </a:rPr>
              <a:t>Anatomy of Work Breakdown Structures</a:t>
            </a:r>
          </a:p>
        </p:txBody>
      </p:sp>
      <p:sp>
        <p:nvSpPr>
          <p:cNvPr id="43011" name="Rectangle 3"/>
          <p:cNvSpPr>
            <a:spLocks noGrp="1" noChangeArrowheads="1"/>
          </p:cNvSpPr>
          <p:nvPr>
            <p:ph type="body" idx="1"/>
          </p:nvPr>
        </p:nvSpPr>
        <p:spPr>
          <a:xfrm>
            <a:off x="838200" y="2006957"/>
            <a:ext cx="7772400" cy="3733800"/>
          </a:xfrm>
        </p:spPr>
        <p:txBody>
          <a:bodyPr/>
          <a:lstStyle/>
          <a:p>
            <a:pPr marL="609600" indent="-609600" algn="just">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What is a WBS?</a:t>
            </a:r>
          </a:p>
          <a:p>
            <a:pPr marL="609600" indent="-609600" algn="just">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The 100% Rule</a:t>
            </a:r>
          </a:p>
          <a:p>
            <a:pPr marL="609600" indent="-609600" algn="just">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Three Types of WBS Structures</a:t>
            </a:r>
          </a:p>
          <a:p>
            <a:pPr marL="609600" indent="-609600" algn="just">
              <a:buFont typeface="Wingdings" panose="05000000000000000000" pitchFamily="2" charset="2"/>
              <a:buAutoNum type="arabicPeriod"/>
            </a:pPr>
            <a:r>
              <a:rPr lang="en-US" sz="2400" b="1" dirty="0">
                <a:latin typeface="Arial" panose="020B0604020202020204" pitchFamily="34" charset="0"/>
                <a:cs typeface="Arial" panose="020B0604020202020204" pitchFamily="34" charset="0"/>
              </a:rPr>
              <a:t>Four Types of WBS Elements</a:t>
            </a:r>
          </a:p>
          <a:p>
            <a:pPr marL="609600" indent="-609600" algn="just">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Two Types of Programs</a:t>
            </a:r>
          </a:p>
          <a:p>
            <a:pPr marL="609600" indent="-609600" algn="just">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Use of WBS to Define Activities</a:t>
            </a:r>
          </a:p>
          <a:p>
            <a:pPr marL="609600" indent="-609600">
              <a:buFont typeface="Wingdings" panose="05000000000000000000" pitchFamily="2" charset="2"/>
              <a:buAutoNum type="arabicPeriod"/>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42221954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normAutofit/>
          </a:bodyPr>
          <a:lstStyle/>
          <a:p>
            <a:r>
              <a:rPr lang="en-US" sz="2800" b="1" dirty="0">
                <a:latin typeface="Arial" panose="020B0604020202020204" pitchFamily="34" charset="0"/>
                <a:cs typeface="Arial" panose="020B0604020202020204" pitchFamily="34" charset="0"/>
              </a:rPr>
              <a:t>Four Types of WBS Crosscutting Elements</a:t>
            </a:r>
          </a:p>
        </p:txBody>
      </p:sp>
      <p:sp>
        <p:nvSpPr>
          <p:cNvPr id="73731" name="Rectangle 3"/>
          <p:cNvSpPr>
            <a:spLocks noGrp="1" noChangeArrowheads="1"/>
          </p:cNvSpPr>
          <p:nvPr>
            <p:ph type="body" idx="1"/>
          </p:nvPr>
        </p:nvSpPr>
        <p:spPr>
          <a:xfrm>
            <a:off x="2209800" y="2362200"/>
            <a:ext cx="7772400" cy="2971800"/>
          </a:xfrm>
        </p:spPr>
        <p:txBody>
          <a:bodyPr>
            <a:normAutofit/>
          </a:bodyPr>
          <a:lstStyle/>
          <a:p>
            <a:pPr marL="609600" indent="-609600">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Integrative</a:t>
            </a:r>
          </a:p>
          <a:p>
            <a:pPr marL="609600" indent="-609600">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Analytical</a:t>
            </a:r>
          </a:p>
          <a:p>
            <a:pPr marL="609600" indent="-609600">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Process</a:t>
            </a:r>
          </a:p>
          <a:p>
            <a:pPr marL="609600" indent="-609600">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Project Management</a:t>
            </a:r>
          </a:p>
        </p:txBody>
      </p:sp>
    </p:spTree>
    <p:extLst>
      <p:ext uri="{BB962C8B-B14F-4D97-AF65-F5344CB8AC3E}">
        <p14:creationId xmlns:p14="http://schemas.microsoft.com/office/powerpoint/2010/main" xmlns="" val="2723809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normAutofit/>
          </a:bodyPr>
          <a:lstStyle/>
          <a:p>
            <a:r>
              <a:rPr lang="en-US" sz="2800" b="1" dirty="0">
                <a:latin typeface="Arial" panose="020B0604020202020204" pitchFamily="34" charset="0"/>
                <a:cs typeface="Arial" panose="020B0604020202020204" pitchFamily="34" charset="0"/>
              </a:rPr>
              <a:t>Four Types of WBS Crosscutting Elements</a:t>
            </a:r>
            <a:br>
              <a:rPr lang="en-US" sz="2800" b="1" dirty="0">
                <a:latin typeface="Arial" panose="020B0604020202020204" pitchFamily="34" charset="0"/>
                <a:cs typeface="Arial" panose="020B0604020202020204" pitchFamily="34" charset="0"/>
              </a:rPr>
            </a:br>
            <a:r>
              <a:rPr lang="en-US" sz="2800" b="1" dirty="0">
                <a:latin typeface="Arial" panose="020B0604020202020204" pitchFamily="34" charset="0"/>
                <a:cs typeface="Arial" panose="020B0604020202020204" pitchFamily="34" charset="0"/>
              </a:rPr>
              <a:t>1. Integrative</a:t>
            </a:r>
          </a:p>
        </p:txBody>
      </p:sp>
      <p:sp>
        <p:nvSpPr>
          <p:cNvPr id="74755" name="Rectangle 3"/>
          <p:cNvSpPr>
            <a:spLocks noChangeArrowheads="1"/>
          </p:cNvSpPr>
          <p:nvPr/>
        </p:nvSpPr>
        <p:spPr bwMode="auto">
          <a:xfrm>
            <a:off x="5562600" y="2362200"/>
            <a:ext cx="12192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New Technology</a:t>
            </a:r>
          </a:p>
          <a:p>
            <a:pPr algn="ctr"/>
            <a:r>
              <a:rPr lang="en-US" sz="1200">
                <a:latin typeface="Arial" panose="020B0604020202020204" pitchFamily="34" charset="0"/>
                <a:cs typeface="Arial" panose="020B0604020202020204" pitchFamily="34" charset="0"/>
              </a:rPr>
              <a:t>Bicycle Project</a:t>
            </a:r>
          </a:p>
          <a:p>
            <a:pPr algn="ctr"/>
            <a:endParaRPr lang="en-US" sz="1200">
              <a:latin typeface="Arial" panose="020B0604020202020204" pitchFamily="34" charset="0"/>
              <a:cs typeface="Arial" panose="020B0604020202020204" pitchFamily="34" charset="0"/>
            </a:endParaRPr>
          </a:p>
        </p:txBody>
      </p:sp>
      <p:sp>
        <p:nvSpPr>
          <p:cNvPr id="74756" name="Rectangle 4"/>
          <p:cNvSpPr>
            <a:spLocks noChangeArrowheads="1"/>
          </p:cNvSpPr>
          <p:nvPr/>
        </p:nvSpPr>
        <p:spPr bwMode="auto">
          <a:xfrm>
            <a:off x="7086600" y="3505200"/>
            <a:ext cx="9144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Project</a:t>
            </a:r>
          </a:p>
          <a:p>
            <a:pPr algn="ctr"/>
            <a:r>
              <a:rPr lang="en-US" sz="1200">
                <a:latin typeface="Arial" panose="020B0604020202020204" pitchFamily="34" charset="0"/>
                <a:cs typeface="Arial" panose="020B0604020202020204" pitchFamily="34" charset="0"/>
              </a:rPr>
              <a:t>Management</a:t>
            </a:r>
          </a:p>
        </p:txBody>
      </p:sp>
      <p:sp>
        <p:nvSpPr>
          <p:cNvPr id="74757" name="Rectangle 5"/>
          <p:cNvSpPr>
            <a:spLocks noChangeArrowheads="1"/>
          </p:cNvSpPr>
          <p:nvPr/>
        </p:nvSpPr>
        <p:spPr bwMode="auto">
          <a:xfrm>
            <a:off x="5753100" y="3505200"/>
            <a:ext cx="8382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Bicycle</a:t>
            </a:r>
          </a:p>
          <a:p>
            <a:pPr algn="ctr"/>
            <a:endParaRPr lang="en-US" sz="1200">
              <a:latin typeface="Arial" panose="020B0604020202020204" pitchFamily="34" charset="0"/>
              <a:cs typeface="Arial" panose="020B0604020202020204" pitchFamily="34" charset="0"/>
            </a:endParaRPr>
          </a:p>
        </p:txBody>
      </p:sp>
      <p:sp>
        <p:nvSpPr>
          <p:cNvPr id="74758" name="Rectangle 6"/>
          <p:cNvSpPr>
            <a:spLocks noChangeArrowheads="1"/>
          </p:cNvSpPr>
          <p:nvPr/>
        </p:nvSpPr>
        <p:spPr bwMode="auto">
          <a:xfrm>
            <a:off x="4267200" y="3505200"/>
            <a:ext cx="8382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Preliminary</a:t>
            </a:r>
          </a:p>
          <a:p>
            <a:pPr algn="ctr"/>
            <a:r>
              <a:rPr lang="en-US" sz="1200">
                <a:latin typeface="Arial" panose="020B0604020202020204" pitchFamily="34" charset="0"/>
                <a:cs typeface="Arial" panose="020B0604020202020204" pitchFamily="34" charset="0"/>
              </a:rPr>
              <a:t>Design</a:t>
            </a:r>
          </a:p>
        </p:txBody>
      </p:sp>
      <p:sp>
        <p:nvSpPr>
          <p:cNvPr id="74759" name="Rectangle 7"/>
          <p:cNvSpPr>
            <a:spLocks noChangeArrowheads="1"/>
          </p:cNvSpPr>
          <p:nvPr/>
        </p:nvSpPr>
        <p:spPr bwMode="auto">
          <a:xfrm>
            <a:off x="2819400" y="4648200"/>
            <a:ext cx="8382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Frame</a:t>
            </a:r>
          </a:p>
        </p:txBody>
      </p:sp>
      <p:sp>
        <p:nvSpPr>
          <p:cNvPr id="74760" name="Rectangle 8"/>
          <p:cNvSpPr>
            <a:spLocks noChangeArrowheads="1"/>
          </p:cNvSpPr>
          <p:nvPr/>
        </p:nvSpPr>
        <p:spPr bwMode="auto">
          <a:xfrm>
            <a:off x="4191000" y="4648200"/>
            <a:ext cx="8382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Seat</a:t>
            </a:r>
          </a:p>
          <a:p>
            <a:pPr algn="ctr"/>
            <a:r>
              <a:rPr lang="en-US" sz="1200">
                <a:latin typeface="Arial" panose="020B0604020202020204" pitchFamily="34" charset="0"/>
                <a:cs typeface="Arial" panose="020B0604020202020204" pitchFamily="34" charset="0"/>
              </a:rPr>
              <a:t>Assembly</a:t>
            </a:r>
          </a:p>
        </p:txBody>
      </p:sp>
      <p:sp>
        <p:nvSpPr>
          <p:cNvPr id="74761" name="Rectangle 9"/>
          <p:cNvSpPr>
            <a:spLocks noChangeArrowheads="1"/>
          </p:cNvSpPr>
          <p:nvPr/>
        </p:nvSpPr>
        <p:spPr bwMode="auto">
          <a:xfrm>
            <a:off x="5753100" y="4648200"/>
            <a:ext cx="8382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Pedals &amp;</a:t>
            </a:r>
          </a:p>
          <a:p>
            <a:pPr algn="ctr"/>
            <a:r>
              <a:rPr lang="en-US" sz="1200">
                <a:latin typeface="Arial" panose="020B0604020202020204" pitchFamily="34" charset="0"/>
                <a:cs typeface="Arial" panose="020B0604020202020204" pitchFamily="34" charset="0"/>
              </a:rPr>
              <a:t>Gears</a:t>
            </a:r>
          </a:p>
        </p:txBody>
      </p:sp>
      <p:sp>
        <p:nvSpPr>
          <p:cNvPr id="74762" name="Rectangle 10"/>
          <p:cNvSpPr>
            <a:spLocks noChangeArrowheads="1"/>
          </p:cNvSpPr>
          <p:nvPr/>
        </p:nvSpPr>
        <p:spPr bwMode="auto">
          <a:xfrm>
            <a:off x="7239000" y="4648200"/>
            <a:ext cx="8382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Handlebars</a:t>
            </a:r>
          </a:p>
        </p:txBody>
      </p:sp>
      <p:sp>
        <p:nvSpPr>
          <p:cNvPr id="74763" name="Rectangle 11"/>
          <p:cNvSpPr>
            <a:spLocks noChangeArrowheads="1"/>
          </p:cNvSpPr>
          <p:nvPr/>
        </p:nvSpPr>
        <p:spPr bwMode="auto">
          <a:xfrm>
            <a:off x="8610600" y="4648200"/>
            <a:ext cx="838200" cy="533400"/>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b="1">
                <a:latin typeface="Arial" panose="020B0604020202020204" pitchFamily="34" charset="0"/>
                <a:cs typeface="Arial" panose="020B0604020202020204" pitchFamily="34" charset="0"/>
              </a:rPr>
              <a:t>Assembly</a:t>
            </a:r>
          </a:p>
        </p:txBody>
      </p:sp>
      <p:sp>
        <p:nvSpPr>
          <p:cNvPr id="74776" name="Line 24"/>
          <p:cNvSpPr>
            <a:spLocks noChangeShapeType="1"/>
          </p:cNvSpPr>
          <p:nvPr/>
        </p:nvSpPr>
        <p:spPr bwMode="auto">
          <a:xfrm>
            <a:off x="4724400" y="3276600"/>
            <a:ext cx="27432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74777" name="Line 25"/>
          <p:cNvSpPr>
            <a:spLocks noChangeShapeType="1"/>
          </p:cNvSpPr>
          <p:nvPr/>
        </p:nvSpPr>
        <p:spPr bwMode="auto">
          <a:xfrm>
            <a:off x="3200400" y="4343400"/>
            <a:ext cx="57150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74778" name="AutoShape 26"/>
          <p:cNvSpPr>
            <a:spLocks noChangeArrowheads="1"/>
          </p:cNvSpPr>
          <p:nvPr/>
        </p:nvSpPr>
        <p:spPr bwMode="auto">
          <a:xfrm>
            <a:off x="4800600" y="5715000"/>
            <a:ext cx="2971800" cy="381000"/>
          </a:xfrm>
          <a:prstGeom prst="rightArrow">
            <a:avLst>
              <a:gd name="adj1" fmla="val 50000"/>
              <a:gd name="adj2" fmla="val 195000"/>
            </a:avLst>
          </a:prstGeom>
          <a:solidFill>
            <a:schemeClr val="tx2"/>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sz="1200">
              <a:latin typeface="Arial" panose="020B0604020202020204" pitchFamily="34" charset="0"/>
              <a:cs typeface="Arial" panose="020B0604020202020204" pitchFamily="34" charset="0"/>
            </a:endParaRPr>
          </a:p>
        </p:txBody>
      </p:sp>
      <p:sp>
        <p:nvSpPr>
          <p:cNvPr id="74779" name="Line 27"/>
          <p:cNvSpPr>
            <a:spLocks noChangeShapeType="1"/>
          </p:cNvSpPr>
          <p:nvPr/>
        </p:nvSpPr>
        <p:spPr bwMode="auto">
          <a:xfrm>
            <a:off x="6172200" y="2895600"/>
            <a:ext cx="0" cy="609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74780" name="Line 28"/>
          <p:cNvSpPr>
            <a:spLocks noChangeShapeType="1"/>
          </p:cNvSpPr>
          <p:nvPr/>
        </p:nvSpPr>
        <p:spPr bwMode="auto">
          <a:xfrm>
            <a:off x="4724400" y="32766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74781" name="Line 29"/>
          <p:cNvSpPr>
            <a:spLocks noChangeShapeType="1"/>
          </p:cNvSpPr>
          <p:nvPr/>
        </p:nvSpPr>
        <p:spPr bwMode="auto">
          <a:xfrm>
            <a:off x="7467600" y="32766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74782" name="Line 30"/>
          <p:cNvSpPr>
            <a:spLocks noChangeShapeType="1"/>
          </p:cNvSpPr>
          <p:nvPr/>
        </p:nvSpPr>
        <p:spPr bwMode="auto">
          <a:xfrm>
            <a:off x="6172200" y="4038600"/>
            <a:ext cx="0" cy="609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74783" name="Line 31"/>
          <p:cNvSpPr>
            <a:spLocks noChangeShapeType="1"/>
          </p:cNvSpPr>
          <p:nvPr/>
        </p:nvSpPr>
        <p:spPr bwMode="auto">
          <a:xfrm>
            <a:off x="3200400" y="4343400"/>
            <a:ext cx="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74784" name="Line 32"/>
          <p:cNvSpPr>
            <a:spLocks noChangeShapeType="1"/>
          </p:cNvSpPr>
          <p:nvPr/>
        </p:nvSpPr>
        <p:spPr bwMode="auto">
          <a:xfrm>
            <a:off x="4572000" y="4343400"/>
            <a:ext cx="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74785" name="Line 33"/>
          <p:cNvSpPr>
            <a:spLocks noChangeShapeType="1"/>
          </p:cNvSpPr>
          <p:nvPr/>
        </p:nvSpPr>
        <p:spPr bwMode="auto">
          <a:xfrm>
            <a:off x="7620000" y="4343400"/>
            <a:ext cx="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74786" name="Line 34"/>
          <p:cNvSpPr>
            <a:spLocks noChangeShapeType="1"/>
          </p:cNvSpPr>
          <p:nvPr/>
        </p:nvSpPr>
        <p:spPr bwMode="auto">
          <a:xfrm>
            <a:off x="8915400" y="4343400"/>
            <a:ext cx="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74787" name="Text Box 35"/>
          <p:cNvSpPr txBox="1">
            <a:spLocks noChangeArrowheads="1"/>
          </p:cNvSpPr>
          <p:nvPr/>
        </p:nvSpPr>
        <p:spPr bwMode="auto">
          <a:xfrm>
            <a:off x="3717925" y="2547938"/>
            <a:ext cx="678391"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200">
                <a:latin typeface="Arial" panose="020B0604020202020204" pitchFamily="34" charset="0"/>
                <a:cs typeface="Arial" panose="020B0604020202020204" pitchFamily="34" charset="0"/>
              </a:rPr>
              <a:t>Level 1</a:t>
            </a:r>
          </a:p>
        </p:txBody>
      </p:sp>
      <p:sp>
        <p:nvSpPr>
          <p:cNvPr id="74788" name="Text Box 36"/>
          <p:cNvSpPr txBox="1">
            <a:spLocks noChangeArrowheads="1"/>
          </p:cNvSpPr>
          <p:nvPr/>
        </p:nvSpPr>
        <p:spPr bwMode="auto">
          <a:xfrm>
            <a:off x="2574925" y="3614738"/>
            <a:ext cx="678391"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200">
                <a:latin typeface="Arial" panose="020B0604020202020204" pitchFamily="34" charset="0"/>
                <a:cs typeface="Arial" panose="020B0604020202020204" pitchFamily="34" charset="0"/>
              </a:rPr>
              <a:t>Level 2</a:t>
            </a:r>
          </a:p>
        </p:txBody>
      </p:sp>
    </p:spTree>
    <p:extLst>
      <p:ext uri="{BB962C8B-B14F-4D97-AF65-F5344CB8AC3E}">
        <p14:creationId xmlns:p14="http://schemas.microsoft.com/office/powerpoint/2010/main" xmlns="" val="33694918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normAutofit/>
          </a:bodyPr>
          <a:lstStyle/>
          <a:p>
            <a:r>
              <a:rPr lang="en-US" sz="2800" b="1" dirty="0">
                <a:latin typeface="Arial" panose="020B0604020202020204" pitchFamily="34" charset="0"/>
                <a:cs typeface="Arial" panose="020B0604020202020204" pitchFamily="34" charset="0"/>
              </a:rPr>
              <a:t>Four Types of WBS Crosscutting Elements</a:t>
            </a:r>
            <a:br>
              <a:rPr lang="en-US" sz="2800" b="1" dirty="0">
                <a:latin typeface="Arial" panose="020B0604020202020204" pitchFamily="34" charset="0"/>
                <a:cs typeface="Arial" panose="020B0604020202020204" pitchFamily="34" charset="0"/>
              </a:rPr>
            </a:br>
            <a:r>
              <a:rPr lang="en-US" sz="2800" b="1" dirty="0">
                <a:latin typeface="Arial" panose="020B0604020202020204" pitchFamily="34" charset="0"/>
                <a:cs typeface="Arial" panose="020B0604020202020204" pitchFamily="34" charset="0"/>
              </a:rPr>
              <a:t>2. Analytical</a:t>
            </a:r>
          </a:p>
        </p:txBody>
      </p:sp>
      <p:sp>
        <p:nvSpPr>
          <p:cNvPr id="75779" name="Rectangle 3"/>
          <p:cNvSpPr>
            <a:spLocks noChangeArrowheads="1"/>
          </p:cNvSpPr>
          <p:nvPr/>
        </p:nvSpPr>
        <p:spPr bwMode="auto">
          <a:xfrm>
            <a:off x="5562600" y="2362200"/>
            <a:ext cx="12192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New PC</a:t>
            </a:r>
          </a:p>
          <a:p>
            <a:pPr algn="ctr"/>
            <a:r>
              <a:rPr lang="en-US" sz="1200">
                <a:latin typeface="Arial" panose="020B0604020202020204" pitchFamily="34" charset="0"/>
                <a:cs typeface="Arial" panose="020B0604020202020204" pitchFamily="34" charset="0"/>
              </a:rPr>
              <a:t>Development</a:t>
            </a:r>
          </a:p>
          <a:p>
            <a:pPr algn="ctr"/>
            <a:endParaRPr lang="en-US" sz="1200">
              <a:latin typeface="Arial" panose="020B0604020202020204" pitchFamily="34" charset="0"/>
              <a:cs typeface="Arial" panose="020B0604020202020204" pitchFamily="34" charset="0"/>
            </a:endParaRPr>
          </a:p>
        </p:txBody>
      </p:sp>
      <p:sp>
        <p:nvSpPr>
          <p:cNvPr id="75780" name="Rectangle 4"/>
          <p:cNvSpPr>
            <a:spLocks noChangeArrowheads="1"/>
          </p:cNvSpPr>
          <p:nvPr/>
        </p:nvSpPr>
        <p:spPr bwMode="auto">
          <a:xfrm>
            <a:off x="2743200" y="3505200"/>
            <a:ext cx="9144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Project</a:t>
            </a:r>
          </a:p>
          <a:p>
            <a:pPr algn="ctr"/>
            <a:r>
              <a:rPr lang="en-US" sz="1200">
                <a:latin typeface="Arial" panose="020B0604020202020204" pitchFamily="34" charset="0"/>
                <a:cs typeface="Arial" panose="020B0604020202020204" pitchFamily="34" charset="0"/>
              </a:rPr>
              <a:t>Management</a:t>
            </a:r>
          </a:p>
        </p:txBody>
      </p:sp>
      <p:sp>
        <p:nvSpPr>
          <p:cNvPr id="75781" name="Rectangle 5"/>
          <p:cNvSpPr>
            <a:spLocks noChangeArrowheads="1"/>
          </p:cNvSpPr>
          <p:nvPr/>
        </p:nvSpPr>
        <p:spPr bwMode="auto">
          <a:xfrm>
            <a:off x="5753100" y="3505200"/>
            <a:ext cx="8382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Personal</a:t>
            </a:r>
          </a:p>
          <a:p>
            <a:pPr algn="ctr"/>
            <a:r>
              <a:rPr lang="en-US" sz="1200">
                <a:latin typeface="Arial" panose="020B0604020202020204" pitchFamily="34" charset="0"/>
                <a:cs typeface="Arial" panose="020B0604020202020204" pitchFamily="34" charset="0"/>
              </a:rPr>
              <a:t>Computer</a:t>
            </a:r>
          </a:p>
          <a:p>
            <a:pPr algn="ctr"/>
            <a:endParaRPr lang="en-US" sz="1200">
              <a:latin typeface="Arial" panose="020B0604020202020204" pitchFamily="34" charset="0"/>
              <a:cs typeface="Arial" panose="020B0604020202020204" pitchFamily="34" charset="0"/>
            </a:endParaRPr>
          </a:p>
        </p:txBody>
      </p:sp>
      <p:sp>
        <p:nvSpPr>
          <p:cNvPr id="75782" name="Rectangle 6"/>
          <p:cNvSpPr>
            <a:spLocks noChangeArrowheads="1"/>
          </p:cNvSpPr>
          <p:nvPr/>
        </p:nvSpPr>
        <p:spPr bwMode="auto">
          <a:xfrm>
            <a:off x="4267200" y="3505200"/>
            <a:ext cx="11430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Documentation</a:t>
            </a:r>
          </a:p>
        </p:txBody>
      </p:sp>
      <p:sp>
        <p:nvSpPr>
          <p:cNvPr id="75783" name="Rectangle 7"/>
          <p:cNvSpPr>
            <a:spLocks noChangeArrowheads="1"/>
          </p:cNvSpPr>
          <p:nvPr/>
        </p:nvSpPr>
        <p:spPr bwMode="auto">
          <a:xfrm>
            <a:off x="2819400" y="4648200"/>
            <a:ext cx="8382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Structure</a:t>
            </a:r>
          </a:p>
        </p:txBody>
      </p:sp>
      <p:sp>
        <p:nvSpPr>
          <p:cNvPr id="75784" name="Rectangle 8"/>
          <p:cNvSpPr>
            <a:spLocks noChangeArrowheads="1"/>
          </p:cNvSpPr>
          <p:nvPr/>
        </p:nvSpPr>
        <p:spPr bwMode="auto">
          <a:xfrm>
            <a:off x="4191000" y="4648200"/>
            <a:ext cx="8382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Circuit</a:t>
            </a:r>
          </a:p>
          <a:p>
            <a:pPr algn="ctr"/>
            <a:r>
              <a:rPr lang="en-US" sz="1200">
                <a:latin typeface="Arial" panose="020B0604020202020204" pitchFamily="34" charset="0"/>
                <a:cs typeface="Arial" panose="020B0604020202020204" pitchFamily="34" charset="0"/>
              </a:rPr>
              <a:t>Boards</a:t>
            </a:r>
          </a:p>
        </p:txBody>
      </p:sp>
      <p:sp>
        <p:nvSpPr>
          <p:cNvPr id="75785" name="Rectangle 9"/>
          <p:cNvSpPr>
            <a:spLocks noChangeArrowheads="1"/>
          </p:cNvSpPr>
          <p:nvPr/>
        </p:nvSpPr>
        <p:spPr bwMode="auto">
          <a:xfrm>
            <a:off x="5753100" y="4648200"/>
            <a:ext cx="8382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Hard</a:t>
            </a:r>
          </a:p>
          <a:p>
            <a:pPr algn="ctr"/>
            <a:r>
              <a:rPr lang="en-US" sz="1200">
                <a:latin typeface="Arial" panose="020B0604020202020204" pitchFamily="34" charset="0"/>
                <a:cs typeface="Arial" panose="020B0604020202020204" pitchFamily="34" charset="0"/>
              </a:rPr>
              <a:t>Disk</a:t>
            </a:r>
          </a:p>
        </p:txBody>
      </p:sp>
      <p:sp>
        <p:nvSpPr>
          <p:cNvPr id="75786" name="Rectangle 10"/>
          <p:cNvSpPr>
            <a:spLocks noChangeArrowheads="1"/>
          </p:cNvSpPr>
          <p:nvPr/>
        </p:nvSpPr>
        <p:spPr bwMode="auto">
          <a:xfrm>
            <a:off x="7239000" y="4648200"/>
            <a:ext cx="8382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Power</a:t>
            </a:r>
          </a:p>
          <a:p>
            <a:pPr algn="ctr"/>
            <a:r>
              <a:rPr lang="en-US" sz="1200">
                <a:latin typeface="Arial" panose="020B0604020202020204" pitchFamily="34" charset="0"/>
                <a:cs typeface="Arial" panose="020B0604020202020204" pitchFamily="34" charset="0"/>
              </a:rPr>
              <a:t>Supply</a:t>
            </a:r>
          </a:p>
        </p:txBody>
      </p:sp>
      <p:sp>
        <p:nvSpPr>
          <p:cNvPr id="75787" name="Rectangle 11"/>
          <p:cNvSpPr>
            <a:spLocks noChangeArrowheads="1"/>
          </p:cNvSpPr>
          <p:nvPr/>
        </p:nvSpPr>
        <p:spPr bwMode="auto">
          <a:xfrm>
            <a:off x="8610600" y="4648200"/>
            <a:ext cx="8382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b="1">
                <a:latin typeface="Arial" panose="020B0604020202020204" pitchFamily="34" charset="0"/>
                <a:cs typeface="Arial" panose="020B0604020202020204" pitchFamily="34" charset="0"/>
              </a:rPr>
              <a:t>Assembly</a:t>
            </a:r>
          </a:p>
        </p:txBody>
      </p:sp>
      <p:sp>
        <p:nvSpPr>
          <p:cNvPr id="75788" name="Line 12"/>
          <p:cNvSpPr>
            <a:spLocks noChangeShapeType="1"/>
          </p:cNvSpPr>
          <p:nvPr/>
        </p:nvSpPr>
        <p:spPr bwMode="auto">
          <a:xfrm>
            <a:off x="3200400" y="3276600"/>
            <a:ext cx="54864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75789" name="Line 13"/>
          <p:cNvSpPr>
            <a:spLocks noChangeShapeType="1"/>
          </p:cNvSpPr>
          <p:nvPr/>
        </p:nvSpPr>
        <p:spPr bwMode="auto">
          <a:xfrm>
            <a:off x="3200400" y="4343400"/>
            <a:ext cx="57150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75790" name="AutoShape 14"/>
          <p:cNvSpPr>
            <a:spLocks noChangeArrowheads="1"/>
          </p:cNvSpPr>
          <p:nvPr/>
        </p:nvSpPr>
        <p:spPr bwMode="auto">
          <a:xfrm rot="10800000">
            <a:off x="4800600" y="5715000"/>
            <a:ext cx="2971800" cy="381000"/>
          </a:xfrm>
          <a:prstGeom prst="rightArrow">
            <a:avLst>
              <a:gd name="adj1" fmla="val 50000"/>
              <a:gd name="adj2" fmla="val 195000"/>
            </a:avLst>
          </a:prstGeom>
          <a:solidFill>
            <a:schemeClr val="tx2"/>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sz="1200">
              <a:latin typeface="Arial" panose="020B0604020202020204" pitchFamily="34" charset="0"/>
              <a:cs typeface="Arial" panose="020B0604020202020204" pitchFamily="34" charset="0"/>
            </a:endParaRPr>
          </a:p>
        </p:txBody>
      </p:sp>
      <p:sp>
        <p:nvSpPr>
          <p:cNvPr id="75791" name="Line 15"/>
          <p:cNvSpPr>
            <a:spLocks noChangeShapeType="1"/>
          </p:cNvSpPr>
          <p:nvPr/>
        </p:nvSpPr>
        <p:spPr bwMode="auto">
          <a:xfrm>
            <a:off x="6172200" y="2895600"/>
            <a:ext cx="0" cy="609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75792" name="Line 16"/>
          <p:cNvSpPr>
            <a:spLocks noChangeShapeType="1"/>
          </p:cNvSpPr>
          <p:nvPr/>
        </p:nvSpPr>
        <p:spPr bwMode="auto">
          <a:xfrm>
            <a:off x="4724400" y="32766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75793" name="Line 17"/>
          <p:cNvSpPr>
            <a:spLocks noChangeShapeType="1"/>
          </p:cNvSpPr>
          <p:nvPr/>
        </p:nvSpPr>
        <p:spPr bwMode="auto">
          <a:xfrm>
            <a:off x="7467600" y="32766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75794" name="Line 18"/>
          <p:cNvSpPr>
            <a:spLocks noChangeShapeType="1"/>
          </p:cNvSpPr>
          <p:nvPr/>
        </p:nvSpPr>
        <p:spPr bwMode="auto">
          <a:xfrm>
            <a:off x="6172200" y="4038600"/>
            <a:ext cx="0" cy="609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75795" name="Line 19"/>
          <p:cNvSpPr>
            <a:spLocks noChangeShapeType="1"/>
          </p:cNvSpPr>
          <p:nvPr/>
        </p:nvSpPr>
        <p:spPr bwMode="auto">
          <a:xfrm>
            <a:off x="3200400" y="4343400"/>
            <a:ext cx="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75796" name="Line 20"/>
          <p:cNvSpPr>
            <a:spLocks noChangeShapeType="1"/>
          </p:cNvSpPr>
          <p:nvPr/>
        </p:nvSpPr>
        <p:spPr bwMode="auto">
          <a:xfrm>
            <a:off x="4572000" y="4343400"/>
            <a:ext cx="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75797" name="Line 21"/>
          <p:cNvSpPr>
            <a:spLocks noChangeShapeType="1"/>
          </p:cNvSpPr>
          <p:nvPr/>
        </p:nvSpPr>
        <p:spPr bwMode="auto">
          <a:xfrm>
            <a:off x="7620000" y="4343400"/>
            <a:ext cx="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75798" name="Line 22"/>
          <p:cNvSpPr>
            <a:spLocks noChangeShapeType="1"/>
          </p:cNvSpPr>
          <p:nvPr/>
        </p:nvSpPr>
        <p:spPr bwMode="auto">
          <a:xfrm>
            <a:off x="8915400" y="4343400"/>
            <a:ext cx="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75799" name="Rectangle 23"/>
          <p:cNvSpPr>
            <a:spLocks noChangeArrowheads="1"/>
          </p:cNvSpPr>
          <p:nvPr/>
        </p:nvSpPr>
        <p:spPr bwMode="auto">
          <a:xfrm>
            <a:off x="7010400" y="3505200"/>
            <a:ext cx="9906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System Test</a:t>
            </a:r>
          </a:p>
        </p:txBody>
      </p:sp>
      <p:sp>
        <p:nvSpPr>
          <p:cNvPr id="75801" name="Rectangle 25"/>
          <p:cNvSpPr>
            <a:spLocks noChangeArrowheads="1"/>
          </p:cNvSpPr>
          <p:nvPr/>
        </p:nvSpPr>
        <p:spPr bwMode="auto">
          <a:xfrm>
            <a:off x="8229600" y="3505200"/>
            <a:ext cx="990600" cy="533400"/>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System </a:t>
            </a:r>
          </a:p>
          <a:p>
            <a:pPr algn="ctr"/>
            <a:r>
              <a:rPr lang="en-US" sz="1200">
                <a:latin typeface="Arial" panose="020B0604020202020204" pitchFamily="34" charset="0"/>
                <a:cs typeface="Arial" panose="020B0604020202020204" pitchFamily="34" charset="0"/>
              </a:rPr>
              <a:t>Analyses</a:t>
            </a:r>
          </a:p>
        </p:txBody>
      </p:sp>
      <p:sp>
        <p:nvSpPr>
          <p:cNvPr id="75802" name="Line 26"/>
          <p:cNvSpPr>
            <a:spLocks noChangeShapeType="1"/>
          </p:cNvSpPr>
          <p:nvPr/>
        </p:nvSpPr>
        <p:spPr bwMode="auto">
          <a:xfrm>
            <a:off x="3200400" y="32766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75803" name="Line 27"/>
          <p:cNvSpPr>
            <a:spLocks noChangeShapeType="1"/>
          </p:cNvSpPr>
          <p:nvPr/>
        </p:nvSpPr>
        <p:spPr bwMode="auto">
          <a:xfrm>
            <a:off x="8686800" y="32766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75804" name="Text Box 28"/>
          <p:cNvSpPr txBox="1">
            <a:spLocks noChangeArrowheads="1"/>
          </p:cNvSpPr>
          <p:nvPr/>
        </p:nvSpPr>
        <p:spPr bwMode="auto">
          <a:xfrm>
            <a:off x="3641725" y="2471738"/>
            <a:ext cx="678391"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200">
                <a:latin typeface="Arial" panose="020B0604020202020204" pitchFamily="34" charset="0"/>
                <a:cs typeface="Arial" panose="020B0604020202020204" pitchFamily="34" charset="0"/>
              </a:rPr>
              <a:t>Level 1</a:t>
            </a:r>
          </a:p>
        </p:txBody>
      </p:sp>
    </p:spTree>
    <p:extLst>
      <p:ext uri="{BB962C8B-B14F-4D97-AF65-F5344CB8AC3E}">
        <p14:creationId xmlns:p14="http://schemas.microsoft.com/office/powerpoint/2010/main" xmlns="" val="34152502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normAutofit/>
          </a:bodyPr>
          <a:lstStyle/>
          <a:p>
            <a:r>
              <a:rPr lang="en-US" sz="2800" b="1" dirty="0">
                <a:latin typeface="Arial" panose="020B0604020202020204" pitchFamily="34" charset="0"/>
                <a:cs typeface="Arial" panose="020B0604020202020204" pitchFamily="34" charset="0"/>
              </a:rPr>
              <a:t>Four Types of WBS Crosscutting Elements</a:t>
            </a:r>
            <a:br>
              <a:rPr lang="en-US" sz="2800" b="1" dirty="0">
                <a:latin typeface="Arial" panose="020B0604020202020204" pitchFamily="34" charset="0"/>
                <a:cs typeface="Arial" panose="020B0604020202020204" pitchFamily="34" charset="0"/>
              </a:rPr>
            </a:br>
            <a:r>
              <a:rPr lang="en-US" sz="2800" b="1" dirty="0">
                <a:latin typeface="Arial" panose="020B0604020202020204" pitchFamily="34" charset="0"/>
                <a:cs typeface="Arial" panose="020B0604020202020204" pitchFamily="34" charset="0"/>
              </a:rPr>
              <a:t>3. Process</a:t>
            </a:r>
          </a:p>
        </p:txBody>
      </p:sp>
      <p:sp>
        <p:nvSpPr>
          <p:cNvPr id="76803" name="Rectangle 3"/>
          <p:cNvSpPr>
            <a:spLocks noChangeArrowheads="1"/>
          </p:cNvSpPr>
          <p:nvPr/>
        </p:nvSpPr>
        <p:spPr bwMode="auto">
          <a:xfrm>
            <a:off x="2209800" y="4038600"/>
            <a:ext cx="9144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Project</a:t>
            </a:r>
          </a:p>
          <a:p>
            <a:pPr algn="ctr"/>
            <a:r>
              <a:rPr lang="en-US" sz="1200">
                <a:latin typeface="Arial" panose="020B0604020202020204" pitchFamily="34" charset="0"/>
                <a:cs typeface="Arial" panose="020B0604020202020204" pitchFamily="34" charset="0"/>
              </a:rPr>
              <a:t>Management</a:t>
            </a:r>
          </a:p>
        </p:txBody>
      </p:sp>
      <p:sp>
        <p:nvSpPr>
          <p:cNvPr id="76804" name="Rectangle 4"/>
          <p:cNvSpPr>
            <a:spLocks noChangeArrowheads="1"/>
          </p:cNvSpPr>
          <p:nvPr/>
        </p:nvSpPr>
        <p:spPr bwMode="auto">
          <a:xfrm>
            <a:off x="6096000" y="2895600"/>
            <a:ext cx="8382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Aircraft</a:t>
            </a:r>
          </a:p>
          <a:p>
            <a:pPr algn="ctr"/>
            <a:r>
              <a:rPr lang="en-US" sz="1200">
                <a:latin typeface="Arial" panose="020B0604020202020204" pitchFamily="34" charset="0"/>
                <a:cs typeface="Arial" panose="020B0604020202020204" pitchFamily="34" charset="0"/>
              </a:rPr>
              <a:t>System</a:t>
            </a:r>
          </a:p>
        </p:txBody>
      </p:sp>
      <p:sp>
        <p:nvSpPr>
          <p:cNvPr id="76806" name="Rectangle 6"/>
          <p:cNvSpPr>
            <a:spLocks noChangeArrowheads="1"/>
          </p:cNvSpPr>
          <p:nvPr/>
        </p:nvSpPr>
        <p:spPr bwMode="auto">
          <a:xfrm>
            <a:off x="3429000" y="4038600"/>
            <a:ext cx="8382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Manuals &amp;</a:t>
            </a:r>
          </a:p>
          <a:p>
            <a:pPr algn="ctr"/>
            <a:r>
              <a:rPr lang="en-US" sz="1200">
                <a:latin typeface="Arial" panose="020B0604020202020204" pitchFamily="34" charset="0"/>
                <a:cs typeface="Arial" panose="020B0604020202020204" pitchFamily="34" charset="0"/>
              </a:rPr>
              <a:t>Data</a:t>
            </a:r>
          </a:p>
        </p:txBody>
      </p:sp>
      <p:sp>
        <p:nvSpPr>
          <p:cNvPr id="76807" name="Rectangle 7"/>
          <p:cNvSpPr>
            <a:spLocks noChangeArrowheads="1"/>
          </p:cNvSpPr>
          <p:nvPr/>
        </p:nvSpPr>
        <p:spPr bwMode="auto">
          <a:xfrm>
            <a:off x="4876800" y="4038600"/>
            <a:ext cx="8382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Support</a:t>
            </a:r>
          </a:p>
          <a:p>
            <a:pPr algn="ctr"/>
            <a:r>
              <a:rPr lang="en-US" sz="1200">
                <a:latin typeface="Arial" panose="020B0604020202020204" pitchFamily="34" charset="0"/>
                <a:cs typeface="Arial" panose="020B0604020202020204" pitchFamily="34" charset="0"/>
              </a:rPr>
              <a:t>Equipment</a:t>
            </a:r>
          </a:p>
        </p:txBody>
      </p:sp>
      <p:sp>
        <p:nvSpPr>
          <p:cNvPr id="76808" name="Rectangle 8"/>
          <p:cNvSpPr>
            <a:spLocks noChangeArrowheads="1"/>
          </p:cNvSpPr>
          <p:nvPr/>
        </p:nvSpPr>
        <p:spPr bwMode="auto">
          <a:xfrm>
            <a:off x="6210300" y="4038600"/>
            <a:ext cx="8382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Air</a:t>
            </a:r>
          </a:p>
          <a:p>
            <a:pPr algn="ctr"/>
            <a:r>
              <a:rPr lang="en-US" sz="1200">
                <a:latin typeface="Arial" panose="020B0604020202020204" pitchFamily="34" charset="0"/>
                <a:cs typeface="Arial" panose="020B0604020202020204" pitchFamily="34" charset="0"/>
              </a:rPr>
              <a:t>Vehicle</a:t>
            </a:r>
          </a:p>
        </p:txBody>
      </p:sp>
      <p:sp>
        <p:nvSpPr>
          <p:cNvPr id="76809" name="Rectangle 9"/>
          <p:cNvSpPr>
            <a:spLocks noChangeArrowheads="1"/>
          </p:cNvSpPr>
          <p:nvPr/>
        </p:nvSpPr>
        <p:spPr bwMode="auto">
          <a:xfrm>
            <a:off x="7696200" y="4038600"/>
            <a:ext cx="8382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Facilities</a:t>
            </a:r>
          </a:p>
        </p:txBody>
      </p:sp>
      <p:sp>
        <p:nvSpPr>
          <p:cNvPr id="76810" name="Rectangle 10"/>
          <p:cNvSpPr>
            <a:spLocks noChangeArrowheads="1"/>
          </p:cNvSpPr>
          <p:nvPr/>
        </p:nvSpPr>
        <p:spPr bwMode="auto">
          <a:xfrm>
            <a:off x="9067800" y="4038600"/>
            <a:ext cx="838200" cy="533400"/>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b="1">
                <a:latin typeface="Arial" panose="020B0604020202020204" pitchFamily="34" charset="0"/>
                <a:cs typeface="Arial" panose="020B0604020202020204" pitchFamily="34" charset="0"/>
              </a:rPr>
              <a:t>Test &amp; </a:t>
            </a:r>
          </a:p>
          <a:p>
            <a:pPr algn="ctr"/>
            <a:r>
              <a:rPr lang="en-US" sz="1200" b="1">
                <a:latin typeface="Arial" panose="020B0604020202020204" pitchFamily="34" charset="0"/>
                <a:cs typeface="Arial" panose="020B0604020202020204" pitchFamily="34" charset="0"/>
              </a:rPr>
              <a:t>Evaluation</a:t>
            </a:r>
          </a:p>
        </p:txBody>
      </p:sp>
      <p:sp>
        <p:nvSpPr>
          <p:cNvPr id="76812" name="Line 12"/>
          <p:cNvSpPr>
            <a:spLocks noChangeShapeType="1"/>
          </p:cNvSpPr>
          <p:nvPr/>
        </p:nvSpPr>
        <p:spPr bwMode="auto">
          <a:xfrm>
            <a:off x="2590800" y="3733800"/>
            <a:ext cx="67818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76813" name="AutoShape 13"/>
          <p:cNvSpPr>
            <a:spLocks noChangeArrowheads="1"/>
          </p:cNvSpPr>
          <p:nvPr/>
        </p:nvSpPr>
        <p:spPr bwMode="auto">
          <a:xfrm rot="21600000">
            <a:off x="4876800" y="5105400"/>
            <a:ext cx="2971800" cy="381000"/>
          </a:xfrm>
          <a:prstGeom prst="rightArrow">
            <a:avLst>
              <a:gd name="adj1" fmla="val 50000"/>
              <a:gd name="adj2" fmla="val 195000"/>
            </a:avLst>
          </a:prstGeom>
          <a:solidFill>
            <a:schemeClr val="tx2"/>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sz="1200">
              <a:latin typeface="Arial" panose="020B0604020202020204" pitchFamily="34" charset="0"/>
              <a:cs typeface="Arial" panose="020B0604020202020204" pitchFamily="34" charset="0"/>
            </a:endParaRPr>
          </a:p>
        </p:txBody>
      </p:sp>
      <p:sp>
        <p:nvSpPr>
          <p:cNvPr id="76817" name="Line 17"/>
          <p:cNvSpPr>
            <a:spLocks noChangeShapeType="1"/>
          </p:cNvSpPr>
          <p:nvPr/>
        </p:nvSpPr>
        <p:spPr bwMode="auto">
          <a:xfrm>
            <a:off x="6553200" y="3429000"/>
            <a:ext cx="0" cy="609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76818" name="Line 18"/>
          <p:cNvSpPr>
            <a:spLocks noChangeShapeType="1"/>
          </p:cNvSpPr>
          <p:nvPr/>
        </p:nvSpPr>
        <p:spPr bwMode="auto">
          <a:xfrm>
            <a:off x="3810000" y="3733800"/>
            <a:ext cx="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76819" name="Line 19"/>
          <p:cNvSpPr>
            <a:spLocks noChangeShapeType="1"/>
          </p:cNvSpPr>
          <p:nvPr/>
        </p:nvSpPr>
        <p:spPr bwMode="auto">
          <a:xfrm>
            <a:off x="5257800" y="3733800"/>
            <a:ext cx="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76820" name="Line 20"/>
          <p:cNvSpPr>
            <a:spLocks noChangeShapeType="1"/>
          </p:cNvSpPr>
          <p:nvPr/>
        </p:nvSpPr>
        <p:spPr bwMode="auto">
          <a:xfrm>
            <a:off x="8077200" y="3733800"/>
            <a:ext cx="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76821" name="Line 21"/>
          <p:cNvSpPr>
            <a:spLocks noChangeShapeType="1"/>
          </p:cNvSpPr>
          <p:nvPr/>
        </p:nvSpPr>
        <p:spPr bwMode="auto">
          <a:xfrm>
            <a:off x="9372600" y="3733800"/>
            <a:ext cx="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76824" name="Line 24"/>
          <p:cNvSpPr>
            <a:spLocks noChangeShapeType="1"/>
          </p:cNvSpPr>
          <p:nvPr/>
        </p:nvSpPr>
        <p:spPr bwMode="auto">
          <a:xfrm>
            <a:off x="2590800" y="3733800"/>
            <a:ext cx="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76827" name="Text Box 27"/>
          <p:cNvSpPr txBox="1">
            <a:spLocks noChangeArrowheads="1"/>
          </p:cNvSpPr>
          <p:nvPr/>
        </p:nvSpPr>
        <p:spPr bwMode="auto">
          <a:xfrm>
            <a:off x="3641725" y="3005138"/>
            <a:ext cx="678391"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200">
                <a:latin typeface="Arial" panose="020B0604020202020204" pitchFamily="34" charset="0"/>
                <a:cs typeface="Arial" panose="020B0604020202020204" pitchFamily="34" charset="0"/>
              </a:rPr>
              <a:t>Level 1</a:t>
            </a:r>
          </a:p>
        </p:txBody>
      </p:sp>
    </p:spTree>
    <p:extLst>
      <p:ext uri="{BB962C8B-B14F-4D97-AF65-F5344CB8AC3E}">
        <p14:creationId xmlns:p14="http://schemas.microsoft.com/office/powerpoint/2010/main" xmlns="" val="87038673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342900" y="304800"/>
            <a:ext cx="7772400" cy="1143000"/>
          </a:xfrm>
        </p:spPr>
        <p:txBody>
          <a:bodyPr>
            <a:normAutofit/>
          </a:bodyPr>
          <a:lstStyle/>
          <a:p>
            <a:r>
              <a:rPr lang="en-US" sz="2800" b="1" dirty="0">
                <a:latin typeface="Arial" panose="020B0604020202020204" pitchFamily="34" charset="0"/>
                <a:cs typeface="Arial" panose="020B0604020202020204" pitchFamily="34" charset="0"/>
              </a:rPr>
              <a:t>Four Types of WBS Crosscutting Elements</a:t>
            </a:r>
            <a:br>
              <a:rPr lang="en-US" sz="2800" b="1" dirty="0">
                <a:latin typeface="Arial" panose="020B0604020202020204" pitchFamily="34" charset="0"/>
                <a:cs typeface="Arial" panose="020B0604020202020204" pitchFamily="34" charset="0"/>
              </a:rPr>
            </a:br>
            <a:r>
              <a:rPr lang="en-US" sz="2800" b="1" dirty="0">
                <a:latin typeface="Arial" panose="020B0604020202020204" pitchFamily="34" charset="0"/>
                <a:cs typeface="Arial" panose="020B0604020202020204" pitchFamily="34" charset="0"/>
              </a:rPr>
              <a:t>3. Process</a:t>
            </a:r>
          </a:p>
        </p:txBody>
      </p:sp>
      <p:sp>
        <p:nvSpPr>
          <p:cNvPr id="81923" name="Rectangle 3"/>
          <p:cNvSpPr>
            <a:spLocks noChangeArrowheads="1"/>
          </p:cNvSpPr>
          <p:nvPr/>
        </p:nvSpPr>
        <p:spPr bwMode="auto">
          <a:xfrm>
            <a:off x="5600700" y="1828800"/>
            <a:ext cx="12192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New PC</a:t>
            </a:r>
          </a:p>
          <a:p>
            <a:pPr algn="ctr"/>
            <a:r>
              <a:rPr lang="en-US" sz="1200">
                <a:latin typeface="Arial" panose="020B0604020202020204" pitchFamily="34" charset="0"/>
                <a:cs typeface="Arial" panose="020B0604020202020204" pitchFamily="34" charset="0"/>
              </a:rPr>
              <a:t>Development</a:t>
            </a:r>
          </a:p>
          <a:p>
            <a:pPr algn="ctr"/>
            <a:endParaRPr lang="en-US" sz="1200">
              <a:latin typeface="Arial" panose="020B0604020202020204" pitchFamily="34" charset="0"/>
              <a:cs typeface="Arial" panose="020B0604020202020204" pitchFamily="34" charset="0"/>
            </a:endParaRPr>
          </a:p>
        </p:txBody>
      </p:sp>
      <p:sp>
        <p:nvSpPr>
          <p:cNvPr id="81924" name="Rectangle 4"/>
          <p:cNvSpPr>
            <a:spLocks noChangeArrowheads="1"/>
          </p:cNvSpPr>
          <p:nvPr/>
        </p:nvSpPr>
        <p:spPr bwMode="auto">
          <a:xfrm>
            <a:off x="2781300" y="2971800"/>
            <a:ext cx="9144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Project</a:t>
            </a:r>
          </a:p>
          <a:p>
            <a:pPr algn="ctr"/>
            <a:r>
              <a:rPr lang="en-US" sz="1200">
                <a:latin typeface="Arial" panose="020B0604020202020204" pitchFamily="34" charset="0"/>
                <a:cs typeface="Arial" panose="020B0604020202020204" pitchFamily="34" charset="0"/>
              </a:rPr>
              <a:t>Management</a:t>
            </a:r>
          </a:p>
        </p:txBody>
      </p:sp>
      <p:sp>
        <p:nvSpPr>
          <p:cNvPr id="81925" name="Rectangle 5"/>
          <p:cNvSpPr>
            <a:spLocks noChangeArrowheads="1"/>
          </p:cNvSpPr>
          <p:nvPr/>
        </p:nvSpPr>
        <p:spPr bwMode="auto">
          <a:xfrm>
            <a:off x="5791200" y="2971800"/>
            <a:ext cx="8382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Personal</a:t>
            </a:r>
          </a:p>
          <a:p>
            <a:pPr algn="ctr"/>
            <a:r>
              <a:rPr lang="en-US" sz="1200">
                <a:latin typeface="Arial" panose="020B0604020202020204" pitchFamily="34" charset="0"/>
                <a:cs typeface="Arial" panose="020B0604020202020204" pitchFamily="34" charset="0"/>
              </a:rPr>
              <a:t>Computer</a:t>
            </a:r>
          </a:p>
          <a:p>
            <a:pPr algn="ctr"/>
            <a:endParaRPr lang="en-US" sz="1200">
              <a:latin typeface="Arial" panose="020B0604020202020204" pitchFamily="34" charset="0"/>
              <a:cs typeface="Arial" panose="020B0604020202020204" pitchFamily="34" charset="0"/>
            </a:endParaRPr>
          </a:p>
        </p:txBody>
      </p:sp>
      <p:sp>
        <p:nvSpPr>
          <p:cNvPr id="81926" name="Rectangle 6"/>
          <p:cNvSpPr>
            <a:spLocks noChangeArrowheads="1"/>
          </p:cNvSpPr>
          <p:nvPr/>
        </p:nvSpPr>
        <p:spPr bwMode="auto">
          <a:xfrm>
            <a:off x="4305300" y="2971800"/>
            <a:ext cx="11430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Documentation</a:t>
            </a:r>
          </a:p>
        </p:txBody>
      </p:sp>
      <p:sp>
        <p:nvSpPr>
          <p:cNvPr id="81927" name="Rectangle 7"/>
          <p:cNvSpPr>
            <a:spLocks noChangeArrowheads="1"/>
          </p:cNvSpPr>
          <p:nvPr/>
        </p:nvSpPr>
        <p:spPr bwMode="auto">
          <a:xfrm>
            <a:off x="2857500" y="4114800"/>
            <a:ext cx="8382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Structure</a:t>
            </a:r>
          </a:p>
        </p:txBody>
      </p:sp>
      <p:sp>
        <p:nvSpPr>
          <p:cNvPr id="81928" name="Rectangle 8"/>
          <p:cNvSpPr>
            <a:spLocks noChangeArrowheads="1"/>
          </p:cNvSpPr>
          <p:nvPr/>
        </p:nvSpPr>
        <p:spPr bwMode="auto">
          <a:xfrm>
            <a:off x="4229100" y="4114800"/>
            <a:ext cx="8382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Circuit</a:t>
            </a:r>
          </a:p>
          <a:p>
            <a:pPr algn="ctr"/>
            <a:r>
              <a:rPr lang="en-US" sz="1200">
                <a:latin typeface="Arial" panose="020B0604020202020204" pitchFamily="34" charset="0"/>
                <a:cs typeface="Arial" panose="020B0604020202020204" pitchFamily="34" charset="0"/>
              </a:rPr>
              <a:t>Boards</a:t>
            </a:r>
          </a:p>
        </p:txBody>
      </p:sp>
      <p:sp>
        <p:nvSpPr>
          <p:cNvPr id="81929" name="Rectangle 9"/>
          <p:cNvSpPr>
            <a:spLocks noChangeArrowheads="1"/>
          </p:cNvSpPr>
          <p:nvPr/>
        </p:nvSpPr>
        <p:spPr bwMode="auto">
          <a:xfrm>
            <a:off x="5791200" y="4114800"/>
            <a:ext cx="8382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Hard</a:t>
            </a:r>
          </a:p>
          <a:p>
            <a:pPr algn="ctr"/>
            <a:r>
              <a:rPr lang="en-US" sz="1200">
                <a:latin typeface="Arial" panose="020B0604020202020204" pitchFamily="34" charset="0"/>
                <a:cs typeface="Arial" panose="020B0604020202020204" pitchFamily="34" charset="0"/>
              </a:rPr>
              <a:t>Disk</a:t>
            </a:r>
          </a:p>
        </p:txBody>
      </p:sp>
      <p:sp>
        <p:nvSpPr>
          <p:cNvPr id="81930" name="Rectangle 10"/>
          <p:cNvSpPr>
            <a:spLocks noChangeArrowheads="1"/>
          </p:cNvSpPr>
          <p:nvPr/>
        </p:nvSpPr>
        <p:spPr bwMode="auto">
          <a:xfrm>
            <a:off x="7277100" y="4114800"/>
            <a:ext cx="8382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Power</a:t>
            </a:r>
          </a:p>
          <a:p>
            <a:pPr algn="ctr"/>
            <a:r>
              <a:rPr lang="en-US" sz="1200">
                <a:latin typeface="Arial" panose="020B0604020202020204" pitchFamily="34" charset="0"/>
                <a:cs typeface="Arial" panose="020B0604020202020204" pitchFamily="34" charset="0"/>
              </a:rPr>
              <a:t>Supply</a:t>
            </a:r>
          </a:p>
        </p:txBody>
      </p:sp>
      <p:sp>
        <p:nvSpPr>
          <p:cNvPr id="81931" name="Rectangle 11"/>
          <p:cNvSpPr>
            <a:spLocks noChangeArrowheads="1"/>
          </p:cNvSpPr>
          <p:nvPr/>
        </p:nvSpPr>
        <p:spPr bwMode="auto">
          <a:xfrm>
            <a:off x="8648700" y="4114800"/>
            <a:ext cx="8382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b="1">
                <a:latin typeface="Arial" panose="020B0604020202020204" pitchFamily="34" charset="0"/>
                <a:cs typeface="Arial" panose="020B0604020202020204" pitchFamily="34" charset="0"/>
              </a:rPr>
              <a:t>Assembly</a:t>
            </a:r>
          </a:p>
        </p:txBody>
      </p:sp>
      <p:sp>
        <p:nvSpPr>
          <p:cNvPr id="81932" name="Line 12"/>
          <p:cNvSpPr>
            <a:spLocks noChangeShapeType="1"/>
          </p:cNvSpPr>
          <p:nvPr/>
        </p:nvSpPr>
        <p:spPr bwMode="auto">
          <a:xfrm>
            <a:off x="3238500" y="2743200"/>
            <a:ext cx="54864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81933" name="Line 13"/>
          <p:cNvSpPr>
            <a:spLocks noChangeShapeType="1"/>
          </p:cNvSpPr>
          <p:nvPr/>
        </p:nvSpPr>
        <p:spPr bwMode="auto">
          <a:xfrm>
            <a:off x="3238500" y="3810000"/>
            <a:ext cx="57150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81934" name="AutoShape 14"/>
          <p:cNvSpPr>
            <a:spLocks noChangeArrowheads="1"/>
          </p:cNvSpPr>
          <p:nvPr/>
        </p:nvSpPr>
        <p:spPr bwMode="auto">
          <a:xfrm>
            <a:off x="4800600" y="5867400"/>
            <a:ext cx="2971800" cy="381000"/>
          </a:xfrm>
          <a:prstGeom prst="rightArrow">
            <a:avLst>
              <a:gd name="adj1" fmla="val 50000"/>
              <a:gd name="adj2" fmla="val 195000"/>
            </a:avLst>
          </a:prstGeom>
          <a:solidFill>
            <a:schemeClr val="tx2"/>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sp>
        <p:nvSpPr>
          <p:cNvPr id="81935" name="Line 15"/>
          <p:cNvSpPr>
            <a:spLocks noChangeShapeType="1"/>
          </p:cNvSpPr>
          <p:nvPr/>
        </p:nvSpPr>
        <p:spPr bwMode="auto">
          <a:xfrm>
            <a:off x="6210300" y="2362200"/>
            <a:ext cx="0" cy="609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81936" name="Line 16"/>
          <p:cNvSpPr>
            <a:spLocks noChangeShapeType="1"/>
          </p:cNvSpPr>
          <p:nvPr/>
        </p:nvSpPr>
        <p:spPr bwMode="auto">
          <a:xfrm>
            <a:off x="4762500" y="27432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81937" name="Line 17"/>
          <p:cNvSpPr>
            <a:spLocks noChangeShapeType="1"/>
          </p:cNvSpPr>
          <p:nvPr/>
        </p:nvSpPr>
        <p:spPr bwMode="auto">
          <a:xfrm>
            <a:off x="7505700" y="27432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81938" name="Line 18"/>
          <p:cNvSpPr>
            <a:spLocks noChangeShapeType="1"/>
          </p:cNvSpPr>
          <p:nvPr/>
        </p:nvSpPr>
        <p:spPr bwMode="auto">
          <a:xfrm>
            <a:off x="6210300" y="3505200"/>
            <a:ext cx="0" cy="609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81939" name="Line 19"/>
          <p:cNvSpPr>
            <a:spLocks noChangeShapeType="1"/>
          </p:cNvSpPr>
          <p:nvPr/>
        </p:nvSpPr>
        <p:spPr bwMode="auto">
          <a:xfrm>
            <a:off x="3238500" y="3810000"/>
            <a:ext cx="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81940" name="Line 20"/>
          <p:cNvSpPr>
            <a:spLocks noChangeShapeType="1"/>
          </p:cNvSpPr>
          <p:nvPr/>
        </p:nvSpPr>
        <p:spPr bwMode="auto">
          <a:xfrm>
            <a:off x="4610100" y="3810000"/>
            <a:ext cx="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81941" name="Line 21"/>
          <p:cNvSpPr>
            <a:spLocks noChangeShapeType="1"/>
          </p:cNvSpPr>
          <p:nvPr/>
        </p:nvSpPr>
        <p:spPr bwMode="auto">
          <a:xfrm>
            <a:off x="7658100" y="3810000"/>
            <a:ext cx="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81942" name="Line 22"/>
          <p:cNvSpPr>
            <a:spLocks noChangeShapeType="1"/>
          </p:cNvSpPr>
          <p:nvPr/>
        </p:nvSpPr>
        <p:spPr bwMode="auto">
          <a:xfrm>
            <a:off x="8953500" y="3810000"/>
            <a:ext cx="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81943" name="Rectangle 23"/>
          <p:cNvSpPr>
            <a:spLocks noChangeArrowheads="1"/>
          </p:cNvSpPr>
          <p:nvPr/>
        </p:nvSpPr>
        <p:spPr bwMode="auto">
          <a:xfrm>
            <a:off x="7048500" y="2971800"/>
            <a:ext cx="990600" cy="533400"/>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System Test</a:t>
            </a:r>
          </a:p>
        </p:txBody>
      </p:sp>
      <p:sp>
        <p:nvSpPr>
          <p:cNvPr id="81944" name="Rectangle 24"/>
          <p:cNvSpPr>
            <a:spLocks noChangeArrowheads="1"/>
          </p:cNvSpPr>
          <p:nvPr/>
        </p:nvSpPr>
        <p:spPr bwMode="auto">
          <a:xfrm>
            <a:off x="8267700" y="2971800"/>
            <a:ext cx="9906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System </a:t>
            </a:r>
          </a:p>
          <a:p>
            <a:pPr algn="ctr"/>
            <a:r>
              <a:rPr lang="en-US" sz="1200">
                <a:latin typeface="Arial" panose="020B0604020202020204" pitchFamily="34" charset="0"/>
                <a:cs typeface="Arial" panose="020B0604020202020204" pitchFamily="34" charset="0"/>
              </a:rPr>
              <a:t>Analyses</a:t>
            </a:r>
          </a:p>
        </p:txBody>
      </p:sp>
      <p:sp>
        <p:nvSpPr>
          <p:cNvPr id="81945" name="Line 25"/>
          <p:cNvSpPr>
            <a:spLocks noChangeShapeType="1"/>
          </p:cNvSpPr>
          <p:nvPr/>
        </p:nvSpPr>
        <p:spPr bwMode="auto">
          <a:xfrm>
            <a:off x="3238500" y="27432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81946" name="Line 26"/>
          <p:cNvSpPr>
            <a:spLocks noChangeShapeType="1"/>
          </p:cNvSpPr>
          <p:nvPr/>
        </p:nvSpPr>
        <p:spPr bwMode="auto">
          <a:xfrm>
            <a:off x="8724900" y="27432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81947" name="Rectangle 27"/>
          <p:cNvSpPr>
            <a:spLocks noChangeArrowheads="1"/>
          </p:cNvSpPr>
          <p:nvPr/>
        </p:nvSpPr>
        <p:spPr bwMode="auto">
          <a:xfrm>
            <a:off x="2286000" y="5181600"/>
            <a:ext cx="838200" cy="533400"/>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Design</a:t>
            </a:r>
          </a:p>
        </p:txBody>
      </p:sp>
      <p:sp>
        <p:nvSpPr>
          <p:cNvPr id="81948" name="Rectangle 28"/>
          <p:cNvSpPr>
            <a:spLocks noChangeArrowheads="1"/>
          </p:cNvSpPr>
          <p:nvPr/>
        </p:nvSpPr>
        <p:spPr bwMode="auto">
          <a:xfrm>
            <a:off x="3657600" y="5181600"/>
            <a:ext cx="838200" cy="533400"/>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Procure-</a:t>
            </a:r>
          </a:p>
          <a:p>
            <a:pPr algn="ctr"/>
            <a:r>
              <a:rPr lang="en-US" sz="1200">
                <a:latin typeface="Arial" panose="020B0604020202020204" pitchFamily="34" charset="0"/>
                <a:cs typeface="Arial" panose="020B0604020202020204" pitchFamily="34" charset="0"/>
              </a:rPr>
              <a:t>ment</a:t>
            </a:r>
          </a:p>
        </p:txBody>
      </p:sp>
      <p:sp>
        <p:nvSpPr>
          <p:cNvPr id="81949" name="Rectangle 29"/>
          <p:cNvSpPr>
            <a:spLocks noChangeArrowheads="1"/>
          </p:cNvSpPr>
          <p:nvPr/>
        </p:nvSpPr>
        <p:spPr bwMode="auto">
          <a:xfrm>
            <a:off x="5219700" y="5181600"/>
            <a:ext cx="838200" cy="533400"/>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Fabrication</a:t>
            </a:r>
          </a:p>
        </p:txBody>
      </p:sp>
      <p:sp>
        <p:nvSpPr>
          <p:cNvPr id="81950" name="Rectangle 30"/>
          <p:cNvSpPr>
            <a:spLocks noChangeArrowheads="1"/>
          </p:cNvSpPr>
          <p:nvPr/>
        </p:nvSpPr>
        <p:spPr bwMode="auto">
          <a:xfrm>
            <a:off x="6705600" y="5181600"/>
            <a:ext cx="838200" cy="533400"/>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latin typeface="Arial" panose="020B0604020202020204" pitchFamily="34" charset="0"/>
                <a:cs typeface="Arial" panose="020B0604020202020204" pitchFamily="34" charset="0"/>
              </a:rPr>
              <a:t>Subsystem</a:t>
            </a:r>
          </a:p>
          <a:p>
            <a:pPr algn="ctr"/>
            <a:r>
              <a:rPr lang="en-US" sz="1200">
                <a:latin typeface="Arial" panose="020B0604020202020204" pitchFamily="34" charset="0"/>
                <a:cs typeface="Arial" panose="020B0604020202020204" pitchFamily="34" charset="0"/>
              </a:rPr>
              <a:t>Test</a:t>
            </a:r>
          </a:p>
        </p:txBody>
      </p:sp>
      <p:sp>
        <p:nvSpPr>
          <p:cNvPr id="81951" name="Line 31"/>
          <p:cNvSpPr>
            <a:spLocks noChangeShapeType="1"/>
          </p:cNvSpPr>
          <p:nvPr/>
        </p:nvSpPr>
        <p:spPr bwMode="auto">
          <a:xfrm>
            <a:off x="2667000" y="4953000"/>
            <a:ext cx="44958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81952" name="Line 32"/>
          <p:cNvSpPr>
            <a:spLocks noChangeShapeType="1"/>
          </p:cNvSpPr>
          <p:nvPr/>
        </p:nvSpPr>
        <p:spPr bwMode="auto">
          <a:xfrm>
            <a:off x="4648200" y="4648200"/>
            <a:ext cx="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81953" name="Line 33"/>
          <p:cNvSpPr>
            <a:spLocks noChangeShapeType="1"/>
          </p:cNvSpPr>
          <p:nvPr/>
        </p:nvSpPr>
        <p:spPr bwMode="auto">
          <a:xfrm>
            <a:off x="2667000" y="49530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81954" name="Line 34"/>
          <p:cNvSpPr>
            <a:spLocks noChangeShapeType="1"/>
          </p:cNvSpPr>
          <p:nvPr/>
        </p:nvSpPr>
        <p:spPr bwMode="auto">
          <a:xfrm>
            <a:off x="4038600" y="49530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81955" name="Line 35"/>
          <p:cNvSpPr>
            <a:spLocks noChangeShapeType="1"/>
          </p:cNvSpPr>
          <p:nvPr/>
        </p:nvSpPr>
        <p:spPr bwMode="auto">
          <a:xfrm>
            <a:off x="5562600" y="49530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81956" name="Line 36"/>
          <p:cNvSpPr>
            <a:spLocks noChangeShapeType="1"/>
          </p:cNvSpPr>
          <p:nvPr/>
        </p:nvSpPr>
        <p:spPr bwMode="auto">
          <a:xfrm>
            <a:off x="7162800" y="49530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latin typeface="Arial" panose="020B0604020202020204" pitchFamily="34" charset="0"/>
              <a:cs typeface="Arial" panose="020B0604020202020204" pitchFamily="34" charset="0"/>
            </a:endParaRPr>
          </a:p>
        </p:txBody>
      </p:sp>
      <p:sp>
        <p:nvSpPr>
          <p:cNvPr id="81957" name="Text Box 37"/>
          <p:cNvSpPr txBox="1">
            <a:spLocks noChangeArrowheads="1"/>
          </p:cNvSpPr>
          <p:nvPr/>
        </p:nvSpPr>
        <p:spPr bwMode="auto">
          <a:xfrm>
            <a:off x="3336925" y="1938338"/>
            <a:ext cx="678391"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200">
                <a:latin typeface="Arial" panose="020B0604020202020204" pitchFamily="34" charset="0"/>
                <a:cs typeface="Arial" panose="020B0604020202020204" pitchFamily="34" charset="0"/>
              </a:rPr>
              <a:t>Level 1</a:t>
            </a:r>
          </a:p>
        </p:txBody>
      </p:sp>
      <p:sp>
        <p:nvSpPr>
          <p:cNvPr id="81958" name="Text Box 38"/>
          <p:cNvSpPr txBox="1">
            <a:spLocks noChangeArrowheads="1"/>
          </p:cNvSpPr>
          <p:nvPr/>
        </p:nvSpPr>
        <p:spPr bwMode="auto">
          <a:xfrm>
            <a:off x="1736725" y="3081338"/>
            <a:ext cx="678391"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200" dirty="0">
                <a:latin typeface="Arial" panose="020B0604020202020204" pitchFamily="34" charset="0"/>
                <a:cs typeface="Arial" panose="020B0604020202020204" pitchFamily="34" charset="0"/>
              </a:rPr>
              <a:t>Level 2</a:t>
            </a:r>
          </a:p>
        </p:txBody>
      </p:sp>
    </p:spTree>
    <p:extLst>
      <p:ext uri="{BB962C8B-B14F-4D97-AF65-F5344CB8AC3E}">
        <p14:creationId xmlns:p14="http://schemas.microsoft.com/office/powerpoint/2010/main" xmlns="" val="8692663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335924" y="339367"/>
            <a:ext cx="10515600" cy="1325563"/>
          </a:xfrm>
        </p:spPr>
        <p:txBody>
          <a:bodyPr>
            <a:normAutofit/>
          </a:bodyPr>
          <a:lstStyle/>
          <a:p>
            <a:r>
              <a:rPr lang="en-US" sz="2800" b="1" dirty="0">
                <a:latin typeface="Arial" panose="020B0604020202020204" pitchFamily="34" charset="0"/>
                <a:cs typeface="Arial" panose="020B0604020202020204" pitchFamily="34" charset="0"/>
              </a:rPr>
              <a:t>Four Types of WBS Crosscutting Elements</a:t>
            </a:r>
            <a:br>
              <a:rPr lang="en-US" sz="2800" b="1" dirty="0">
                <a:latin typeface="Arial" panose="020B0604020202020204" pitchFamily="34" charset="0"/>
                <a:cs typeface="Arial" panose="020B0604020202020204" pitchFamily="34" charset="0"/>
              </a:rPr>
            </a:br>
            <a:r>
              <a:rPr lang="en-US" sz="2800" b="1" dirty="0">
                <a:latin typeface="Arial" panose="020B0604020202020204" pitchFamily="34" charset="0"/>
                <a:cs typeface="Arial" panose="020B0604020202020204" pitchFamily="34" charset="0"/>
              </a:rPr>
              <a:t>4. Project Management</a:t>
            </a:r>
          </a:p>
        </p:txBody>
      </p:sp>
      <p:sp>
        <p:nvSpPr>
          <p:cNvPr id="125955" name="Rectangle 3"/>
          <p:cNvSpPr>
            <a:spLocks noGrp="1" noChangeArrowheads="1"/>
          </p:cNvSpPr>
          <p:nvPr>
            <p:ph type="body" idx="1"/>
          </p:nvPr>
        </p:nvSpPr>
        <p:spPr>
          <a:xfrm>
            <a:off x="381000" y="2411569"/>
            <a:ext cx="10681952" cy="3126346"/>
          </a:xfrm>
        </p:spPr>
        <p:txBody>
          <a:bodyPr>
            <a:normAutofit/>
          </a:bodyPr>
          <a:lstStyle/>
          <a:p>
            <a:pPr algn="just"/>
            <a:r>
              <a:rPr lang="en-US" sz="2400" dirty="0">
                <a:latin typeface="Arial" panose="020B0604020202020204" pitchFamily="34" charset="0"/>
                <a:cs typeface="Arial" panose="020B0604020202020204" pitchFamily="34" charset="0"/>
              </a:rPr>
              <a:t>A Special Type of WBS Element</a:t>
            </a:r>
          </a:p>
          <a:p>
            <a:pPr algn="just"/>
            <a:r>
              <a:rPr lang="en-US" sz="2400" dirty="0">
                <a:latin typeface="Arial" panose="020B0604020202020204" pitchFamily="34" charset="0"/>
                <a:cs typeface="Arial" panose="020B0604020202020204" pitchFamily="34" charset="0"/>
              </a:rPr>
              <a:t>All Projects have a PM Element</a:t>
            </a:r>
          </a:p>
          <a:p>
            <a:pPr algn="just"/>
            <a:r>
              <a:rPr lang="en-US" sz="2400" dirty="0">
                <a:latin typeface="Arial" panose="020B0604020202020204" pitchFamily="34" charset="0"/>
                <a:cs typeface="Arial" panose="020B0604020202020204" pitchFamily="34" charset="0"/>
              </a:rPr>
              <a:t>May be Looked-at Conceptually as an “Overhead” Element</a:t>
            </a:r>
          </a:p>
        </p:txBody>
      </p:sp>
    </p:spTree>
    <p:extLst>
      <p:ext uri="{BB962C8B-B14F-4D97-AF65-F5344CB8AC3E}">
        <p14:creationId xmlns:p14="http://schemas.microsoft.com/office/powerpoint/2010/main" xmlns="" val="32280735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 name="Footer Placeholder 4"/>
          <p:cNvSpPr>
            <a:spLocks noGrp="1"/>
          </p:cNvSpPr>
          <p:nvPr>
            <p:ph type="ftr" sz="quarter" idx="11"/>
          </p:nvPr>
        </p:nvSpPr>
        <p:spPr/>
        <p:txBody>
          <a:bodyPr/>
          <a:lstStyle/>
          <a:p>
            <a:r>
              <a:rPr lang="en-US">
                <a:solidFill>
                  <a:schemeClr val="tx1"/>
                </a:solidFill>
                <a:latin typeface="Arial" panose="020B0604020202020204" pitchFamily="34" charset="0"/>
                <a:cs typeface="Arial" panose="020B0604020202020204" pitchFamily="34" charset="0"/>
              </a:rPr>
              <a:t>GLH, Incorporated</a:t>
            </a:r>
          </a:p>
        </p:txBody>
      </p:sp>
      <p:sp>
        <p:nvSpPr>
          <p:cNvPr id="77826" name="Rectangle 2"/>
          <p:cNvSpPr>
            <a:spLocks noGrp="1" noChangeArrowheads="1"/>
          </p:cNvSpPr>
          <p:nvPr>
            <p:ph type="title"/>
          </p:nvPr>
        </p:nvSpPr>
        <p:spPr>
          <a:xfrm>
            <a:off x="469005" y="25758"/>
            <a:ext cx="7772400" cy="1143000"/>
          </a:xfrm>
        </p:spPr>
        <p:txBody>
          <a:bodyPr>
            <a:normAutofit/>
          </a:bodyPr>
          <a:lstStyle/>
          <a:p>
            <a:r>
              <a:rPr lang="en-US" sz="2800" b="1" dirty="0">
                <a:latin typeface="Arial" panose="020B0604020202020204" pitchFamily="34" charset="0"/>
                <a:cs typeface="Arial" panose="020B0604020202020204" pitchFamily="34" charset="0"/>
              </a:rPr>
              <a:t>Four Types of WBS Crosscutting Elements</a:t>
            </a:r>
            <a:br>
              <a:rPr lang="en-US" sz="2800" b="1" dirty="0">
                <a:latin typeface="Arial" panose="020B0604020202020204" pitchFamily="34" charset="0"/>
                <a:cs typeface="Arial" panose="020B0604020202020204" pitchFamily="34" charset="0"/>
              </a:rPr>
            </a:br>
            <a:r>
              <a:rPr lang="en-US" sz="2800" b="1" dirty="0">
                <a:latin typeface="Arial" panose="020B0604020202020204" pitchFamily="34" charset="0"/>
                <a:cs typeface="Arial" panose="020B0604020202020204" pitchFamily="34" charset="0"/>
              </a:rPr>
              <a:t>4. Project Management</a:t>
            </a:r>
          </a:p>
        </p:txBody>
      </p:sp>
      <p:sp>
        <p:nvSpPr>
          <p:cNvPr id="77882" name="Rectangle 58"/>
          <p:cNvSpPr>
            <a:spLocks noChangeArrowheads="1"/>
          </p:cNvSpPr>
          <p:nvPr/>
        </p:nvSpPr>
        <p:spPr bwMode="auto">
          <a:xfrm>
            <a:off x="1527175" y="7866063"/>
            <a:ext cx="9144000" cy="7386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a:latin typeface="Arial" panose="020B0604020202020204" pitchFamily="34" charset="0"/>
                <a:cs typeface="Arial" panose="020B0604020202020204" pitchFamily="34" charset="0"/>
              </a:rPr>
              <a:t> </a:t>
            </a:r>
          </a:p>
          <a:p>
            <a:pPr eaLnBrk="0" hangingPunct="0"/>
            <a:endParaRPr lang="en-US" sz="2400">
              <a:latin typeface="Arial" panose="020B0604020202020204" pitchFamily="34" charset="0"/>
              <a:cs typeface="Arial" panose="020B0604020202020204" pitchFamily="34" charset="0"/>
            </a:endParaRPr>
          </a:p>
        </p:txBody>
      </p:sp>
      <p:graphicFrame>
        <p:nvGraphicFramePr>
          <p:cNvPr id="78123" name="Group 299"/>
          <p:cNvGraphicFramePr>
            <a:graphicFrameLocks noGrp="1"/>
          </p:cNvGraphicFramePr>
          <p:nvPr>
            <p:ph type="tbl" idx="1"/>
            <p:extLst>
              <p:ext uri="{D42A27DB-BD31-4B8C-83A1-F6EECF244321}">
                <p14:modId xmlns:p14="http://schemas.microsoft.com/office/powerpoint/2010/main" xmlns="" val="1066713446"/>
              </p:ext>
            </p:extLst>
          </p:nvPr>
        </p:nvGraphicFramePr>
        <p:xfrm>
          <a:off x="2209800" y="2184401"/>
          <a:ext cx="7772400" cy="4751324"/>
        </p:xfrm>
        <a:graphic>
          <a:graphicData uri="http://schemas.openxmlformats.org/drawingml/2006/table">
            <a:tbl>
              <a:tblPr/>
              <a:tblGrid>
                <a:gridCol w="3581400"/>
                <a:gridCol w="4191000"/>
              </a:tblGrid>
              <a:tr h="711200">
                <a:tc>
                  <a:txBody>
                    <a:bodyPr/>
                    <a:lstStyle>
                      <a:lvl1pPr>
                        <a:spcBef>
                          <a:spcPct val="20000"/>
                        </a:spcBef>
                        <a:buClr>
                          <a:schemeClr val="accent1"/>
                        </a:buClr>
                        <a:buSzPct val="80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tx1"/>
                        </a:buClr>
                        <a:buSzPct val="90000"/>
                        <a:defRPr sz="2400">
                          <a:solidFill>
                            <a:schemeClr val="tx1"/>
                          </a:solidFill>
                          <a:latin typeface="Arial" panose="020B0604020202020204" pitchFamily="34" charset="0"/>
                        </a:defRPr>
                      </a:lvl2pPr>
                      <a:lvl3pPr>
                        <a:spcBef>
                          <a:spcPct val="20000"/>
                        </a:spcBef>
                        <a:buClr>
                          <a:schemeClr val="accent1"/>
                        </a:buClr>
                        <a:buSzPct val="60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tx1"/>
                        </a:buClr>
                        <a:defRPr>
                          <a:solidFill>
                            <a:schemeClr val="tx1"/>
                          </a:solidFill>
                          <a:latin typeface="Arial" panose="020B0604020202020204" pitchFamily="34" charset="0"/>
                        </a:defRPr>
                      </a:lvl4pPr>
                      <a:lvl5pPr>
                        <a:spcBef>
                          <a:spcPct val="20000"/>
                        </a:spcBef>
                        <a:buClr>
                          <a:schemeClr val="accent1"/>
                        </a:buClr>
                        <a:defRPr>
                          <a:solidFill>
                            <a:schemeClr val="tx1"/>
                          </a:solidFill>
                          <a:latin typeface="Arial" panose="020B0604020202020204" pitchFamily="34" charset="0"/>
                        </a:defRPr>
                      </a:lvl5pPr>
                      <a:lvl6pPr fontAlgn="base">
                        <a:spcBef>
                          <a:spcPct val="20000"/>
                        </a:spcBef>
                        <a:spcAft>
                          <a:spcPct val="0"/>
                        </a:spcAft>
                        <a:buClr>
                          <a:schemeClr val="accent1"/>
                        </a:buClr>
                        <a:defRPr>
                          <a:solidFill>
                            <a:schemeClr val="tx1"/>
                          </a:solidFill>
                          <a:latin typeface="Arial" panose="020B0604020202020204" pitchFamily="34" charset="0"/>
                        </a:defRPr>
                      </a:lvl6pPr>
                      <a:lvl7pPr fontAlgn="base">
                        <a:spcBef>
                          <a:spcPct val="20000"/>
                        </a:spcBef>
                        <a:spcAft>
                          <a:spcPct val="0"/>
                        </a:spcAft>
                        <a:buClr>
                          <a:schemeClr val="accent1"/>
                        </a:buClr>
                        <a:defRPr>
                          <a:solidFill>
                            <a:schemeClr val="tx1"/>
                          </a:solidFill>
                          <a:latin typeface="Arial" panose="020B0604020202020204" pitchFamily="34" charset="0"/>
                        </a:defRPr>
                      </a:lvl7pPr>
                      <a:lvl8pPr fontAlgn="base">
                        <a:spcBef>
                          <a:spcPct val="20000"/>
                        </a:spcBef>
                        <a:spcAft>
                          <a:spcPct val="0"/>
                        </a:spcAft>
                        <a:buClr>
                          <a:schemeClr val="accent1"/>
                        </a:buClr>
                        <a:defRPr>
                          <a:solidFill>
                            <a:schemeClr val="tx1"/>
                          </a:solidFill>
                          <a:latin typeface="Arial" panose="020B0604020202020204" pitchFamily="34" charset="0"/>
                        </a:defRPr>
                      </a:lvl8pPr>
                      <a:lvl9pPr fontAlgn="base">
                        <a:spcBef>
                          <a:spcPct val="20000"/>
                        </a:spcBef>
                        <a:spcAft>
                          <a:spcPct val="0"/>
                        </a:spcAft>
                        <a:buClr>
                          <a:schemeClr val="accent1"/>
                        </a:buCl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600" b="1" i="0" u="none" strike="noStrike" cap="none" normalizeH="0" baseline="0" dirty="0" smtClean="0">
                          <a:ln>
                            <a:noFill/>
                          </a:ln>
                          <a:solidFill>
                            <a:schemeClr val="tx1"/>
                          </a:solidFill>
                          <a:effectLst/>
                          <a:latin typeface="Arial" panose="020B0604020202020204" pitchFamily="34" charset="0"/>
                        </a:rPr>
                        <a:t>PROJECT START AND FINISH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accent1"/>
                        </a:buClr>
                        <a:buSzPct val="80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tx1"/>
                        </a:buClr>
                        <a:buSzPct val="90000"/>
                        <a:defRPr sz="2400">
                          <a:solidFill>
                            <a:schemeClr val="tx1"/>
                          </a:solidFill>
                          <a:latin typeface="Arial" panose="020B0604020202020204" pitchFamily="34" charset="0"/>
                        </a:defRPr>
                      </a:lvl2pPr>
                      <a:lvl3pPr>
                        <a:spcBef>
                          <a:spcPct val="20000"/>
                        </a:spcBef>
                        <a:buClr>
                          <a:schemeClr val="accent1"/>
                        </a:buClr>
                        <a:buSzPct val="60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tx1"/>
                        </a:buClr>
                        <a:defRPr>
                          <a:solidFill>
                            <a:schemeClr val="tx1"/>
                          </a:solidFill>
                          <a:latin typeface="Arial" panose="020B0604020202020204" pitchFamily="34" charset="0"/>
                        </a:defRPr>
                      </a:lvl4pPr>
                      <a:lvl5pPr>
                        <a:spcBef>
                          <a:spcPct val="20000"/>
                        </a:spcBef>
                        <a:buClr>
                          <a:schemeClr val="accent1"/>
                        </a:buClr>
                        <a:defRPr>
                          <a:solidFill>
                            <a:schemeClr val="tx1"/>
                          </a:solidFill>
                          <a:latin typeface="Arial" panose="020B0604020202020204" pitchFamily="34" charset="0"/>
                        </a:defRPr>
                      </a:lvl5pPr>
                      <a:lvl6pPr fontAlgn="base">
                        <a:spcBef>
                          <a:spcPct val="20000"/>
                        </a:spcBef>
                        <a:spcAft>
                          <a:spcPct val="0"/>
                        </a:spcAft>
                        <a:buClr>
                          <a:schemeClr val="accent1"/>
                        </a:buClr>
                        <a:defRPr>
                          <a:solidFill>
                            <a:schemeClr val="tx1"/>
                          </a:solidFill>
                          <a:latin typeface="Arial" panose="020B0604020202020204" pitchFamily="34" charset="0"/>
                        </a:defRPr>
                      </a:lvl6pPr>
                      <a:lvl7pPr fontAlgn="base">
                        <a:spcBef>
                          <a:spcPct val="20000"/>
                        </a:spcBef>
                        <a:spcAft>
                          <a:spcPct val="0"/>
                        </a:spcAft>
                        <a:buClr>
                          <a:schemeClr val="accent1"/>
                        </a:buClr>
                        <a:defRPr>
                          <a:solidFill>
                            <a:schemeClr val="tx1"/>
                          </a:solidFill>
                          <a:latin typeface="Arial" panose="020B0604020202020204" pitchFamily="34" charset="0"/>
                        </a:defRPr>
                      </a:lvl7pPr>
                      <a:lvl8pPr fontAlgn="base">
                        <a:spcBef>
                          <a:spcPct val="20000"/>
                        </a:spcBef>
                        <a:spcAft>
                          <a:spcPct val="0"/>
                        </a:spcAft>
                        <a:buClr>
                          <a:schemeClr val="accent1"/>
                        </a:buClr>
                        <a:defRPr>
                          <a:solidFill>
                            <a:schemeClr val="tx1"/>
                          </a:solidFill>
                          <a:latin typeface="Arial" panose="020B0604020202020204" pitchFamily="34" charset="0"/>
                        </a:defRPr>
                      </a:lvl8pPr>
                      <a:lvl9pPr fontAlgn="base">
                        <a:spcBef>
                          <a:spcPct val="20000"/>
                        </a:spcBef>
                        <a:spcAft>
                          <a:spcPct val="0"/>
                        </a:spcAft>
                        <a:buClr>
                          <a:schemeClr val="accent1"/>
                        </a:buCl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600" b="1" i="0" u="none" strike="noStrike" cap="none" normalizeH="0" baseline="0" dirty="0" smtClean="0">
                          <a:ln>
                            <a:noFill/>
                          </a:ln>
                          <a:solidFill>
                            <a:schemeClr val="tx1"/>
                          </a:solidFill>
                          <a:effectLst/>
                          <a:latin typeface="Arial" panose="020B0604020202020204" pitchFamily="34" charset="0"/>
                        </a:rPr>
                        <a:t>Contract Award</a:t>
                      </a:r>
                    </a:p>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600" b="1" i="0" u="none" strike="noStrike" cap="none" normalizeH="0" baseline="0" dirty="0" smtClean="0">
                          <a:ln>
                            <a:noFill/>
                          </a:ln>
                          <a:solidFill>
                            <a:schemeClr val="tx1"/>
                          </a:solidFill>
                          <a:effectLst/>
                          <a:latin typeface="Arial" panose="020B0604020202020204" pitchFamily="34" charset="0"/>
                        </a:rPr>
                        <a:t>Complete Project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549400">
                <a:tc>
                  <a:txBody>
                    <a:bodyPr/>
                    <a:lstStyle>
                      <a:lvl1pPr>
                        <a:spcBef>
                          <a:spcPct val="20000"/>
                        </a:spcBef>
                        <a:buClr>
                          <a:schemeClr val="accent1"/>
                        </a:buClr>
                        <a:buSzPct val="80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tx1"/>
                        </a:buClr>
                        <a:buSzPct val="90000"/>
                        <a:defRPr sz="2400">
                          <a:solidFill>
                            <a:schemeClr val="tx1"/>
                          </a:solidFill>
                          <a:latin typeface="Arial" panose="020B0604020202020204" pitchFamily="34" charset="0"/>
                        </a:defRPr>
                      </a:lvl2pPr>
                      <a:lvl3pPr>
                        <a:spcBef>
                          <a:spcPct val="20000"/>
                        </a:spcBef>
                        <a:buClr>
                          <a:schemeClr val="accent1"/>
                        </a:buClr>
                        <a:buSzPct val="60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tx1"/>
                        </a:buClr>
                        <a:defRPr>
                          <a:solidFill>
                            <a:schemeClr val="tx1"/>
                          </a:solidFill>
                          <a:latin typeface="Arial" panose="020B0604020202020204" pitchFamily="34" charset="0"/>
                        </a:defRPr>
                      </a:lvl4pPr>
                      <a:lvl5pPr>
                        <a:spcBef>
                          <a:spcPct val="20000"/>
                        </a:spcBef>
                        <a:buClr>
                          <a:schemeClr val="accent1"/>
                        </a:buClr>
                        <a:defRPr>
                          <a:solidFill>
                            <a:schemeClr val="tx1"/>
                          </a:solidFill>
                          <a:latin typeface="Arial" panose="020B0604020202020204" pitchFamily="34" charset="0"/>
                        </a:defRPr>
                      </a:lvl5pPr>
                      <a:lvl6pPr fontAlgn="base">
                        <a:spcBef>
                          <a:spcPct val="20000"/>
                        </a:spcBef>
                        <a:spcAft>
                          <a:spcPct val="0"/>
                        </a:spcAft>
                        <a:buClr>
                          <a:schemeClr val="accent1"/>
                        </a:buClr>
                        <a:defRPr>
                          <a:solidFill>
                            <a:schemeClr val="tx1"/>
                          </a:solidFill>
                          <a:latin typeface="Arial" panose="020B0604020202020204" pitchFamily="34" charset="0"/>
                        </a:defRPr>
                      </a:lvl6pPr>
                      <a:lvl7pPr fontAlgn="base">
                        <a:spcBef>
                          <a:spcPct val="20000"/>
                        </a:spcBef>
                        <a:spcAft>
                          <a:spcPct val="0"/>
                        </a:spcAft>
                        <a:buClr>
                          <a:schemeClr val="accent1"/>
                        </a:buClr>
                        <a:defRPr>
                          <a:solidFill>
                            <a:schemeClr val="tx1"/>
                          </a:solidFill>
                          <a:latin typeface="Arial" panose="020B0604020202020204" pitchFamily="34" charset="0"/>
                        </a:defRPr>
                      </a:lvl7pPr>
                      <a:lvl8pPr fontAlgn="base">
                        <a:spcBef>
                          <a:spcPct val="20000"/>
                        </a:spcBef>
                        <a:spcAft>
                          <a:spcPct val="0"/>
                        </a:spcAft>
                        <a:buClr>
                          <a:schemeClr val="accent1"/>
                        </a:buClr>
                        <a:defRPr>
                          <a:solidFill>
                            <a:schemeClr val="tx1"/>
                          </a:solidFill>
                          <a:latin typeface="Arial" panose="020B0604020202020204" pitchFamily="34" charset="0"/>
                        </a:defRPr>
                      </a:lvl8pPr>
                      <a:lvl9pPr fontAlgn="base">
                        <a:spcBef>
                          <a:spcPct val="20000"/>
                        </a:spcBef>
                        <a:spcAft>
                          <a:spcPct val="0"/>
                        </a:spcAft>
                        <a:buClr>
                          <a:schemeClr val="accent1"/>
                        </a:buCl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600" b="1" i="0" u="none" strike="noStrike" cap="none" normalizeH="0" baseline="0" dirty="0" smtClean="0">
                          <a:ln>
                            <a:noFill/>
                          </a:ln>
                          <a:solidFill>
                            <a:schemeClr val="tx1"/>
                          </a:solidFill>
                          <a:effectLst/>
                          <a:latin typeface="Arial" panose="020B0604020202020204" pitchFamily="34" charset="0"/>
                        </a:rPr>
                        <a:t>MEETINGS AND REVIEWS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accent1"/>
                        </a:buClr>
                        <a:buSzPct val="80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tx1"/>
                        </a:buClr>
                        <a:buSzPct val="90000"/>
                        <a:defRPr sz="2400">
                          <a:solidFill>
                            <a:schemeClr val="tx1"/>
                          </a:solidFill>
                          <a:latin typeface="Arial" panose="020B0604020202020204" pitchFamily="34" charset="0"/>
                        </a:defRPr>
                      </a:lvl2pPr>
                      <a:lvl3pPr>
                        <a:spcBef>
                          <a:spcPct val="20000"/>
                        </a:spcBef>
                        <a:buClr>
                          <a:schemeClr val="accent1"/>
                        </a:buClr>
                        <a:buSzPct val="60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tx1"/>
                        </a:buClr>
                        <a:defRPr>
                          <a:solidFill>
                            <a:schemeClr val="tx1"/>
                          </a:solidFill>
                          <a:latin typeface="Arial" panose="020B0604020202020204" pitchFamily="34" charset="0"/>
                        </a:defRPr>
                      </a:lvl4pPr>
                      <a:lvl5pPr>
                        <a:spcBef>
                          <a:spcPct val="20000"/>
                        </a:spcBef>
                        <a:buClr>
                          <a:schemeClr val="accent1"/>
                        </a:buClr>
                        <a:defRPr>
                          <a:solidFill>
                            <a:schemeClr val="tx1"/>
                          </a:solidFill>
                          <a:latin typeface="Arial" panose="020B0604020202020204" pitchFamily="34" charset="0"/>
                        </a:defRPr>
                      </a:lvl5pPr>
                      <a:lvl6pPr fontAlgn="base">
                        <a:spcBef>
                          <a:spcPct val="20000"/>
                        </a:spcBef>
                        <a:spcAft>
                          <a:spcPct val="0"/>
                        </a:spcAft>
                        <a:buClr>
                          <a:schemeClr val="accent1"/>
                        </a:buClr>
                        <a:defRPr>
                          <a:solidFill>
                            <a:schemeClr val="tx1"/>
                          </a:solidFill>
                          <a:latin typeface="Arial" panose="020B0604020202020204" pitchFamily="34" charset="0"/>
                        </a:defRPr>
                      </a:lvl6pPr>
                      <a:lvl7pPr fontAlgn="base">
                        <a:spcBef>
                          <a:spcPct val="20000"/>
                        </a:spcBef>
                        <a:spcAft>
                          <a:spcPct val="0"/>
                        </a:spcAft>
                        <a:buClr>
                          <a:schemeClr val="accent1"/>
                        </a:buClr>
                        <a:defRPr>
                          <a:solidFill>
                            <a:schemeClr val="tx1"/>
                          </a:solidFill>
                          <a:latin typeface="Arial" panose="020B0604020202020204" pitchFamily="34" charset="0"/>
                        </a:defRPr>
                      </a:lvl7pPr>
                      <a:lvl8pPr fontAlgn="base">
                        <a:spcBef>
                          <a:spcPct val="20000"/>
                        </a:spcBef>
                        <a:spcAft>
                          <a:spcPct val="0"/>
                        </a:spcAft>
                        <a:buClr>
                          <a:schemeClr val="accent1"/>
                        </a:buClr>
                        <a:defRPr>
                          <a:solidFill>
                            <a:schemeClr val="tx1"/>
                          </a:solidFill>
                          <a:latin typeface="Arial" panose="020B0604020202020204" pitchFamily="34" charset="0"/>
                        </a:defRPr>
                      </a:lvl8pPr>
                      <a:lvl9pPr fontAlgn="base">
                        <a:spcBef>
                          <a:spcPct val="20000"/>
                        </a:spcBef>
                        <a:spcAft>
                          <a:spcPct val="0"/>
                        </a:spcAft>
                        <a:buClr>
                          <a:schemeClr val="accent1"/>
                        </a:buCl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600" b="1" i="0" u="none" strike="noStrike" cap="none" normalizeH="0" baseline="0" dirty="0" smtClean="0">
                          <a:ln>
                            <a:noFill/>
                          </a:ln>
                          <a:solidFill>
                            <a:schemeClr val="tx1"/>
                          </a:solidFill>
                          <a:effectLst/>
                          <a:latin typeface="Arial" panose="020B0604020202020204" pitchFamily="34" charset="0"/>
                        </a:rPr>
                        <a:t>Kick-off Meeting</a:t>
                      </a:r>
                    </a:p>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600" b="1" i="0" u="none" strike="noStrike" cap="none" normalizeH="0" baseline="0" dirty="0" smtClean="0">
                          <a:ln>
                            <a:noFill/>
                          </a:ln>
                          <a:solidFill>
                            <a:schemeClr val="tx1"/>
                          </a:solidFill>
                          <a:effectLst/>
                          <a:latin typeface="Arial" panose="020B0604020202020204" pitchFamily="34" charset="0"/>
                        </a:rPr>
                        <a:t>Monthly/Quarterly Project Reviews</a:t>
                      </a:r>
                    </a:p>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600" b="1" i="0" u="none" strike="noStrike" cap="none" normalizeH="0" baseline="0" dirty="0" smtClean="0">
                          <a:ln>
                            <a:noFill/>
                          </a:ln>
                          <a:solidFill>
                            <a:schemeClr val="tx1"/>
                          </a:solidFill>
                          <a:effectLst/>
                          <a:latin typeface="Arial" panose="020B0604020202020204" pitchFamily="34" charset="0"/>
                        </a:rPr>
                        <a:t>Corporate Reviews</a:t>
                      </a:r>
                    </a:p>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600" b="1" i="0" u="none" strike="noStrike" cap="none" normalizeH="0" baseline="0" dirty="0" smtClean="0">
                          <a:ln>
                            <a:noFill/>
                          </a:ln>
                          <a:solidFill>
                            <a:schemeClr val="tx1"/>
                          </a:solidFill>
                          <a:effectLst/>
                          <a:latin typeface="Arial" panose="020B0604020202020204" pitchFamily="34" charset="0"/>
                        </a:rPr>
                        <a:t>In-Process Reviews</a:t>
                      </a:r>
                    </a:p>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600" b="1" i="0" u="none" strike="noStrike" cap="none" normalizeH="0" baseline="0" dirty="0" smtClean="0">
                          <a:ln>
                            <a:noFill/>
                          </a:ln>
                          <a:solidFill>
                            <a:schemeClr val="tx1"/>
                          </a:solidFill>
                          <a:effectLst/>
                          <a:latin typeface="Arial" panose="020B0604020202020204" pitchFamily="34" charset="0"/>
                        </a:rPr>
                        <a:t>Close-out Meeting</a:t>
                      </a:r>
                    </a:p>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600" b="1" i="0" u="none" strike="noStrike" cap="none" normalizeH="0" baseline="0" dirty="0" smtClean="0">
                          <a:ln>
                            <a:noFill/>
                          </a:ln>
                          <a:solidFill>
                            <a:schemeClr val="tx1"/>
                          </a:solidFill>
                          <a:effectLst/>
                          <a:latin typeface="Arial" panose="020B0604020202020204" pitchFamily="34" charset="0"/>
                        </a:rPr>
                        <a:t>Action Item Tracking System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028700">
                <a:tc>
                  <a:txBody>
                    <a:bodyPr/>
                    <a:lstStyle>
                      <a:lvl1pPr>
                        <a:spcBef>
                          <a:spcPct val="20000"/>
                        </a:spcBef>
                        <a:buClr>
                          <a:schemeClr val="accent1"/>
                        </a:buClr>
                        <a:buSzPct val="80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tx1"/>
                        </a:buClr>
                        <a:buSzPct val="90000"/>
                        <a:defRPr sz="2400">
                          <a:solidFill>
                            <a:schemeClr val="tx1"/>
                          </a:solidFill>
                          <a:latin typeface="Arial" panose="020B0604020202020204" pitchFamily="34" charset="0"/>
                        </a:defRPr>
                      </a:lvl2pPr>
                      <a:lvl3pPr>
                        <a:spcBef>
                          <a:spcPct val="20000"/>
                        </a:spcBef>
                        <a:buClr>
                          <a:schemeClr val="accent1"/>
                        </a:buClr>
                        <a:buSzPct val="60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tx1"/>
                        </a:buClr>
                        <a:defRPr>
                          <a:solidFill>
                            <a:schemeClr val="tx1"/>
                          </a:solidFill>
                          <a:latin typeface="Arial" panose="020B0604020202020204" pitchFamily="34" charset="0"/>
                        </a:defRPr>
                      </a:lvl4pPr>
                      <a:lvl5pPr>
                        <a:spcBef>
                          <a:spcPct val="20000"/>
                        </a:spcBef>
                        <a:buClr>
                          <a:schemeClr val="accent1"/>
                        </a:buClr>
                        <a:defRPr>
                          <a:solidFill>
                            <a:schemeClr val="tx1"/>
                          </a:solidFill>
                          <a:latin typeface="Arial" panose="020B0604020202020204" pitchFamily="34" charset="0"/>
                        </a:defRPr>
                      </a:lvl5pPr>
                      <a:lvl6pPr fontAlgn="base">
                        <a:spcBef>
                          <a:spcPct val="20000"/>
                        </a:spcBef>
                        <a:spcAft>
                          <a:spcPct val="0"/>
                        </a:spcAft>
                        <a:buClr>
                          <a:schemeClr val="accent1"/>
                        </a:buClr>
                        <a:defRPr>
                          <a:solidFill>
                            <a:schemeClr val="tx1"/>
                          </a:solidFill>
                          <a:latin typeface="Arial" panose="020B0604020202020204" pitchFamily="34" charset="0"/>
                        </a:defRPr>
                      </a:lvl6pPr>
                      <a:lvl7pPr fontAlgn="base">
                        <a:spcBef>
                          <a:spcPct val="20000"/>
                        </a:spcBef>
                        <a:spcAft>
                          <a:spcPct val="0"/>
                        </a:spcAft>
                        <a:buClr>
                          <a:schemeClr val="accent1"/>
                        </a:buClr>
                        <a:defRPr>
                          <a:solidFill>
                            <a:schemeClr val="tx1"/>
                          </a:solidFill>
                          <a:latin typeface="Arial" panose="020B0604020202020204" pitchFamily="34" charset="0"/>
                        </a:defRPr>
                      </a:lvl7pPr>
                      <a:lvl8pPr fontAlgn="base">
                        <a:spcBef>
                          <a:spcPct val="20000"/>
                        </a:spcBef>
                        <a:spcAft>
                          <a:spcPct val="0"/>
                        </a:spcAft>
                        <a:buClr>
                          <a:schemeClr val="accent1"/>
                        </a:buClr>
                        <a:defRPr>
                          <a:solidFill>
                            <a:schemeClr val="tx1"/>
                          </a:solidFill>
                          <a:latin typeface="Arial" panose="020B0604020202020204" pitchFamily="34" charset="0"/>
                        </a:defRPr>
                      </a:lvl8pPr>
                      <a:lvl9pPr fontAlgn="base">
                        <a:spcBef>
                          <a:spcPct val="20000"/>
                        </a:spcBef>
                        <a:spcAft>
                          <a:spcPct val="0"/>
                        </a:spcAft>
                        <a:buClr>
                          <a:schemeClr val="accent1"/>
                        </a:buCl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600" b="1" i="0" u="none" strike="noStrike" cap="none" normalizeH="0" baseline="0" dirty="0" smtClean="0">
                          <a:ln>
                            <a:noFill/>
                          </a:ln>
                          <a:solidFill>
                            <a:schemeClr val="tx1"/>
                          </a:solidFill>
                          <a:effectLst/>
                          <a:latin typeface="Arial" panose="020B0604020202020204" pitchFamily="34" charset="0"/>
                        </a:rPr>
                        <a:t>REPORTS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accent1"/>
                        </a:buClr>
                        <a:buSzPct val="80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tx1"/>
                        </a:buClr>
                        <a:buSzPct val="90000"/>
                        <a:defRPr sz="2400">
                          <a:solidFill>
                            <a:schemeClr val="tx1"/>
                          </a:solidFill>
                          <a:latin typeface="Arial" panose="020B0604020202020204" pitchFamily="34" charset="0"/>
                        </a:defRPr>
                      </a:lvl2pPr>
                      <a:lvl3pPr>
                        <a:spcBef>
                          <a:spcPct val="20000"/>
                        </a:spcBef>
                        <a:buClr>
                          <a:schemeClr val="accent1"/>
                        </a:buClr>
                        <a:buSzPct val="60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tx1"/>
                        </a:buClr>
                        <a:defRPr>
                          <a:solidFill>
                            <a:schemeClr val="tx1"/>
                          </a:solidFill>
                          <a:latin typeface="Arial" panose="020B0604020202020204" pitchFamily="34" charset="0"/>
                        </a:defRPr>
                      </a:lvl4pPr>
                      <a:lvl5pPr>
                        <a:spcBef>
                          <a:spcPct val="20000"/>
                        </a:spcBef>
                        <a:buClr>
                          <a:schemeClr val="accent1"/>
                        </a:buClr>
                        <a:defRPr>
                          <a:solidFill>
                            <a:schemeClr val="tx1"/>
                          </a:solidFill>
                          <a:latin typeface="Arial" panose="020B0604020202020204" pitchFamily="34" charset="0"/>
                        </a:defRPr>
                      </a:lvl5pPr>
                      <a:lvl6pPr fontAlgn="base">
                        <a:spcBef>
                          <a:spcPct val="20000"/>
                        </a:spcBef>
                        <a:spcAft>
                          <a:spcPct val="0"/>
                        </a:spcAft>
                        <a:buClr>
                          <a:schemeClr val="accent1"/>
                        </a:buClr>
                        <a:defRPr>
                          <a:solidFill>
                            <a:schemeClr val="tx1"/>
                          </a:solidFill>
                          <a:latin typeface="Arial" panose="020B0604020202020204" pitchFamily="34" charset="0"/>
                        </a:defRPr>
                      </a:lvl6pPr>
                      <a:lvl7pPr fontAlgn="base">
                        <a:spcBef>
                          <a:spcPct val="20000"/>
                        </a:spcBef>
                        <a:spcAft>
                          <a:spcPct val="0"/>
                        </a:spcAft>
                        <a:buClr>
                          <a:schemeClr val="accent1"/>
                        </a:buClr>
                        <a:defRPr>
                          <a:solidFill>
                            <a:schemeClr val="tx1"/>
                          </a:solidFill>
                          <a:latin typeface="Arial" panose="020B0604020202020204" pitchFamily="34" charset="0"/>
                        </a:defRPr>
                      </a:lvl7pPr>
                      <a:lvl8pPr fontAlgn="base">
                        <a:spcBef>
                          <a:spcPct val="20000"/>
                        </a:spcBef>
                        <a:spcAft>
                          <a:spcPct val="0"/>
                        </a:spcAft>
                        <a:buClr>
                          <a:schemeClr val="accent1"/>
                        </a:buClr>
                        <a:defRPr>
                          <a:solidFill>
                            <a:schemeClr val="tx1"/>
                          </a:solidFill>
                          <a:latin typeface="Arial" panose="020B0604020202020204" pitchFamily="34" charset="0"/>
                        </a:defRPr>
                      </a:lvl8pPr>
                      <a:lvl9pPr fontAlgn="base">
                        <a:spcBef>
                          <a:spcPct val="20000"/>
                        </a:spcBef>
                        <a:spcAft>
                          <a:spcPct val="0"/>
                        </a:spcAft>
                        <a:buClr>
                          <a:schemeClr val="accent1"/>
                        </a:buCl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600" b="1" i="0" u="none" strike="noStrike" cap="none" normalizeH="0" baseline="0" dirty="0" smtClean="0">
                          <a:ln>
                            <a:noFill/>
                          </a:ln>
                          <a:solidFill>
                            <a:schemeClr val="tx1"/>
                          </a:solidFill>
                          <a:effectLst/>
                          <a:latin typeface="Arial" panose="020B0604020202020204" pitchFamily="34" charset="0"/>
                        </a:rPr>
                        <a:t>Monthly Progress Report</a:t>
                      </a:r>
                    </a:p>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600" b="1" i="0" u="none" strike="noStrike" cap="none" normalizeH="0" baseline="0" dirty="0" smtClean="0">
                          <a:ln>
                            <a:noFill/>
                          </a:ln>
                          <a:solidFill>
                            <a:schemeClr val="tx1"/>
                          </a:solidFill>
                          <a:effectLst/>
                          <a:latin typeface="Arial" panose="020B0604020202020204" pitchFamily="34" charset="0"/>
                        </a:rPr>
                        <a:t>Annual Report</a:t>
                      </a:r>
                    </a:p>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600" b="1" i="0" u="none" strike="noStrike" cap="none" normalizeH="0" baseline="0" dirty="0" smtClean="0">
                          <a:ln>
                            <a:noFill/>
                          </a:ln>
                          <a:solidFill>
                            <a:schemeClr val="tx1"/>
                          </a:solidFill>
                          <a:effectLst/>
                          <a:latin typeface="Arial" panose="020B0604020202020204" pitchFamily="34" charset="0"/>
                        </a:rPr>
                        <a:t>Budget/Financial Status Report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028700">
                <a:tc>
                  <a:txBody>
                    <a:bodyPr/>
                    <a:lstStyle>
                      <a:lvl1pPr>
                        <a:spcBef>
                          <a:spcPct val="20000"/>
                        </a:spcBef>
                        <a:buClr>
                          <a:schemeClr val="accent1"/>
                        </a:buClr>
                        <a:buSzPct val="80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tx1"/>
                        </a:buClr>
                        <a:buSzPct val="90000"/>
                        <a:defRPr sz="2400">
                          <a:solidFill>
                            <a:schemeClr val="tx1"/>
                          </a:solidFill>
                          <a:latin typeface="Arial" panose="020B0604020202020204" pitchFamily="34" charset="0"/>
                        </a:defRPr>
                      </a:lvl2pPr>
                      <a:lvl3pPr>
                        <a:spcBef>
                          <a:spcPct val="20000"/>
                        </a:spcBef>
                        <a:buClr>
                          <a:schemeClr val="accent1"/>
                        </a:buClr>
                        <a:buSzPct val="60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tx1"/>
                        </a:buClr>
                        <a:defRPr>
                          <a:solidFill>
                            <a:schemeClr val="tx1"/>
                          </a:solidFill>
                          <a:latin typeface="Arial" panose="020B0604020202020204" pitchFamily="34" charset="0"/>
                        </a:defRPr>
                      </a:lvl4pPr>
                      <a:lvl5pPr>
                        <a:spcBef>
                          <a:spcPct val="20000"/>
                        </a:spcBef>
                        <a:buClr>
                          <a:schemeClr val="accent1"/>
                        </a:buClr>
                        <a:defRPr>
                          <a:solidFill>
                            <a:schemeClr val="tx1"/>
                          </a:solidFill>
                          <a:latin typeface="Arial" panose="020B0604020202020204" pitchFamily="34" charset="0"/>
                        </a:defRPr>
                      </a:lvl5pPr>
                      <a:lvl6pPr fontAlgn="base">
                        <a:spcBef>
                          <a:spcPct val="20000"/>
                        </a:spcBef>
                        <a:spcAft>
                          <a:spcPct val="0"/>
                        </a:spcAft>
                        <a:buClr>
                          <a:schemeClr val="accent1"/>
                        </a:buClr>
                        <a:defRPr>
                          <a:solidFill>
                            <a:schemeClr val="tx1"/>
                          </a:solidFill>
                          <a:latin typeface="Arial" panose="020B0604020202020204" pitchFamily="34" charset="0"/>
                        </a:defRPr>
                      </a:lvl6pPr>
                      <a:lvl7pPr fontAlgn="base">
                        <a:spcBef>
                          <a:spcPct val="20000"/>
                        </a:spcBef>
                        <a:spcAft>
                          <a:spcPct val="0"/>
                        </a:spcAft>
                        <a:buClr>
                          <a:schemeClr val="accent1"/>
                        </a:buClr>
                        <a:defRPr>
                          <a:solidFill>
                            <a:schemeClr val="tx1"/>
                          </a:solidFill>
                          <a:latin typeface="Arial" panose="020B0604020202020204" pitchFamily="34" charset="0"/>
                        </a:defRPr>
                      </a:lvl7pPr>
                      <a:lvl8pPr fontAlgn="base">
                        <a:spcBef>
                          <a:spcPct val="20000"/>
                        </a:spcBef>
                        <a:spcAft>
                          <a:spcPct val="0"/>
                        </a:spcAft>
                        <a:buClr>
                          <a:schemeClr val="accent1"/>
                        </a:buClr>
                        <a:defRPr>
                          <a:solidFill>
                            <a:schemeClr val="tx1"/>
                          </a:solidFill>
                          <a:latin typeface="Arial" panose="020B0604020202020204" pitchFamily="34" charset="0"/>
                        </a:defRPr>
                      </a:lvl8pPr>
                      <a:lvl9pPr fontAlgn="base">
                        <a:spcBef>
                          <a:spcPct val="20000"/>
                        </a:spcBef>
                        <a:spcAft>
                          <a:spcPct val="0"/>
                        </a:spcAft>
                        <a:buClr>
                          <a:schemeClr val="accent1"/>
                        </a:buCl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600" b="1" i="0" u="none" strike="noStrike" cap="none" normalizeH="0" baseline="0" smtClean="0">
                          <a:ln>
                            <a:noFill/>
                          </a:ln>
                          <a:solidFill>
                            <a:schemeClr val="tx1"/>
                          </a:solidFill>
                          <a:effectLst/>
                          <a:latin typeface="Arial" panose="020B0604020202020204" pitchFamily="34" charset="0"/>
                        </a:rPr>
                        <a:t>PLANS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accent1"/>
                        </a:buClr>
                        <a:buSzPct val="80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tx1"/>
                        </a:buClr>
                        <a:buSzPct val="90000"/>
                        <a:defRPr sz="2400">
                          <a:solidFill>
                            <a:schemeClr val="tx1"/>
                          </a:solidFill>
                          <a:latin typeface="Arial" panose="020B0604020202020204" pitchFamily="34" charset="0"/>
                        </a:defRPr>
                      </a:lvl2pPr>
                      <a:lvl3pPr>
                        <a:spcBef>
                          <a:spcPct val="20000"/>
                        </a:spcBef>
                        <a:buClr>
                          <a:schemeClr val="accent1"/>
                        </a:buClr>
                        <a:buSzPct val="60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tx1"/>
                        </a:buClr>
                        <a:defRPr>
                          <a:solidFill>
                            <a:schemeClr val="tx1"/>
                          </a:solidFill>
                          <a:latin typeface="Arial" panose="020B0604020202020204" pitchFamily="34" charset="0"/>
                        </a:defRPr>
                      </a:lvl4pPr>
                      <a:lvl5pPr>
                        <a:spcBef>
                          <a:spcPct val="20000"/>
                        </a:spcBef>
                        <a:buClr>
                          <a:schemeClr val="accent1"/>
                        </a:buClr>
                        <a:defRPr>
                          <a:solidFill>
                            <a:schemeClr val="tx1"/>
                          </a:solidFill>
                          <a:latin typeface="Arial" panose="020B0604020202020204" pitchFamily="34" charset="0"/>
                        </a:defRPr>
                      </a:lvl5pPr>
                      <a:lvl6pPr fontAlgn="base">
                        <a:spcBef>
                          <a:spcPct val="20000"/>
                        </a:spcBef>
                        <a:spcAft>
                          <a:spcPct val="0"/>
                        </a:spcAft>
                        <a:buClr>
                          <a:schemeClr val="accent1"/>
                        </a:buClr>
                        <a:defRPr>
                          <a:solidFill>
                            <a:schemeClr val="tx1"/>
                          </a:solidFill>
                          <a:latin typeface="Arial" panose="020B0604020202020204" pitchFamily="34" charset="0"/>
                        </a:defRPr>
                      </a:lvl6pPr>
                      <a:lvl7pPr fontAlgn="base">
                        <a:spcBef>
                          <a:spcPct val="20000"/>
                        </a:spcBef>
                        <a:spcAft>
                          <a:spcPct val="0"/>
                        </a:spcAft>
                        <a:buClr>
                          <a:schemeClr val="accent1"/>
                        </a:buClr>
                        <a:defRPr>
                          <a:solidFill>
                            <a:schemeClr val="tx1"/>
                          </a:solidFill>
                          <a:latin typeface="Arial" panose="020B0604020202020204" pitchFamily="34" charset="0"/>
                        </a:defRPr>
                      </a:lvl7pPr>
                      <a:lvl8pPr fontAlgn="base">
                        <a:spcBef>
                          <a:spcPct val="20000"/>
                        </a:spcBef>
                        <a:spcAft>
                          <a:spcPct val="0"/>
                        </a:spcAft>
                        <a:buClr>
                          <a:schemeClr val="accent1"/>
                        </a:buClr>
                        <a:defRPr>
                          <a:solidFill>
                            <a:schemeClr val="tx1"/>
                          </a:solidFill>
                          <a:latin typeface="Arial" panose="020B0604020202020204" pitchFamily="34" charset="0"/>
                        </a:defRPr>
                      </a:lvl8pPr>
                      <a:lvl9pPr fontAlgn="base">
                        <a:spcBef>
                          <a:spcPct val="20000"/>
                        </a:spcBef>
                        <a:spcAft>
                          <a:spcPct val="0"/>
                        </a:spcAft>
                        <a:buClr>
                          <a:schemeClr val="accent1"/>
                        </a:buCl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600" b="1" i="0" u="none" strike="noStrike" cap="none" normalizeH="0" baseline="0" dirty="0" smtClean="0">
                          <a:ln>
                            <a:noFill/>
                          </a:ln>
                          <a:solidFill>
                            <a:schemeClr val="tx1"/>
                          </a:solidFill>
                          <a:effectLst/>
                          <a:latin typeface="Arial" panose="020B0604020202020204" pitchFamily="34" charset="0"/>
                        </a:rPr>
                        <a:t>Project Charter</a:t>
                      </a:r>
                    </a:p>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600" b="1" i="0" u="none" strike="noStrike" cap="none" normalizeH="0" baseline="0" dirty="0" smtClean="0">
                          <a:ln>
                            <a:noFill/>
                          </a:ln>
                          <a:solidFill>
                            <a:schemeClr val="tx1"/>
                          </a:solidFill>
                          <a:effectLst/>
                          <a:latin typeface="Arial" panose="020B0604020202020204" pitchFamily="34" charset="0"/>
                        </a:rPr>
                        <a:t>Master Schedule</a:t>
                      </a:r>
                    </a:p>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600" b="1" i="0" u="none" strike="noStrike" cap="none" normalizeH="0" baseline="0" dirty="0" smtClean="0">
                          <a:ln>
                            <a:noFill/>
                          </a:ln>
                          <a:solidFill>
                            <a:schemeClr val="tx1"/>
                          </a:solidFill>
                          <a:effectLst/>
                          <a:latin typeface="Arial" panose="020B0604020202020204" pitchFamily="34" charset="0"/>
                        </a:rPr>
                        <a:t>Project Plan (Current and Future Phases</a:t>
                      </a:r>
                    </a:p>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600" b="1" i="0" u="none" strike="noStrike" cap="none" normalizeH="0" baseline="0" dirty="0" smtClean="0">
                          <a:ln>
                            <a:noFill/>
                          </a:ln>
                          <a:solidFill>
                            <a:schemeClr val="tx1"/>
                          </a:solidFill>
                          <a:effectLst/>
                          <a:latin typeface="Arial" panose="020B0604020202020204" pitchFamily="34" charset="0"/>
                        </a:rPr>
                        <a:t>Risk Management &amp; </a:t>
                      </a:r>
                      <a:r>
                        <a:rPr kumimoji="0" lang="en-US" sz="1600" b="1" i="0" u="none" strike="noStrike" cap="none" normalizeH="0" baseline="0" dirty="0" err="1" smtClean="0">
                          <a:ln>
                            <a:noFill/>
                          </a:ln>
                          <a:solidFill>
                            <a:schemeClr val="tx1"/>
                          </a:solidFill>
                          <a:effectLst/>
                          <a:latin typeface="Arial" panose="020B0604020202020204" pitchFamily="34" charset="0"/>
                        </a:rPr>
                        <a:t>etc</a:t>
                      </a:r>
                      <a:endParaRPr kumimoji="0" lang="en-US" sz="1600" b="1" i="0" u="none" strike="noStrike" cap="none" normalizeH="0" baseline="0" dirty="0" smtClean="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graphicFrame>
        <p:nvGraphicFramePr>
          <p:cNvPr id="78073" name="Group 249"/>
          <p:cNvGraphicFramePr>
            <a:graphicFrameLocks noGrp="1"/>
          </p:cNvGraphicFramePr>
          <p:nvPr>
            <p:extLst>
              <p:ext uri="{D42A27DB-BD31-4B8C-83A1-F6EECF244321}">
                <p14:modId xmlns:p14="http://schemas.microsoft.com/office/powerpoint/2010/main" xmlns="" val="1488136305"/>
              </p:ext>
            </p:extLst>
          </p:nvPr>
        </p:nvGraphicFramePr>
        <p:xfrm>
          <a:off x="2209800" y="1651000"/>
          <a:ext cx="7772400" cy="508000"/>
        </p:xfrm>
        <a:graphic>
          <a:graphicData uri="http://schemas.openxmlformats.org/drawingml/2006/table">
            <a:tbl>
              <a:tblPr/>
              <a:tblGrid>
                <a:gridCol w="3581400"/>
                <a:gridCol w="4191000"/>
              </a:tblGrid>
              <a:tr h="508000">
                <a:tc>
                  <a:txBody>
                    <a:bodyPr/>
                    <a:lstStyle>
                      <a:lvl1pPr>
                        <a:spcBef>
                          <a:spcPct val="20000"/>
                        </a:spcBef>
                        <a:buClr>
                          <a:schemeClr val="accent1"/>
                        </a:buClr>
                        <a:buSzPct val="80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tx1"/>
                        </a:buClr>
                        <a:buSzPct val="90000"/>
                        <a:defRPr sz="2400">
                          <a:solidFill>
                            <a:schemeClr val="tx1"/>
                          </a:solidFill>
                          <a:latin typeface="Arial" panose="020B0604020202020204" pitchFamily="34" charset="0"/>
                        </a:defRPr>
                      </a:lvl2pPr>
                      <a:lvl3pPr>
                        <a:spcBef>
                          <a:spcPct val="20000"/>
                        </a:spcBef>
                        <a:buClr>
                          <a:schemeClr val="accent1"/>
                        </a:buClr>
                        <a:buSzPct val="60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tx1"/>
                        </a:buClr>
                        <a:defRPr>
                          <a:solidFill>
                            <a:schemeClr val="tx1"/>
                          </a:solidFill>
                          <a:latin typeface="Arial" panose="020B0604020202020204" pitchFamily="34" charset="0"/>
                        </a:defRPr>
                      </a:lvl4pPr>
                      <a:lvl5pPr>
                        <a:spcBef>
                          <a:spcPct val="20000"/>
                        </a:spcBef>
                        <a:buClr>
                          <a:schemeClr val="accent1"/>
                        </a:buClr>
                        <a:defRPr>
                          <a:solidFill>
                            <a:schemeClr val="tx1"/>
                          </a:solidFill>
                          <a:latin typeface="Arial" panose="020B0604020202020204" pitchFamily="34" charset="0"/>
                        </a:defRPr>
                      </a:lvl5pPr>
                      <a:lvl6pPr fontAlgn="base">
                        <a:spcBef>
                          <a:spcPct val="20000"/>
                        </a:spcBef>
                        <a:spcAft>
                          <a:spcPct val="0"/>
                        </a:spcAft>
                        <a:buClr>
                          <a:schemeClr val="accent1"/>
                        </a:buClr>
                        <a:defRPr>
                          <a:solidFill>
                            <a:schemeClr val="tx1"/>
                          </a:solidFill>
                          <a:latin typeface="Arial" panose="020B0604020202020204" pitchFamily="34" charset="0"/>
                        </a:defRPr>
                      </a:lvl6pPr>
                      <a:lvl7pPr fontAlgn="base">
                        <a:spcBef>
                          <a:spcPct val="20000"/>
                        </a:spcBef>
                        <a:spcAft>
                          <a:spcPct val="0"/>
                        </a:spcAft>
                        <a:buClr>
                          <a:schemeClr val="accent1"/>
                        </a:buClr>
                        <a:defRPr>
                          <a:solidFill>
                            <a:schemeClr val="tx1"/>
                          </a:solidFill>
                          <a:latin typeface="Arial" panose="020B0604020202020204" pitchFamily="34" charset="0"/>
                        </a:defRPr>
                      </a:lvl7pPr>
                      <a:lvl8pPr fontAlgn="base">
                        <a:spcBef>
                          <a:spcPct val="20000"/>
                        </a:spcBef>
                        <a:spcAft>
                          <a:spcPct val="0"/>
                        </a:spcAft>
                        <a:buClr>
                          <a:schemeClr val="accent1"/>
                        </a:buClr>
                        <a:defRPr>
                          <a:solidFill>
                            <a:schemeClr val="tx1"/>
                          </a:solidFill>
                          <a:latin typeface="Arial" panose="020B0604020202020204" pitchFamily="34" charset="0"/>
                        </a:defRPr>
                      </a:lvl8pPr>
                      <a:lvl9pPr fontAlgn="base">
                        <a:spcBef>
                          <a:spcPct val="20000"/>
                        </a:spcBef>
                        <a:spcAft>
                          <a:spcPct val="0"/>
                        </a:spcAft>
                        <a:buClr>
                          <a:schemeClr val="accent1"/>
                        </a:buCl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600" b="1" i="0" u="none" strike="noStrike" cap="none" normalizeH="0" baseline="0" dirty="0" smtClean="0">
                          <a:ln>
                            <a:noFill/>
                          </a:ln>
                          <a:solidFill>
                            <a:schemeClr val="tx1"/>
                          </a:solidFill>
                          <a:effectLst/>
                          <a:latin typeface="Arial" panose="020B0604020202020204" pitchFamily="34" charset="0"/>
                        </a:rPr>
                        <a:t>Level 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accent1"/>
                        </a:buClr>
                        <a:buSzPct val="80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tx1"/>
                        </a:buClr>
                        <a:buSzPct val="90000"/>
                        <a:defRPr sz="2400">
                          <a:solidFill>
                            <a:schemeClr val="tx1"/>
                          </a:solidFill>
                          <a:latin typeface="Arial" panose="020B0604020202020204" pitchFamily="34" charset="0"/>
                        </a:defRPr>
                      </a:lvl2pPr>
                      <a:lvl3pPr>
                        <a:spcBef>
                          <a:spcPct val="20000"/>
                        </a:spcBef>
                        <a:buClr>
                          <a:schemeClr val="accent1"/>
                        </a:buClr>
                        <a:buSzPct val="60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tx1"/>
                        </a:buClr>
                        <a:defRPr>
                          <a:solidFill>
                            <a:schemeClr val="tx1"/>
                          </a:solidFill>
                          <a:latin typeface="Arial" panose="020B0604020202020204" pitchFamily="34" charset="0"/>
                        </a:defRPr>
                      </a:lvl4pPr>
                      <a:lvl5pPr>
                        <a:spcBef>
                          <a:spcPct val="20000"/>
                        </a:spcBef>
                        <a:buClr>
                          <a:schemeClr val="accent1"/>
                        </a:buClr>
                        <a:defRPr>
                          <a:solidFill>
                            <a:schemeClr val="tx1"/>
                          </a:solidFill>
                          <a:latin typeface="Arial" panose="020B0604020202020204" pitchFamily="34" charset="0"/>
                        </a:defRPr>
                      </a:lvl5pPr>
                      <a:lvl6pPr fontAlgn="base">
                        <a:spcBef>
                          <a:spcPct val="20000"/>
                        </a:spcBef>
                        <a:spcAft>
                          <a:spcPct val="0"/>
                        </a:spcAft>
                        <a:buClr>
                          <a:schemeClr val="accent1"/>
                        </a:buClr>
                        <a:defRPr>
                          <a:solidFill>
                            <a:schemeClr val="tx1"/>
                          </a:solidFill>
                          <a:latin typeface="Arial" panose="020B0604020202020204" pitchFamily="34" charset="0"/>
                        </a:defRPr>
                      </a:lvl6pPr>
                      <a:lvl7pPr fontAlgn="base">
                        <a:spcBef>
                          <a:spcPct val="20000"/>
                        </a:spcBef>
                        <a:spcAft>
                          <a:spcPct val="0"/>
                        </a:spcAft>
                        <a:buClr>
                          <a:schemeClr val="accent1"/>
                        </a:buClr>
                        <a:defRPr>
                          <a:solidFill>
                            <a:schemeClr val="tx1"/>
                          </a:solidFill>
                          <a:latin typeface="Arial" panose="020B0604020202020204" pitchFamily="34" charset="0"/>
                        </a:defRPr>
                      </a:lvl7pPr>
                      <a:lvl8pPr fontAlgn="base">
                        <a:spcBef>
                          <a:spcPct val="20000"/>
                        </a:spcBef>
                        <a:spcAft>
                          <a:spcPct val="0"/>
                        </a:spcAft>
                        <a:buClr>
                          <a:schemeClr val="accent1"/>
                        </a:buClr>
                        <a:defRPr>
                          <a:solidFill>
                            <a:schemeClr val="tx1"/>
                          </a:solidFill>
                          <a:latin typeface="Arial" panose="020B0604020202020204" pitchFamily="34" charset="0"/>
                        </a:defRPr>
                      </a:lvl8pPr>
                      <a:lvl9pPr fontAlgn="base">
                        <a:spcBef>
                          <a:spcPct val="20000"/>
                        </a:spcBef>
                        <a:spcAft>
                          <a:spcPct val="0"/>
                        </a:spcAft>
                        <a:buClr>
                          <a:schemeClr val="accent1"/>
                        </a:buCl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600" b="1" i="0" u="none" strike="noStrike" cap="none" normalizeH="0" baseline="0" dirty="0" smtClean="0">
                          <a:ln>
                            <a:noFill/>
                          </a:ln>
                          <a:solidFill>
                            <a:schemeClr val="tx1"/>
                          </a:solidFill>
                          <a:effectLst/>
                          <a:latin typeface="Arial" panose="020B0604020202020204" pitchFamily="34" charset="0"/>
                        </a:rPr>
                        <a:t>Level 4 Work Packages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graphicFrame>
        <p:nvGraphicFramePr>
          <p:cNvPr id="78078" name="Group 254"/>
          <p:cNvGraphicFramePr>
            <a:graphicFrameLocks noGrp="1"/>
          </p:cNvGraphicFramePr>
          <p:nvPr>
            <p:extLst>
              <p:ext uri="{D42A27DB-BD31-4B8C-83A1-F6EECF244321}">
                <p14:modId xmlns:p14="http://schemas.microsoft.com/office/powerpoint/2010/main" xmlns="" val="2042291502"/>
              </p:ext>
            </p:extLst>
          </p:nvPr>
        </p:nvGraphicFramePr>
        <p:xfrm>
          <a:off x="2209800" y="1143000"/>
          <a:ext cx="7772400" cy="508000"/>
        </p:xfrm>
        <a:graphic>
          <a:graphicData uri="http://schemas.openxmlformats.org/drawingml/2006/table">
            <a:tbl>
              <a:tblPr/>
              <a:tblGrid>
                <a:gridCol w="7772400"/>
              </a:tblGrid>
              <a:tr h="508000">
                <a:tc>
                  <a:txBody>
                    <a:bodyPr/>
                    <a:lstStyle>
                      <a:lvl1pPr>
                        <a:spcBef>
                          <a:spcPct val="20000"/>
                        </a:spcBef>
                        <a:buClr>
                          <a:schemeClr val="accent1"/>
                        </a:buClr>
                        <a:buSzPct val="80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tx1"/>
                        </a:buClr>
                        <a:buSzPct val="90000"/>
                        <a:defRPr sz="2400">
                          <a:solidFill>
                            <a:schemeClr val="tx1"/>
                          </a:solidFill>
                          <a:latin typeface="Arial" panose="020B0604020202020204" pitchFamily="34" charset="0"/>
                        </a:defRPr>
                      </a:lvl2pPr>
                      <a:lvl3pPr>
                        <a:spcBef>
                          <a:spcPct val="20000"/>
                        </a:spcBef>
                        <a:buClr>
                          <a:schemeClr val="accent1"/>
                        </a:buClr>
                        <a:buSzPct val="60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tx1"/>
                        </a:buClr>
                        <a:defRPr>
                          <a:solidFill>
                            <a:schemeClr val="tx1"/>
                          </a:solidFill>
                          <a:latin typeface="Arial" panose="020B0604020202020204" pitchFamily="34" charset="0"/>
                        </a:defRPr>
                      </a:lvl4pPr>
                      <a:lvl5pPr>
                        <a:spcBef>
                          <a:spcPct val="20000"/>
                        </a:spcBef>
                        <a:buClr>
                          <a:schemeClr val="accent1"/>
                        </a:buClr>
                        <a:defRPr>
                          <a:solidFill>
                            <a:schemeClr val="tx1"/>
                          </a:solidFill>
                          <a:latin typeface="Arial" panose="020B0604020202020204" pitchFamily="34" charset="0"/>
                        </a:defRPr>
                      </a:lvl5pPr>
                      <a:lvl6pPr fontAlgn="base">
                        <a:spcBef>
                          <a:spcPct val="20000"/>
                        </a:spcBef>
                        <a:spcAft>
                          <a:spcPct val="0"/>
                        </a:spcAft>
                        <a:buClr>
                          <a:schemeClr val="accent1"/>
                        </a:buClr>
                        <a:defRPr>
                          <a:solidFill>
                            <a:schemeClr val="tx1"/>
                          </a:solidFill>
                          <a:latin typeface="Arial" panose="020B0604020202020204" pitchFamily="34" charset="0"/>
                        </a:defRPr>
                      </a:lvl6pPr>
                      <a:lvl7pPr fontAlgn="base">
                        <a:spcBef>
                          <a:spcPct val="20000"/>
                        </a:spcBef>
                        <a:spcAft>
                          <a:spcPct val="0"/>
                        </a:spcAft>
                        <a:buClr>
                          <a:schemeClr val="accent1"/>
                        </a:buClr>
                        <a:defRPr>
                          <a:solidFill>
                            <a:schemeClr val="tx1"/>
                          </a:solidFill>
                          <a:latin typeface="Arial" panose="020B0604020202020204" pitchFamily="34" charset="0"/>
                        </a:defRPr>
                      </a:lvl7pPr>
                      <a:lvl8pPr fontAlgn="base">
                        <a:spcBef>
                          <a:spcPct val="20000"/>
                        </a:spcBef>
                        <a:spcAft>
                          <a:spcPct val="0"/>
                        </a:spcAft>
                        <a:buClr>
                          <a:schemeClr val="accent1"/>
                        </a:buClr>
                        <a:defRPr>
                          <a:solidFill>
                            <a:schemeClr val="tx1"/>
                          </a:solidFill>
                          <a:latin typeface="Arial" panose="020B0604020202020204" pitchFamily="34" charset="0"/>
                        </a:defRPr>
                      </a:lvl8pPr>
                      <a:lvl9pPr fontAlgn="base">
                        <a:spcBef>
                          <a:spcPct val="20000"/>
                        </a:spcBef>
                        <a:spcAft>
                          <a:spcPct val="0"/>
                        </a:spcAft>
                        <a:buClr>
                          <a:schemeClr val="accent1"/>
                        </a:buCl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800" b="1" i="0" u="none" strike="noStrike" cap="none" normalizeH="0" baseline="0" dirty="0" smtClean="0">
                          <a:ln>
                            <a:noFill/>
                          </a:ln>
                          <a:solidFill>
                            <a:schemeClr val="tx1"/>
                          </a:solidFill>
                          <a:effectLst/>
                          <a:latin typeface="Arial" panose="020B0604020202020204" pitchFamily="34" charset="0"/>
                        </a:rPr>
                        <a:t>PROJECT MANAGEMENT (Level 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extLst>
      <p:ext uri="{BB962C8B-B14F-4D97-AF65-F5344CB8AC3E}">
        <p14:creationId xmlns:p14="http://schemas.microsoft.com/office/powerpoint/2010/main" xmlns="" val="20742553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2362200" y="0"/>
            <a:ext cx="7772400" cy="1143000"/>
          </a:xfrm>
        </p:spPr>
        <p:txBody>
          <a:bodyPr>
            <a:normAutofit/>
          </a:bodyPr>
          <a:lstStyle/>
          <a:p>
            <a:r>
              <a:rPr lang="en-US" sz="2800" b="1" dirty="0">
                <a:latin typeface="Arial" panose="020B0604020202020204" pitchFamily="34" charset="0"/>
                <a:cs typeface="Arial" panose="020B0604020202020204" pitchFamily="34" charset="0"/>
              </a:rPr>
              <a:t>Four Types of WBS Crosscutting Elements</a:t>
            </a:r>
            <a:br>
              <a:rPr lang="en-US" sz="2800" b="1" dirty="0">
                <a:latin typeface="Arial" panose="020B0604020202020204" pitchFamily="34" charset="0"/>
                <a:cs typeface="Arial" panose="020B0604020202020204" pitchFamily="34" charset="0"/>
              </a:rPr>
            </a:br>
            <a:r>
              <a:rPr lang="en-US" sz="2800" b="1" dirty="0">
                <a:latin typeface="Arial" panose="020B0604020202020204" pitchFamily="34" charset="0"/>
                <a:cs typeface="Arial" panose="020B0604020202020204" pitchFamily="34" charset="0"/>
              </a:rPr>
              <a:t>4. Project Management</a:t>
            </a:r>
          </a:p>
        </p:txBody>
      </p:sp>
      <p:sp>
        <p:nvSpPr>
          <p:cNvPr id="86019" name="Rectangle 3"/>
          <p:cNvSpPr>
            <a:spLocks noChangeArrowheads="1"/>
          </p:cNvSpPr>
          <p:nvPr/>
        </p:nvSpPr>
        <p:spPr bwMode="auto">
          <a:xfrm>
            <a:off x="1527175" y="-1647825"/>
            <a:ext cx="91440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a:solidFill>
                  <a:srgbClr val="000000"/>
                </a:solidFill>
                <a:cs typeface="Arial" panose="020B0604020202020204" pitchFamily="34" charset="0"/>
              </a:rPr>
              <a:t>Project Management WBS Element Decomposition</a:t>
            </a:r>
          </a:p>
          <a:p>
            <a:pPr eaLnBrk="0" hangingPunct="0"/>
            <a:r>
              <a:rPr lang="en-US">
                <a:solidFill>
                  <a:srgbClr val="000000"/>
                </a:solidFill>
                <a:cs typeface="Arial" panose="020B0604020202020204" pitchFamily="34" charset="0"/>
              </a:rPr>
              <a:t> </a:t>
            </a:r>
          </a:p>
          <a:p>
            <a:pPr eaLnBrk="0" hangingPunct="0"/>
            <a:endParaRPr lang="en-US" sz="2400">
              <a:latin typeface="Times New Roman" panose="02020603050405020304" pitchFamily="18" charset="0"/>
            </a:endParaRPr>
          </a:p>
        </p:txBody>
      </p:sp>
      <p:sp>
        <p:nvSpPr>
          <p:cNvPr id="86020" name="Rectangle 4"/>
          <p:cNvSpPr>
            <a:spLocks noChangeArrowheads="1"/>
          </p:cNvSpPr>
          <p:nvPr/>
        </p:nvSpPr>
        <p:spPr bwMode="auto">
          <a:xfrm>
            <a:off x="1527175" y="7866063"/>
            <a:ext cx="9144000" cy="7386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a:solidFill>
                  <a:srgbClr val="000000"/>
                </a:solidFill>
                <a:cs typeface="Arial" panose="020B0604020202020204" pitchFamily="34" charset="0"/>
              </a:rPr>
              <a:t> </a:t>
            </a:r>
          </a:p>
          <a:p>
            <a:pPr eaLnBrk="0" hangingPunct="0"/>
            <a:endParaRPr lang="en-US" sz="2400">
              <a:latin typeface="Times New Roman" panose="02020603050405020304" pitchFamily="18" charset="0"/>
            </a:endParaRPr>
          </a:p>
        </p:txBody>
      </p:sp>
      <p:graphicFrame>
        <p:nvGraphicFramePr>
          <p:cNvPr id="86064" name="Group 48"/>
          <p:cNvGraphicFramePr>
            <a:graphicFrameLocks noGrp="1"/>
          </p:cNvGraphicFramePr>
          <p:nvPr>
            <p:ph type="tbl" idx="1"/>
            <p:extLst>
              <p:ext uri="{D42A27DB-BD31-4B8C-83A1-F6EECF244321}">
                <p14:modId xmlns:p14="http://schemas.microsoft.com/office/powerpoint/2010/main" xmlns="" val="2620079941"/>
              </p:ext>
            </p:extLst>
          </p:nvPr>
        </p:nvGraphicFramePr>
        <p:xfrm>
          <a:off x="2209800" y="2438401"/>
          <a:ext cx="7772400" cy="3615690"/>
        </p:xfrm>
        <a:graphic>
          <a:graphicData uri="http://schemas.openxmlformats.org/drawingml/2006/table">
            <a:tbl>
              <a:tblPr/>
              <a:tblGrid>
                <a:gridCol w="3581400"/>
                <a:gridCol w="4191000"/>
              </a:tblGrid>
              <a:tr h="736600">
                <a:tc>
                  <a:txBody>
                    <a:bodyPr/>
                    <a:lstStyle>
                      <a:lvl1pPr>
                        <a:spcBef>
                          <a:spcPct val="20000"/>
                        </a:spcBef>
                        <a:buClr>
                          <a:schemeClr val="accent1"/>
                        </a:buClr>
                        <a:buSzPct val="80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tx1"/>
                        </a:buClr>
                        <a:buSzPct val="90000"/>
                        <a:defRPr sz="2400">
                          <a:solidFill>
                            <a:schemeClr val="tx1"/>
                          </a:solidFill>
                          <a:latin typeface="Arial" panose="020B0604020202020204" pitchFamily="34" charset="0"/>
                        </a:defRPr>
                      </a:lvl2pPr>
                      <a:lvl3pPr>
                        <a:spcBef>
                          <a:spcPct val="20000"/>
                        </a:spcBef>
                        <a:buClr>
                          <a:schemeClr val="accent1"/>
                        </a:buClr>
                        <a:buSzPct val="60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tx1"/>
                        </a:buClr>
                        <a:defRPr>
                          <a:solidFill>
                            <a:schemeClr val="tx1"/>
                          </a:solidFill>
                          <a:latin typeface="Arial" panose="020B0604020202020204" pitchFamily="34" charset="0"/>
                        </a:defRPr>
                      </a:lvl4pPr>
                      <a:lvl5pPr>
                        <a:spcBef>
                          <a:spcPct val="20000"/>
                        </a:spcBef>
                        <a:buClr>
                          <a:schemeClr val="accent1"/>
                        </a:buClr>
                        <a:defRPr>
                          <a:solidFill>
                            <a:schemeClr val="tx1"/>
                          </a:solidFill>
                          <a:latin typeface="Arial" panose="020B0604020202020204" pitchFamily="34" charset="0"/>
                        </a:defRPr>
                      </a:lvl5pPr>
                      <a:lvl6pPr fontAlgn="base">
                        <a:spcBef>
                          <a:spcPct val="20000"/>
                        </a:spcBef>
                        <a:spcAft>
                          <a:spcPct val="0"/>
                        </a:spcAft>
                        <a:buClr>
                          <a:schemeClr val="accent1"/>
                        </a:buClr>
                        <a:defRPr>
                          <a:solidFill>
                            <a:schemeClr val="tx1"/>
                          </a:solidFill>
                          <a:latin typeface="Arial" panose="020B0604020202020204" pitchFamily="34" charset="0"/>
                        </a:defRPr>
                      </a:lvl6pPr>
                      <a:lvl7pPr fontAlgn="base">
                        <a:spcBef>
                          <a:spcPct val="20000"/>
                        </a:spcBef>
                        <a:spcAft>
                          <a:spcPct val="0"/>
                        </a:spcAft>
                        <a:buClr>
                          <a:schemeClr val="accent1"/>
                        </a:buClr>
                        <a:defRPr>
                          <a:solidFill>
                            <a:schemeClr val="tx1"/>
                          </a:solidFill>
                          <a:latin typeface="Arial" panose="020B0604020202020204" pitchFamily="34" charset="0"/>
                        </a:defRPr>
                      </a:lvl7pPr>
                      <a:lvl8pPr fontAlgn="base">
                        <a:spcBef>
                          <a:spcPct val="20000"/>
                        </a:spcBef>
                        <a:spcAft>
                          <a:spcPct val="0"/>
                        </a:spcAft>
                        <a:buClr>
                          <a:schemeClr val="accent1"/>
                        </a:buClr>
                        <a:defRPr>
                          <a:solidFill>
                            <a:schemeClr val="tx1"/>
                          </a:solidFill>
                          <a:latin typeface="Arial" panose="020B0604020202020204" pitchFamily="34" charset="0"/>
                        </a:defRPr>
                      </a:lvl8pPr>
                      <a:lvl9pPr fontAlgn="base">
                        <a:spcBef>
                          <a:spcPct val="20000"/>
                        </a:spcBef>
                        <a:spcAft>
                          <a:spcPct val="0"/>
                        </a:spcAft>
                        <a:buClr>
                          <a:schemeClr val="accent1"/>
                        </a:buCl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600" b="1" i="0" u="none" strike="noStrike" cap="none" normalizeH="0" baseline="0" dirty="0" smtClean="0">
                          <a:ln>
                            <a:noFill/>
                          </a:ln>
                          <a:solidFill>
                            <a:schemeClr val="tx1"/>
                          </a:solidFill>
                          <a:effectLst/>
                          <a:latin typeface="Arial" panose="020B0604020202020204" pitchFamily="34" charset="0"/>
                        </a:rPr>
                        <a:t>CONTROL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accent1"/>
                        </a:buClr>
                        <a:buSzPct val="80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tx1"/>
                        </a:buClr>
                        <a:buSzPct val="90000"/>
                        <a:defRPr sz="2400">
                          <a:solidFill>
                            <a:schemeClr val="tx1"/>
                          </a:solidFill>
                          <a:latin typeface="Arial" panose="020B0604020202020204" pitchFamily="34" charset="0"/>
                        </a:defRPr>
                      </a:lvl2pPr>
                      <a:lvl3pPr>
                        <a:spcBef>
                          <a:spcPct val="20000"/>
                        </a:spcBef>
                        <a:buClr>
                          <a:schemeClr val="accent1"/>
                        </a:buClr>
                        <a:buSzPct val="60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tx1"/>
                        </a:buClr>
                        <a:defRPr>
                          <a:solidFill>
                            <a:schemeClr val="tx1"/>
                          </a:solidFill>
                          <a:latin typeface="Arial" panose="020B0604020202020204" pitchFamily="34" charset="0"/>
                        </a:defRPr>
                      </a:lvl4pPr>
                      <a:lvl5pPr>
                        <a:spcBef>
                          <a:spcPct val="20000"/>
                        </a:spcBef>
                        <a:buClr>
                          <a:schemeClr val="accent1"/>
                        </a:buClr>
                        <a:defRPr>
                          <a:solidFill>
                            <a:schemeClr val="tx1"/>
                          </a:solidFill>
                          <a:latin typeface="Arial" panose="020B0604020202020204" pitchFamily="34" charset="0"/>
                        </a:defRPr>
                      </a:lvl5pPr>
                      <a:lvl6pPr fontAlgn="base">
                        <a:spcBef>
                          <a:spcPct val="20000"/>
                        </a:spcBef>
                        <a:spcAft>
                          <a:spcPct val="0"/>
                        </a:spcAft>
                        <a:buClr>
                          <a:schemeClr val="accent1"/>
                        </a:buClr>
                        <a:defRPr>
                          <a:solidFill>
                            <a:schemeClr val="tx1"/>
                          </a:solidFill>
                          <a:latin typeface="Arial" panose="020B0604020202020204" pitchFamily="34" charset="0"/>
                        </a:defRPr>
                      </a:lvl6pPr>
                      <a:lvl7pPr fontAlgn="base">
                        <a:spcBef>
                          <a:spcPct val="20000"/>
                        </a:spcBef>
                        <a:spcAft>
                          <a:spcPct val="0"/>
                        </a:spcAft>
                        <a:buClr>
                          <a:schemeClr val="accent1"/>
                        </a:buClr>
                        <a:defRPr>
                          <a:solidFill>
                            <a:schemeClr val="tx1"/>
                          </a:solidFill>
                          <a:latin typeface="Arial" panose="020B0604020202020204" pitchFamily="34" charset="0"/>
                        </a:defRPr>
                      </a:lvl7pPr>
                      <a:lvl8pPr fontAlgn="base">
                        <a:spcBef>
                          <a:spcPct val="20000"/>
                        </a:spcBef>
                        <a:spcAft>
                          <a:spcPct val="0"/>
                        </a:spcAft>
                        <a:buClr>
                          <a:schemeClr val="accent1"/>
                        </a:buClr>
                        <a:defRPr>
                          <a:solidFill>
                            <a:schemeClr val="tx1"/>
                          </a:solidFill>
                          <a:latin typeface="Arial" panose="020B0604020202020204" pitchFamily="34" charset="0"/>
                        </a:defRPr>
                      </a:lvl8pPr>
                      <a:lvl9pPr fontAlgn="base">
                        <a:spcBef>
                          <a:spcPct val="20000"/>
                        </a:spcBef>
                        <a:spcAft>
                          <a:spcPct val="0"/>
                        </a:spcAft>
                        <a:buClr>
                          <a:schemeClr val="accent1"/>
                        </a:buCl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400" b="1" i="0" u="none" strike="noStrike" cap="none" normalizeH="0" baseline="0" dirty="0" smtClean="0">
                          <a:ln>
                            <a:noFill/>
                          </a:ln>
                          <a:solidFill>
                            <a:schemeClr val="tx1"/>
                          </a:solidFill>
                          <a:effectLst/>
                          <a:latin typeface="Arial" panose="020B0604020202020204" pitchFamily="34" charset="0"/>
                        </a:rPr>
                        <a:t>Schedule Tracking</a:t>
                      </a:r>
                    </a:p>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400" b="1" i="0" u="none" strike="noStrike" cap="none" normalizeH="0" baseline="0" dirty="0" smtClean="0">
                          <a:ln>
                            <a:noFill/>
                          </a:ln>
                          <a:solidFill>
                            <a:schemeClr val="tx1"/>
                          </a:solidFill>
                          <a:effectLst/>
                          <a:latin typeface="Arial" panose="020B0604020202020204" pitchFamily="34" charset="0"/>
                        </a:rPr>
                        <a:t>Cost Tracking</a:t>
                      </a:r>
                    </a:p>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400" b="1" i="0" u="none" strike="noStrike" cap="none" normalizeH="0" baseline="0" dirty="0" smtClean="0">
                          <a:ln>
                            <a:noFill/>
                          </a:ln>
                          <a:solidFill>
                            <a:schemeClr val="tx1"/>
                          </a:solidFill>
                          <a:effectLst/>
                          <a:latin typeface="Arial" panose="020B0604020202020204" pitchFamily="34" charset="0"/>
                        </a:rPr>
                        <a:t>Earned Value Management Analysis</a:t>
                      </a:r>
                    </a:p>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400" b="1" i="0" u="none" strike="noStrike" cap="none" normalizeH="0" baseline="0" dirty="0" smtClean="0">
                          <a:ln>
                            <a:noFill/>
                          </a:ln>
                          <a:solidFill>
                            <a:schemeClr val="tx1"/>
                          </a:solidFill>
                          <a:effectLst/>
                          <a:latin typeface="Arial" panose="020B0604020202020204" pitchFamily="34" charset="0"/>
                        </a:rPr>
                        <a:t>Variance Analysis</a:t>
                      </a:r>
                    </a:p>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400" b="1" i="0" u="none" strike="noStrike" cap="none" normalizeH="0" baseline="0" dirty="0" smtClean="0">
                          <a:ln>
                            <a:noFill/>
                          </a:ln>
                          <a:solidFill>
                            <a:schemeClr val="tx1"/>
                          </a:solidFill>
                          <a:effectLst/>
                          <a:latin typeface="Arial" panose="020B0604020202020204" pitchFamily="34" charset="0"/>
                        </a:rPr>
                        <a:t>Corrective Action</a:t>
                      </a:r>
                    </a:p>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400" b="1" i="0" u="none" strike="noStrike" cap="none" normalizeH="0" baseline="0" dirty="0" smtClean="0">
                          <a:ln>
                            <a:noFill/>
                          </a:ln>
                          <a:solidFill>
                            <a:schemeClr val="tx1"/>
                          </a:solidFill>
                          <a:effectLst/>
                          <a:latin typeface="Arial" panose="020B0604020202020204" pitchFamily="34" charset="0"/>
                        </a:rPr>
                        <a:t>Work-</a:t>
                      </a:r>
                      <a:r>
                        <a:rPr kumimoji="0" lang="en-US" sz="1400" b="1" i="0" u="none" strike="noStrike" cap="none" normalizeH="0" baseline="0" dirty="0" err="1" smtClean="0">
                          <a:ln>
                            <a:noFill/>
                          </a:ln>
                          <a:solidFill>
                            <a:schemeClr val="tx1"/>
                          </a:solidFill>
                          <a:effectLst/>
                          <a:latin typeface="Arial" panose="020B0604020202020204" pitchFamily="34" charset="0"/>
                        </a:rPr>
                        <a:t>Arounds</a:t>
                      </a:r>
                      <a:endParaRPr kumimoji="0" lang="en-US" sz="1400" b="1" i="0" u="none" strike="noStrike" cap="none" normalizeH="0" baseline="0" dirty="0" smtClean="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857250">
                <a:tc>
                  <a:txBody>
                    <a:bodyPr/>
                    <a:lstStyle>
                      <a:lvl1pPr>
                        <a:spcBef>
                          <a:spcPct val="20000"/>
                        </a:spcBef>
                        <a:buClr>
                          <a:schemeClr val="accent1"/>
                        </a:buClr>
                        <a:buSzPct val="80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tx1"/>
                        </a:buClr>
                        <a:buSzPct val="90000"/>
                        <a:defRPr sz="2400">
                          <a:solidFill>
                            <a:schemeClr val="tx1"/>
                          </a:solidFill>
                          <a:latin typeface="Arial" panose="020B0604020202020204" pitchFamily="34" charset="0"/>
                        </a:defRPr>
                      </a:lvl2pPr>
                      <a:lvl3pPr>
                        <a:spcBef>
                          <a:spcPct val="20000"/>
                        </a:spcBef>
                        <a:buClr>
                          <a:schemeClr val="accent1"/>
                        </a:buClr>
                        <a:buSzPct val="60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tx1"/>
                        </a:buClr>
                        <a:defRPr>
                          <a:solidFill>
                            <a:schemeClr val="tx1"/>
                          </a:solidFill>
                          <a:latin typeface="Arial" panose="020B0604020202020204" pitchFamily="34" charset="0"/>
                        </a:defRPr>
                      </a:lvl4pPr>
                      <a:lvl5pPr>
                        <a:spcBef>
                          <a:spcPct val="20000"/>
                        </a:spcBef>
                        <a:buClr>
                          <a:schemeClr val="accent1"/>
                        </a:buClr>
                        <a:defRPr>
                          <a:solidFill>
                            <a:schemeClr val="tx1"/>
                          </a:solidFill>
                          <a:latin typeface="Arial" panose="020B0604020202020204" pitchFamily="34" charset="0"/>
                        </a:defRPr>
                      </a:lvl5pPr>
                      <a:lvl6pPr fontAlgn="base">
                        <a:spcBef>
                          <a:spcPct val="20000"/>
                        </a:spcBef>
                        <a:spcAft>
                          <a:spcPct val="0"/>
                        </a:spcAft>
                        <a:buClr>
                          <a:schemeClr val="accent1"/>
                        </a:buClr>
                        <a:defRPr>
                          <a:solidFill>
                            <a:schemeClr val="tx1"/>
                          </a:solidFill>
                          <a:latin typeface="Arial" panose="020B0604020202020204" pitchFamily="34" charset="0"/>
                        </a:defRPr>
                      </a:lvl6pPr>
                      <a:lvl7pPr fontAlgn="base">
                        <a:spcBef>
                          <a:spcPct val="20000"/>
                        </a:spcBef>
                        <a:spcAft>
                          <a:spcPct val="0"/>
                        </a:spcAft>
                        <a:buClr>
                          <a:schemeClr val="accent1"/>
                        </a:buClr>
                        <a:defRPr>
                          <a:solidFill>
                            <a:schemeClr val="tx1"/>
                          </a:solidFill>
                          <a:latin typeface="Arial" panose="020B0604020202020204" pitchFamily="34" charset="0"/>
                        </a:defRPr>
                      </a:lvl7pPr>
                      <a:lvl8pPr fontAlgn="base">
                        <a:spcBef>
                          <a:spcPct val="20000"/>
                        </a:spcBef>
                        <a:spcAft>
                          <a:spcPct val="0"/>
                        </a:spcAft>
                        <a:buClr>
                          <a:schemeClr val="accent1"/>
                        </a:buClr>
                        <a:defRPr>
                          <a:solidFill>
                            <a:schemeClr val="tx1"/>
                          </a:solidFill>
                          <a:latin typeface="Arial" panose="020B0604020202020204" pitchFamily="34" charset="0"/>
                        </a:defRPr>
                      </a:lvl8pPr>
                      <a:lvl9pPr fontAlgn="base">
                        <a:spcBef>
                          <a:spcPct val="20000"/>
                        </a:spcBef>
                        <a:spcAft>
                          <a:spcPct val="0"/>
                        </a:spcAft>
                        <a:buClr>
                          <a:schemeClr val="accent1"/>
                        </a:buCl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600" b="1" i="0" u="none" strike="noStrike" cap="none" normalizeH="0" baseline="0" smtClean="0">
                          <a:ln>
                            <a:noFill/>
                          </a:ln>
                          <a:solidFill>
                            <a:schemeClr val="tx1"/>
                          </a:solidFill>
                          <a:effectLst/>
                          <a:latin typeface="Arial" panose="020B0604020202020204" pitchFamily="34" charset="0"/>
                        </a:rPr>
                        <a:t>ADMINISTRATIVE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accent1"/>
                        </a:buClr>
                        <a:buSzPct val="80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tx1"/>
                        </a:buClr>
                        <a:buSzPct val="90000"/>
                        <a:defRPr sz="2400">
                          <a:solidFill>
                            <a:schemeClr val="tx1"/>
                          </a:solidFill>
                          <a:latin typeface="Arial" panose="020B0604020202020204" pitchFamily="34" charset="0"/>
                        </a:defRPr>
                      </a:lvl2pPr>
                      <a:lvl3pPr>
                        <a:spcBef>
                          <a:spcPct val="20000"/>
                        </a:spcBef>
                        <a:buClr>
                          <a:schemeClr val="accent1"/>
                        </a:buClr>
                        <a:buSzPct val="60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tx1"/>
                        </a:buClr>
                        <a:defRPr>
                          <a:solidFill>
                            <a:schemeClr val="tx1"/>
                          </a:solidFill>
                          <a:latin typeface="Arial" panose="020B0604020202020204" pitchFamily="34" charset="0"/>
                        </a:defRPr>
                      </a:lvl4pPr>
                      <a:lvl5pPr>
                        <a:spcBef>
                          <a:spcPct val="20000"/>
                        </a:spcBef>
                        <a:buClr>
                          <a:schemeClr val="accent1"/>
                        </a:buClr>
                        <a:defRPr>
                          <a:solidFill>
                            <a:schemeClr val="tx1"/>
                          </a:solidFill>
                          <a:latin typeface="Arial" panose="020B0604020202020204" pitchFamily="34" charset="0"/>
                        </a:defRPr>
                      </a:lvl5pPr>
                      <a:lvl6pPr fontAlgn="base">
                        <a:spcBef>
                          <a:spcPct val="20000"/>
                        </a:spcBef>
                        <a:spcAft>
                          <a:spcPct val="0"/>
                        </a:spcAft>
                        <a:buClr>
                          <a:schemeClr val="accent1"/>
                        </a:buClr>
                        <a:defRPr>
                          <a:solidFill>
                            <a:schemeClr val="tx1"/>
                          </a:solidFill>
                          <a:latin typeface="Arial" panose="020B0604020202020204" pitchFamily="34" charset="0"/>
                        </a:defRPr>
                      </a:lvl6pPr>
                      <a:lvl7pPr fontAlgn="base">
                        <a:spcBef>
                          <a:spcPct val="20000"/>
                        </a:spcBef>
                        <a:spcAft>
                          <a:spcPct val="0"/>
                        </a:spcAft>
                        <a:buClr>
                          <a:schemeClr val="accent1"/>
                        </a:buClr>
                        <a:defRPr>
                          <a:solidFill>
                            <a:schemeClr val="tx1"/>
                          </a:solidFill>
                          <a:latin typeface="Arial" panose="020B0604020202020204" pitchFamily="34" charset="0"/>
                        </a:defRPr>
                      </a:lvl7pPr>
                      <a:lvl8pPr fontAlgn="base">
                        <a:spcBef>
                          <a:spcPct val="20000"/>
                        </a:spcBef>
                        <a:spcAft>
                          <a:spcPct val="0"/>
                        </a:spcAft>
                        <a:buClr>
                          <a:schemeClr val="accent1"/>
                        </a:buClr>
                        <a:defRPr>
                          <a:solidFill>
                            <a:schemeClr val="tx1"/>
                          </a:solidFill>
                          <a:latin typeface="Arial" panose="020B0604020202020204" pitchFamily="34" charset="0"/>
                        </a:defRPr>
                      </a:lvl8pPr>
                      <a:lvl9pPr fontAlgn="base">
                        <a:spcBef>
                          <a:spcPct val="20000"/>
                        </a:spcBef>
                        <a:spcAft>
                          <a:spcPct val="0"/>
                        </a:spcAft>
                        <a:buClr>
                          <a:schemeClr val="accent1"/>
                        </a:buCl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400" b="1" i="0" u="none" strike="noStrike" cap="none" normalizeH="0" baseline="0" smtClean="0">
                          <a:ln>
                            <a:noFill/>
                          </a:ln>
                          <a:solidFill>
                            <a:schemeClr val="tx1"/>
                          </a:solidFill>
                          <a:effectLst/>
                          <a:latin typeface="Arial" panose="020B0604020202020204" pitchFamily="34" charset="0"/>
                        </a:rPr>
                        <a:t>Project Management Office</a:t>
                      </a:r>
                    </a:p>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400" b="1" i="0" u="none" strike="noStrike" cap="none" normalizeH="0" baseline="0" smtClean="0">
                          <a:ln>
                            <a:noFill/>
                          </a:ln>
                          <a:solidFill>
                            <a:schemeClr val="tx1"/>
                          </a:solidFill>
                          <a:effectLst/>
                          <a:latin typeface="Arial" panose="020B0604020202020204" pitchFamily="34" charset="0"/>
                        </a:rPr>
                        <a:t>Space/Relocation</a:t>
                      </a:r>
                    </a:p>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400" b="1" i="0" u="none" strike="noStrike" cap="none" normalizeH="0" baseline="0" smtClean="0">
                          <a:ln>
                            <a:noFill/>
                          </a:ln>
                          <a:solidFill>
                            <a:schemeClr val="tx1"/>
                          </a:solidFill>
                          <a:effectLst/>
                          <a:latin typeface="Arial" panose="020B0604020202020204" pitchFamily="34" charset="0"/>
                        </a:rPr>
                        <a:t>Correspondence Control System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838200">
                <a:tc>
                  <a:txBody>
                    <a:bodyPr/>
                    <a:lstStyle>
                      <a:lvl1pPr>
                        <a:spcBef>
                          <a:spcPct val="20000"/>
                        </a:spcBef>
                        <a:buClr>
                          <a:schemeClr val="accent1"/>
                        </a:buClr>
                        <a:buSzPct val="80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tx1"/>
                        </a:buClr>
                        <a:buSzPct val="90000"/>
                        <a:defRPr sz="2400">
                          <a:solidFill>
                            <a:schemeClr val="tx1"/>
                          </a:solidFill>
                          <a:latin typeface="Arial" panose="020B0604020202020204" pitchFamily="34" charset="0"/>
                        </a:defRPr>
                      </a:lvl2pPr>
                      <a:lvl3pPr>
                        <a:spcBef>
                          <a:spcPct val="20000"/>
                        </a:spcBef>
                        <a:buClr>
                          <a:schemeClr val="accent1"/>
                        </a:buClr>
                        <a:buSzPct val="60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tx1"/>
                        </a:buClr>
                        <a:defRPr>
                          <a:solidFill>
                            <a:schemeClr val="tx1"/>
                          </a:solidFill>
                          <a:latin typeface="Arial" panose="020B0604020202020204" pitchFamily="34" charset="0"/>
                        </a:defRPr>
                      </a:lvl4pPr>
                      <a:lvl5pPr>
                        <a:spcBef>
                          <a:spcPct val="20000"/>
                        </a:spcBef>
                        <a:buClr>
                          <a:schemeClr val="accent1"/>
                        </a:buClr>
                        <a:defRPr>
                          <a:solidFill>
                            <a:schemeClr val="tx1"/>
                          </a:solidFill>
                          <a:latin typeface="Arial" panose="020B0604020202020204" pitchFamily="34" charset="0"/>
                        </a:defRPr>
                      </a:lvl5pPr>
                      <a:lvl6pPr fontAlgn="base">
                        <a:spcBef>
                          <a:spcPct val="20000"/>
                        </a:spcBef>
                        <a:spcAft>
                          <a:spcPct val="0"/>
                        </a:spcAft>
                        <a:buClr>
                          <a:schemeClr val="accent1"/>
                        </a:buClr>
                        <a:defRPr>
                          <a:solidFill>
                            <a:schemeClr val="tx1"/>
                          </a:solidFill>
                          <a:latin typeface="Arial" panose="020B0604020202020204" pitchFamily="34" charset="0"/>
                        </a:defRPr>
                      </a:lvl6pPr>
                      <a:lvl7pPr fontAlgn="base">
                        <a:spcBef>
                          <a:spcPct val="20000"/>
                        </a:spcBef>
                        <a:spcAft>
                          <a:spcPct val="0"/>
                        </a:spcAft>
                        <a:buClr>
                          <a:schemeClr val="accent1"/>
                        </a:buClr>
                        <a:defRPr>
                          <a:solidFill>
                            <a:schemeClr val="tx1"/>
                          </a:solidFill>
                          <a:latin typeface="Arial" panose="020B0604020202020204" pitchFamily="34" charset="0"/>
                        </a:defRPr>
                      </a:lvl7pPr>
                      <a:lvl8pPr fontAlgn="base">
                        <a:spcBef>
                          <a:spcPct val="20000"/>
                        </a:spcBef>
                        <a:spcAft>
                          <a:spcPct val="0"/>
                        </a:spcAft>
                        <a:buClr>
                          <a:schemeClr val="accent1"/>
                        </a:buClr>
                        <a:defRPr>
                          <a:solidFill>
                            <a:schemeClr val="tx1"/>
                          </a:solidFill>
                          <a:latin typeface="Arial" panose="020B0604020202020204" pitchFamily="34" charset="0"/>
                        </a:defRPr>
                      </a:lvl8pPr>
                      <a:lvl9pPr fontAlgn="base">
                        <a:spcBef>
                          <a:spcPct val="20000"/>
                        </a:spcBef>
                        <a:spcAft>
                          <a:spcPct val="0"/>
                        </a:spcAft>
                        <a:buClr>
                          <a:schemeClr val="accent1"/>
                        </a:buCl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600" b="1" i="0" u="none" strike="noStrike" cap="none" normalizeH="0" baseline="0" smtClean="0">
                          <a:ln>
                            <a:noFill/>
                          </a:ln>
                          <a:solidFill>
                            <a:schemeClr val="tx1"/>
                          </a:solidFill>
                          <a:effectLst/>
                          <a:latin typeface="Arial" panose="020B0604020202020204" pitchFamily="34" charset="0"/>
                        </a:rPr>
                        <a:t>PROJECT SUPPORT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accent1"/>
                        </a:buClr>
                        <a:buSzPct val="80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tx1"/>
                        </a:buClr>
                        <a:buSzPct val="90000"/>
                        <a:defRPr sz="2400">
                          <a:solidFill>
                            <a:schemeClr val="tx1"/>
                          </a:solidFill>
                          <a:latin typeface="Arial" panose="020B0604020202020204" pitchFamily="34" charset="0"/>
                        </a:defRPr>
                      </a:lvl2pPr>
                      <a:lvl3pPr>
                        <a:spcBef>
                          <a:spcPct val="20000"/>
                        </a:spcBef>
                        <a:buClr>
                          <a:schemeClr val="accent1"/>
                        </a:buClr>
                        <a:buSzPct val="60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tx1"/>
                        </a:buClr>
                        <a:defRPr>
                          <a:solidFill>
                            <a:schemeClr val="tx1"/>
                          </a:solidFill>
                          <a:latin typeface="Arial" panose="020B0604020202020204" pitchFamily="34" charset="0"/>
                        </a:defRPr>
                      </a:lvl4pPr>
                      <a:lvl5pPr>
                        <a:spcBef>
                          <a:spcPct val="20000"/>
                        </a:spcBef>
                        <a:buClr>
                          <a:schemeClr val="accent1"/>
                        </a:buClr>
                        <a:defRPr>
                          <a:solidFill>
                            <a:schemeClr val="tx1"/>
                          </a:solidFill>
                          <a:latin typeface="Arial" panose="020B0604020202020204" pitchFamily="34" charset="0"/>
                        </a:defRPr>
                      </a:lvl5pPr>
                      <a:lvl6pPr fontAlgn="base">
                        <a:spcBef>
                          <a:spcPct val="20000"/>
                        </a:spcBef>
                        <a:spcAft>
                          <a:spcPct val="0"/>
                        </a:spcAft>
                        <a:buClr>
                          <a:schemeClr val="accent1"/>
                        </a:buClr>
                        <a:defRPr>
                          <a:solidFill>
                            <a:schemeClr val="tx1"/>
                          </a:solidFill>
                          <a:latin typeface="Arial" panose="020B0604020202020204" pitchFamily="34" charset="0"/>
                        </a:defRPr>
                      </a:lvl6pPr>
                      <a:lvl7pPr fontAlgn="base">
                        <a:spcBef>
                          <a:spcPct val="20000"/>
                        </a:spcBef>
                        <a:spcAft>
                          <a:spcPct val="0"/>
                        </a:spcAft>
                        <a:buClr>
                          <a:schemeClr val="accent1"/>
                        </a:buClr>
                        <a:defRPr>
                          <a:solidFill>
                            <a:schemeClr val="tx1"/>
                          </a:solidFill>
                          <a:latin typeface="Arial" panose="020B0604020202020204" pitchFamily="34" charset="0"/>
                        </a:defRPr>
                      </a:lvl7pPr>
                      <a:lvl8pPr fontAlgn="base">
                        <a:spcBef>
                          <a:spcPct val="20000"/>
                        </a:spcBef>
                        <a:spcAft>
                          <a:spcPct val="0"/>
                        </a:spcAft>
                        <a:buClr>
                          <a:schemeClr val="accent1"/>
                        </a:buClr>
                        <a:defRPr>
                          <a:solidFill>
                            <a:schemeClr val="tx1"/>
                          </a:solidFill>
                          <a:latin typeface="Arial" panose="020B0604020202020204" pitchFamily="34" charset="0"/>
                        </a:defRPr>
                      </a:lvl8pPr>
                      <a:lvl9pPr fontAlgn="base">
                        <a:spcBef>
                          <a:spcPct val="20000"/>
                        </a:spcBef>
                        <a:spcAft>
                          <a:spcPct val="0"/>
                        </a:spcAft>
                        <a:buClr>
                          <a:schemeClr val="accent1"/>
                        </a:buCl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400" b="1" i="0" u="none" strike="noStrike" cap="none" normalizeH="0" baseline="0" dirty="0" smtClean="0">
                          <a:ln>
                            <a:noFill/>
                          </a:ln>
                          <a:solidFill>
                            <a:schemeClr val="tx1"/>
                          </a:solidFill>
                          <a:effectLst/>
                          <a:latin typeface="Arial" panose="020B0604020202020204" pitchFamily="34" charset="0"/>
                        </a:rPr>
                        <a:t>Procurement/Purchasing</a:t>
                      </a:r>
                    </a:p>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400" b="1" i="0" u="none" strike="noStrike" cap="none" normalizeH="0" baseline="0" dirty="0" smtClean="0">
                          <a:ln>
                            <a:noFill/>
                          </a:ln>
                          <a:solidFill>
                            <a:schemeClr val="tx1"/>
                          </a:solidFill>
                          <a:effectLst/>
                          <a:latin typeface="Arial" panose="020B0604020202020204" pitchFamily="34" charset="0"/>
                        </a:rPr>
                        <a:t>Subcontract Management</a:t>
                      </a:r>
                    </a:p>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400" b="1" i="0" u="none" strike="noStrike" cap="none" normalizeH="0" baseline="0" dirty="0" smtClean="0">
                          <a:ln>
                            <a:noFill/>
                          </a:ln>
                          <a:solidFill>
                            <a:schemeClr val="tx1"/>
                          </a:solidFill>
                          <a:effectLst/>
                          <a:latin typeface="Arial" panose="020B0604020202020204" pitchFamily="34" charset="0"/>
                        </a:rPr>
                        <a:t>Contract Management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80975">
                <a:tc>
                  <a:txBody>
                    <a:bodyPr/>
                    <a:lstStyle>
                      <a:lvl1pPr>
                        <a:spcBef>
                          <a:spcPct val="20000"/>
                        </a:spcBef>
                        <a:buClr>
                          <a:schemeClr val="accent1"/>
                        </a:buClr>
                        <a:buSzPct val="80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tx1"/>
                        </a:buClr>
                        <a:buSzPct val="90000"/>
                        <a:defRPr sz="2400">
                          <a:solidFill>
                            <a:schemeClr val="tx1"/>
                          </a:solidFill>
                          <a:latin typeface="Arial" panose="020B0604020202020204" pitchFamily="34" charset="0"/>
                        </a:defRPr>
                      </a:lvl2pPr>
                      <a:lvl3pPr>
                        <a:spcBef>
                          <a:spcPct val="20000"/>
                        </a:spcBef>
                        <a:buClr>
                          <a:schemeClr val="accent1"/>
                        </a:buClr>
                        <a:buSzPct val="60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tx1"/>
                        </a:buClr>
                        <a:defRPr>
                          <a:solidFill>
                            <a:schemeClr val="tx1"/>
                          </a:solidFill>
                          <a:latin typeface="Arial" panose="020B0604020202020204" pitchFamily="34" charset="0"/>
                        </a:defRPr>
                      </a:lvl4pPr>
                      <a:lvl5pPr>
                        <a:spcBef>
                          <a:spcPct val="20000"/>
                        </a:spcBef>
                        <a:buClr>
                          <a:schemeClr val="accent1"/>
                        </a:buClr>
                        <a:defRPr>
                          <a:solidFill>
                            <a:schemeClr val="tx1"/>
                          </a:solidFill>
                          <a:latin typeface="Arial" panose="020B0604020202020204" pitchFamily="34" charset="0"/>
                        </a:defRPr>
                      </a:lvl5pPr>
                      <a:lvl6pPr fontAlgn="base">
                        <a:spcBef>
                          <a:spcPct val="20000"/>
                        </a:spcBef>
                        <a:spcAft>
                          <a:spcPct val="0"/>
                        </a:spcAft>
                        <a:buClr>
                          <a:schemeClr val="accent1"/>
                        </a:buClr>
                        <a:defRPr>
                          <a:solidFill>
                            <a:schemeClr val="tx1"/>
                          </a:solidFill>
                          <a:latin typeface="Arial" panose="020B0604020202020204" pitchFamily="34" charset="0"/>
                        </a:defRPr>
                      </a:lvl6pPr>
                      <a:lvl7pPr fontAlgn="base">
                        <a:spcBef>
                          <a:spcPct val="20000"/>
                        </a:spcBef>
                        <a:spcAft>
                          <a:spcPct val="0"/>
                        </a:spcAft>
                        <a:buClr>
                          <a:schemeClr val="accent1"/>
                        </a:buClr>
                        <a:defRPr>
                          <a:solidFill>
                            <a:schemeClr val="tx1"/>
                          </a:solidFill>
                          <a:latin typeface="Arial" panose="020B0604020202020204" pitchFamily="34" charset="0"/>
                        </a:defRPr>
                      </a:lvl7pPr>
                      <a:lvl8pPr fontAlgn="base">
                        <a:spcBef>
                          <a:spcPct val="20000"/>
                        </a:spcBef>
                        <a:spcAft>
                          <a:spcPct val="0"/>
                        </a:spcAft>
                        <a:buClr>
                          <a:schemeClr val="accent1"/>
                        </a:buClr>
                        <a:defRPr>
                          <a:solidFill>
                            <a:schemeClr val="tx1"/>
                          </a:solidFill>
                          <a:latin typeface="Arial" panose="020B0604020202020204" pitchFamily="34" charset="0"/>
                        </a:defRPr>
                      </a:lvl8pPr>
                      <a:lvl9pPr fontAlgn="base">
                        <a:spcBef>
                          <a:spcPct val="20000"/>
                        </a:spcBef>
                        <a:spcAft>
                          <a:spcPct val="0"/>
                        </a:spcAft>
                        <a:buClr>
                          <a:schemeClr val="accent1"/>
                        </a:buCl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endParaRPr kumimoji="0" lang="en-US" sz="1600" b="1" i="0" u="none" strike="noStrike" cap="none" normalizeH="0" baseline="0" smtClean="0">
                        <a:ln>
                          <a:noFill/>
                        </a:ln>
                        <a:solidFill>
                          <a:schemeClr val="bg2"/>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accent1"/>
                        </a:buClr>
                        <a:buSzPct val="80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tx1"/>
                        </a:buClr>
                        <a:buSzPct val="90000"/>
                        <a:defRPr sz="2400">
                          <a:solidFill>
                            <a:schemeClr val="tx1"/>
                          </a:solidFill>
                          <a:latin typeface="Arial" panose="020B0604020202020204" pitchFamily="34" charset="0"/>
                        </a:defRPr>
                      </a:lvl2pPr>
                      <a:lvl3pPr>
                        <a:spcBef>
                          <a:spcPct val="20000"/>
                        </a:spcBef>
                        <a:buClr>
                          <a:schemeClr val="accent1"/>
                        </a:buClr>
                        <a:buSzPct val="60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tx1"/>
                        </a:buClr>
                        <a:defRPr>
                          <a:solidFill>
                            <a:schemeClr val="tx1"/>
                          </a:solidFill>
                          <a:latin typeface="Arial" panose="020B0604020202020204" pitchFamily="34" charset="0"/>
                        </a:defRPr>
                      </a:lvl4pPr>
                      <a:lvl5pPr>
                        <a:spcBef>
                          <a:spcPct val="20000"/>
                        </a:spcBef>
                        <a:buClr>
                          <a:schemeClr val="accent1"/>
                        </a:buClr>
                        <a:defRPr>
                          <a:solidFill>
                            <a:schemeClr val="tx1"/>
                          </a:solidFill>
                          <a:latin typeface="Arial" panose="020B0604020202020204" pitchFamily="34" charset="0"/>
                        </a:defRPr>
                      </a:lvl5pPr>
                      <a:lvl6pPr fontAlgn="base">
                        <a:spcBef>
                          <a:spcPct val="20000"/>
                        </a:spcBef>
                        <a:spcAft>
                          <a:spcPct val="0"/>
                        </a:spcAft>
                        <a:buClr>
                          <a:schemeClr val="accent1"/>
                        </a:buClr>
                        <a:defRPr>
                          <a:solidFill>
                            <a:schemeClr val="tx1"/>
                          </a:solidFill>
                          <a:latin typeface="Arial" panose="020B0604020202020204" pitchFamily="34" charset="0"/>
                        </a:defRPr>
                      </a:lvl6pPr>
                      <a:lvl7pPr fontAlgn="base">
                        <a:spcBef>
                          <a:spcPct val="20000"/>
                        </a:spcBef>
                        <a:spcAft>
                          <a:spcPct val="0"/>
                        </a:spcAft>
                        <a:buClr>
                          <a:schemeClr val="accent1"/>
                        </a:buClr>
                        <a:defRPr>
                          <a:solidFill>
                            <a:schemeClr val="tx1"/>
                          </a:solidFill>
                          <a:latin typeface="Arial" panose="020B0604020202020204" pitchFamily="34" charset="0"/>
                        </a:defRPr>
                      </a:lvl7pPr>
                      <a:lvl8pPr fontAlgn="base">
                        <a:spcBef>
                          <a:spcPct val="20000"/>
                        </a:spcBef>
                        <a:spcAft>
                          <a:spcPct val="0"/>
                        </a:spcAft>
                        <a:buClr>
                          <a:schemeClr val="accent1"/>
                        </a:buClr>
                        <a:defRPr>
                          <a:solidFill>
                            <a:schemeClr val="tx1"/>
                          </a:solidFill>
                          <a:latin typeface="Arial" panose="020B0604020202020204" pitchFamily="34" charset="0"/>
                        </a:defRPr>
                      </a:lvl8pPr>
                      <a:lvl9pPr fontAlgn="base">
                        <a:spcBef>
                          <a:spcPct val="20000"/>
                        </a:spcBef>
                        <a:spcAft>
                          <a:spcPct val="0"/>
                        </a:spcAft>
                        <a:buClr>
                          <a:schemeClr val="accent1"/>
                        </a:buCl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endParaRPr kumimoji="0" lang="en-US" sz="1400" b="1" i="0" u="none" strike="noStrike" cap="none" normalizeH="0" baseline="0" dirty="0" smtClean="0">
                        <a:ln>
                          <a:noFill/>
                        </a:ln>
                        <a:solidFill>
                          <a:schemeClr val="bg2"/>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graphicFrame>
        <p:nvGraphicFramePr>
          <p:cNvPr id="86040" name="Group 24"/>
          <p:cNvGraphicFramePr>
            <a:graphicFrameLocks noGrp="1"/>
          </p:cNvGraphicFramePr>
          <p:nvPr>
            <p:extLst>
              <p:ext uri="{D42A27DB-BD31-4B8C-83A1-F6EECF244321}">
                <p14:modId xmlns:p14="http://schemas.microsoft.com/office/powerpoint/2010/main" xmlns="" val="1011351571"/>
              </p:ext>
            </p:extLst>
          </p:nvPr>
        </p:nvGraphicFramePr>
        <p:xfrm>
          <a:off x="2209800" y="1955800"/>
          <a:ext cx="7772400" cy="508000"/>
        </p:xfrm>
        <a:graphic>
          <a:graphicData uri="http://schemas.openxmlformats.org/drawingml/2006/table">
            <a:tbl>
              <a:tblPr/>
              <a:tblGrid>
                <a:gridCol w="3581400"/>
                <a:gridCol w="4191000"/>
              </a:tblGrid>
              <a:tr h="508000">
                <a:tc>
                  <a:txBody>
                    <a:bodyPr/>
                    <a:lstStyle>
                      <a:lvl1pPr>
                        <a:spcBef>
                          <a:spcPct val="20000"/>
                        </a:spcBef>
                        <a:buClr>
                          <a:schemeClr val="accent1"/>
                        </a:buClr>
                        <a:buSzPct val="80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tx1"/>
                        </a:buClr>
                        <a:buSzPct val="90000"/>
                        <a:defRPr sz="2400">
                          <a:solidFill>
                            <a:schemeClr val="tx1"/>
                          </a:solidFill>
                          <a:latin typeface="Arial" panose="020B0604020202020204" pitchFamily="34" charset="0"/>
                        </a:defRPr>
                      </a:lvl2pPr>
                      <a:lvl3pPr>
                        <a:spcBef>
                          <a:spcPct val="20000"/>
                        </a:spcBef>
                        <a:buClr>
                          <a:schemeClr val="accent1"/>
                        </a:buClr>
                        <a:buSzPct val="60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tx1"/>
                        </a:buClr>
                        <a:defRPr>
                          <a:solidFill>
                            <a:schemeClr val="tx1"/>
                          </a:solidFill>
                          <a:latin typeface="Arial" panose="020B0604020202020204" pitchFamily="34" charset="0"/>
                        </a:defRPr>
                      </a:lvl4pPr>
                      <a:lvl5pPr>
                        <a:spcBef>
                          <a:spcPct val="20000"/>
                        </a:spcBef>
                        <a:buClr>
                          <a:schemeClr val="accent1"/>
                        </a:buClr>
                        <a:defRPr>
                          <a:solidFill>
                            <a:schemeClr val="tx1"/>
                          </a:solidFill>
                          <a:latin typeface="Arial" panose="020B0604020202020204" pitchFamily="34" charset="0"/>
                        </a:defRPr>
                      </a:lvl5pPr>
                      <a:lvl6pPr fontAlgn="base">
                        <a:spcBef>
                          <a:spcPct val="20000"/>
                        </a:spcBef>
                        <a:spcAft>
                          <a:spcPct val="0"/>
                        </a:spcAft>
                        <a:buClr>
                          <a:schemeClr val="accent1"/>
                        </a:buClr>
                        <a:defRPr>
                          <a:solidFill>
                            <a:schemeClr val="tx1"/>
                          </a:solidFill>
                          <a:latin typeface="Arial" panose="020B0604020202020204" pitchFamily="34" charset="0"/>
                        </a:defRPr>
                      </a:lvl6pPr>
                      <a:lvl7pPr fontAlgn="base">
                        <a:spcBef>
                          <a:spcPct val="20000"/>
                        </a:spcBef>
                        <a:spcAft>
                          <a:spcPct val="0"/>
                        </a:spcAft>
                        <a:buClr>
                          <a:schemeClr val="accent1"/>
                        </a:buClr>
                        <a:defRPr>
                          <a:solidFill>
                            <a:schemeClr val="tx1"/>
                          </a:solidFill>
                          <a:latin typeface="Arial" panose="020B0604020202020204" pitchFamily="34" charset="0"/>
                        </a:defRPr>
                      </a:lvl7pPr>
                      <a:lvl8pPr fontAlgn="base">
                        <a:spcBef>
                          <a:spcPct val="20000"/>
                        </a:spcBef>
                        <a:spcAft>
                          <a:spcPct val="0"/>
                        </a:spcAft>
                        <a:buClr>
                          <a:schemeClr val="accent1"/>
                        </a:buClr>
                        <a:defRPr>
                          <a:solidFill>
                            <a:schemeClr val="tx1"/>
                          </a:solidFill>
                          <a:latin typeface="Arial" panose="020B0604020202020204" pitchFamily="34" charset="0"/>
                        </a:defRPr>
                      </a:lvl8pPr>
                      <a:lvl9pPr fontAlgn="base">
                        <a:spcBef>
                          <a:spcPct val="20000"/>
                        </a:spcBef>
                        <a:spcAft>
                          <a:spcPct val="0"/>
                        </a:spcAft>
                        <a:buClr>
                          <a:schemeClr val="accent1"/>
                        </a:buCl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600" b="1" i="0" u="none" strike="noStrike" cap="none" normalizeH="0" baseline="0" dirty="0" smtClean="0">
                          <a:ln>
                            <a:noFill/>
                          </a:ln>
                          <a:solidFill>
                            <a:schemeClr val="tx1"/>
                          </a:solidFill>
                          <a:effectLst/>
                          <a:latin typeface="Arial" panose="020B0604020202020204" pitchFamily="34" charset="0"/>
                        </a:rPr>
                        <a:t>Level 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accent1"/>
                        </a:buClr>
                        <a:buSzPct val="80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tx1"/>
                        </a:buClr>
                        <a:buSzPct val="90000"/>
                        <a:defRPr sz="2400">
                          <a:solidFill>
                            <a:schemeClr val="tx1"/>
                          </a:solidFill>
                          <a:latin typeface="Arial" panose="020B0604020202020204" pitchFamily="34" charset="0"/>
                        </a:defRPr>
                      </a:lvl2pPr>
                      <a:lvl3pPr>
                        <a:spcBef>
                          <a:spcPct val="20000"/>
                        </a:spcBef>
                        <a:buClr>
                          <a:schemeClr val="accent1"/>
                        </a:buClr>
                        <a:buSzPct val="60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tx1"/>
                        </a:buClr>
                        <a:defRPr>
                          <a:solidFill>
                            <a:schemeClr val="tx1"/>
                          </a:solidFill>
                          <a:latin typeface="Arial" panose="020B0604020202020204" pitchFamily="34" charset="0"/>
                        </a:defRPr>
                      </a:lvl4pPr>
                      <a:lvl5pPr>
                        <a:spcBef>
                          <a:spcPct val="20000"/>
                        </a:spcBef>
                        <a:buClr>
                          <a:schemeClr val="accent1"/>
                        </a:buClr>
                        <a:defRPr>
                          <a:solidFill>
                            <a:schemeClr val="tx1"/>
                          </a:solidFill>
                          <a:latin typeface="Arial" panose="020B0604020202020204" pitchFamily="34" charset="0"/>
                        </a:defRPr>
                      </a:lvl5pPr>
                      <a:lvl6pPr fontAlgn="base">
                        <a:spcBef>
                          <a:spcPct val="20000"/>
                        </a:spcBef>
                        <a:spcAft>
                          <a:spcPct val="0"/>
                        </a:spcAft>
                        <a:buClr>
                          <a:schemeClr val="accent1"/>
                        </a:buClr>
                        <a:defRPr>
                          <a:solidFill>
                            <a:schemeClr val="tx1"/>
                          </a:solidFill>
                          <a:latin typeface="Arial" panose="020B0604020202020204" pitchFamily="34" charset="0"/>
                        </a:defRPr>
                      </a:lvl6pPr>
                      <a:lvl7pPr fontAlgn="base">
                        <a:spcBef>
                          <a:spcPct val="20000"/>
                        </a:spcBef>
                        <a:spcAft>
                          <a:spcPct val="0"/>
                        </a:spcAft>
                        <a:buClr>
                          <a:schemeClr val="accent1"/>
                        </a:buClr>
                        <a:defRPr>
                          <a:solidFill>
                            <a:schemeClr val="tx1"/>
                          </a:solidFill>
                          <a:latin typeface="Arial" panose="020B0604020202020204" pitchFamily="34" charset="0"/>
                        </a:defRPr>
                      </a:lvl7pPr>
                      <a:lvl8pPr fontAlgn="base">
                        <a:spcBef>
                          <a:spcPct val="20000"/>
                        </a:spcBef>
                        <a:spcAft>
                          <a:spcPct val="0"/>
                        </a:spcAft>
                        <a:buClr>
                          <a:schemeClr val="accent1"/>
                        </a:buClr>
                        <a:defRPr>
                          <a:solidFill>
                            <a:schemeClr val="tx1"/>
                          </a:solidFill>
                          <a:latin typeface="Arial" panose="020B0604020202020204" pitchFamily="34" charset="0"/>
                        </a:defRPr>
                      </a:lvl8pPr>
                      <a:lvl9pPr fontAlgn="base">
                        <a:spcBef>
                          <a:spcPct val="20000"/>
                        </a:spcBef>
                        <a:spcAft>
                          <a:spcPct val="0"/>
                        </a:spcAft>
                        <a:buClr>
                          <a:schemeClr val="accent1"/>
                        </a:buCl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600" b="1" i="0" u="none" strike="noStrike" cap="none" normalizeH="0" baseline="0" dirty="0" smtClean="0">
                          <a:ln>
                            <a:noFill/>
                          </a:ln>
                          <a:solidFill>
                            <a:schemeClr val="tx1"/>
                          </a:solidFill>
                          <a:effectLst/>
                          <a:latin typeface="Arial" panose="020B0604020202020204" pitchFamily="34" charset="0"/>
                        </a:rPr>
                        <a:t>Level 4 Work Packages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graphicFrame>
        <p:nvGraphicFramePr>
          <p:cNvPr id="86048" name="Group 32"/>
          <p:cNvGraphicFramePr>
            <a:graphicFrameLocks noGrp="1"/>
          </p:cNvGraphicFramePr>
          <p:nvPr>
            <p:extLst>
              <p:ext uri="{D42A27DB-BD31-4B8C-83A1-F6EECF244321}">
                <p14:modId xmlns:p14="http://schemas.microsoft.com/office/powerpoint/2010/main" xmlns="" val="2613195910"/>
              </p:ext>
            </p:extLst>
          </p:nvPr>
        </p:nvGraphicFramePr>
        <p:xfrm>
          <a:off x="2209800" y="1447800"/>
          <a:ext cx="7772400" cy="508000"/>
        </p:xfrm>
        <a:graphic>
          <a:graphicData uri="http://schemas.openxmlformats.org/drawingml/2006/table">
            <a:tbl>
              <a:tblPr/>
              <a:tblGrid>
                <a:gridCol w="7772400"/>
              </a:tblGrid>
              <a:tr h="508000">
                <a:tc>
                  <a:txBody>
                    <a:bodyPr/>
                    <a:lstStyle>
                      <a:lvl1pPr>
                        <a:spcBef>
                          <a:spcPct val="20000"/>
                        </a:spcBef>
                        <a:buClr>
                          <a:schemeClr val="accent1"/>
                        </a:buClr>
                        <a:buSzPct val="80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tx1"/>
                        </a:buClr>
                        <a:buSzPct val="90000"/>
                        <a:defRPr sz="2400">
                          <a:solidFill>
                            <a:schemeClr val="tx1"/>
                          </a:solidFill>
                          <a:latin typeface="Arial" panose="020B0604020202020204" pitchFamily="34" charset="0"/>
                        </a:defRPr>
                      </a:lvl2pPr>
                      <a:lvl3pPr>
                        <a:spcBef>
                          <a:spcPct val="20000"/>
                        </a:spcBef>
                        <a:buClr>
                          <a:schemeClr val="accent1"/>
                        </a:buClr>
                        <a:buSzPct val="60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tx1"/>
                        </a:buClr>
                        <a:defRPr>
                          <a:solidFill>
                            <a:schemeClr val="tx1"/>
                          </a:solidFill>
                          <a:latin typeface="Arial" panose="020B0604020202020204" pitchFamily="34" charset="0"/>
                        </a:defRPr>
                      </a:lvl4pPr>
                      <a:lvl5pPr>
                        <a:spcBef>
                          <a:spcPct val="20000"/>
                        </a:spcBef>
                        <a:buClr>
                          <a:schemeClr val="accent1"/>
                        </a:buClr>
                        <a:defRPr>
                          <a:solidFill>
                            <a:schemeClr val="tx1"/>
                          </a:solidFill>
                          <a:latin typeface="Arial" panose="020B0604020202020204" pitchFamily="34" charset="0"/>
                        </a:defRPr>
                      </a:lvl5pPr>
                      <a:lvl6pPr fontAlgn="base">
                        <a:spcBef>
                          <a:spcPct val="20000"/>
                        </a:spcBef>
                        <a:spcAft>
                          <a:spcPct val="0"/>
                        </a:spcAft>
                        <a:buClr>
                          <a:schemeClr val="accent1"/>
                        </a:buClr>
                        <a:defRPr>
                          <a:solidFill>
                            <a:schemeClr val="tx1"/>
                          </a:solidFill>
                          <a:latin typeface="Arial" panose="020B0604020202020204" pitchFamily="34" charset="0"/>
                        </a:defRPr>
                      </a:lvl6pPr>
                      <a:lvl7pPr fontAlgn="base">
                        <a:spcBef>
                          <a:spcPct val="20000"/>
                        </a:spcBef>
                        <a:spcAft>
                          <a:spcPct val="0"/>
                        </a:spcAft>
                        <a:buClr>
                          <a:schemeClr val="accent1"/>
                        </a:buClr>
                        <a:defRPr>
                          <a:solidFill>
                            <a:schemeClr val="tx1"/>
                          </a:solidFill>
                          <a:latin typeface="Arial" panose="020B0604020202020204" pitchFamily="34" charset="0"/>
                        </a:defRPr>
                      </a:lvl7pPr>
                      <a:lvl8pPr fontAlgn="base">
                        <a:spcBef>
                          <a:spcPct val="20000"/>
                        </a:spcBef>
                        <a:spcAft>
                          <a:spcPct val="0"/>
                        </a:spcAft>
                        <a:buClr>
                          <a:schemeClr val="accent1"/>
                        </a:buClr>
                        <a:defRPr>
                          <a:solidFill>
                            <a:schemeClr val="tx1"/>
                          </a:solidFill>
                          <a:latin typeface="Arial" panose="020B0604020202020204" pitchFamily="34" charset="0"/>
                        </a:defRPr>
                      </a:lvl8pPr>
                      <a:lvl9pPr fontAlgn="base">
                        <a:spcBef>
                          <a:spcPct val="20000"/>
                        </a:spcBef>
                        <a:spcAft>
                          <a:spcPct val="0"/>
                        </a:spcAft>
                        <a:buClr>
                          <a:schemeClr val="accent1"/>
                        </a:buCl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sz="1800" b="1" i="0" u="none" strike="noStrike" cap="none" normalizeH="0" baseline="0" dirty="0" smtClean="0">
                          <a:ln>
                            <a:noFill/>
                          </a:ln>
                          <a:solidFill>
                            <a:schemeClr val="tx1"/>
                          </a:solidFill>
                          <a:effectLst/>
                          <a:latin typeface="Arial" panose="020B0604020202020204" pitchFamily="34" charset="0"/>
                        </a:rPr>
                        <a:t>PROJECT MANAGEMENT (Level 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extLst>
      <p:ext uri="{BB962C8B-B14F-4D97-AF65-F5344CB8AC3E}">
        <p14:creationId xmlns:p14="http://schemas.microsoft.com/office/powerpoint/2010/main" xmlns="" val="85786273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normAutofit/>
          </a:bodyPr>
          <a:lstStyle/>
          <a:p>
            <a:r>
              <a:rPr lang="en-US" sz="2800" b="1" dirty="0">
                <a:latin typeface="Arial" panose="020B0604020202020204" pitchFamily="34" charset="0"/>
                <a:cs typeface="Arial" panose="020B0604020202020204" pitchFamily="34" charset="0"/>
              </a:rPr>
              <a:t>Anatomy of Work Breakdown Structures</a:t>
            </a:r>
          </a:p>
        </p:txBody>
      </p:sp>
      <p:sp>
        <p:nvSpPr>
          <p:cNvPr id="44035" name="Rectangle 3"/>
          <p:cNvSpPr>
            <a:spLocks noGrp="1" noChangeArrowheads="1"/>
          </p:cNvSpPr>
          <p:nvPr>
            <p:ph type="body" idx="1"/>
          </p:nvPr>
        </p:nvSpPr>
        <p:spPr>
          <a:xfrm>
            <a:off x="2209800" y="1981200"/>
            <a:ext cx="7772400" cy="3733800"/>
          </a:xfrm>
        </p:spPr>
        <p:txBody>
          <a:bodyPr/>
          <a:lstStyle/>
          <a:p>
            <a:pPr marL="609600" indent="-609600" algn="just">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What is a WBS?</a:t>
            </a:r>
          </a:p>
          <a:p>
            <a:pPr marL="609600" indent="-609600" algn="just">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The 100% Rule</a:t>
            </a:r>
          </a:p>
          <a:p>
            <a:pPr marL="609600" indent="-609600" algn="just">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Three Types of WBS Structures</a:t>
            </a:r>
          </a:p>
          <a:p>
            <a:pPr marL="609600" indent="-609600" algn="just">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Four Types of WBS Elements</a:t>
            </a:r>
          </a:p>
          <a:p>
            <a:pPr marL="609600" indent="-609600" algn="just">
              <a:buFont typeface="Wingdings" panose="05000000000000000000" pitchFamily="2" charset="2"/>
              <a:buAutoNum type="arabicPeriod"/>
            </a:pPr>
            <a:r>
              <a:rPr lang="en-US" sz="2400" b="1" dirty="0">
                <a:latin typeface="Arial" panose="020B0604020202020204" pitchFamily="34" charset="0"/>
                <a:cs typeface="Arial" panose="020B0604020202020204" pitchFamily="34" charset="0"/>
              </a:rPr>
              <a:t>Two Types of Programs</a:t>
            </a:r>
          </a:p>
          <a:p>
            <a:pPr marL="609600" indent="-609600" algn="just">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Use of WBS to Define Activities</a:t>
            </a:r>
          </a:p>
          <a:p>
            <a:pPr marL="609600" indent="-609600">
              <a:buFont typeface="Wingdings" panose="05000000000000000000" pitchFamily="2" charset="2"/>
              <a:buAutoNum type="arabicPeriod"/>
            </a:pPr>
            <a:endParaRPr lang="en-US" dirty="0">
              <a:solidFill>
                <a:srgbClr val="00CC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41765139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normAutofit/>
          </a:bodyPr>
          <a:lstStyle/>
          <a:p>
            <a:r>
              <a:rPr lang="en-US" sz="2800" b="1" dirty="0">
                <a:latin typeface="Arial" panose="020B0604020202020204" pitchFamily="34" charset="0"/>
                <a:cs typeface="Arial" panose="020B0604020202020204" pitchFamily="34" charset="0"/>
              </a:rPr>
              <a:t>Two Types of Programs</a:t>
            </a:r>
          </a:p>
        </p:txBody>
      </p:sp>
      <p:sp>
        <p:nvSpPr>
          <p:cNvPr id="88067" name="Rectangle 3"/>
          <p:cNvSpPr>
            <a:spLocks noGrp="1" noChangeArrowheads="1"/>
          </p:cNvSpPr>
          <p:nvPr>
            <p:ph type="body" idx="1"/>
          </p:nvPr>
        </p:nvSpPr>
        <p:spPr>
          <a:xfrm>
            <a:off x="2286000" y="2133600"/>
            <a:ext cx="7772400" cy="1905000"/>
          </a:xfrm>
        </p:spPr>
        <p:txBody>
          <a:bodyPr/>
          <a:lstStyle/>
          <a:p>
            <a:r>
              <a:rPr lang="en-US" sz="2400" dirty="0">
                <a:latin typeface="Arial" panose="020B0604020202020204" pitchFamily="34" charset="0"/>
                <a:cs typeface="Arial" panose="020B0604020202020204" pitchFamily="34" charset="0"/>
              </a:rPr>
              <a:t>Life Cycle Phases – Process Projects</a:t>
            </a:r>
          </a:p>
          <a:p>
            <a:r>
              <a:rPr lang="en-US" sz="2400" dirty="0">
                <a:latin typeface="Arial" panose="020B0604020202020204" pitchFamily="34" charset="0"/>
                <a:cs typeface="Arial" panose="020B0604020202020204" pitchFamily="34" charset="0"/>
              </a:rPr>
              <a:t>Program Areas – Series of Projects</a:t>
            </a:r>
          </a:p>
          <a:p>
            <a:pPr>
              <a:buFont typeface="Wingdings" panose="05000000000000000000" pitchFamily="2" charset="2"/>
              <a:buNone/>
            </a:pPr>
            <a:endParaRPr lang="en-US" dirty="0">
              <a:latin typeface="Arial" panose="020B0604020202020204" pitchFamily="34" charset="0"/>
              <a:cs typeface="Arial" panose="020B0604020202020204" pitchFamily="34" charset="0"/>
            </a:endParaRPr>
          </a:p>
        </p:txBody>
      </p:sp>
      <p:sp>
        <p:nvSpPr>
          <p:cNvPr id="88068" name="Text Box 4"/>
          <p:cNvSpPr txBox="1">
            <a:spLocks noChangeArrowheads="1"/>
          </p:cNvSpPr>
          <p:nvPr/>
        </p:nvSpPr>
        <p:spPr bwMode="auto">
          <a:xfrm>
            <a:off x="2590800" y="4343400"/>
            <a:ext cx="6553200" cy="19389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sz="2400" i="1" dirty="0">
                <a:latin typeface="Arial" panose="020B0604020202020204" pitchFamily="34" charset="0"/>
                <a:cs typeface="Arial" panose="020B0604020202020204" pitchFamily="34" charset="0"/>
              </a:rPr>
              <a:t>PMBOK®  GUIDE:</a:t>
            </a:r>
          </a:p>
          <a:p>
            <a:r>
              <a:rPr lang="en-US" sz="2400" i="1" dirty="0">
                <a:latin typeface="Arial" panose="020B0604020202020204" pitchFamily="34" charset="0"/>
                <a:cs typeface="Arial" panose="020B0604020202020204" pitchFamily="34" charset="0"/>
              </a:rPr>
              <a:t>A group of related projects managed in a coordinated way.  Programs usually include an element of ongoing work.</a:t>
            </a:r>
          </a:p>
          <a:p>
            <a:endParaRPr lang="en-US" sz="24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6631539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8067">
                                            <p:txEl>
                                              <p:pRg st="0" end="0"/>
                                            </p:txEl>
                                          </p:spTgt>
                                        </p:tgtEl>
                                        <p:attrNameLst>
                                          <p:attrName>style.visibility</p:attrName>
                                        </p:attrNameLst>
                                      </p:cBhvr>
                                      <p:to>
                                        <p:strVal val="visible"/>
                                      </p:to>
                                    </p:set>
                                    <p:anim calcmode="lin" valueType="num">
                                      <p:cBhvr additive="base">
                                        <p:cTn id="7" dur="500" fill="hold"/>
                                        <p:tgtEl>
                                          <p:spTgt spid="8806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8806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88067">
                                            <p:txEl>
                                              <p:pRg st="1" end="1"/>
                                            </p:txEl>
                                          </p:spTgt>
                                        </p:tgtEl>
                                        <p:attrNameLst>
                                          <p:attrName>style.visibility</p:attrName>
                                        </p:attrNameLst>
                                      </p:cBhvr>
                                      <p:to>
                                        <p:strVal val="visible"/>
                                      </p:to>
                                    </p:set>
                                    <p:anim calcmode="lin" valueType="num">
                                      <p:cBhvr additive="base">
                                        <p:cTn id="13" dur="500" fill="hold"/>
                                        <p:tgtEl>
                                          <p:spTgt spid="88067">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88067">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7"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normAutofit/>
          </a:bodyPr>
          <a:lstStyle/>
          <a:p>
            <a:r>
              <a:rPr lang="en-US" sz="2800" b="1" dirty="0">
                <a:latin typeface="Arial" panose="020B0604020202020204" pitchFamily="34" charset="0"/>
                <a:cs typeface="Arial" panose="020B0604020202020204" pitchFamily="34" charset="0"/>
              </a:rPr>
              <a:t>A Program Life Cycle Phases</a:t>
            </a:r>
          </a:p>
        </p:txBody>
      </p:sp>
      <p:sp>
        <p:nvSpPr>
          <p:cNvPr id="97283" name="Rectangle 3"/>
          <p:cNvSpPr>
            <a:spLocks noGrp="1" noChangeArrowheads="1"/>
          </p:cNvSpPr>
          <p:nvPr>
            <p:ph type="body" idx="1"/>
          </p:nvPr>
        </p:nvSpPr>
        <p:spPr/>
        <p:txBody>
          <a:bodyPr/>
          <a:lstStyle/>
          <a:p>
            <a:pPr marL="812800" indent="-812800">
              <a:buClr>
                <a:schemeClr val="tx2"/>
              </a:buClr>
              <a:buFont typeface="Wingdings" panose="05000000000000000000" pitchFamily="2" charset="2"/>
              <a:buAutoNum type="romanUcPeriod"/>
            </a:pPr>
            <a:r>
              <a:rPr lang="en-US" sz="2400" dirty="0">
                <a:latin typeface="Arial" panose="020B0604020202020204" pitchFamily="34" charset="0"/>
                <a:cs typeface="Arial" panose="020B0604020202020204" pitchFamily="34" charset="0"/>
              </a:rPr>
              <a:t>Feasibility, Conceptual or Initiation</a:t>
            </a:r>
          </a:p>
          <a:p>
            <a:pPr marL="812800" indent="-812800">
              <a:buClr>
                <a:schemeClr val="tx2"/>
              </a:buClr>
              <a:buFont typeface="Wingdings" panose="05000000000000000000" pitchFamily="2" charset="2"/>
              <a:buAutoNum type="romanUcPeriod"/>
            </a:pPr>
            <a:r>
              <a:rPr lang="en-US" sz="2400" dirty="0">
                <a:latin typeface="Arial" panose="020B0604020202020204" pitchFamily="34" charset="0"/>
                <a:cs typeface="Arial" panose="020B0604020202020204" pitchFamily="34" charset="0"/>
              </a:rPr>
              <a:t>Planning</a:t>
            </a:r>
          </a:p>
          <a:p>
            <a:pPr marL="812800" indent="-812800">
              <a:buClr>
                <a:schemeClr val="tx2"/>
              </a:buClr>
              <a:buFont typeface="Wingdings" panose="05000000000000000000" pitchFamily="2" charset="2"/>
              <a:buAutoNum type="romanUcPeriod"/>
            </a:pPr>
            <a:r>
              <a:rPr lang="en-US" sz="2400" dirty="0">
                <a:latin typeface="Arial" panose="020B0604020202020204" pitchFamily="34" charset="0"/>
                <a:cs typeface="Arial" panose="020B0604020202020204" pitchFamily="34" charset="0"/>
              </a:rPr>
              <a:t>Execution or Implementation</a:t>
            </a:r>
          </a:p>
          <a:p>
            <a:pPr marL="812800" indent="-812800">
              <a:buClr>
                <a:schemeClr val="tx2"/>
              </a:buClr>
              <a:buFont typeface="Wingdings" panose="05000000000000000000" pitchFamily="2" charset="2"/>
              <a:buAutoNum type="romanUcPeriod"/>
            </a:pPr>
            <a:r>
              <a:rPr lang="en-US" sz="2400" dirty="0">
                <a:latin typeface="Arial" panose="020B0604020202020204" pitchFamily="34" charset="0"/>
                <a:cs typeface="Arial" panose="020B0604020202020204" pitchFamily="34" charset="0"/>
              </a:rPr>
              <a:t>Close-Out</a:t>
            </a:r>
          </a:p>
          <a:p>
            <a:pPr marL="812800" indent="-812800">
              <a:buClr>
                <a:schemeClr val="tx2"/>
              </a:buClr>
              <a:buFont typeface="Wingdings" panose="05000000000000000000" pitchFamily="2" charset="2"/>
              <a:buAutoNum type="romanUcPeriod"/>
            </a:pPr>
            <a:r>
              <a:rPr lang="en-US" sz="2400" dirty="0">
                <a:latin typeface="Arial" panose="020B0604020202020204" pitchFamily="34" charset="0"/>
                <a:cs typeface="Arial" panose="020B0604020202020204" pitchFamily="34" charset="0"/>
              </a:rPr>
              <a:t>Operations and Maintenance</a:t>
            </a:r>
          </a:p>
          <a:p>
            <a:pPr marL="812800" indent="-812800">
              <a:buClr>
                <a:schemeClr val="tx2"/>
              </a:buClr>
              <a:buFont typeface="Wingdings" panose="05000000000000000000" pitchFamily="2" charset="2"/>
              <a:buAutoNum type="romanUcPeriod"/>
            </a:pPr>
            <a:r>
              <a:rPr lang="en-US" sz="2400" i="1" u="sng" dirty="0">
                <a:latin typeface="Arial" panose="020B0604020202020204" pitchFamily="34" charset="0"/>
                <a:cs typeface="Arial" panose="020B0604020202020204" pitchFamily="34" charset="0"/>
              </a:rPr>
              <a:t>(Program Management)</a:t>
            </a:r>
          </a:p>
          <a:p>
            <a:pPr marL="812800" indent="-812800">
              <a:buClr>
                <a:schemeClr val="tx2"/>
              </a:buClr>
              <a:buNone/>
            </a:pPr>
            <a:endParaRPr lang="en-US"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411208513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normAutofit/>
          </a:bodyPr>
          <a:lstStyle/>
          <a:p>
            <a:r>
              <a:rPr lang="en-US" sz="2800" b="1" dirty="0">
                <a:latin typeface="Arial" panose="020B0604020202020204" pitchFamily="34" charset="0"/>
                <a:cs typeface="Arial" panose="020B0604020202020204" pitchFamily="34" charset="0"/>
              </a:rPr>
              <a:t>Example Program Areas</a:t>
            </a:r>
          </a:p>
        </p:txBody>
      </p:sp>
      <p:sp>
        <p:nvSpPr>
          <p:cNvPr id="99331" name="Rectangle 3"/>
          <p:cNvSpPr>
            <a:spLocks noGrp="1" noChangeArrowheads="1"/>
          </p:cNvSpPr>
          <p:nvPr>
            <p:ph type="body" idx="1"/>
          </p:nvPr>
        </p:nvSpPr>
        <p:spPr/>
        <p:txBody>
          <a:bodyPr/>
          <a:lstStyle/>
          <a:p>
            <a:pPr algn="just"/>
            <a:r>
              <a:rPr lang="en-US" sz="2400" dirty="0">
                <a:latin typeface="Arial" panose="020B0604020202020204" pitchFamily="34" charset="0"/>
                <a:cs typeface="Arial" panose="020B0604020202020204" pitchFamily="34" charset="0"/>
              </a:rPr>
              <a:t>Nanotechnology</a:t>
            </a:r>
          </a:p>
          <a:p>
            <a:pPr algn="just"/>
            <a:r>
              <a:rPr lang="en-US" sz="2400" dirty="0">
                <a:latin typeface="Arial" panose="020B0604020202020204" pitchFamily="34" charset="0"/>
                <a:cs typeface="Arial" panose="020B0604020202020204" pitchFamily="34" charset="0"/>
              </a:rPr>
              <a:t>Alcohol and Drug Abuse</a:t>
            </a:r>
          </a:p>
          <a:p>
            <a:pPr algn="just"/>
            <a:r>
              <a:rPr lang="en-US" sz="2400" dirty="0">
                <a:latin typeface="Arial" panose="020B0604020202020204" pitchFamily="34" charset="0"/>
                <a:cs typeface="Arial" panose="020B0604020202020204" pitchFamily="34" charset="0"/>
              </a:rPr>
              <a:t>Cancer Research</a:t>
            </a:r>
          </a:p>
          <a:p>
            <a:pPr algn="just"/>
            <a:r>
              <a:rPr lang="en-US" sz="2400" dirty="0">
                <a:latin typeface="Arial" panose="020B0604020202020204" pitchFamily="34" charset="0"/>
                <a:cs typeface="Arial" panose="020B0604020202020204" pitchFamily="34" charset="0"/>
              </a:rPr>
              <a:t>Anti-Terrorism</a:t>
            </a: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55459373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611747" y="227527"/>
            <a:ext cx="7772400" cy="1143000"/>
          </a:xfrm>
        </p:spPr>
        <p:txBody>
          <a:bodyPr>
            <a:normAutofit/>
          </a:bodyPr>
          <a:lstStyle/>
          <a:p>
            <a:r>
              <a:rPr lang="en-US" sz="2800" b="1" dirty="0">
                <a:latin typeface="Arial" panose="020B0604020202020204" pitchFamily="34" charset="0"/>
                <a:cs typeface="Arial" panose="020B0604020202020204" pitchFamily="34" charset="0"/>
              </a:rPr>
              <a:t>PM WBS Elements in a Program</a:t>
            </a:r>
          </a:p>
        </p:txBody>
      </p:sp>
      <p:sp>
        <p:nvSpPr>
          <p:cNvPr id="101379" name="Rectangle 3"/>
          <p:cNvSpPr>
            <a:spLocks noGrp="1" noChangeArrowheads="1"/>
          </p:cNvSpPr>
          <p:nvPr>
            <p:ph type="body" idx="1"/>
          </p:nvPr>
        </p:nvSpPr>
        <p:spPr/>
        <p:txBody>
          <a:bodyPr>
            <a:normAutofit/>
          </a:bodyPr>
          <a:lstStyle/>
          <a:p>
            <a:pPr algn="just"/>
            <a:r>
              <a:rPr lang="en-US" sz="2400" dirty="0">
                <a:latin typeface="Arial" panose="020B0604020202020204" pitchFamily="34" charset="0"/>
                <a:cs typeface="Arial" panose="020B0604020202020204" pitchFamily="34" charset="0"/>
              </a:rPr>
              <a:t>Traditional PM Elements at Level 1</a:t>
            </a:r>
          </a:p>
          <a:p>
            <a:pPr algn="just"/>
            <a:r>
              <a:rPr lang="en-US" sz="2400" dirty="0">
                <a:latin typeface="Arial" panose="020B0604020202020204" pitchFamily="34" charset="0"/>
                <a:cs typeface="Arial" panose="020B0604020202020204" pitchFamily="34" charset="0"/>
              </a:rPr>
              <a:t>Level 2 PM Elements for each Phase/Project</a:t>
            </a:r>
          </a:p>
          <a:p>
            <a:pPr algn="just"/>
            <a:r>
              <a:rPr lang="en-US" sz="2400" dirty="0">
                <a:latin typeface="Arial" panose="020B0604020202020204" pitchFamily="34" charset="0"/>
                <a:cs typeface="Arial" panose="020B0604020202020204" pitchFamily="34" charset="0"/>
              </a:rPr>
              <a:t>Level 2 PM Elements that Relate to Subsequent Phases</a:t>
            </a:r>
          </a:p>
          <a:p>
            <a:pPr lvl="1" algn="just"/>
            <a:r>
              <a:rPr lang="en-US" dirty="0">
                <a:latin typeface="Arial" panose="020B0604020202020204" pitchFamily="34" charset="0"/>
                <a:cs typeface="Arial" panose="020B0604020202020204" pitchFamily="34" charset="0"/>
              </a:rPr>
              <a:t>Cross-cutting Analytical Elements</a:t>
            </a:r>
          </a:p>
          <a:p>
            <a:pPr lvl="1" algn="just"/>
            <a:r>
              <a:rPr lang="en-US" dirty="0">
                <a:latin typeface="Arial" panose="020B0604020202020204" pitchFamily="34" charset="0"/>
                <a:cs typeface="Arial" panose="020B0604020202020204" pitchFamily="34" charset="0"/>
              </a:rPr>
              <a:t>Outputs for Future Phases</a:t>
            </a:r>
          </a:p>
        </p:txBody>
      </p:sp>
    </p:spTree>
    <p:extLst>
      <p:ext uri="{BB962C8B-B14F-4D97-AF65-F5344CB8AC3E}">
        <p14:creationId xmlns:p14="http://schemas.microsoft.com/office/powerpoint/2010/main" xmlns="" val="421454376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normAutofit/>
          </a:bodyPr>
          <a:lstStyle/>
          <a:p>
            <a:r>
              <a:rPr lang="en-US" sz="2800" b="1" dirty="0">
                <a:latin typeface="Arial" panose="020B0604020202020204" pitchFamily="34" charset="0"/>
                <a:cs typeface="Arial" panose="020B0604020202020204" pitchFamily="34" charset="0"/>
              </a:rPr>
              <a:t>Level 1 PM Decomposition</a:t>
            </a:r>
          </a:p>
        </p:txBody>
      </p:sp>
      <p:sp>
        <p:nvSpPr>
          <p:cNvPr id="103427" name="Rectangle 3"/>
          <p:cNvSpPr>
            <a:spLocks noChangeArrowheads="1"/>
          </p:cNvSpPr>
          <p:nvPr/>
        </p:nvSpPr>
        <p:spPr bwMode="auto">
          <a:xfrm>
            <a:off x="5429250" y="2362200"/>
            <a:ext cx="1276350" cy="762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1">
                <a:latin typeface="Arial" panose="020B0604020202020204" pitchFamily="34" charset="0"/>
                <a:cs typeface="Arial" panose="020B0604020202020204" pitchFamily="34" charset="0"/>
              </a:rPr>
              <a:t>Program</a:t>
            </a:r>
          </a:p>
          <a:p>
            <a:pPr algn="ctr"/>
            <a:r>
              <a:rPr lang="en-US" sz="1600">
                <a:latin typeface="Arial" panose="020B0604020202020204" pitchFamily="34" charset="0"/>
                <a:cs typeface="Arial" panose="020B0604020202020204" pitchFamily="34" charset="0"/>
              </a:rPr>
              <a:t>Management</a:t>
            </a:r>
          </a:p>
        </p:txBody>
      </p:sp>
      <p:sp>
        <p:nvSpPr>
          <p:cNvPr id="103428" name="Rectangle 4"/>
          <p:cNvSpPr>
            <a:spLocks noChangeArrowheads="1"/>
          </p:cNvSpPr>
          <p:nvPr/>
        </p:nvSpPr>
        <p:spPr bwMode="auto">
          <a:xfrm>
            <a:off x="9086850" y="3733800"/>
            <a:ext cx="1276350" cy="762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a:latin typeface="Arial" panose="020B0604020202020204" pitchFamily="34" charset="0"/>
                <a:cs typeface="Arial" panose="020B0604020202020204" pitchFamily="34" charset="0"/>
              </a:rPr>
              <a:t>Etc.</a:t>
            </a:r>
          </a:p>
        </p:txBody>
      </p:sp>
      <p:sp>
        <p:nvSpPr>
          <p:cNvPr id="103429" name="Rectangle 5"/>
          <p:cNvSpPr>
            <a:spLocks noChangeArrowheads="1"/>
          </p:cNvSpPr>
          <p:nvPr/>
        </p:nvSpPr>
        <p:spPr bwMode="auto">
          <a:xfrm>
            <a:off x="1847850" y="3733800"/>
            <a:ext cx="1276350" cy="762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a:latin typeface="Arial" panose="020B0604020202020204" pitchFamily="34" charset="0"/>
                <a:cs typeface="Arial" panose="020B0604020202020204" pitchFamily="34" charset="0"/>
              </a:rPr>
              <a:t>Administration</a:t>
            </a:r>
          </a:p>
          <a:p>
            <a:pPr algn="ctr"/>
            <a:r>
              <a:rPr lang="en-US" sz="1600">
                <a:latin typeface="Arial" panose="020B0604020202020204" pitchFamily="34" charset="0"/>
                <a:cs typeface="Arial" panose="020B0604020202020204" pitchFamily="34" charset="0"/>
              </a:rPr>
              <a:t>&amp; Budget</a:t>
            </a:r>
          </a:p>
        </p:txBody>
      </p:sp>
      <p:sp>
        <p:nvSpPr>
          <p:cNvPr id="103430" name="Rectangle 6"/>
          <p:cNvSpPr>
            <a:spLocks noChangeArrowheads="1"/>
          </p:cNvSpPr>
          <p:nvPr/>
        </p:nvSpPr>
        <p:spPr bwMode="auto">
          <a:xfrm>
            <a:off x="3429000" y="3733800"/>
            <a:ext cx="1504950" cy="762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a:latin typeface="Arial" panose="020B0604020202020204" pitchFamily="34" charset="0"/>
                <a:cs typeface="Arial" panose="020B0604020202020204" pitchFamily="34" charset="0"/>
              </a:rPr>
              <a:t>Communications</a:t>
            </a:r>
          </a:p>
        </p:txBody>
      </p:sp>
      <p:sp>
        <p:nvSpPr>
          <p:cNvPr id="103431" name="Rectangle 7"/>
          <p:cNvSpPr>
            <a:spLocks noChangeArrowheads="1"/>
          </p:cNvSpPr>
          <p:nvPr/>
        </p:nvSpPr>
        <p:spPr bwMode="auto">
          <a:xfrm>
            <a:off x="5467350" y="3733800"/>
            <a:ext cx="1276350" cy="762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a:latin typeface="Arial" panose="020B0604020202020204" pitchFamily="34" charset="0"/>
                <a:cs typeface="Arial" panose="020B0604020202020204" pitchFamily="34" charset="0"/>
              </a:rPr>
              <a:t>Program</a:t>
            </a:r>
          </a:p>
          <a:p>
            <a:pPr algn="ctr"/>
            <a:r>
              <a:rPr lang="en-US" sz="1600">
                <a:latin typeface="Arial" panose="020B0604020202020204" pitchFamily="34" charset="0"/>
                <a:cs typeface="Arial" panose="020B0604020202020204" pitchFamily="34" charset="0"/>
              </a:rPr>
              <a:t>Support</a:t>
            </a:r>
          </a:p>
        </p:txBody>
      </p:sp>
      <p:sp>
        <p:nvSpPr>
          <p:cNvPr id="103432" name="Rectangle 8"/>
          <p:cNvSpPr>
            <a:spLocks noChangeArrowheads="1"/>
          </p:cNvSpPr>
          <p:nvPr/>
        </p:nvSpPr>
        <p:spPr bwMode="auto">
          <a:xfrm>
            <a:off x="7277100" y="3733800"/>
            <a:ext cx="1276350" cy="762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a:latin typeface="Arial" panose="020B0604020202020204" pitchFamily="34" charset="0"/>
                <a:cs typeface="Arial" panose="020B0604020202020204" pitchFamily="34" charset="0"/>
              </a:rPr>
              <a:t>Program</a:t>
            </a:r>
          </a:p>
          <a:p>
            <a:pPr algn="ctr"/>
            <a:r>
              <a:rPr lang="en-US" sz="1600">
                <a:latin typeface="Arial" panose="020B0604020202020204" pitchFamily="34" charset="0"/>
                <a:cs typeface="Arial" panose="020B0604020202020204" pitchFamily="34" charset="0"/>
              </a:rPr>
              <a:t>Control</a:t>
            </a:r>
          </a:p>
        </p:txBody>
      </p:sp>
      <p:sp>
        <p:nvSpPr>
          <p:cNvPr id="103440" name="Line 16"/>
          <p:cNvSpPr>
            <a:spLocks noChangeShapeType="1"/>
          </p:cNvSpPr>
          <p:nvPr/>
        </p:nvSpPr>
        <p:spPr bwMode="auto">
          <a:xfrm>
            <a:off x="2590800" y="3352800"/>
            <a:ext cx="53340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latin typeface="Arial" panose="020B0604020202020204" pitchFamily="34" charset="0"/>
              <a:cs typeface="Arial" panose="020B0604020202020204" pitchFamily="34" charset="0"/>
            </a:endParaRPr>
          </a:p>
        </p:txBody>
      </p:sp>
      <p:sp>
        <p:nvSpPr>
          <p:cNvPr id="103441" name="Line 17"/>
          <p:cNvSpPr>
            <a:spLocks noChangeShapeType="1"/>
          </p:cNvSpPr>
          <p:nvPr/>
        </p:nvSpPr>
        <p:spPr bwMode="auto">
          <a:xfrm>
            <a:off x="2590800" y="3352800"/>
            <a:ext cx="0" cy="3810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latin typeface="Arial" panose="020B0604020202020204" pitchFamily="34" charset="0"/>
              <a:cs typeface="Arial" panose="020B0604020202020204" pitchFamily="34" charset="0"/>
            </a:endParaRPr>
          </a:p>
        </p:txBody>
      </p:sp>
      <p:sp>
        <p:nvSpPr>
          <p:cNvPr id="103442" name="Line 18"/>
          <p:cNvSpPr>
            <a:spLocks noChangeShapeType="1"/>
          </p:cNvSpPr>
          <p:nvPr/>
        </p:nvSpPr>
        <p:spPr bwMode="auto">
          <a:xfrm>
            <a:off x="7924800" y="3352800"/>
            <a:ext cx="0" cy="3810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latin typeface="Arial" panose="020B0604020202020204" pitchFamily="34" charset="0"/>
              <a:cs typeface="Arial" panose="020B0604020202020204" pitchFamily="34" charset="0"/>
            </a:endParaRPr>
          </a:p>
        </p:txBody>
      </p:sp>
      <p:sp>
        <p:nvSpPr>
          <p:cNvPr id="103443" name="Line 19"/>
          <p:cNvSpPr>
            <a:spLocks noChangeShapeType="1"/>
          </p:cNvSpPr>
          <p:nvPr/>
        </p:nvSpPr>
        <p:spPr bwMode="auto">
          <a:xfrm>
            <a:off x="6096000" y="3352800"/>
            <a:ext cx="0" cy="3810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latin typeface="Arial" panose="020B0604020202020204" pitchFamily="34" charset="0"/>
              <a:cs typeface="Arial" panose="020B0604020202020204" pitchFamily="34" charset="0"/>
            </a:endParaRPr>
          </a:p>
        </p:txBody>
      </p:sp>
      <p:sp>
        <p:nvSpPr>
          <p:cNvPr id="103444" name="Line 20"/>
          <p:cNvSpPr>
            <a:spLocks noChangeShapeType="1"/>
          </p:cNvSpPr>
          <p:nvPr/>
        </p:nvSpPr>
        <p:spPr bwMode="auto">
          <a:xfrm>
            <a:off x="4114800" y="3352800"/>
            <a:ext cx="0" cy="3810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latin typeface="Arial" panose="020B0604020202020204" pitchFamily="34" charset="0"/>
              <a:cs typeface="Arial" panose="020B0604020202020204" pitchFamily="34" charset="0"/>
            </a:endParaRPr>
          </a:p>
        </p:txBody>
      </p:sp>
      <p:sp>
        <p:nvSpPr>
          <p:cNvPr id="103445" name="Line 21"/>
          <p:cNvSpPr>
            <a:spLocks noChangeShapeType="1"/>
          </p:cNvSpPr>
          <p:nvPr/>
        </p:nvSpPr>
        <p:spPr bwMode="auto">
          <a:xfrm>
            <a:off x="9677400" y="3352800"/>
            <a:ext cx="0" cy="381000"/>
          </a:xfrm>
          <a:prstGeom prst="line">
            <a:avLst/>
          </a:prstGeom>
          <a:noFill/>
          <a:ln w="9525">
            <a:solidFill>
              <a:schemeClr val="tx1"/>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latin typeface="Arial" panose="020B0604020202020204" pitchFamily="34" charset="0"/>
              <a:cs typeface="Arial" panose="020B0604020202020204" pitchFamily="34" charset="0"/>
            </a:endParaRPr>
          </a:p>
        </p:txBody>
      </p:sp>
      <p:sp>
        <p:nvSpPr>
          <p:cNvPr id="103446" name="Line 22"/>
          <p:cNvSpPr>
            <a:spLocks noChangeShapeType="1"/>
          </p:cNvSpPr>
          <p:nvPr/>
        </p:nvSpPr>
        <p:spPr bwMode="auto">
          <a:xfrm>
            <a:off x="6096000" y="31242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latin typeface="Arial" panose="020B0604020202020204" pitchFamily="34" charset="0"/>
              <a:cs typeface="Arial" panose="020B0604020202020204" pitchFamily="34" charset="0"/>
            </a:endParaRPr>
          </a:p>
        </p:txBody>
      </p:sp>
      <p:sp>
        <p:nvSpPr>
          <p:cNvPr id="103447" name="Line 23"/>
          <p:cNvSpPr>
            <a:spLocks noChangeShapeType="1"/>
          </p:cNvSpPr>
          <p:nvPr/>
        </p:nvSpPr>
        <p:spPr bwMode="auto">
          <a:xfrm>
            <a:off x="7924800" y="3352800"/>
            <a:ext cx="1752600" cy="0"/>
          </a:xfrm>
          <a:prstGeom prst="line">
            <a:avLst/>
          </a:prstGeom>
          <a:noFill/>
          <a:ln w="9525">
            <a:solidFill>
              <a:schemeClr val="tx1"/>
            </a:solidFill>
            <a:prstDash val="lg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latin typeface="Arial" panose="020B0604020202020204" pitchFamily="34" charset="0"/>
              <a:cs typeface="Arial" panose="020B0604020202020204" pitchFamily="34" charset="0"/>
            </a:endParaRPr>
          </a:p>
        </p:txBody>
      </p:sp>
      <p:sp>
        <p:nvSpPr>
          <p:cNvPr id="103450" name="Text Box 26"/>
          <p:cNvSpPr txBox="1">
            <a:spLocks noChangeArrowheads="1"/>
          </p:cNvSpPr>
          <p:nvPr/>
        </p:nvSpPr>
        <p:spPr bwMode="auto">
          <a:xfrm>
            <a:off x="3679826" y="2735263"/>
            <a:ext cx="1349375"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b="1">
                <a:latin typeface="Arial" panose="020B0604020202020204" pitchFamily="34" charset="0"/>
                <a:cs typeface="Arial" panose="020B0604020202020204" pitchFamily="34" charset="0"/>
              </a:rPr>
              <a:t>Level 1</a:t>
            </a:r>
          </a:p>
        </p:txBody>
      </p:sp>
    </p:spTree>
    <p:extLst>
      <p:ext uri="{BB962C8B-B14F-4D97-AF65-F5344CB8AC3E}">
        <p14:creationId xmlns:p14="http://schemas.microsoft.com/office/powerpoint/2010/main" xmlns="" val="303943218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normAutofit/>
          </a:bodyPr>
          <a:lstStyle/>
          <a:p>
            <a:r>
              <a:rPr lang="en-US" sz="2800" b="1" dirty="0">
                <a:latin typeface="Arial" panose="020B0604020202020204" pitchFamily="34" charset="0"/>
                <a:cs typeface="Arial" panose="020B0604020202020204" pitchFamily="34" charset="0"/>
              </a:rPr>
              <a:t>Anatomy of Work Breakdown Structures</a:t>
            </a:r>
          </a:p>
        </p:txBody>
      </p:sp>
      <p:sp>
        <p:nvSpPr>
          <p:cNvPr id="45059" name="Rectangle 3"/>
          <p:cNvSpPr>
            <a:spLocks noGrp="1" noChangeArrowheads="1"/>
          </p:cNvSpPr>
          <p:nvPr>
            <p:ph type="body" idx="1"/>
          </p:nvPr>
        </p:nvSpPr>
        <p:spPr>
          <a:xfrm>
            <a:off x="2209800" y="1981200"/>
            <a:ext cx="7772400" cy="3733800"/>
          </a:xfrm>
        </p:spPr>
        <p:txBody>
          <a:bodyPr/>
          <a:lstStyle/>
          <a:p>
            <a:pPr marL="609600" indent="-609600">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What is a WBS?</a:t>
            </a:r>
          </a:p>
          <a:p>
            <a:pPr marL="609600" indent="-609600">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The 100% Rule</a:t>
            </a:r>
          </a:p>
          <a:p>
            <a:pPr marL="609600" indent="-609600">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Three Types of WBS Structures</a:t>
            </a:r>
          </a:p>
          <a:p>
            <a:pPr marL="609600" indent="-609600">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Four Types of WBS Elements</a:t>
            </a:r>
          </a:p>
          <a:p>
            <a:pPr marL="609600" indent="-609600">
              <a:buFont typeface="Wingdings" panose="05000000000000000000" pitchFamily="2" charset="2"/>
              <a:buAutoNum type="arabicPeriod"/>
            </a:pPr>
            <a:r>
              <a:rPr lang="en-US" sz="2400" dirty="0">
                <a:latin typeface="Arial" panose="020B0604020202020204" pitchFamily="34" charset="0"/>
                <a:cs typeface="Arial" panose="020B0604020202020204" pitchFamily="34" charset="0"/>
              </a:rPr>
              <a:t>Two Types of Programs</a:t>
            </a:r>
          </a:p>
          <a:p>
            <a:pPr marL="609600" indent="-609600">
              <a:buFont typeface="Wingdings" panose="05000000000000000000" pitchFamily="2" charset="2"/>
              <a:buAutoNum type="arabicPeriod"/>
            </a:pPr>
            <a:r>
              <a:rPr lang="en-US" sz="2400" b="1" dirty="0">
                <a:latin typeface="Arial" panose="020B0604020202020204" pitchFamily="34" charset="0"/>
                <a:cs typeface="Arial" panose="020B0604020202020204" pitchFamily="34" charset="0"/>
              </a:rPr>
              <a:t>Use of WBS to Define Activities</a:t>
            </a:r>
          </a:p>
          <a:p>
            <a:pPr marL="609600" indent="-609600">
              <a:buNone/>
            </a:pP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70554787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normAutofit/>
          </a:bodyPr>
          <a:lstStyle/>
          <a:p>
            <a:r>
              <a:rPr lang="en-US" sz="2800" b="1" dirty="0">
                <a:latin typeface="Arial" panose="020B0604020202020204" pitchFamily="34" charset="0"/>
                <a:cs typeface="Arial" panose="020B0604020202020204" pitchFamily="34" charset="0"/>
              </a:rPr>
              <a:t>Time Sharing System (TSS) Project WBS</a:t>
            </a:r>
          </a:p>
        </p:txBody>
      </p:sp>
      <p:sp>
        <p:nvSpPr>
          <p:cNvPr id="109571" name="Rectangle 3"/>
          <p:cNvSpPr>
            <a:spLocks noChangeArrowheads="1"/>
          </p:cNvSpPr>
          <p:nvPr/>
        </p:nvSpPr>
        <p:spPr bwMode="auto">
          <a:xfrm>
            <a:off x="5334000" y="2514600"/>
            <a:ext cx="1371600" cy="762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1">
                <a:latin typeface="Arial" panose="020B0604020202020204" pitchFamily="34" charset="0"/>
                <a:cs typeface="Arial" panose="020B0604020202020204" pitchFamily="34" charset="0"/>
              </a:rPr>
              <a:t>TSS </a:t>
            </a:r>
          </a:p>
          <a:p>
            <a:pPr algn="ctr"/>
            <a:r>
              <a:rPr lang="en-US" sz="1600" b="1">
                <a:latin typeface="Arial" panose="020B0604020202020204" pitchFamily="34" charset="0"/>
                <a:cs typeface="Arial" panose="020B0604020202020204" pitchFamily="34" charset="0"/>
              </a:rPr>
              <a:t>PROJECT</a:t>
            </a:r>
          </a:p>
        </p:txBody>
      </p:sp>
      <p:sp>
        <p:nvSpPr>
          <p:cNvPr id="109572" name="Rectangle 4"/>
          <p:cNvSpPr>
            <a:spLocks noChangeArrowheads="1"/>
          </p:cNvSpPr>
          <p:nvPr/>
        </p:nvSpPr>
        <p:spPr bwMode="auto">
          <a:xfrm>
            <a:off x="8610600" y="3886200"/>
            <a:ext cx="1371600" cy="762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1">
                <a:latin typeface="Arial" panose="020B0604020202020204" pitchFamily="34" charset="0"/>
                <a:cs typeface="Arial" panose="020B0604020202020204" pitchFamily="34" charset="0"/>
              </a:rPr>
              <a:t>TSS</a:t>
            </a:r>
          </a:p>
          <a:p>
            <a:pPr algn="ctr"/>
            <a:r>
              <a:rPr lang="en-US" sz="1600" b="1">
                <a:latin typeface="Arial" panose="020B0604020202020204" pitchFamily="34" charset="0"/>
                <a:cs typeface="Arial" panose="020B0604020202020204" pitchFamily="34" charset="0"/>
              </a:rPr>
              <a:t>Software</a:t>
            </a:r>
          </a:p>
        </p:txBody>
      </p:sp>
      <p:sp>
        <p:nvSpPr>
          <p:cNvPr id="109573" name="Rectangle 5"/>
          <p:cNvSpPr>
            <a:spLocks noChangeArrowheads="1"/>
          </p:cNvSpPr>
          <p:nvPr/>
        </p:nvSpPr>
        <p:spPr bwMode="auto">
          <a:xfrm>
            <a:off x="6451600" y="3886200"/>
            <a:ext cx="1371600" cy="762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1">
                <a:latin typeface="Arial" panose="020B0604020202020204" pitchFamily="34" charset="0"/>
                <a:cs typeface="Arial" panose="020B0604020202020204" pitchFamily="34" charset="0"/>
              </a:rPr>
              <a:t>Design</a:t>
            </a:r>
          </a:p>
          <a:p>
            <a:pPr algn="ctr"/>
            <a:r>
              <a:rPr lang="en-US" sz="1600" b="1">
                <a:latin typeface="Arial" panose="020B0604020202020204" pitchFamily="34" charset="0"/>
                <a:cs typeface="Arial" panose="020B0604020202020204" pitchFamily="34" charset="0"/>
              </a:rPr>
              <a:t>Specification</a:t>
            </a:r>
          </a:p>
        </p:txBody>
      </p:sp>
      <p:sp>
        <p:nvSpPr>
          <p:cNvPr id="109574" name="Rectangle 6"/>
          <p:cNvSpPr>
            <a:spLocks noChangeArrowheads="1"/>
          </p:cNvSpPr>
          <p:nvPr/>
        </p:nvSpPr>
        <p:spPr bwMode="auto">
          <a:xfrm>
            <a:off x="4292600" y="3886200"/>
            <a:ext cx="1371600" cy="762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1">
                <a:latin typeface="Arial" panose="020B0604020202020204" pitchFamily="34" charset="0"/>
                <a:cs typeface="Arial" panose="020B0604020202020204" pitchFamily="34" charset="0"/>
              </a:rPr>
              <a:t>Requirements</a:t>
            </a:r>
          </a:p>
          <a:p>
            <a:pPr algn="ctr"/>
            <a:r>
              <a:rPr lang="en-US" sz="1600" b="1">
                <a:latin typeface="Arial" panose="020B0604020202020204" pitchFamily="34" charset="0"/>
                <a:cs typeface="Arial" panose="020B0604020202020204" pitchFamily="34" charset="0"/>
              </a:rPr>
              <a:t>Specification</a:t>
            </a:r>
          </a:p>
        </p:txBody>
      </p:sp>
      <p:sp>
        <p:nvSpPr>
          <p:cNvPr id="109575" name="Rectangle 7"/>
          <p:cNvSpPr>
            <a:spLocks noChangeArrowheads="1"/>
          </p:cNvSpPr>
          <p:nvPr/>
        </p:nvSpPr>
        <p:spPr bwMode="auto">
          <a:xfrm>
            <a:off x="2133600" y="3886200"/>
            <a:ext cx="1371600" cy="762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1">
                <a:latin typeface="Arial" panose="020B0604020202020204" pitchFamily="34" charset="0"/>
                <a:cs typeface="Arial" panose="020B0604020202020204" pitchFamily="34" charset="0"/>
              </a:rPr>
              <a:t>Project</a:t>
            </a:r>
          </a:p>
          <a:p>
            <a:pPr algn="ctr"/>
            <a:r>
              <a:rPr lang="en-US" sz="1600" b="1">
                <a:latin typeface="Arial" panose="020B0604020202020204" pitchFamily="34" charset="0"/>
                <a:cs typeface="Arial" panose="020B0604020202020204" pitchFamily="34" charset="0"/>
              </a:rPr>
              <a:t>Management</a:t>
            </a:r>
          </a:p>
        </p:txBody>
      </p:sp>
      <p:sp>
        <p:nvSpPr>
          <p:cNvPr id="109582" name="Line 14"/>
          <p:cNvSpPr>
            <a:spLocks noChangeShapeType="1"/>
          </p:cNvSpPr>
          <p:nvPr/>
        </p:nvSpPr>
        <p:spPr bwMode="auto">
          <a:xfrm>
            <a:off x="2743200" y="3581400"/>
            <a:ext cx="64770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600">
              <a:latin typeface="Arial" panose="020B0604020202020204" pitchFamily="34" charset="0"/>
              <a:cs typeface="Arial" panose="020B0604020202020204" pitchFamily="34" charset="0"/>
            </a:endParaRPr>
          </a:p>
        </p:txBody>
      </p:sp>
      <p:sp>
        <p:nvSpPr>
          <p:cNvPr id="109583" name="Line 15"/>
          <p:cNvSpPr>
            <a:spLocks noChangeShapeType="1"/>
          </p:cNvSpPr>
          <p:nvPr/>
        </p:nvSpPr>
        <p:spPr bwMode="auto">
          <a:xfrm>
            <a:off x="2743200" y="3581400"/>
            <a:ext cx="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600">
              <a:latin typeface="Arial" panose="020B0604020202020204" pitchFamily="34" charset="0"/>
              <a:cs typeface="Arial" panose="020B0604020202020204" pitchFamily="34" charset="0"/>
            </a:endParaRPr>
          </a:p>
        </p:txBody>
      </p:sp>
      <p:sp>
        <p:nvSpPr>
          <p:cNvPr id="109584" name="Line 16"/>
          <p:cNvSpPr>
            <a:spLocks noChangeShapeType="1"/>
          </p:cNvSpPr>
          <p:nvPr/>
        </p:nvSpPr>
        <p:spPr bwMode="auto">
          <a:xfrm>
            <a:off x="5029200" y="3581400"/>
            <a:ext cx="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600">
              <a:latin typeface="Arial" panose="020B0604020202020204" pitchFamily="34" charset="0"/>
              <a:cs typeface="Arial" panose="020B0604020202020204" pitchFamily="34" charset="0"/>
            </a:endParaRPr>
          </a:p>
        </p:txBody>
      </p:sp>
      <p:sp>
        <p:nvSpPr>
          <p:cNvPr id="109585" name="Line 17"/>
          <p:cNvSpPr>
            <a:spLocks noChangeShapeType="1"/>
          </p:cNvSpPr>
          <p:nvPr/>
        </p:nvSpPr>
        <p:spPr bwMode="auto">
          <a:xfrm>
            <a:off x="7086600" y="3581400"/>
            <a:ext cx="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600">
              <a:latin typeface="Arial" panose="020B0604020202020204" pitchFamily="34" charset="0"/>
              <a:cs typeface="Arial" panose="020B0604020202020204" pitchFamily="34" charset="0"/>
            </a:endParaRPr>
          </a:p>
        </p:txBody>
      </p:sp>
      <p:sp>
        <p:nvSpPr>
          <p:cNvPr id="109586" name="Line 18"/>
          <p:cNvSpPr>
            <a:spLocks noChangeShapeType="1"/>
          </p:cNvSpPr>
          <p:nvPr/>
        </p:nvSpPr>
        <p:spPr bwMode="auto">
          <a:xfrm>
            <a:off x="9220200" y="3581400"/>
            <a:ext cx="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600">
              <a:latin typeface="Arial" panose="020B0604020202020204" pitchFamily="34" charset="0"/>
              <a:cs typeface="Arial" panose="020B0604020202020204" pitchFamily="34" charset="0"/>
            </a:endParaRPr>
          </a:p>
        </p:txBody>
      </p:sp>
      <p:sp>
        <p:nvSpPr>
          <p:cNvPr id="109587" name="Line 19"/>
          <p:cNvSpPr>
            <a:spLocks noChangeShapeType="1"/>
          </p:cNvSpPr>
          <p:nvPr/>
        </p:nvSpPr>
        <p:spPr bwMode="auto">
          <a:xfrm>
            <a:off x="6019800" y="3276600"/>
            <a:ext cx="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600">
              <a:latin typeface="Arial" panose="020B0604020202020204" pitchFamily="34" charset="0"/>
              <a:cs typeface="Arial" panose="020B0604020202020204" pitchFamily="34" charset="0"/>
            </a:endParaRPr>
          </a:p>
        </p:txBody>
      </p:sp>
      <p:sp>
        <p:nvSpPr>
          <p:cNvPr id="109588" name="Text Box 20"/>
          <p:cNvSpPr txBox="1">
            <a:spLocks noChangeArrowheads="1"/>
          </p:cNvSpPr>
          <p:nvPr/>
        </p:nvSpPr>
        <p:spPr bwMode="auto">
          <a:xfrm>
            <a:off x="2362201" y="4876800"/>
            <a:ext cx="1899879"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buFontTx/>
              <a:buChar char="•"/>
            </a:pPr>
            <a:r>
              <a:rPr lang="en-US" sz="1600" b="1">
                <a:latin typeface="Arial" panose="020B0604020202020204" pitchFamily="34" charset="0"/>
                <a:cs typeface="Arial" panose="020B0604020202020204" pitchFamily="34" charset="0"/>
              </a:rPr>
              <a:t>Project Start</a:t>
            </a:r>
          </a:p>
          <a:p>
            <a:pPr>
              <a:buFontTx/>
              <a:buChar char="•"/>
            </a:pPr>
            <a:r>
              <a:rPr lang="en-US" sz="1600" b="1">
                <a:latin typeface="Arial" panose="020B0604020202020204" pitchFamily="34" charset="0"/>
                <a:cs typeface="Arial" panose="020B0604020202020204" pitchFamily="34" charset="0"/>
              </a:rPr>
              <a:t>Project Meetings</a:t>
            </a:r>
          </a:p>
          <a:p>
            <a:pPr>
              <a:buFontTx/>
              <a:buChar char="•"/>
            </a:pPr>
            <a:r>
              <a:rPr lang="en-US" sz="1600" b="1">
                <a:latin typeface="Arial" panose="020B0604020202020204" pitchFamily="34" charset="0"/>
                <a:cs typeface="Arial" panose="020B0604020202020204" pitchFamily="34" charset="0"/>
              </a:rPr>
              <a:t>Project Reports</a:t>
            </a:r>
          </a:p>
        </p:txBody>
      </p:sp>
      <p:sp>
        <p:nvSpPr>
          <p:cNvPr id="109589" name="Text Box 21"/>
          <p:cNvSpPr txBox="1">
            <a:spLocks noChangeArrowheads="1"/>
          </p:cNvSpPr>
          <p:nvPr/>
        </p:nvSpPr>
        <p:spPr bwMode="auto">
          <a:xfrm>
            <a:off x="4403725" y="4833939"/>
            <a:ext cx="2130711"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buFontTx/>
              <a:buChar char="•"/>
            </a:pPr>
            <a:r>
              <a:rPr lang="en-US" sz="1600" b="1">
                <a:latin typeface="Arial" panose="020B0604020202020204" pitchFamily="34" charset="0"/>
                <a:cs typeface="Arial" panose="020B0604020202020204" pitchFamily="34" charset="0"/>
              </a:rPr>
              <a:t>Initial Specification</a:t>
            </a:r>
          </a:p>
          <a:p>
            <a:pPr>
              <a:buFontTx/>
              <a:buChar char="•"/>
            </a:pPr>
            <a:r>
              <a:rPr lang="en-US" sz="1600" b="1">
                <a:latin typeface="Arial" panose="020B0604020202020204" pitchFamily="34" charset="0"/>
                <a:cs typeface="Arial" panose="020B0604020202020204" pitchFamily="34" charset="0"/>
              </a:rPr>
              <a:t>Final Specification</a:t>
            </a:r>
          </a:p>
        </p:txBody>
      </p:sp>
      <p:sp>
        <p:nvSpPr>
          <p:cNvPr id="109590" name="Text Box 22"/>
          <p:cNvSpPr txBox="1">
            <a:spLocks noChangeArrowheads="1"/>
          </p:cNvSpPr>
          <p:nvPr/>
        </p:nvSpPr>
        <p:spPr bwMode="auto">
          <a:xfrm>
            <a:off x="6537325" y="4910139"/>
            <a:ext cx="2130711"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buFontTx/>
              <a:buChar char="•"/>
            </a:pPr>
            <a:r>
              <a:rPr lang="en-US" sz="1600" b="1">
                <a:latin typeface="Arial" panose="020B0604020202020204" pitchFamily="34" charset="0"/>
                <a:cs typeface="Arial" panose="020B0604020202020204" pitchFamily="34" charset="0"/>
              </a:rPr>
              <a:t>Initial Specification</a:t>
            </a:r>
          </a:p>
          <a:p>
            <a:pPr>
              <a:buFontTx/>
              <a:buChar char="•"/>
            </a:pPr>
            <a:r>
              <a:rPr lang="en-US" sz="1600" b="1">
                <a:latin typeface="Arial" panose="020B0604020202020204" pitchFamily="34" charset="0"/>
                <a:cs typeface="Arial" panose="020B0604020202020204" pitchFamily="34" charset="0"/>
              </a:rPr>
              <a:t>Final Specification</a:t>
            </a:r>
          </a:p>
        </p:txBody>
      </p:sp>
      <p:sp>
        <p:nvSpPr>
          <p:cNvPr id="109591" name="Text Box 23"/>
          <p:cNvSpPr txBox="1">
            <a:spLocks noChangeArrowheads="1"/>
          </p:cNvSpPr>
          <p:nvPr/>
        </p:nvSpPr>
        <p:spPr bwMode="auto">
          <a:xfrm>
            <a:off x="8747125" y="4833938"/>
            <a:ext cx="2013693"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buFontTx/>
              <a:buChar char="•"/>
            </a:pPr>
            <a:r>
              <a:rPr lang="en-US" sz="1600" b="1">
                <a:latin typeface="Arial" panose="020B0604020202020204" pitchFamily="34" charset="0"/>
                <a:cs typeface="Arial" panose="020B0604020202020204" pitchFamily="34" charset="0"/>
              </a:rPr>
              <a:t>Module 1</a:t>
            </a:r>
          </a:p>
          <a:p>
            <a:pPr>
              <a:buFontTx/>
              <a:buChar char="•"/>
            </a:pPr>
            <a:r>
              <a:rPr lang="en-US" sz="1600" b="1">
                <a:latin typeface="Arial" panose="020B0604020202020204" pitchFamily="34" charset="0"/>
                <a:cs typeface="Arial" panose="020B0604020202020204" pitchFamily="34" charset="0"/>
              </a:rPr>
              <a:t>Module 2</a:t>
            </a:r>
          </a:p>
          <a:p>
            <a:pPr>
              <a:buFontTx/>
              <a:buChar char="•"/>
            </a:pPr>
            <a:r>
              <a:rPr lang="en-US" sz="1600" b="1">
                <a:latin typeface="Arial" panose="020B0604020202020204" pitchFamily="34" charset="0"/>
                <a:cs typeface="Arial" panose="020B0604020202020204" pitchFamily="34" charset="0"/>
              </a:rPr>
              <a:t>Integrate Modules</a:t>
            </a:r>
          </a:p>
        </p:txBody>
      </p:sp>
      <p:sp>
        <p:nvSpPr>
          <p:cNvPr id="109592" name="Text Box 24"/>
          <p:cNvSpPr txBox="1">
            <a:spLocks noChangeArrowheads="1"/>
          </p:cNvSpPr>
          <p:nvPr/>
        </p:nvSpPr>
        <p:spPr bwMode="auto">
          <a:xfrm>
            <a:off x="3717925" y="2776538"/>
            <a:ext cx="845103"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600">
                <a:latin typeface="Arial" panose="020B0604020202020204" pitchFamily="34" charset="0"/>
                <a:cs typeface="Arial" panose="020B0604020202020204" pitchFamily="34" charset="0"/>
              </a:rPr>
              <a:t>Level 1</a:t>
            </a:r>
          </a:p>
        </p:txBody>
      </p:sp>
    </p:spTree>
    <p:extLst>
      <p:ext uri="{BB962C8B-B14F-4D97-AF65-F5344CB8AC3E}">
        <p14:creationId xmlns:p14="http://schemas.microsoft.com/office/powerpoint/2010/main" xmlns="" val="130111479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GLH, Incorporated</a:t>
            </a:r>
          </a:p>
        </p:txBody>
      </p:sp>
      <p:sp>
        <p:nvSpPr>
          <p:cNvPr id="121858" name="Rectangle 2"/>
          <p:cNvSpPr>
            <a:spLocks noGrp="1" noChangeArrowheads="1"/>
          </p:cNvSpPr>
          <p:nvPr>
            <p:ph type="title"/>
          </p:nvPr>
        </p:nvSpPr>
        <p:spPr>
          <a:xfrm>
            <a:off x="2209800" y="0"/>
            <a:ext cx="7772400" cy="685800"/>
          </a:xfrm>
        </p:spPr>
        <p:txBody>
          <a:bodyPr/>
          <a:lstStyle/>
          <a:p>
            <a:r>
              <a:rPr lang="en-US" sz="3200" b="1" dirty="0">
                <a:latin typeface="Arial" panose="020B0604020202020204" pitchFamily="34" charset="0"/>
                <a:cs typeface="Arial" panose="020B0604020202020204" pitchFamily="34" charset="0"/>
              </a:rPr>
              <a:t>WBS and Activities in MS Project</a:t>
            </a:r>
          </a:p>
        </p:txBody>
      </p:sp>
      <p:pic>
        <p:nvPicPr>
          <p:cNvPr id="121859"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057400" y="762000"/>
            <a:ext cx="7924800" cy="5943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6219562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normAutofit/>
          </a:bodyPr>
          <a:lstStyle/>
          <a:p>
            <a:r>
              <a:rPr lang="en-US" sz="2800" b="1" dirty="0">
                <a:latin typeface="Arial" panose="020B0604020202020204" pitchFamily="34" charset="0"/>
                <a:cs typeface="Arial" panose="020B0604020202020204" pitchFamily="34" charset="0"/>
              </a:rPr>
              <a:t>Summary</a:t>
            </a:r>
            <a:br>
              <a:rPr lang="en-US" sz="2800" b="1" dirty="0">
                <a:latin typeface="Arial" panose="020B0604020202020204" pitchFamily="34" charset="0"/>
                <a:cs typeface="Arial" panose="020B0604020202020204" pitchFamily="34" charset="0"/>
              </a:rPr>
            </a:br>
            <a:r>
              <a:rPr lang="en-US" sz="2800" b="1" dirty="0">
                <a:latin typeface="Arial" panose="020B0604020202020204" pitchFamily="34" charset="0"/>
                <a:cs typeface="Arial" panose="020B0604020202020204" pitchFamily="34" charset="0"/>
              </a:rPr>
              <a:t>Generic WBS Elements</a:t>
            </a:r>
            <a:br>
              <a:rPr lang="en-US" sz="2800" b="1" dirty="0">
                <a:latin typeface="Arial" panose="020B0604020202020204" pitchFamily="34" charset="0"/>
                <a:cs typeface="Arial" panose="020B0604020202020204" pitchFamily="34" charset="0"/>
              </a:rPr>
            </a:br>
            <a:endParaRPr lang="en-US" sz="2800" b="1" dirty="0">
              <a:latin typeface="Arial" panose="020B0604020202020204" pitchFamily="34" charset="0"/>
              <a:cs typeface="Arial" panose="020B0604020202020204" pitchFamily="34" charset="0"/>
            </a:endParaRPr>
          </a:p>
        </p:txBody>
      </p:sp>
      <p:sp>
        <p:nvSpPr>
          <p:cNvPr id="113667" name="Rectangle 3"/>
          <p:cNvSpPr>
            <a:spLocks noChangeArrowheads="1"/>
          </p:cNvSpPr>
          <p:nvPr/>
        </p:nvSpPr>
        <p:spPr bwMode="auto">
          <a:xfrm>
            <a:off x="5524500" y="1905000"/>
            <a:ext cx="12192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t>PROGRAM</a:t>
            </a:r>
          </a:p>
        </p:txBody>
      </p:sp>
      <p:sp>
        <p:nvSpPr>
          <p:cNvPr id="113668" name="Rectangle 4"/>
          <p:cNvSpPr>
            <a:spLocks noChangeArrowheads="1"/>
          </p:cNvSpPr>
          <p:nvPr/>
        </p:nvSpPr>
        <p:spPr bwMode="auto">
          <a:xfrm>
            <a:off x="2705100" y="3048000"/>
            <a:ext cx="9144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t>Program</a:t>
            </a:r>
          </a:p>
          <a:p>
            <a:pPr algn="ctr"/>
            <a:r>
              <a:rPr lang="en-US" sz="1200"/>
              <a:t>Management</a:t>
            </a:r>
          </a:p>
        </p:txBody>
      </p:sp>
      <p:sp>
        <p:nvSpPr>
          <p:cNvPr id="113669" name="Rectangle 5"/>
          <p:cNvSpPr>
            <a:spLocks noChangeArrowheads="1"/>
          </p:cNvSpPr>
          <p:nvPr/>
        </p:nvSpPr>
        <p:spPr bwMode="auto">
          <a:xfrm>
            <a:off x="5715000" y="3048000"/>
            <a:ext cx="8382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1200"/>
          </a:p>
          <a:p>
            <a:pPr algn="ctr"/>
            <a:r>
              <a:rPr lang="en-US" sz="1200"/>
              <a:t>Project</a:t>
            </a:r>
          </a:p>
          <a:p>
            <a:pPr algn="ctr"/>
            <a:r>
              <a:rPr lang="en-US" sz="1200"/>
              <a:t>A</a:t>
            </a:r>
          </a:p>
          <a:p>
            <a:pPr algn="ctr"/>
            <a:endParaRPr lang="en-US" sz="1200"/>
          </a:p>
        </p:txBody>
      </p:sp>
      <p:sp>
        <p:nvSpPr>
          <p:cNvPr id="113670" name="Rectangle 6"/>
          <p:cNvSpPr>
            <a:spLocks noChangeArrowheads="1"/>
          </p:cNvSpPr>
          <p:nvPr/>
        </p:nvSpPr>
        <p:spPr bwMode="auto">
          <a:xfrm>
            <a:off x="4229100" y="3048000"/>
            <a:ext cx="11430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t>Phase/</a:t>
            </a:r>
          </a:p>
          <a:p>
            <a:pPr algn="ctr"/>
            <a:r>
              <a:rPr lang="en-US" sz="1200"/>
              <a:t>Project</a:t>
            </a:r>
          </a:p>
        </p:txBody>
      </p:sp>
      <p:sp>
        <p:nvSpPr>
          <p:cNvPr id="113671" name="Rectangle 7"/>
          <p:cNvSpPr>
            <a:spLocks noChangeArrowheads="1"/>
          </p:cNvSpPr>
          <p:nvPr/>
        </p:nvSpPr>
        <p:spPr bwMode="auto">
          <a:xfrm>
            <a:off x="2781300" y="4191000"/>
            <a:ext cx="8382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marL="457200" indent="-457200">
              <a:defRPr sz="2400">
                <a:solidFill>
                  <a:schemeClr val="tx1"/>
                </a:solidFill>
                <a:latin typeface="Times New Roman" panose="02020603050405020304" pitchFamily="18" charset="0"/>
              </a:defRPr>
            </a:lvl1pPr>
            <a:lvl2pPr marL="914400" indent="-457200">
              <a:defRPr sz="2400">
                <a:solidFill>
                  <a:schemeClr val="tx1"/>
                </a:solidFill>
                <a:latin typeface="Times New Roman" panose="02020603050405020304" pitchFamily="18" charset="0"/>
              </a:defRPr>
            </a:lvl2pPr>
            <a:lvl3pPr marL="1371600" indent="-457200">
              <a:defRPr sz="2400">
                <a:solidFill>
                  <a:schemeClr val="tx1"/>
                </a:solidFill>
                <a:latin typeface="Times New Roman" panose="02020603050405020304" pitchFamily="18" charset="0"/>
              </a:defRPr>
            </a:lvl3pPr>
            <a:lvl4pPr marL="1828800" indent="-457200">
              <a:defRPr sz="2400">
                <a:solidFill>
                  <a:schemeClr val="tx1"/>
                </a:solidFill>
                <a:latin typeface="Times New Roman" panose="02020603050405020304" pitchFamily="18" charset="0"/>
              </a:defRPr>
            </a:lvl4pPr>
            <a:lvl5pPr marL="2286000" indent="-457200">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lgn="ctr"/>
            <a:r>
              <a:rPr lang="en-US" sz="1200">
                <a:latin typeface="Arial" panose="020B0604020202020204" pitchFamily="34" charset="0"/>
              </a:rPr>
              <a:t>1. Product</a:t>
            </a:r>
          </a:p>
          <a:p>
            <a:pPr algn="ctr"/>
            <a:r>
              <a:rPr lang="en-US" sz="1200">
                <a:latin typeface="Arial" panose="020B0604020202020204" pitchFamily="34" charset="0"/>
              </a:rPr>
              <a:t>Breakdown</a:t>
            </a:r>
          </a:p>
          <a:p>
            <a:pPr algn="ctr"/>
            <a:r>
              <a:rPr lang="en-US" sz="1200">
                <a:latin typeface="Arial" panose="020B0604020202020204" pitchFamily="34" charset="0"/>
              </a:rPr>
              <a:t>Elements</a:t>
            </a:r>
          </a:p>
        </p:txBody>
      </p:sp>
      <p:sp>
        <p:nvSpPr>
          <p:cNvPr id="113672" name="Rectangle 8"/>
          <p:cNvSpPr>
            <a:spLocks noChangeArrowheads="1"/>
          </p:cNvSpPr>
          <p:nvPr/>
        </p:nvSpPr>
        <p:spPr bwMode="auto">
          <a:xfrm>
            <a:off x="4152900" y="4191000"/>
            <a:ext cx="8382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t>2. Service</a:t>
            </a:r>
          </a:p>
          <a:p>
            <a:pPr algn="ctr"/>
            <a:r>
              <a:rPr lang="en-US" sz="1200"/>
              <a:t>Breakdown</a:t>
            </a:r>
          </a:p>
          <a:p>
            <a:pPr algn="ctr"/>
            <a:r>
              <a:rPr lang="en-US" sz="1200"/>
              <a:t>Elements</a:t>
            </a:r>
          </a:p>
        </p:txBody>
      </p:sp>
      <p:sp>
        <p:nvSpPr>
          <p:cNvPr id="113673" name="Rectangle 9"/>
          <p:cNvSpPr>
            <a:spLocks noChangeArrowheads="1"/>
          </p:cNvSpPr>
          <p:nvPr/>
        </p:nvSpPr>
        <p:spPr bwMode="auto">
          <a:xfrm>
            <a:off x="5715000" y="4191000"/>
            <a:ext cx="8382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t>3. Results</a:t>
            </a:r>
          </a:p>
          <a:p>
            <a:pPr algn="ctr"/>
            <a:r>
              <a:rPr lang="en-US" sz="1200"/>
              <a:t>Breakdown</a:t>
            </a:r>
          </a:p>
          <a:p>
            <a:pPr algn="ctr"/>
            <a:r>
              <a:rPr lang="en-US" sz="1200"/>
              <a:t>Elements</a:t>
            </a:r>
          </a:p>
        </p:txBody>
      </p:sp>
      <p:sp>
        <p:nvSpPr>
          <p:cNvPr id="113674" name="Rectangle 10"/>
          <p:cNvSpPr>
            <a:spLocks noChangeArrowheads="1"/>
          </p:cNvSpPr>
          <p:nvPr/>
        </p:nvSpPr>
        <p:spPr bwMode="auto">
          <a:xfrm>
            <a:off x="7048500" y="4191000"/>
            <a:ext cx="11430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t>4. Crosscutting</a:t>
            </a:r>
          </a:p>
          <a:p>
            <a:pPr algn="ctr"/>
            <a:r>
              <a:rPr lang="en-US" sz="1200"/>
              <a:t>Elements</a:t>
            </a:r>
          </a:p>
        </p:txBody>
      </p:sp>
      <p:sp>
        <p:nvSpPr>
          <p:cNvPr id="113675" name="Rectangle 11"/>
          <p:cNvSpPr>
            <a:spLocks noChangeArrowheads="1"/>
          </p:cNvSpPr>
          <p:nvPr/>
        </p:nvSpPr>
        <p:spPr bwMode="auto">
          <a:xfrm>
            <a:off x="8572500" y="4191000"/>
            <a:ext cx="9525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t>5. Project</a:t>
            </a:r>
          </a:p>
          <a:p>
            <a:pPr algn="ctr"/>
            <a:r>
              <a:rPr lang="en-US" sz="1200"/>
              <a:t>Management</a:t>
            </a:r>
          </a:p>
          <a:p>
            <a:pPr algn="ctr"/>
            <a:r>
              <a:rPr lang="en-US" sz="1200"/>
              <a:t>Elements</a:t>
            </a:r>
          </a:p>
        </p:txBody>
      </p:sp>
      <p:sp>
        <p:nvSpPr>
          <p:cNvPr id="113676" name="Line 12"/>
          <p:cNvSpPr>
            <a:spLocks noChangeShapeType="1"/>
          </p:cNvSpPr>
          <p:nvPr/>
        </p:nvSpPr>
        <p:spPr bwMode="auto">
          <a:xfrm>
            <a:off x="3162300" y="2819400"/>
            <a:ext cx="42672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p>
        </p:txBody>
      </p:sp>
      <p:sp>
        <p:nvSpPr>
          <p:cNvPr id="113677" name="Line 13"/>
          <p:cNvSpPr>
            <a:spLocks noChangeShapeType="1"/>
          </p:cNvSpPr>
          <p:nvPr/>
        </p:nvSpPr>
        <p:spPr bwMode="auto">
          <a:xfrm>
            <a:off x="3162300" y="3886200"/>
            <a:ext cx="58293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p>
        </p:txBody>
      </p:sp>
      <p:sp>
        <p:nvSpPr>
          <p:cNvPr id="113679" name="Line 15"/>
          <p:cNvSpPr>
            <a:spLocks noChangeShapeType="1"/>
          </p:cNvSpPr>
          <p:nvPr/>
        </p:nvSpPr>
        <p:spPr bwMode="auto">
          <a:xfrm>
            <a:off x="6134100" y="2438400"/>
            <a:ext cx="0" cy="609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p>
        </p:txBody>
      </p:sp>
      <p:sp>
        <p:nvSpPr>
          <p:cNvPr id="113680" name="Line 16"/>
          <p:cNvSpPr>
            <a:spLocks noChangeShapeType="1"/>
          </p:cNvSpPr>
          <p:nvPr/>
        </p:nvSpPr>
        <p:spPr bwMode="auto">
          <a:xfrm>
            <a:off x="4686300" y="28194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p>
        </p:txBody>
      </p:sp>
      <p:sp>
        <p:nvSpPr>
          <p:cNvPr id="113681" name="Line 17"/>
          <p:cNvSpPr>
            <a:spLocks noChangeShapeType="1"/>
          </p:cNvSpPr>
          <p:nvPr/>
        </p:nvSpPr>
        <p:spPr bwMode="auto">
          <a:xfrm>
            <a:off x="7429500" y="28194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p>
        </p:txBody>
      </p:sp>
      <p:sp>
        <p:nvSpPr>
          <p:cNvPr id="113682" name="Line 18"/>
          <p:cNvSpPr>
            <a:spLocks noChangeShapeType="1"/>
          </p:cNvSpPr>
          <p:nvPr/>
        </p:nvSpPr>
        <p:spPr bwMode="auto">
          <a:xfrm>
            <a:off x="6134100" y="3581400"/>
            <a:ext cx="0" cy="609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p>
        </p:txBody>
      </p:sp>
      <p:sp>
        <p:nvSpPr>
          <p:cNvPr id="113683" name="Line 19"/>
          <p:cNvSpPr>
            <a:spLocks noChangeShapeType="1"/>
          </p:cNvSpPr>
          <p:nvPr/>
        </p:nvSpPr>
        <p:spPr bwMode="auto">
          <a:xfrm>
            <a:off x="3162300" y="3886200"/>
            <a:ext cx="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p>
        </p:txBody>
      </p:sp>
      <p:sp>
        <p:nvSpPr>
          <p:cNvPr id="113684" name="Line 20"/>
          <p:cNvSpPr>
            <a:spLocks noChangeShapeType="1"/>
          </p:cNvSpPr>
          <p:nvPr/>
        </p:nvSpPr>
        <p:spPr bwMode="auto">
          <a:xfrm>
            <a:off x="4533900" y="3886200"/>
            <a:ext cx="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p>
        </p:txBody>
      </p:sp>
      <p:sp>
        <p:nvSpPr>
          <p:cNvPr id="113685" name="Line 21"/>
          <p:cNvSpPr>
            <a:spLocks noChangeShapeType="1"/>
          </p:cNvSpPr>
          <p:nvPr/>
        </p:nvSpPr>
        <p:spPr bwMode="auto">
          <a:xfrm>
            <a:off x="7581900" y="3886200"/>
            <a:ext cx="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p>
        </p:txBody>
      </p:sp>
      <p:sp>
        <p:nvSpPr>
          <p:cNvPr id="113686" name="Line 22"/>
          <p:cNvSpPr>
            <a:spLocks noChangeShapeType="1"/>
          </p:cNvSpPr>
          <p:nvPr/>
        </p:nvSpPr>
        <p:spPr bwMode="auto">
          <a:xfrm>
            <a:off x="8991600" y="3886200"/>
            <a:ext cx="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p>
        </p:txBody>
      </p:sp>
      <p:sp>
        <p:nvSpPr>
          <p:cNvPr id="113687" name="Rectangle 23"/>
          <p:cNvSpPr>
            <a:spLocks noChangeArrowheads="1"/>
          </p:cNvSpPr>
          <p:nvPr/>
        </p:nvSpPr>
        <p:spPr bwMode="auto">
          <a:xfrm>
            <a:off x="6972300" y="3048000"/>
            <a:ext cx="9906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t>Phase/</a:t>
            </a:r>
          </a:p>
          <a:p>
            <a:pPr algn="ctr"/>
            <a:r>
              <a:rPr lang="en-US" sz="1200"/>
              <a:t>Project</a:t>
            </a:r>
          </a:p>
        </p:txBody>
      </p:sp>
      <p:sp>
        <p:nvSpPr>
          <p:cNvPr id="113688" name="Rectangle 24"/>
          <p:cNvSpPr>
            <a:spLocks noChangeArrowheads="1"/>
          </p:cNvSpPr>
          <p:nvPr/>
        </p:nvSpPr>
        <p:spPr bwMode="auto">
          <a:xfrm>
            <a:off x="8191500" y="3048000"/>
            <a:ext cx="9906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a:t>Ongoing</a:t>
            </a:r>
          </a:p>
          <a:p>
            <a:pPr algn="ctr"/>
            <a:r>
              <a:rPr lang="en-US" sz="1200"/>
              <a:t>Work</a:t>
            </a:r>
          </a:p>
        </p:txBody>
      </p:sp>
      <p:sp>
        <p:nvSpPr>
          <p:cNvPr id="113689" name="Line 25"/>
          <p:cNvSpPr>
            <a:spLocks noChangeShapeType="1"/>
          </p:cNvSpPr>
          <p:nvPr/>
        </p:nvSpPr>
        <p:spPr bwMode="auto">
          <a:xfrm>
            <a:off x="3162300" y="28194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p>
        </p:txBody>
      </p:sp>
      <p:sp>
        <p:nvSpPr>
          <p:cNvPr id="113690" name="Line 26"/>
          <p:cNvSpPr>
            <a:spLocks noChangeShapeType="1"/>
          </p:cNvSpPr>
          <p:nvPr/>
        </p:nvSpPr>
        <p:spPr bwMode="auto">
          <a:xfrm>
            <a:off x="8648700" y="2819400"/>
            <a:ext cx="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p>
        </p:txBody>
      </p:sp>
      <p:sp>
        <p:nvSpPr>
          <p:cNvPr id="113691" name="Text Box 27"/>
          <p:cNvSpPr txBox="1">
            <a:spLocks noChangeArrowheads="1"/>
          </p:cNvSpPr>
          <p:nvPr/>
        </p:nvSpPr>
        <p:spPr bwMode="auto">
          <a:xfrm>
            <a:off x="3603625" y="2014538"/>
            <a:ext cx="618439"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200"/>
              <a:t>Level 0</a:t>
            </a:r>
          </a:p>
        </p:txBody>
      </p:sp>
      <p:sp>
        <p:nvSpPr>
          <p:cNvPr id="113692" name="Line 28"/>
          <p:cNvSpPr>
            <a:spLocks noChangeShapeType="1"/>
          </p:cNvSpPr>
          <p:nvPr/>
        </p:nvSpPr>
        <p:spPr bwMode="auto">
          <a:xfrm>
            <a:off x="7429500" y="2819400"/>
            <a:ext cx="1219200" cy="0"/>
          </a:xfrm>
          <a:prstGeom prst="line">
            <a:avLst/>
          </a:prstGeom>
          <a:noFill/>
          <a:ln w="9525">
            <a:solidFill>
              <a:schemeClr val="tx1"/>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200"/>
          </a:p>
        </p:txBody>
      </p:sp>
      <p:sp>
        <p:nvSpPr>
          <p:cNvPr id="113693" name="Text Box 29"/>
          <p:cNvSpPr txBox="1">
            <a:spLocks noChangeArrowheads="1"/>
          </p:cNvSpPr>
          <p:nvPr/>
        </p:nvSpPr>
        <p:spPr bwMode="auto">
          <a:xfrm>
            <a:off x="2689226" y="4833939"/>
            <a:ext cx="76450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200"/>
              <a:t>Product</a:t>
            </a:r>
          </a:p>
          <a:p>
            <a:r>
              <a:rPr lang="en-US" sz="1200"/>
              <a:t>Structure</a:t>
            </a:r>
          </a:p>
        </p:txBody>
      </p:sp>
      <p:sp>
        <p:nvSpPr>
          <p:cNvPr id="113694" name="Text Box 30"/>
          <p:cNvSpPr txBox="1">
            <a:spLocks noChangeArrowheads="1"/>
          </p:cNvSpPr>
          <p:nvPr/>
        </p:nvSpPr>
        <p:spPr bwMode="auto">
          <a:xfrm>
            <a:off x="4137026" y="4833938"/>
            <a:ext cx="823367"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200"/>
              <a:t>Groupings</a:t>
            </a:r>
          </a:p>
        </p:txBody>
      </p:sp>
      <p:sp>
        <p:nvSpPr>
          <p:cNvPr id="113695" name="Text Box 31"/>
          <p:cNvSpPr txBox="1">
            <a:spLocks noChangeArrowheads="1"/>
          </p:cNvSpPr>
          <p:nvPr/>
        </p:nvSpPr>
        <p:spPr bwMode="auto">
          <a:xfrm>
            <a:off x="5661026" y="4833938"/>
            <a:ext cx="522066"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200"/>
              <a:t>Steps</a:t>
            </a:r>
          </a:p>
        </p:txBody>
      </p:sp>
      <p:sp>
        <p:nvSpPr>
          <p:cNvPr id="113696" name="Text Box 32"/>
          <p:cNvSpPr txBox="1">
            <a:spLocks noChangeArrowheads="1"/>
          </p:cNvSpPr>
          <p:nvPr/>
        </p:nvSpPr>
        <p:spPr bwMode="auto">
          <a:xfrm>
            <a:off x="7108825" y="4833938"/>
            <a:ext cx="1001684"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200"/>
              <a:t>Integrative, </a:t>
            </a:r>
          </a:p>
          <a:p>
            <a:r>
              <a:rPr lang="en-US" sz="1200"/>
              <a:t>Analytical, or</a:t>
            </a:r>
          </a:p>
          <a:p>
            <a:r>
              <a:rPr lang="en-US" sz="1200"/>
              <a:t>Process</a:t>
            </a:r>
          </a:p>
        </p:txBody>
      </p:sp>
      <p:sp>
        <p:nvSpPr>
          <p:cNvPr id="113697" name="Text Box 33"/>
          <p:cNvSpPr txBox="1">
            <a:spLocks noChangeArrowheads="1"/>
          </p:cNvSpPr>
          <p:nvPr/>
        </p:nvSpPr>
        <p:spPr bwMode="auto">
          <a:xfrm>
            <a:off x="8632826" y="4910138"/>
            <a:ext cx="1021946"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200"/>
              <a:t>Support</a:t>
            </a:r>
          </a:p>
          <a:p>
            <a:r>
              <a:rPr lang="en-US" sz="1200"/>
              <a:t>and</a:t>
            </a:r>
          </a:p>
          <a:p>
            <a:r>
              <a:rPr lang="en-US" sz="1200"/>
              <a:t>Management</a:t>
            </a:r>
          </a:p>
        </p:txBody>
      </p:sp>
      <p:sp>
        <p:nvSpPr>
          <p:cNvPr id="113698" name="Text Box 34"/>
          <p:cNvSpPr txBox="1">
            <a:spLocks noChangeArrowheads="1"/>
          </p:cNvSpPr>
          <p:nvPr/>
        </p:nvSpPr>
        <p:spPr bwMode="auto">
          <a:xfrm>
            <a:off x="1812925" y="3157538"/>
            <a:ext cx="618439"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200"/>
              <a:t>Level 1</a:t>
            </a:r>
          </a:p>
        </p:txBody>
      </p:sp>
      <p:sp>
        <p:nvSpPr>
          <p:cNvPr id="113699" name="Text Box 35"/>
          <p:cNvSpPr txBox="1">
            <a:spLocks noChangeArrowheads="1"/>
          </p:cNvSpPr>
          <p:nvPr/>
        </p:nvSpPr>
        <p:spPr bwMode="auto">
          <a:xfrm>
            <a:off x="1812925" y="4452938"/>
            <a:ext cx="618439"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200"/>
              <a:t>Level 2</a:t>
            </a:r>
          </a:p>
        </p:txBody>
      </p:sp>
    </p:spTree>
    <p:extLst>
      <p:ext uri="{BB962C8B-B14F-4D97-AF65-F5344CB8AC3E}">
        <p14:creationId xmlns:p14="http://schemas.microsoft.com/office/powerpoint/2010/main" xmlns="" val="81569991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5714" name="Text Box 2"/>
          <p:cNvSpPr txBox="1">
            <a:spLocks noChangeArrowheads="1"/>
          </p:cNvSpPr>
          <p:nvPr/>
        </p:nvSpPr>
        <p:spPr bwMode="auto">
          <a:xfrm>
            <a:off x="2136523" y="533401"/>
            <a:ext cx="7510967" cy="20621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3200" b="1" dirty="0">
                <a:latin typeface="Arial" panose="020B0604020202020204" pitchFamily="34" charset="0"/>
                <a:cs typeface="Arial" panose="020B0604020202020204" pitchFamily="34" charset="0"/>
              </a:rPr>
              <a:t>Effective Work Breakdown Structures</a:t>
            </a:r>
          </a:p>
          <a:p>
            <a:pPr algn="ctr"/>
            <a:endParaRPr lang="en-US" sz="3200" dirty="0">
              <a:solidFill>
                <a:schemeClr val="tx2"/>
              </a:solidFill>
            </a:endParaRPr>
          </a:p>
          <a:p>
            <a:pPr algn="ctr"/>
            <a:endParaRPr lang="en-US" sz="3200" dirty="0">
              <a:solidFill>
                <a:schemeClr val="tx2"/>
              </a:solidFill>
            </a:endParaRPr>
          </a:p>
          <a:p>
            <a:pPr algn="ctr"/>
            <a:r>
              <a:rPr lang="en-US" sz="3200" dirty="0">
                <a:latin typeface="Arial" panose="020B0604020202020204" pitchFamily="34" charset="0"/>
                <a:cs typeface="Arial" panose="020B0604020202020204" pitchFamily="34" charset="0"/>
              </a:rPr>
              <a:t>Thank You</a:t>
            </a:r>
          </a:p>
        </p:txBody>
      </p:sp>
      <p:pic>
        <p:nvPicPr>
          <p:cNvPr id="115716" name="Picture 4" descr="an02097_"/>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81200" y="2590800"/>
            <a:ext cx="2965450" cy="346868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5105818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198</TotalTime>
  <Words>2467</Words>
  <Application>Microsoft Office PowerPoint</Application>
  <PresentationFormat>Custom</PresentationFormat>
  <Paragraphs>626</Paragraphs>
  <Slides>45</Slides>
  <Notes>25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47" baseType="lpstr">
      <vt:lpstr>Office Theme</vt:lpstr>
      <vt:lpstr>Document</vt:lpstr>
      <vt:lpstr>Quick Recap</vt:lpstr>
      <vt:lpstr>PMBOK Scope Management Processes</vt:lpstr>
      <vt:lpstr>Summary of Scope Management Processes</vt:lpstr>
      <vt:lpstr>Slide 4</vt:lpstr>
      <vt:lpstr>Work Breakdown Structures</vt:lpstr>
      <vt:lpstr>Outline</vt:lpstr>
      <vt:lpstr>Anatomy of Work Breakdown Structures</vt:lpstr>
      <vt:lpstr>Anatomy of Work Breakdown Structures</vt:lpstr>
      <vt:lpstr>Work Breakdown Structure</vt:lpstr>
      <vt:lpstr>Slide 10</vt:lpstr>
      <vt:lpstr>WBS CONCEPT</vt:lpstr>
      <vt:lpstr>Definitions</vt:lpstr>
      <vt:lpstr>Sample Partial WBS</vt:lpstr>
      <vt:lpstr>Anatomy of Work Breakdown Structures</vt:lpstr>
      <vt:lpstr>100 % Rule</vt:lpstr>
      <vt:lpstr>SAMPLE WBS - GARAGE</vt:lpstr>
      <vt:lpstr>100 % Rule Importance</vt:lpstr>
      <vt:lpstr>Anatomy of Work Breakdown Structures</vt:lpstr>
      <vt:lpstr>Three Types of WBS Structures</vt:lpstr>
      <vt:lpstr>Product Breakdown</vt:lpstr>
      <vt:lpstr>SAMPLE WBS - GARAGE</vt:lpstr>
      <vt:lpstr>Service Breakdown</vt:lpstr>
      <vt:lpstr>Service Project Breakdown</vt:lpstr>
      <vt:lpstr>Results Project Breakdown</vt:lpstr>
      <vt:lpstr>Results Project WBS</vt:lpstr>
      <vt:lpstr>Anatomy of Work Breakdown Structures</vt:lpstr>
      <vt:lpstr>Four Types of WBS Crosscutting Elements</vt:lpstr>
      <vt:lpstr>Four Types of WBS Crosscutting Elements 1. Integrative</vt:lpstr>
      <vt:lpstr>Four Types of WBS Crosscutting Elements 2. Analytical</vt:lpstr>
      <vt:lpstr>Four Types of WBS Crosscutting Elements 3. Process</vt:lpstr>
      <vt:lpstr>Four Types of WBS Crosscutting Elements 3. Process</vt:lpstr>
      <vt:lpstr>Four Types of WBS Crosscutting Elements 4. Project Management</vt:lpstr>
      <vt:lpstr>Four Types of WBS Crosscutting Elements 4. Project Management</vt:lpstr>
      <vt:lpstr>Four Types of WBS Crosscutting Elements 4. Project Management</vt:lpstr>
      <vt:lpstr>Anatomy of Work Breakdown Structures</vt:lpstr>
      <vt:lpstr>Two Types of Programs</vt:lpstr>
      <vt:lpstr>A Program Life Cycle Phases</vt:lpstr>
      <vt:lpstr>Example Program Areas</vt:lpstr>
      <vt:lpstr>PM WBS Elements in a Program</vt:lpstr>
      <vt:lpstr>Level 1 PM Decomposition</vt:lpstr>
      <vt:lpstr>Anatomy of Work Breakdown Structures</vt:lpstr>
      <vt:lpstr>Time Sharing System (TSS) Project WBS</vt:lpstr>
      <vt:lpstr>WBS and Activities in MS Project</vt:lpstr>
      <vt:lpstr>Summary Generic WBS Elements </vt:lpstr>
      <vt:lpstr>Slide 45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Home</dc:creator>
  <cp:lastModifiedBy>Administrator</cp:lastModifiedBy>
  <cp:revision>20</cp:revision>
  <dcterms:created xsi:type="dcterms:W3CDTF">2013-06-03T03:38:55Z</dcterms:created>
  <dcterms:modified xsi:type="dcterms:W3CDTF">2013-06-03T08:33:09Z</dcterms:modified>
</cp:coreProperties>
</file>