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6" r:id="rId6"/>
    <p:sldId id="287"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9B18EB-A3A1-49C1-AF55-0437410A2EFB}" type="datetimeFigureOut">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3372457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9B18EB-A3A1-49C1-AF55-0437410A2EFB}" type="datetimeFigureOut">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2664937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9B18EB-A3A1-49C1-AF55-0437410A2EFB}" type="datetimeFigureOut">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2327970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9B18EB-A3A1-49C1-AF55-0437410A2EFB}" type="datetimeFigureOut">
              <a:rPr lang="en-US" smtClean="0"/>
              <a:pPr/>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871535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9B18EB-A3A1-49C1-AF55-0437410A2EFB}" type="datetimeFigureOut">
              <a:rPr lang="en-US" smtClean="0"/>
              <a:pPr/>
              <a:t>6/1/2013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3315896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9B18EB-A3A1-49C1-AF55-0437410A2EFB}" type="datetimeFigureOut">
              <a:rPr lang="en-US" smtClean="0"/>
              <a:pPr/>
              <a:t>6/1/2013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1862227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9B18EB-A3A1-49C1-AF55-0437410A2EFB}" type="datetimeFigureOut">
              <a:rPr lang="en-US" smtClean="0"/>
              <a:pPr/>
              <a:t>6/1/2013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676166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B18EB-A3A1-49C1-AF55-0437410A2EFB}" type="datetimeFigureOut">
              <a:rPr lang="en-US" smtClean="0"/>
              <a:pPr/>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104785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B18EB-A3A1-49C1-AF55-0437410A2EFB}" type="datetimeFigureOut">
              <a:rPr lang="en-US" smtClean="0"/>
              <a:pPr/>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3678221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9B18EB-A3A1-49C1-AF55-0437410A2EFB}" type="datetimeFigureOut">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4220275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9B18EB-A3A1-49C1-AF55-0437410A2EFB}" type="datetimeFigureOut">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2620935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9B18EB-A3A1-49C1-AF55-0437410A2EFB}" type="datetimeFigureOut">
              <a:rPr lang="en-US" smtClean="0"/>
              <a:pPr/>
              <a:t>6/1/2013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38F9E5-01C3-44EA-9558-3316FCB50D98}" type="slidenum">
              <a:rPr lang="en-US" smtClean="0"/>
              <a:pPr/>
              <a:t>‹#›</a:t>
            </a:fld>
            <a:endParaRPr lang="en-US"/>
          </a:p>
        </p:txBody>
      </p:sp>
    </p:spTree>
    <p:extLst>
      <p:ext uri="{BB962C8B-B14F-4D97-AF65-F5344CB8AC3E}">
        <p14:creationId xmlns:p14="http://schemas.microsoft.com/office/powerpoint/2010/main" xmlns="" val="3044955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41911463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6555" y="2232561"/>
            <a:ext cx="3785315" cy="1325563"/>
          </a:xfrm>
        </p:spPr>
        <p:txBody>
          <a:bodyPr>
            <a:normAutofit/>
          </a:bodyPr>
          <a:lstStyle/>
          <a:p>
            <a:r>
              <a:rPr lang="en-US" sz="3200" b="1" dirty="0" smtClean="0">
                <a:latin typeface="Arial" panose="020B0604020202020204" pitchFamily="34" charset="0"/>
                <a:cs typeface="Arial" panose="020B0604020202020204" pitchFamily="34" charset="0"/>
              </a:rPr>
              <a:t>Quick Recap</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7602538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524000" y="134880"/>
            <a:ext cx="9144000" cy="1035901"/>
          </a:xfrm>
        </p:spPr>
        <p:txBody>
          <a:bodyPr>
            <a:normAutofit/>
          </a:bodyPr>
          <a:lstStyle/>
          <a:p>
            <a:r>
              <a:rPr lang="en-US" sz="2800" b="1" dirty="0">
                <a:latin typeface="Arial" panose="020B0604020202020204" pitchFamily="34" charset="0"/>
                <a:cs typeface="Arial" panose="020B0604020202020204" pitchFamily="34" charset="0"/>
              </a:rPr>
              <a:t>The Project Plan</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 </a:t>
            </a:r>
            <a:r>
              <a:rPr lang="en-US" sz="2800" b="1" i="1" dirty="0" err="1">
                <a:latin typeface="Arial" panose="020B0604020202020204" pitchFamily="34" charset="0"/>
                <a:cs typeface="Arial" panose="020B0604020202020204" pitchFamily="34" charset="0"/>
              </a:rPr>
              <a:t>Plan</a:t>
            </a:r>
            <a:r>
              <a:rPr lang="en-US" sz="2800" b="1" i="1" dirty="0">
                <a:latin typeface="Arial" panose="020B0604020202020204" pitchFamily="34" charset="0"/>
                <a:cs typeface="Arial" panose="020B0604020202020204" pitchFamily="34" charset="0"/>
              </a:rPr>
              <a:t> Your Work, then Work Your Plan</a:t>
            </a:r>
          </a:p>
        </p:txBody>
      </p:sp>
      <p:graphicFrame>
        <p:nvGraphicFramePr>
          <p:cNvPr id="2053" name="Object 5"/>
          <p:cNvGraphicFramePr>
            <a:graphicFrameLocks noChangeAspect="1"/>
          </p:cNvGraphicFramePr>
          <p:nvPr/>
        </p:nvGraphicFramePr>
        <p:xfrm>
          <a:off x="4107825" y="1170781"/>
          <a:ext cx="4829252" cy="5513354"/>
        </p:xfrm>
        <a:graphic>
          <a:graphicData uri="http://schemas.openxmlformats.org/presentationml/2006/ole">
            <p:oleObj spid="_x0000_s1031" name="Visio" r:id="rId3" imgW="6438460" imgH="7353037" progId="Visio.Drawing.11">
              <p:embed/>
            </p:oleObj>
          </a:graphicData>
        </a:graphic>
      </p:graphicFrame>
    </p:spTree>
    <p:extLst>
      <p:ext uri="{BB962C8B-B14F-4D97-AF65-F5344CB8AC3E}">
        <p14:creationId xmlns:p14="http://schemas.microsoft.com/office/powerpoint/2010/main" xmlns="" val="31559428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2013621"/>
            <a:ext cx="11087637" cy="3356869"/>
          </a:xfrm>
        </p:spPr>
        <p:txBody>
          <a:bodyPr>
            <a:noAutofit/>
          </a:bodyPr>
          <a:lstStyle/>
          <a:p>
            <a:r>
              <a:rPr lang="en-US" sz="2800" b="1" dirty="0" smtClean="0">
                <a:latin typeface="Arial" panose="020B0604020202020204" pitchFamily="34" charset="0"/>
                <a:cs typeface="Arial" panose="020B0604020202020204" pitchFamily="34" charset="0"/>
              </a:rPr>
              <a:t>Lesson 3: Planning Project Work</a:t>
            </a:r>
            <a:r>
              <a:rPr lang="en-US" sz="2800" dirty="0" smtClean="0">
                <a:latin typeface="Arial" panose="020B0604020202020204" pitchFamily="34" charset="0"/>
                <a:cs typeface="Arial" panose="020B0604020202020204" pitchFamily="34" charset="0"/>
              </a:rPr>
              <a:t/>
            </a:r>
            <a:br>
              <a:rPr lang="en-US" sz="2800" dirty="0" smtClean="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
            </a:r>
            <a:br>
              <a:rPr lang="en-US" sz="2800" dirty="0" smtClean="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Topic 3B: Document Stakeholder Requirements</a:t>
            </a:r>
            <a:br>
              <a:rPr lang="en-US" sz="2800" dirty="0" smtClean="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Topic 3C: Create a Scope Statement</a:t>
            </a:r>
            <a:br>
              <a:rPr lang="en-US" sz="2800" dirty="0" smtClean="0">
                <a:latin typeface="Arial" panose="020B0604020202020204" pitchFamily="34" charset="0"/>
                <a:cs typeface="Arial" panose="020B0604020202020204" pitchFamily="34" charset="0"/>
              </a:rPr>
            </a:br>
            <a:endParaRPr lang="en-US" sz="2800" dirty="0"/>
          </a:p>
        </p:txBody>
      </p:sp>
    </p:spTree>
    <p:extLst>
      <p:ext uri="{BB962C8B-B14F-4D97-AF65-F5344CB8AC3E}">
        <p14:creationId xmlns:p14="http://schemas.microsoft.com/office/powerpoint/2010/main" xmlns="" val="40095057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pPr eaLnBrk="1" hangingPunct="1"/>
            <a:r>
              <a:rPr lang="en-IE" sz="2800" b="1" dirty="0">
                <a:solidFill>
                  <a:schemeClr val="tx1">
                    <a:lumMod val="95000"/>
                    <a:lumOff val="5000"/>
                  </a:schemeClr>
                </a:solidFill>
                <a:latin typeface="Arial" panose="020B0604020202020204" pitchFamily="34" charset="0"/>
                <a:cs typeface="Arial" panose="020B0604020202020204" pitchFamily="34" charset="0"/>
              </a:rPr>
              <a:t>Key stakeholders </a:t>
            </a:r>
            <a:r>
              <a:rPr lang="en-IE" sz="2800" b="1" dirty="0" smtClean="0">
                <a:solidFill>
                  <a:schemeClr val="tx1">
                    <a:lumMod val="95000"/>
                    <a:lumOff val="5000"/>
                  </a:schemeClr>
                </a:solidFill>
                <a:latin typeface="Arial" panose="020B0604020202020204" pitchFamily="34" charset="0"/>
                <a:cs typeface="Arial" panose="020B0604020202020204" pitchFamily="34" charset="0"/>
              </a:rPr>
              <a:t>Requirements</a:t>
            </a:r>
            <a:endParaRPr lang="en-US" sz="28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37891" name="Rectangle 3"/>
          <p:cNvSpPr>
            <a:spLocks noGrp="1" noChangeArrowheads="1"/>
          </p:cNvSpPr>
          <p:nvPr>
            <p:ph type="body" idx="1"/>
          </p:nvPr>
        </p:nvSpPr>
        <p:spPr/>
        <p:txBody>
          <a:bodyPr>
            <a:normAutofit/>
          </a:bodyPr>
          <a:lstStyle/>
          <a:p>
            <a:pPr algn="just" eaLnBrk="1" hangingPunct="1">
              <a:lnSpc>
                <a:spcPct val="80000"/>
              </a:lnSpc>
            </a:pPr>
            <a:r>
              <a:rPr lang="en-IE" sz="2400" dirty="0">
                <a:solidFill>
                  <a:schemeClr val="tx1">
                    <a:lumMod val="95000"/>
                    <a:lumOff val="5000"/>
                  </a:schemeClr>
                </a:solidFill>
                <a:latin typeface="Arial" panose="020B0604020202020204" pitchFamily="34" charset="0"/>
                <a:cs typeface="Arial" panose="020B0604020202020204" pitchFamily="34" charset="0"/>
              </a:rPr>
              <a:t>Project Manager – the individual responsible for handling the project</a:t>
            </a:r>
          </a:p>
          <a:p>
            <a:pPr algn="just" eaLnBrk="1" hangingPunct="1">
              <a:lnSpc>
                <a:spcPct val="80000"/>
              </a:lnSpc>
            </a:pPr>
            <a:r>
              <a:rPr lang="en-IE" sz="2400" dirty="0">
                <a:solidFill>
                  <a:schemeClr val="tx1">
                    <a:lumMod val="95000"/>
                    <a:lumOff val="5000"/>
                  </a:schemeClr>
                </a:solidFill>
                <a:latin typeface="Arial" panose="020B0604020202020204" pitchFamily="34" charset="0"/>
                <a:cs typeface="Arial" panose="020B0604020202020204" pitchFamily="34" charset="0"/>
              </a:rPr>
              <a:t>Customer – the individual or organisation who will use the project’s product</a:t>
            </a:r>
          </a:p>
          <a:p>
            <a:pPr algn="just" eaLnBrk="1" hangingPunct="1">
              <a:lnSpc>
                <a:spcPct val="80000"/>
              </a:lnSpc>
            </a:pPr>
            <a:r>
              <a:rPr lang="en-IE" sz="2400" dirty="0">
                <a:solidFill>
                  <a:schemeClr val="tx1">
                    <a:lumMod val="95000"/>
                    <a:lumOff val="5000"/>
                  </a:schemeClr>
                </a:solidFill>
                <a:latin typeface="Arial" panose="020B0604020202020204" pitchFamily="34" charset="0"/>
                <a:cs typeface="Arial" panose="020B0604020202020204" pitchFamily="34" charset="0"/>
              </a:rPr>
              <a:t>Performing Organisation – the enterprise whose employee’s are most directly involved in doing the work of the project</a:t>
            </a:r>
          </a:p>
          <a:p>
            <a:pPr algn="just" eaLnBrk="1" hangingPunct="1">
              <a:lnSpc>
                <a:spcPct val="80000"/>
              </a:lnSpc>
            </a:pPr>
            <a:r>
              <a:rPr lang="en-IE" sz="2400" dirty="0">
                <a:solidFill>
                  <a:schemeClr val="tx1">
                    <a:lumMod val="95000"/>
                    <a:lumOff val="5000"/>
                  </a:schemeClr>
                </a:solidFill>
                <a:latin typeface="Arial" panose="020B0604020202020204" pitchFamily="34" charset="0"/>
                <a:cs typeface="Arial" panose="020B0604020202020204" pitchFamily="34" charset="0"/>
              </a:rPr>
              <a:t>Project Team Members  - the group that is performing the work of the project</a:t>
            </a:r>
          </a:p>
          <a:p>
            <a:pPr algn="just" eaLnBrk="1" hangingPunct="1">
              <a:lnSpc>
                <a:spcPct val="80000"/>
              </a:lnSpc>
            </a:pPr>
            <a:r>
              <a:rPr lang="en-IE" sz="2400" dirty="0">
                <a:solidFill>
                  <a:schemeClr val="tx1">
                    <a:lumMod val="95000"/>
                    <a:lumOff val="5000"/>
                  </a:schemeClr>
                </a:solidFill>
                <a:latin typeface="Arial" panose="020B0604020202020204" pitchFamily="34" charset="0"/>
                <a:cs typeface="Arial" panose="020B0604020202020204" pitchFamily="34" charset="0"/>
              </a:rPr>
              <a:t>Project Sponsor- the individual or group that provides the resources for the project</a:t>
            </a:r>
          </a:p>
          <a:p>
            <a:pPr algn="just" eaLnBrk="1" hangingPunct="1">
              <a:lnSpc>
                <a:spcPct val="80000"/>
              </a:lnSpc>
            </a:pPr>
            <a:r>
              <a:rPr lang="en-IE" sz="2400" dirty="0">
                <a:solidFill>
                  <a:schemeClr val="tx1">
                    <a:lumMod val="95000"/>
                    <a:lumOff val="5000"/>
                  </a:schemeClr>
                </a:solidFill>
                <a:latin typeface="Arial" panose="020B0604020202020204" pitchFamily="34" charset="0"/>
                <a:cs typeface="Arial" panose="020B0604020202020204" pitchFamily="34" charset="0"/>
              </a:rPr>
              <a:t>Regulatory or government agencies</a:t>
            </a:r>
          </a:p>
          <a:p>
            <a:pPr algn="just" eaLnBrk="1" hangingPunct="1">
              <a:lnSpc>
                <a:spcPct val="80000"/>
              </a:lnSpc>
            </a:pPr>
            <a:r>
              <a:rPr lang="en-IE" sz="2400" dirty="0">
                <a:solidFill>
                  <a:schemeClr val="tx1">
                    <a:lumMod val="95000"/>
                    <a:lumOff val="5000"/>
                  </a:schemeClr>
                </a:solidFill>
                <a:latin typeface="Arial" panose="020B0604020202020204" pitchFamily="34" charset="0"/>
                <a:cs typeface="Arial" panose="020B0604020202020204" pitchFamily="34" charset="0"/>
              </a:rPr>
              <a:t>Sellers and contractors</a:t>
            </a:r>
          </a:p>
          <a:p>
            <a:pPr algn="just" eaLnBrk="1" hangingPunct="1">
              <a:lnSpc>
                <a:spcPct val="80000"/>
              </a:lnSpc>
            </a:pPr>
            <a:r>
              <a:rPr lang="en-IE" sz="2400" dirty="0">
                <a:solidFill>
                  <a:schemeClr val="tx1">
                    <a:lumMod val="95000"/>
                    <a:lumOff val="5000"/>
                  </a:schemeClr>
                </a:solidFill>
                <a:latin typeface="Arial" panose="020B0604020202020204" pitchFamily="34" charset="0"/>
                <a:cs typeface="Arial" panose="020B0604020202020204" pitchFamily="34" charset="0"/>
              </a:rPr>
              <a:t>Individual citizens or groups of citizens</a:t>
            </a:r>
            <a:endParaRPr lang="en-US" sz="2400" dirty="0">
              <a:solidFill>
                <a:schemeClr val="tx1">
                  <a:lumMod val="95000"/>
                  <a:lumOff val="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4965232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2800" b="1" dirty="0" smtClean="0">
                <a:solidFill>
                  <a:schemeClr val="tx1">
                    <a:lumMod val="95000"/>
                    <a:lumOff val="5000"/>
                  </a:schemeClr>
                </a:solidFill>
                <a:latin typeface="Arial" panose="020B0604020202020204" pitchFamily="34" charset="0"/>
                <a:cs typeface="Arial" panose="020B0604020202020204" pitchFamily="34" charset="0"/>
              </a:rPr>
              <a:t>Key stakeholders Requirements</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t>Each requirement will act as a Monitoring device for any change</a:t>
            </a:r>
          </a:p>
          <a:p>
            <a:r>
              <a:rPr lang="en-US" dirty="0" smtClean="0"/>
              <a:t>Requirements should be clearly defined</a:t>
            </a:r>
          </a:p>
          <a:p>
            <a:r>
              <a:rPr lang="en-US" dirty="0" smtClean="0"/>
              <a:t>If any change in requirement, Change control system should be followed</a:t>
            </a:r>
          </a:p>
          <a:p>
            <a:r>
              <a:rPr lang="en-US" dirty="0" smtClean="0"/>
              <a:t>Requirements will be a baseline for scope development</a:t>
            </a:r>
          </a:p>
          <a:p>
            <a:r>
              <a:rPr lang="en-US" dirty="0" smtClean="0"/>
              <a:t>Interviews, Questioners, project charter, meetings etc. will be used for requirements gathering</a:t>
            </a:r>
          </a:p>
          <a:p>
            <a:endParaRPr lang="en-US" dirty="0"/>
          </a:p>
        </p:txBody>
      </p:sp>
    </p:spTree>
    <p:extLst>
      <p:ext uri="{BB962C8B-B14F-4D97-AF65-F5344CB8AC3E}">
        <p14:creationId xmlns:p14="http://schemas.microsoft.com/office/powerpoint/2010/main" xmlns="" val="31321028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33733" y="164205"/>
            <a:ext cx="8153400" cy="990600"/>
          </a:xfrm>
        </p:spPr>
        <p:txBody>
          <a:bodyPr>
            <a:normAutofit/>
          </a:bodyPr>
          <a:lstStyle/>
          <a:p>
            <a:pPr eaLnBrk="1" hangingPunct="1"/>
            <a:r>
              <a:rPr lang="en-US" sz="2800" b="1" dirty="0" smtClean="0">
                <a:latin typeface="Arial" panose="020B0604020202020204" pitchFamily="34" charset="0"/>
                <a:cs typeface="Arial" panose="020B0604020202020204" pitchFamily="34" charset="0"/>
              </a:rPr>
              <a:t>Scope</a:t>
            </a:r>
          </a:p>
        </p:txBody>
      </p:sp>
      <p:sp>
        <p:nvSpPr>
          <p:cNvPr id="11267" name="Rectangle 3"/>
          <p:cNvSpPr>
            <a:spLocks noGrp="1" noChangeArrowheads="1"/>
          </p:cNvSpPr>
          <p:nvPr>
            <p:ph sz="quarter" idx="1"/>
          </p:nvPr>
        </p:nvSpPr>
        <p:spPr>
          <a:xfrm>
            <a:off x="260708" y="1154805"/>
            <a:ext cx="11793917" cy="5142964"/>
          </a:xfrm>
        </p:spPr>
        <p:txBody>
          <a:bodyPr>
            <a:noAutofit/>
          </a:bodyPr>
          <a:lstStyle/>
          <a:p>
            <a:pPr marL="273050" indent="-273050" algn="just">
              <a:lnSpc>
                <a:spcPct val="150000"/>
              </a:lnSpc>
              <a:buFont typeface="Wingdings 2" panose="05020102010507070707" pitchFamily="18" charset="2"/>
              <a:buChar char=""/>
            </a:pPr>
            <a:r>
              <a:rPr lang="en-US" sz="2400" dirty="0">
                <a:latin typeface="Arial" panose="020B0604020202020204" pitchFamily="34" charset="0"/>
                <a:cs typeface="Arial" panose="020B0604020202020204" pitchFamily="34" charset="0"/>
              </a:rPr>
              <a:t>The deliverables or work products that must be completed in order to achieve the project’s MOV.</a:t>
            </a:r>
          </a:p>
          <a:p>
            <a:pPr marL="273050" indent="-273050" algn="just">
              <a:lnSpc>
                <a:spcPct val="150000"/>
              </a:lnSpc>
              <a:buFont typeface="Wingdings 2" panose="05020102010507070707" pitchFamily="18" charset="2"/>
              <a:buChar char=""/>
            </a:pPr>
            <a:r>
              <a:rPr lang="en-US" sz="2400" dirty="0">
                <a:latin typeface="Arial" panose="020B0604020202020204" pitchFamily="34" charset="0"/>
                <a:cs typeface="Arial" panose="020B0604020202020204" pitchFamily="34" charset="0"/>
              </a:rPr>
              <a:t>Provides a boundary so that what needs to get done – gets done.</a:t>
            </a:r>
          </a:p>
          <a:p>
            <a:pPr marL="547688" lvl="1" algn="just">
              <a:lnSpc>
                <a:spcPct val="150000"/>
              </a:lnSpc>
              <a:buFont typeface="Wingdings" panose="05000000000000000000" pitchFamily="2" charset="2"/>
              <a:buChar char=""/>
            </a:pPr>
            <a:r>
              <a:rPr lang="en-US" dirty="0">
                <a:latin typeface="Arial" panose="020B0604020202020204" pitchFamily="34" charset="0"/>
                <a:cs typeface="Arial" panose="020B0604020202020204" pitchFamily="34" charset="0"/>
              </a:rPr>
              <a:t>Otherwise, schedule and budget are increased</a:t>
            </a:r>
          </a:p>
          <a:p>
            <a:pPr marL="273050" indent="-273050" algn="just">
              <a:lnSpc>
                <a:spcPct val="150000"/>
              </a:lnSpc>
              <a:buFont typeface="Wingdings 2" panose="05020102010507070707" pitchFamily="18" charset="2"/>
              <a:buChar char=""/>
            </a:pPr>
            <a:r>
              <a:rPr lang="en-US" sz="2400" dirty="0">
                <a:latin typeface="Arial" panose="020B0604020202020204" pitchFamily="34" charset="0"/>
                <a:cs typeface="Arial" panose="020B0604020202020204" pitchFamily="34" charset="0"/>
              </a:rPr>
              <a:t>Defines what is part of the project team’s work and what is not. </a:t>
            </a:r>
          </a:p>
          <a:p>
            <a:pPr marL="273050" indent="-273050" algn="just">
              <a:lnSpc>
                <a:spcPct val="150000"/>
              </a:lnSpc>
              <a:buFont typeface="Wingdings 2" panose="05020102010507070707" pitchFamily="18" charset="2"/>
              <a:buChar char=""/>
            </a:pPr>
            <a:r>
              <a:rPr lang="en-US" sz="2400" dirty="0">
                <a:latin typeface="Arial" panose="020B0604020202020204" pitchFamily="34" charset="0"/>
                <a:cs typeface="Arial" panose="020B0604020202020204" pitchFamily="34" charset="0"/>
              </a:rPr>
              <a:t>Provides a link between the project’s MOV and the project plan.</a:t>
            </a:r>
          </a:p>
        </p:txBody>
      </p:sp>
    </p:spTree>
    <p:extLst>
      <p:ext uri="{BB962C8B-B14F-4D97-AF65-F5344CB8AC3E}">
        <p14:creationId xmlns:p14="http://schemas.microsoft.com/office/powerpoint/2010/main" xmlns="" val="10136207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719513" y="1647825"/>
            <a:ext cx="9144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IN"/>
          </a:p>
        </p:txBody>
      </p:sp>
      <p:sp>
        <p:nvSpPr>
          <p:cNvPr id="12292" name="Text Box 4"/>
          <p:cNvSpPr txBox="1">
            <a:spLocks noChangeArrowheads="1"/>
          </p:cNvSpPr>
          <p:nvPr/>
        </p:nvSpPr>
        <p:spPr bwMode="auto">
          <a:xfrm>
            <a:off x="222162" y="227526"/>
            <a:ext cx="503535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sz="2800" b="1" dirty="0">
                <a:cs typeface="Arial" panose="020B0604020202020204" pitchFamily="34" charset="0"/>
              </a:rPr>
              <a:t>Project Planning Framework</a:t>
            </a:r>
          </a:p>
        </p:txBody>
      </p:sp>
      <p:grpSp>
        <p:nvGrpSpPr>
          <p:cNvPr id="2" name="Group 4"/>
          <p:cNvGrpSpPr>
            <a:grpSpLocks noChangeAspect="1"/>
          </p:cNvGrpSpPr>
          <p:nvPr/>
        </p:nvGrpSpPr>
        <p:grpSpPr bwMode="auto">
          <a:xfrm>
            <a:off x="1219200" y="1101726"/>
            <a:ext cx="9448800" cy="6313488"/>
            <a:chOff x="768" y="694"/>
            <a:chExt cx="5952" cy="3977"/>
          </a:xfrm>
        </p:grpSpPr>
        <p:sp>
          <p:nvSpPr>
            <p:cNvPr id="3" name="AutoShape 3"/>
            <p:cNvSpPr>
              <a:spLocks noChangeAspect="1" noChangeArrowheads="1" noTextEdit="1"/>
            </p:cNvSpPr>
            <p:nvPr/>
          </p:nvSpPr>
          <p:spPr bwMode="auto">
            <a:xfrm>
              <a:off x="960" y="1056"/>
              <a:ext cx="5760" cy="2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Rectangle 5"/>
            <p:cNvSpPr>
              <a:spLocks noChangeArrowheads="1"/>
            </p:cNvSpPr>
            <p:nvPr/>
          </p:nvSpPr>
          <p:spPr bwMode="auto">
            <a:xfrm>
              <a:off x="768" y="694"/>
              <a:ext cx="5760" cy="3977"/>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Rectangle 6"/>
            <p:cNvSpPr>
              <a:spLocks noChangeArrowheads="1"/>
            </p:cNvSpPr>
            <p:nvPr/>
          </p:nvSpPr>
          <p:spPr bwMode="auto">
            <a:xfrm>
              <a:off x="1104" y="1224"/>
              <a:ext cx="721" cy="266"/>
            </a:xfrm>
            <a:prstGeom prst="rect">
              <a:avLst/>
            </a:prstGeom>
            <a:noFill/>
            <a:ln w="9525">
              <a:solidFill>
                <a:srgbClr val="0000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7"/>
            <p:cNvSpPr>
              <a:spLocks noChangeArrowheads="1"/>
            </p:cNvSpPr>
            <p:nvPr/>
          </p:nvSpPr>
          <p:spPr bwMode="auto">
            <a:xfrm>
              <a:off x="1239" y="1263"/>
              <a:ext cx="546" cy="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rgbClr val="000000"/>
                  </a:solidFill>
                  <a:effectLst/>
                  <a:latin typeface="Times New Roman" panose="02020603050405020304" pitchFamily="18" charset="0"/>
                </a:rPr>
                <a:t>MOV</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7" name="Rectangle 8"/>
            <p:cNvSpPr>
              <a:spLocks noChangeArrowheads="1"/>
            </p:cNvSpPr>
            <p:nvPr/>
          </p:nvSpPr>
          <p:spPr bwMode="auto">
            <a:xfrm>
              <a:off x="1728" y="1621"/>
              <a:ext cx="721" cy="267"/>
            </a:xfrm>
            <a:prstGeom prst="rect">
              <a:avLst/>
            </a:prstGeom>
            <a:noFill/>
            <a:ln w="9525">
              <a:solidFill>
                <a:srgbClr val="0000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9"/>
            <p:cNvSpPr>
              <a:spLocks noChangeArrowheads="1"/>
            </p:cNvSpPr>
            <p:nvPr/>
          </p:nvSpPr>
          <p:spPr bwMode="auto">
            <a:xfrm>
              <a:off x="1853" y="1660"/>
              <a:ext cx="444"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1" i="0" u="sng" strike="noStrike" cap="none" normalizeH="0" baseline="0" dirty="0" smtClean="0">
                  <a:ln>
                    <a:noFill/>
                  </a:ln>
                  <a:solidFill>
                    <a:srgbClr val="FF0000"/>
                  </a:solidFill>
                  <a:effectLst/>
                  <a:latin typeface="Times New Roman" panose="02020603050405020304" pitchFamily="18" charset="0"/>
                </a:rPr>
                <a:t>Scope</a:t>
              </a:r>
              <a:endParaRPr kumimoji="0" lang="en-US" sz="1800" b="1" i="0" u="sng" strike="noStrike" cap="none" normalizeH="0" baseline="0" dirty="0" smtClean="0">
                <a:ln>
                  <a:noFill/>
                </a:ln>
                <a:solidFill>
                  <a:srgbClr val="FF0000"/>
                </a:solidFill>
                <a:effectLst/>
              </a:endParaRPr>
            </a:p>
          </p:txBody>
        </p:sp>
        <p:sp>
          <p:nvSpPr>
            <p:cNvPr id="9" name="Rectangle 10"/>
            <p:cNvSpPr>
              <a:spLocks noChangeArrowheads="1"/>
            </p:cNvSpPr>
            <p:nvPr/>
          </p:nvSpPr>
          <p:spPr bwMode="auto">
            <a:xfrm>
              <a:off x="2400" y="2108"/>
              <a:ext cx="721" cy="266"/>
            </a:xfrm>
            <a:prstGeom prst="rect">
              <a:avLst/>
            </a:prstGeom>
            <a:noFill/>
            <a:ln w="9525">
              <a:solidFill>
                <a:srgbClr val="0000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11"/>
            <p:cNvSpPr>
              <a:spLocks noChangeArrowheads="1"/>
            </p:cNvSpPr>
            <p:nvPr/>
          </p:nvSpPr>
          <p:spPr bwMode="auto">
            <a:xfrm>
              <a:off x="2474" y="2147"/>
              <a:ext cx="675" cy="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rgbClr val="000000"/>
                  </a:solidFill>
                  <a:effectLst/>
                  <a:latin typeface="Times New Roman" panose="02020603050405020304" pitchFamily="18" charset="0"/>
                </a:rPr>
                <a:t>Phases </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1" name="Rectangle 12"/>
            <p:cNvSpPr>
              <a:spLocks noChangeArrowheads="1"/>
            </p:cNvSpPr>
            <p:nvPr/>
          </p:nvSpPr>
          <p:spPr bwMode="auto">
            <a:xfrm>
              <a:off x="4176" y="3080"/>
              <a:ext cx="865" cy="443"/>
            </a:xfrm>
            <a:prstGeom prst="rect">
              <a:avLst/>
            </a:prstGeom>
            <a:noFill/>
            <a:ln w="9525">
              <a:solidFill>
                <a:srgbClr val="0000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Rectangle 13"/>
            <p:cNvSpPr>
              <a:spLocks noChangeArrowheads="1"/>
            </p:cNvSpPr>
            <p:nvPr/>
          </p:nvSpPr>
          <p:spPr bwMode="auto">
            <a:xfrm>
              <a:off x="4406" y="3101"/>
              <a:ext cx="501" cy="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rgbClr val="000000"/>
                  </a:solidFill>
                  <a:effectLst/>
                  <a:latin typeface="Times New Roman" panose="02020603050405020304" pitchFamily="18" charset="0"/>
                </a:rPr>
                <a:t>Time</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3" name="Rectangle 14"/>
            <p:cNvSpPr>
              <a:spLocks noChangeArrowheads="1"/>
            </p:cNvSpPr>
            <p:nvPr/>
          </p:nvSpPr>
          <p:spPr bwMode="auto">
            <a:xfrm>
              <a:off x="4236" y="3313"/>
              <a:ext cx="858" cy="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rgbClr val="000000"/>
                  </a:solidFill>
                  <a:effectLst/>
                  <a:latin typeface="Times New Roman" panose="02020603050405020304" pitchFamily="18" charset="0"/>
                </a:rPr>
                <a:t>Estimates</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4" name="Rectangle 15"/>
            <p:cNvSpPr>
              <a:spLocks noChangeArrowheads="1"/>
            </p:cNvSpPr>
            <p:nvPr/>
          </p:nvSpPr>
          <p:spPr bwMode="auto">
            <a:xfrm>
              <a:off x="4176" y="2505"/>
              <a:ext cx="865" cy="399"/>
            </a:xfrm>
            <a:prstGeom prst="rect">
              <a:avLst/>
            </a:prstGeom>
            <a:noFill/>
            <a:ln w="9525">
              <a:solidFill>
                <a:srgbClr val="0000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16"/>
            <p:cNvSpPr>
              <a:spLocks noChangeArrowheads="1"/>
            </p:cNvSpPr>
            <p:nvPr/>
          </p:nvSpPr>
          <p:spPr bwMode="auto">
            <a:xfrm>
              <a:off x="4214" y="2611"/>
              <a:ext cx="903" cy="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rgbClr val="000000"/>
                  </a:solidFill>
                  <a:effectLst/>
                  <a:latin typeface="Times New Roman" panose="02020603050405020304" pitchFamily="18" charset="0"/>
                </a:rPr>
                <a:t>Resources</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6" name="Rectangle 17"/>
            <p:cNvSpPr>
              <a:spLocks noChangeArrowheads="1"/>
            </p:cNvSpPr>
            <p:nvPr/>
          </p:nvSpPr>
          <p:spPr bwMode="auto">
            <a:xfrm>
              <a:off x="2928" y="2594"/>
              <a:ext cx="721" cy="266"/>
            </a:xfrm>
            <a:prstGeom prst="rect">
              <a:avLst/>
            </a:prstGeom>
            <a:noFill/>
            <a:ln w="9525">
              <a:solidFill>
                <a:srgbClr val="0000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Rectangle 18"/>
            <p:cNvSpPr>
              <a:spLocks noChangeArrowheads="1"/>
            </p:cNvSpPr>
            <p:nvPr/>
          </p:nvSpPr>
          <p:spPr bwMode="auto">
            <a:xfrm>
              <a:off x="3064" y="2633"/>
              <a:ext cx="547" cy="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rgbClr val="000000"/>
                  </a:solidFill>
                  <a:effectLst/>
                  <a:latin typeface="Times New Roman" panose="02020603050405020304" pitchFamily="18" charset="0"/>
                </a:rPr>
                <a:t>Tasks</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8" name="Rectangle 19"/>
            <p:cNvSpPr>
              <a:spLocks noChangeArrowheads="1"/>
            </p:cNvSpPr>
            <p:nvPr/>
          </p:nvSpPr>
          <p:spPr bwMode="auto">
            <a:xfrm>
              <a:off x="5664" y="2196"/>
              <a:ext cx="769" cy="354"/>
            </a:xfrm>
            <a:prstGeom prst="rect">
              <a:avLst/>
            </a:prstGeom>
            <a:noFill/>
            <a:ln w="9525">
              <a:solidFill>
                <a:srgbClr val="0000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Rectangle 20"/>
            <p:cNvSpPr>
              <a:spLocks noChangeArrowheads="1"/>
            </p:cNvSpPr>
            <p:nvPr/>
          </p:nvSpPr>
          <p:spPr bwMode="auto">
            <a:xfrm>
              <a:off x="5697" y="2279"/>
              <a:ext cx="814" cy="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rgbClr val="000000"/>
                  </a:solidFill>
                  <a:effectLst/>
                  <a:latin typeface="Times New Roman" panose="02020603050405020304" pitchFamily="18" charset="0"/>
                </a:rPr>
                <a:t>Schedule</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20" name="Rectangle 21"/>
            <p:cNvSpPr>
              <a:spLocks noChangeArrowheads="1"/>
            </p:cNvSpPr>
            <p:nvPr/>
          </p:nvSpPr>
          <p:spPr bwMode="auto">
            <a:xfrm>
              <a:off x="5664" y="3036"/>
              <a:ext cx="769" cy="354"/>
            </a:xfrm>
            <a:prstGeom prst="rect">
              <a:avLst/>
            </a:prstGeom>
            <a:noFill/>
            <a:ln w="9525">
              <a:solidFill>
                <a:srgbClr val="0000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Rectangle 22"/>
            <p:cNvSpPr>
              <a:spLocks noChangeArrowheads="1"/>
            </p:cNvSpPr>
            <p:nvPr/>
          </p:nvSpPr>
          <p:spPr bwMode="auto">
            <a:xfrm>
              <a:off x="5771" y="3119"/>
              <a:ext cx="658" cy="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rgbClr val="000000"/>
                  </a:solidFill>
                  <a:effectLst/>
                  <a:latin typeface="Times New Roman" panose="02020603050405020304" pitchFamily="18" charset="0"/>
                </a:rPr>
                <a:t>Budget</a:t>
              </a: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22" name="Freeform 23"/>
            <p:cNvSpPr>
              <a:spLocks/>
            </p:cNvSpPr>
            <p:nvPr/>
          </p:nvSpPr>
          <p:spPr bwMode="auto">
            <a:xfrm>
              <a:off x="5136" y="1842"/>
              <a:ext cx="288" cy="1901"/>
            </a:xfrm>
            <a:custGeom>
              <a:avLst/>
              <a:gdLst>
                <a:gd name="T0" fmla="*/ 15 w 288"/>
                <a:gd name="T1" fmla="*/ 2 h 3800"/>
                <a:gd name="T2" fmla="*/ 43 w 288"/>
                <a:gd name="T3" fmla="*/ 15 h 3800"/>
                <a:gd name="T4" fmla="*/ 69 w 288"/>
                <a:gd name="T5" fmla="*/ 39 h 3800"/>
                <a:gd name="T6" fmla="*/ 92 w 288"/>
                <a:gd name="T7" fmla="*/ 72 h 3800"/>
                <a:gd name="T8" fmla="*/ 111 w 288"/>
                <a:gd name="T9" fmla="*/ 116 h 3800"/>
                <a:gd name="T10" fmla="*/ 127 w 288"/>
                <a:gd name="T11" fmla="*/ 166 h 3800"/>
                <a:gd name="T12" fmla="*/ 138 w 288"/>
                <a:gd name="T13" fmla="*/ 223 h 3800"/>
                <a:gd name="T14" fmla="*/ 143 w 288"/>
                <a:gd name="T15" fmla="*/ 283 h 3800"/>
                <a:gd name="T16" fmla="*/ 144 w 288"/>
                <a:gd name="T17" fmla="*/ 1583 h 3800"/>
                <a:gd name="T18" fmla="*/ 147 w 288"/>
                <a:gd name="T19" fmla="*/ 1648 h 3800"/>
                <a:gd name="T20" fmla="*/ 155 w 288"/>
                <a:gd name="T21" fmla="*/ 1707 h 3800"/>
                <a:gd name="T22" fmla="*/ 169 w 288"/>
                <a:gd name="T23" fmla="*/ 1760 h 3800"/>
                <a:gd name="T24" fmla="*/ 186 w 288"/>
                <a:gd name="T25" fmla="*/ 1808 h 3800"/>
                <a:gd name="T26" fmla="*/ 207 w 288"/>
                <a:gd name="T27" fmla="*/ 1847 h 3800"/>
                <a:gd name="T28" fmla="*/ 232 w 288"/>
                <a:gd name="T29" fmla="*/ 1876 h 3800"/>
                <a:gd name="T30" fmla="*/ 259 w 288"/>
                <a:gd name="T31" fmla="*/ 1894 h 3800"/>
                <a:gd name="T32" fmla="*/ 288 w 288"/>
                <a:gd name="T33" fmla="*/ 1900 h 3800"/>
                <a:gd name="T34" fmla="*/ 259 w 288"/>
                <a:gd name="T35" fmla="*/ 1907 h 3800"/>
                <a:gd name="T36" fmla="*/ 232 w 288"/>
                <a:gd name="T37" fmla="*/ 1926 h 3800"/>
                <a:gd name="T38" fmla="*/ 207 w 288"/>
                <a:gd name="T39" fmla="*/ 1953 h 3800"/>
                <a:gd name="T40" fmla="*/ 186 w 288"/>
                <a:gd name="T41" fmla="*/ 1992 h 3800"/>
                <a:gd name="T42" fmla="*/ 169 w 288"/>
                <a:gd name="T43" fmla="*/ 2040 h 3800"/>
                <a:gd name="T44" fmla="*/ 155 w 288"/>
                <a:gd name="T45" fmla="*/ 2093 h 3800"/>
                <a:gd name="T46" fmla="*/ 147 w 288"/>
                <a:gd name="T47" fmla="*/ 2152 h 3800"/>
                <a:gd name="T48" fmla="*/ 144 w 288"/>
                <a:gd name="T49" fmla="*/ 2217 h 3800"/>
                <a:gd name="T50" fmla="*/ 143 w 288"/>
                <a:gd name="T51" fmla="*/ 3517 h 3800"/>
                <a:gd name="T52" fmla="*/ 138 w 288"/>
                <a:gd name="T53" fmla="*/ 3577 h 3800"/>
                <a:gd name="T54" fmla="*/ 127 w 288"/>
                <a:gd name="T55" fmla="*/ 3634 h 3800"/>
                <a:gd name="T56" fmla="*/ 111 w 288"/>
                <a:gd name="T57" fmla="*/ 3684 h 3800"/>
                <a:gd name="T58" fmla="*/ 92 w 288"/>
                <a:gd name="T59" fmla="*/ 3728 h 3800"/>
                <a:gd name="T60" fmla="*/ 69 w 288"/>
                <a:gd name="T61" fmla="*/ 3761 h 3800"/>
                <a:gd name="T62" fmla="*/ 43 w 288"/>
                <a:gd name="T63" fmla="*/ 3785 h 3800"/>
                <a:gd name="T64" fmla="*/ 15 w 288"/>
                <a:gd name="T65" fmla="*/ 3798 h 3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8" h="3800">
                  <a:moveTo>
                    <a:pt x="0" y="0"/>
                  </a:moveTo>
                  <a:lnTo>
                    <a:pt x="15" y="2"/>
                  </a:lnTo>
                  <a:lnTo>
                    <a:pt x="29" y="7"/>
                  </a:lnTo>
                  <a:lnTo>
                    <a:pt x="43" y="15"/>
                  </a:lnTo>
                  <a:lnTo>
                    <a:pt x="56" y="26"/>
                  </a:lnTo>
                  <a:lnTo>
                    <a:pt x="69" y="39"/>
                  </a:lnTo>
                  <a:lnTo>
                    <a:pt x="81" y="53"/>
                  </a:lnTo>
                  <a:lnTo>
                    <a:pt x="92" y="72"/>
                  </a:lnTo>
                  <a:lnTo>
                    <a:pt x="102" y="92"/>
                  </a:lnTo>
                  <a:lnTo>
                    <a:pt x="111" y="116"/>
                  </a:lnTo>
                  <a:lnTo>
                    <a:pt x="120" y="140"/>
                  </a:lnTo>
                  <a:lnTo>
                    <a:pt x="127" y="166"/>
                  </a:lnTo>
                  <a:lnTo>
                    <a:pt x="133" y="193"/>
                  </a:lnTo>
                  <a:lnTo>
                    <a:pt x="138" y="223"/>
                  </a:lnTo>
                  <a:lnTo>
                    <a:pt x="141" y="252"/>
                  </a:lnTo>
                  <a:lnTo>
                    <a:pt x="143" y="283"/>
                  </a:lnTo>
                  <a:lnTo>
                    <a:pt x="144" y="317"/>
                  </a:lnTo>
                  <a:lnTo>
                    <a:pt x="144" y="1583"/>
                  </a:lnTo>
                  <a:lnTo>
                    <a:pt x="145" y="1616"/>
                  </a:lnTo>
                  <a:lnTo>
                    <a:pt x="147" y="1648"/>
                  </a:lnTo>
                  <a:lnTo>
                    <a:pt x="150" y="1677"/>
                  </a:lnTo>
                  <a:lnTo>
                    <a:pt x="155" y="1707"/>
                  </a:lnTo>
                  <a:lnTo>
                    <a:pt x="161" y="1734"/>
                  </a:lnTo>
                  <a:lnTo>
                    <a:pt x="169" y="1760"/>
                  </a:lnTo>
                  <a:lnTo>
                    <a:pt x="177" y="1784"/>
                  </a:lnTo>
                  <a:lnTo>
                    <a:pt x="186" y="1808"/>
                  </a:lnTo>
                  <a:lnTo>
                    <a:pt x="196" y="1828"/>
                  </a:lnTo>
                  <a:lnTo>
                    <a:pt x="207" y="1847"/>
                  </a:lnTo>
                  <a:lnTo>
                    <a:pt x="219" y="1861"/>
                  </a:lnTo>
                  <a:lnTo>
                    <a:pt x="232" y="1876"/>
                  </a:lnTo>
                  <a:lnTo>
                    <a:pt x="245" y="1885"/>
                  </a:lnTo>
                  <a:lnTo>
                    <a:pt x="259" y="1894"/>
                  </a:lnTo>
                  <a:lnTo>
                    <a:pt x="273" y="1898"/>
                  </a:lnTo>
                  <a:lnTo>
                    <a:pt x="288" y="1900"/>
                  </a:lnTo>
                  <a:lnTo>
                    <a:pt x="273" y="1902"/>
                  </a:lnTo>
                  <a:lnTo>
                    <a:pt x="259" y="1907"/>
                  </a:lnTo>
                  <a:lnTo>
                    <a:pt x="245" y="1915"/>
                  </a:lnTo>
                  <a:lnTo>
                    <a:pt x="232" y="1926"/>
                  </a:lnTo>
                  <a:lnTo>
                    <a:pt x="219" y="1939"/>
                  </a:lnTo>
                  <a:lnTo>
                    <a:pt x="207" y="1953"/>
                  </a:lnTo>
                  <a:lnTo>
                    <a:pt x="196" y="1972"/>
                  </a:lnTo>
                  <a:lnTo>
                    <a:pt x="186" y="1992"/>
                  </a:lnTo>
                  <a:lnTo>
                    <a:pt x="177" y="2016"/>
                  </a:lnTo>
                  <a:lnTo>
                    <a:pt x="169" y="2040"/>
                  </a:lnTo>
                  <a:lnTo>
                    <a:pt x="161" y="2066"/>
                  </a:lnTo>
                  <a:lnTo>
                    <a:pt x="155" y="2093"/>
                  </a:lnTo>
                  <a:lnTo>
                    <a:pt x="150" y="2123"/>
                  </a:lnTo>
                  <a:lnTo>
                    <a:pt x="147" y="2152"/>
                  </a:lnTo>
                  <a:lnTo>
                    <a:pt x="145" y="2184"/>
                  </a:lnTo>
                  <a:lnTo>
                    <a:pt x="144" y="2217"/>
                  </a:lnTo>
                  <a:lnTo>
                    <a:pt x="144" y="3483"/>
                  </a:lnTo>
                  <a:lnTo>
                    <a:pt x="143" y="3517"/>
                  </a:lnTo>
                  <a:lnTo>
                    <a:pt x="141" y="3548"/>
                  </a:lnTo>
                  <a:lnTo>
                    <a:pt x="138" y="3577"/>
                  </a:lnTo>
                  <a:lnTo>
                    <a:pt x="133" y="3607"/>
                  </a:lnTo>
                  <a:lnTo>
                    <a:pt x="127" y="3634"/>
                  </a:lnTo>
                  <a:lnTo>
                    <a:pt x="120" y="3660"/>
                  </a:lnTo>
                  <a:lnTo>
                    <a:pt x="111" y="3684"/>
                  </a:lnTo>
                  <a:lnTo>
                    <a:pt x="102" y="3708"/>
                  </a:lnTo>
                  <a:lnTo>
                    <a:pt x="92" y="3728"/>
                  </a:lnTo>
                  <a:lnTo>
                    <a:pt x="81" y="3747"/>
                  </a:lnTo>
                  <a:lnTo>
                    <a:pt x="69" y="3761"/>
                  </a:lnTo>
                  <a:lnTo>
                    <a:pt x="56" y="3776"/>
                  </a:lnTo>
                  <a:lnTo>
                    <a:pt x="43" y="3785"/>
                  </a:lnTo>
                  <a:lnTo>
                    <a:pt x="29" y="3795"/>
                  </a:lnTo>
                  <a:lnTo>
                    <a:pt x="15" y="3798"/>
                  </a:lnTo>
                  <a:lnTo>
                    <a:pt x="0" y="3800"/>
                  </a:lnTo>
                </a:path>
              </a:pathLst>
            </a:custGeom>
            <a:noFill/>
            <a:ln w="9525">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24"/>
            <p:cNvSpPr>
              <a:spLocks noChangeShapeType="1"/>
            </p:cNvSpPr>
            <p:nvPr/>
          </p:nvSpPr>
          <p:spPr bwMode="auto">
            <a:xfrm>
              <a:off x="1824" y="1356"/>
              <a:ext cx="240" cy="0"/>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4" name="Group 27"/>
            <p:cNvGrpSpPr>
              <a:grpSpLocks/>
            </p:cNvGrpSpPr>
            <p:nvPr/>
          </p:nvGrpSpPr>
          <p:grpSpPr bwMode="auto">
            <a:xfrm>
              <a:off x="2033" y="1356"/>
              <a:ext cx="63" cy="265"/>
              <a:chOff x="2033" y="1356"/>
              <a:chExt cx="63" cy="265"/>
            </a:xfrm>
          </p:grpSpPr>
          <p:sp>
            <p:nvSpPr>
              <p:cNvPr id="12352" name="Line 25"/>
              <p:cNvSpPr>
                <a:spLocks noChangeShapeType="1"/>
              </p:cNvSpPr>
              <p:nvPr/>
            </p:nvSpPr>
            <p:spPr bwMode="auto">
              <a:xfrm>
                <a:off x="2064" y="1356"/>
                <a:ext cx="0" cy="210"/>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53" name="Freeform 26"/>
              <p:cNvSpPr>
                <a:spLocks/>
              </p:cNvSpPr>
              <p:nvPr/>
            </p:nvSpPr>
            <p:spPr bwMode="auto">
              <a:xfrm>
                <a:off x="2033" y="1564"/>
                <a:ext cx="63" cy="57"/>
              </a:xfrm>
              <a:custGeom>
                <a:avLst/>
                <a:gdLst>
                  <a:gd name="T0" fmla="*/ 0 w 63"/>
                  <a:gd name="T1" fmla="*/ 0 h 114"/>
                  <a:gd name="T2" fmla="*/ 31 w 63"/>
                  <a:gd name="T3" fmla="*/ 114 h 114"/>
                  <a:gd name="T4" fmla="*/ 63 w 63"/>
                  <a:gd name="T5" fmla="*/ 0 h 114"/>
                  <a:gd name="T6" fmla="*/ 0 w 63"/>
                  <a:gd name="T7" fmla="*/ 0 h 114"/>
                </a:gdLst>
                <a:ahLst/>
                <a:cxnLst>
                  <a:cxn ang="0">
                    <a:pos x="T0" y="T1"/>
                  </a:cxn>
                  <a:cxn ang="0">
                    <a:pos x="T2" y="T3"/>
                  </a:cxn>
                  <a:cxn ang="0">
                    <a:pos x="T4" y="T5"/>
                  </a:cxn>
                  <a:cxn ang="0">
                    <a:pos x="T6" y="T7"/>
                  </a:cxn>
                </a:cxnLst>
                <a:rect l="0" t="0" r="r" b="b"/>
                <a:pathLst>
                  <a:path w="63" h="114">
                    <a:moveTo>
                      <a:pt x="0" y="0"/>
                    </a:moveTo>
                    <a:lnTo>
                      <a:pt x="31" y="114"/>
                    </a:lnTo>
                    <a:lnTo>
                      <a:pt x="63" y="0"/>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Line 28"/>
            <p:cNvSpPr>
              <a:spLocks noChangeShapeType="1"/>
            </p:cNvSpPr>
            <p:nvPr/>
          </p:nvSpPr>
          <p:spPr bwMode="auto">
            <a:xfrm>
              <a:off x="2448" y="1754"/>
              <a:ext cx="288" cy="0"/>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6" name="Group 31"/>
            <p:cNvGrpSpPr>
              <a:grpSpLocks/>
            </p:cNvGrpSpPr>
            <p:nvPr/>
          </p:nvGrpSpPr>
          <p:grpSpPr bwMode="auto">
            <a:xfrm>
              <a:off x="2705" y="1754"/>
              <a:ext cx="63" cy="354"/>
              <a:chOff x="2705" y="1754"/>
              <a:chExt cx="63" cy="354"/>
            </a:xfrm>
          </p:grpSpPr>
          <p:sp>
            <p:nvSpPr>
              <p:cNvPr id="12350" name="Line 29"/>
              <p:cNvSpPr>
                <a:spLocks noChangeShapeType="1"/>
              </p:cNvSpPr>
              <p:nvPr/>
            </p:nvSpPr>
            <p:spPr bwMode="auto">
              <a:xfrm>
                <a:off x="2736" y="1754"/>
                <a:ext cx="0" cy="298"/>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51" name="Freeform 30"/>
              <p:cNvSpPr>
                <a:spLocks/>
              </p:cNvSpPr>
              <p:nvPr/>
            </p:nvSpPr>
            <p:spPr bwMode="auto">
              <a:xfrm>
                <a:off x="2705" y="2050"/>
                <a:ext cx="63" cy="58"/>
              </a:xfrm>
              <a:custGeom>
                <a:avLst/>
                <a:gdLst>
                  <a:gd name="T0" fmla="*/ 0 w 63"/>
                  <a:gd name="T1" fmla="*/ 0 h 114"/>
                  <a:gd name="T2" fmla="*/ 31 w 63"/>
                  <a:gd name="T3" fmla="*/ 114 h 114"/>
                  <a:gd name="T4" fmla="*/ 63 w 63"/>
                  <a:gd name="T5" fmla="*/ 0 h 114"/>
                  <a:gd name="T6" fmla="*/ 0 w 63"/>
                  <a:gd name="T7" fmla="*/ 0 h 114"/>
                </a:gdLst>
                <a:ahLst/>
                <a:cxnLst>
                  <a:cxn ang="0">
                    <a:pos x="T0" y="T1"/>
                  </a:cxn>
                  <a:cxn ang="0">
                    <a:pos x="T2" y="T3"/>
                  </a:cxn>
                  <a:cxn ang="0">
                    <a:pos x="T4" y="T5"/>
                  </a:cxn>
                  <a:cxn ang="0">
                    <a:pos x="T6" y="T7"/>
                  </a:cxn>
                </a:cxnLst>
                <a:rect l="0" t="0" r="r" b="b"/>
                <a:pathLst>
                  <a:path w="63" h="114">
                    <a:moveTo>
                      <a:pt x="0" y="0"/>
                    </a:moveTo>
                    <a:lnTo>
                      <a:pt x="31" y="114"/>
                    </a:lnTo>
                    <a:lnTo>
                      <a:pt x="63" y="0"/>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7" name="Line 32"/>
            <p:cNvSpPr>
              <a:spLocks noChangeShapeType="1"/>
            </p:cNvSpPr>
            <p:nvPr/>
          </p:nvSpPr>
          <p:spPr bwMode="auto">
            <a:xfrm>
              <a:off x="3120" y="2240"/>
              <a:ext cx="288" cy="0"/>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8" name="Group 35"/>
            <p:cNvGrpSpPr>
              <a:grpSpLocks/>
            </p:cNvGrpSpPr>
            <p:nvPr/>
          </p:nvGrpSpPr>
          <p:grpSpPr bwMode="auto">
            <a:xfrm>
              <a:off x="3377" y="2240"/>
              <a:ext cx="63" cy="354"/>
              <a:chOff x="3377" y="2240"/>
              <a:chExt cx="63" cy="354"/>
            </a:xfrm>
          </p:grpSpPr>
          <p:sp>
            <p:nvSpPr>
              <p:cNvPr id="12348" name="Line 33"/>
              <p:cNvSpPr>
                <a:spLocks noChangeShapeType="1"/>
              </p:cNvSpPr>
              <p:nvPr/>
            </p:nvSpPr>
            <p:spPr bwMode="auto">
              <a:xfrm>
                <a:off x="3408" y="2240"/>
                <a:ext cx="0" cy="298"/>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49" name="Freeform 34"/>
              <p:cNvSpPr>
                <a:spLocks/>
              </p:cNvSpPr>
              <p:nvPr/>
            </p:nvSpPr>
            <p:spPr bwMode="auto">
              <a:xfrm>
                <a:off x="3377" y="2537"/>
                <a:ext cx="63" cy="57"/>
              </a:xfrm>
              <a:custGeom>
                <a:avLst/>
                <a:gdLst>
                  <a:gd name="T0" fmla="*/ 0 w 63"/>
                  <a:gd name="T1" fmla="*/ 0 h 114"/>
                  <a:gd name="T2" fmla="*/ 31 w 63"/>
                  <a:gd name="T3" fmla="*/ 114 h 114"/>
                  <a:gd name="T4" fmla="*/ 63 w 63"/>
                  <a:gd name="T5" fmla="*/ 0 h 114"/>
                  <a:gd name="T6" fmla="*/ 0 w 63"/>
                  <a:gd name="T7" fmla="*/ 0 h 114"/>
                </a:gdLst>
                <a:ahLst/>
                <a:cxnLst>
                  <a:cxn ang="0">
                    <a:pos x="T0" y="T1"/>
                  </a:cxn>
                  <a:cxn ang="0">
                    <a:pos x="T2" y="T3"/>
                  </a:cxn>
                  <a:cxn ang="0">
                    <a:pos x="T4" y="T5"/>
                  </a:cxn>
                  <a:cxn ang="0">
                    <a:pos x="T6" y="T7"/>
                  </a:cxn>
                </a:cxnLst>
                <a:rect l="0" t="0" r="r" b="b"/>
                <a:pathLst>
                  <a:path w="63" h="114">
                    <a:moveTo>
                      <a:pt x="0" y="0"/>
                    </a:moveTo>
                    <a:lnTo>
                      <a:pt x="31" y="114"/>
                    </a:lnTo>
                    <a:lnTo>
                      <a:pt x="63" y="0"/>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9" name="Line 36"/>
            <p:cNvSpPr>
              <a:spLocks noChangeShapeType="1"/>
            </p:cNvSpPr>
            <p:nvPr/>
          </p:nvSpPr>
          <p:spPr bwMode="auto">
            <a:xfrm>
              <a:off x="3648" y="2682"/>
              <a:ext cx="192" cy="0"/>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37"/>
            <p:cNvSpPr>
              <a:spLocks noChangeShapeType="1"/>
            </p:cNvSpPr>
            <p:nvPr/>
          </p:nvSpPr>
          <p:spPr bwMode="auto">
            <a:xfrm flipV="1">
              <a:off x="3840" y="2152"/>
              <a:ext cx="0" cy="530"/>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Rectangle 38"/>
            <p:cNvSpPr>
              <a:spLocks noChangeArrowheads="1"/>
            </p:cNvSpPr>
            <p:nvPr/>
          </p:nvSpPr>
          <p:spPr bwMode="auto">
            <a:xfrm>
              <a:off x="4176" y="1975"/>
              <a:ext cx="817" cy="399"/>
            </a:xfrm>
            <a:prstGeom prst="rect">
              <a:avLst/>
            </a:prstGeom>
            <a:noFill/>
            <a:ln w="9525">
              <a:solidFill>
                <a:srgbClr val="0000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88" name="Rectangle 39"/>
            <p:cNvSpPr>
              <a:spLocks noChangeArrowheads="1"/>
            </p:cNvSpPr>
            <p:nvPr/>
          </p:nvSpPr>
          <p:spPr bwMode="auto">
            <a:xfrm>
              <a:off x="4217" y="2080"/>
              <a:ext cx="847" cy="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smtClean="0">
                  <a:ln>
                    <a:noFill/>
                  </a:ln>
                  <a:solidFill>
                    <a:srgbClr val="000000"/>
                  </a:solidFill>
                  <a:effectLst/>
                  <a:latin typeface="Times New Roman" panose="02020603050405020304" pitchFamily="18" charset="0"/>
                </a:rPr>
                <a:t>Sequence</a:t>
              </a:r>
              <a:endParaRPr kumimoji="0" lang="en-US" sz="1800" b="0" i="0" u="none" strike="noStrike" cap="none" normalizeH="0" baseline="0" smtClean="0">
                <a:ln>
                  <a:noFill/>
                </a:ln>
                <a:solidFill>
                  <a:schemeClr val="tx1"/>
                </a:solidFill>
                <a:effectLst/>
                <a:latin typeface="Arial" panose="020B0604020202020204" pitchFamily="34" charset="0"/>
              </a:endParaRPr>
            </a:p>
          </p:txBody>
        </p:sp>
        <p:grpSp>
          <p:nvGrpSpPr>
            <p:cNvPr id="12289" name="Group 42"/>
            <p:cNvGrpSpPr>
              <a:grpSpLocks/>
            </p:cNvGrpSpPr>
            <p:nvPr/>
          </p:nvGrpSpPr>
          <p:grpSpPr bwMode="auto">
            <a:xfrm>
              <a:off x="3840" y="2123"/>
              <a:ext cx="336" cy="58"/>
              <a:chOff x="3840" y="2123"/>
              <a:chExt cx="336" cy="58"/>
            </a:xfrm>
          </p:grpSpPr>
          <p:sp>
            <p:nvSpPr>
              <p:cNvPr id="12346" name="Line 40"/>
              <p:cNvSpPr>
                <a:spLocks noChangeShapeType="1"/>
              </p:cNvSpPr>
              <p:nvPr/>
            </p:nvSpPr>
            <p:spPr bwMode="auto">
              <a:xfrm>
                <a:off x="3840" y="2152"/>
                <a:ext cx="276" cy="0"/>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47" name="Freeform 41"/>
              <p:cNvSpPr>
                <a:spLocks/>
              </p:cNvSpPr>
              <p:nvPr/>
            </p:nvSpPr>
            <p:spPr bwMode="auto">
              <a:xfrm>
                <a:off x="4114" y="2123"/>
                <a:ext cx="62" cy="58"/>
              </a:xfrm>
              <a:custGeom>
                <a:avLst/>
                <a:gdLst>
                  <a:gd name="T0" fmla="*/ 0 w 62"/>
                  <a:gd name="T1" fmla="*/ 116 h 116"/>
                  <a:gd name="T2" fmla="*/ 62 w 62"/>
                  <a:gd name="T3" fmla="*/ 57 h 116"/>
                  <a:gd name="T4" fmla="*/ 0 w 62"/>
                  <a:gd name="T5" fmla="*/ 0 h 116"/>
                  <a:gd name="T6" fmla="*/ 0 w 62"/>
                  <a:gd name="T7" fmla="*/ 116 h 116"/>
                </a:gdLst>
                <a:ahLst/>
                <a:cxnLst>
                  <a:cxn ang="0">
                    <a:pos x="T0" y="T1"/>
                  </a:cxn>
                  <a:cxn ang="0">
                    <a:pos x="T2" y="T3"/>
                  </a:cxn>
                  <a:cxn ang="0">
                    <a:pos x="T4" y="T5"/>
                  </a:cxn>
                  <a:cxn ang="0">
                    <a:pos x="T6" y="T7"/>
                  </a:cxn>
                </a:cxnLst>
                <a:rect l="0" t="0" r="r" b="b"/>
                <a:pathLst>
                  <a:path w="62" h="116">
                    <a:moveTo>
                      <a:pt x="0" y="116"/>
                    </a:moveTo>
                    <a:lnTo>
                      <a:pt x="62" y="57"/>
                    </a:lnTo>
                    <a:lnTo>
                      <a:pt x="0" y="0"/>
                    </a:lnTo>
                    <a:lnTo>
                      <a:pt x="0" y="11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293" name="Group 45"/>
            <p:cNvGrpSpPr>
              <a:grpSpLocks/>
            </p:cNvGrpSpPr>
            <p:nvPr/>
          </p:nvGrpSpPr>
          <p:grpSpPr bwMode="auto">
            <a:xfrm>
              <a:off x="3648" y="2698"/>
              <a:ext cx="528" cy="58"/>
              <a:chOff x="3648" y="2698"/>
              <a:chExt cx="528" cy="58"/>
            </a:xfrm>
          </p:grpSpPr>
          <p:sp>
            <p:nvSpPr>
              <p:cNvPr id="12344" name="Line 43"/>
              <p:cNvSpPr>
                <a:spLocks noChangeShapeType="1"/>
              </p:cNvSpPr>
              <p:nvPr/>
            </p:nvSpPr>
            <p:spPr bwMode="auto">
              <a:xfrm>
                <a:off x="3648" y="2726"/>
                <a:ext cx="468" cy="0"/>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45" name="Freeform 44"/>
              <p:cNvSpPr>
                <a:spLocks/>
              </p:cNvSpPr>
              <p:nvPr/>
            </p:nvSpPr>
            <p:spPr bwMode="auto">
              <a:xfrm>
                <a:off x="4114" y="2698"/>
                <a:ext cx="62" cy="58"/>
              </a:xfrm>
              <a:custGeom>
                <a:avLst/>
                <a:gdLst>
                  <a:gd name="T0" fmla="*/ 0 w 62"/>
                  <a:gd name="T1" fmla="*/ 116 h 116"/>
                  <a:gd name="T2" fmla="*/ 62 w 62"/>
                  <a:gd name="T3" fmla="*/ 57 h 116"/>
                  <a:gd name="T4" fmla="*/ 0 w 62"/>
                  <a:gd name="T5" fmla="*/ 0 h 116"/>
                  <a:gd name="T6" fmla="*/ 0 w 62"/>
                  <a:gd name="T7" fmla="*/ 116 h 116"/>
                </a:gdLst>
                <a:ahLst/>
                <a:cxnLst>
                  <a:cxn ang="0">
                    <a:pos x="T0" y="T1"/>
                  </a:cxn>
                  <a:cxn ang="0">
                    <a:pos x="T2" y="T3"/>
                  </a:cxn>
                  <a:cxn ang="0">
                    <a:pos x="T4" y="T5"/>
                  </a:cxn>
                  <a:cxn ang="0">
                    <a:pos x="T6" y="T7"/>
                  </a:cxn>
                </a:cxnLst>
                <a:rect l="0" t="0" r="r" b="b"/>
                <a:pathLst>
                  <a:path w="62" h="116">
                    <a:moveTo>
                      <a:pt x="0" y="116"/>
                    </a:moveTo>
                    <a:lnTo>
                      <a:pt x="62" y="57"/>
                    </a:lnTo>
                    <a:lnTo>
                      <a:pt x="0" y="0"/>
                    </a:lnTo>
                    <a:lnTo>
                      <a:pt x="0" y="11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294" name="Line 46"/>
            <p:cNvSpPr>
              <a:spLocks noChangeShapeType="1"/>
            </p:cNvSpPr>
            <p:nvPr/>
          </p:nvSpPr>
          <p:spPr bwMode="auto">
            <a:xfrm>
              <a:off x="3648" y="2815"/>
              <a:ext cx="192" cy="0"/>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95" name="Line 47"/>
            <p:cNvSpPr>
              <a:spLocks noChangeShapeType="1"/>
            </p:cNvSpPr>
            <p:nvPr/>
          </p:nvSpPr>
          <p:spPr bwMode="auto">
            <a:xfrm>
              <a:off x="3840" y="2815"/>
              <a:ext cx="0" cy="530"/>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2296" name="Group 50"/>
            <p:cNvGrpSpPr>
              <a:grpSpLocks/>
            </p:cNvGrpSpPr>
            <p:nvPr/>
          </p:nvGrpSpPr>
          <p:grpSpPr bwMode="auto">
            <a:xfrm>
              <a:off x="3840" y="3316"/>
              <a:ext cx="336" cy="58"/>
              <a:chOff x="3840" y="3316"/>
              <a:chExt cx="336" cy="58"/>
            </a:xfrm>
          </p:grpSpPr>
          <p:sp>
            <p:nvSpPr>
              <p:cNvPr id="12342" name="Line 48"/>
              <p:cNvSpPr>
                <a:spLocks noChangeShapeType="1"/>
              </p:cNvSpPr>
              <p:nvPr/>
            </p:nvSpPr>
            <p:spPr bwMode="auto">
              <a:xfrm>
                <a:off x="3840" y="3345"/>
                <a:ext cx="276" cy="0"/>
              </a:xfrm>
              <a:prstGeom prst="line">
                <a:avLst/>
              </a:prstGeom>
              <a:noFill/>
              <a:ln w="9525">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43" name="Freeform 49"/>
              <p:cNvSpPr>
                <a:spLocks/>
              </p:cNvSpPr>
              <p:nvPr/>
            </p:nvSpPr>
            <p:spPr bwMode="auto">
              <a:xfrm>
                <a:off x="4114" y="3316"/>
                <a:ext cx="62" cy="58"/>
              </a:xfrm>
              <a:custGeom>
                <a:avLst/>
                <a:gdLst>
                  <a:gd name="T0" fmla="*/ 0 w 62"/>
                  <a:gd name="T1" fmla="*/ 116 h 116"/>
                  <a:gd name="T2" fmla="*/ 62 w 62"/>
                  <a:gd name="T3" fmla="*/ 57 h 116"/>
                  <a:gd name="T4" fmla="*/ 0 w 62"/>
                  <a:gd name="T5" fmla="*/ 0 h 116"/>
                  <a:gd name="T6" fmla="*/ 0 w 62"/>
                  <a:gd name="T7" fmla="*/ 116 h 116"/>
                </a:gdLst>
                <a:ahLst/>
                <a:cxnLst>
                  <a:cxn ang="0">
                    <a:pos x="T0" y="T1"/>
                  </a:cxn>
                  <a:cxn ang="0">
                    <a:pos x="T2" y="T3"/>
                  </a:cxn>
                  <a:cxn ang="0">
                    <a:pos x="T4" y="T5"/>
                  </a:cxn>
                  <a:cxn ang="0">
                    <a:pos x="T6" y="T7"/>
                  </a:cxn>
                </a:cxnLst>
                <a:rect l="0" t="0" r="r" b="b"/>
                <a:pathLst>
                  <a:path w="62" h="116">
                    <a:moveTo>
                      <a:pt x="0" y="116"/>
                    </a:moveTo>
                    <a:lnTo>
                      <a:pt x="62" y="57"/>
                    </a:lnTo>
                    <a:lnTo>
                      <a:pt x="0" y="0"/>
                    </a:lnTo>
                    <a:lnTo>
                      <a:pt x="0" y="11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297" name="Group 95"/>
            <p:cNvGrpSpPr>
              <a:grpSpLocks/>
            </p:cNvGrpSpPr>
            <p:nvPr/>
          </p:nvGrpSpPr>
          <p:grpSpPr bwMode="auto">
            <a:xfrm>
              <a:off x="1614" y="1384"/>
              <a:ext cx="948" cy="652"/>
              <a:chOff x="1614" y="1384"/>
              <a:chExt cx="948" cy="652"/>
            </a:xfrm>
          </p:grpSpPr>
          <p:sp>
            <p:nvSpPr>
              <p:cNvPr id="12298" name="Rectangle 51"/>
              <p:cNvSpPr>
                <a:spLocks noChangeArrowheads="1"/>
              </p:cNvSpPr>
              <p:nvPr/>
            </p:nvSpPr>
            <p:spPr bwMode="auto">
              <a:xfrm>
                <a:off x="1614" y="1401"/>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99" name="Rectangle 52"/>
              <p:cNvSpPr>
                <a:spLocks noChangeArrowheads="1"/>
              </p:cNvSpPr>
              <p:nvPr/>
            </p:nvSpPr>
            <p:spPr bwMode="auto">
              <a:xfrm>
                <a:off x="1614" y="1467"/>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00" name="Rectangle 53"/>
              <p:cNvSpPr>
                <a:spLocks noChangeArrowheads="1"/>
              </p:cNvSpPr>
              <p:nvPr/>
            </p:nvSpPr>
            <p:spPr bwMode="auto">
              <a:xfrm>
                <a:off x="1614" y="153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01" name="Rectangle 54"/>
              <p:cNvSpPr>
                <a:spLocks noChangeArrowheads="1"/>
              </p:cNvSpPr>
              <p:nvPr/>
            </p:nvSpPr>
            <p:spPr bwMode="auto">
              <a:xfrm>
                <a:off x="1614" y="1599"/>
                <a:ext cx="36" cy="34"/>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02" name="Rectangle 55"/>
              <p:cNvSpPr>
                <a:spLocks noChangeArrowheads="1"/>
              </p:cNvSpPr>
              <p:nvPr/>
            </p:nvSpPr>
            <p:spPr bwMode="auto">
              <a:xfrm>
                <a:off x="1614" y="1666"/>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03" name="Rectangle 56"/>
              <p:cNvSpPr>
                <a:spLocks noChangeArrowheads="1"/>
              </p:cNvSpPr>
              <p:nvPr/>
            </p:nvSpPr>
            <p:spPr bwMode="auto">
              <a:xfrm>
                <a:off x="1614" y="1732"/>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04" name="Rectangle 57"/>
              <p:cNvSpPr>
                <a:spLocks noChangeArrowheads="1"/>
              </p:cNvSpPr>
              <p:nvPr/>
            </p:nvSpPr>
            <p:spPr bwMode="auto">
              <a:xfrm>
                <a:off x="1614" y="1798"/>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05" name="Rectangle 58"/>
              <p:cNvSpPr>
                <a:spLocks noChangeArrowheads="1"/>
              </p:cNvSpPr>
              <p:nvPr/>
            </p:nvSpPr>
            <p:spPr bwMode="auto">
              <a:xfrm>
                <a:off x="1614" y="1865"/>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06" name="Rectangle 59"/>
              <p:cNvSpPr>
                <a:spLocks noChangeArrowheads="1"/>
              </p:cNvSpPr>
              <p:nvPr/>
            </p:nvSpPr>
            <p:spPr bwMode="auto">
              <a:xfrm>
                <a:off x="1614" y="1931"/>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07" name="Freeform 60"/>
              <p:cNvSpPr>
                <a:spLocks/>
              </p:cNvSpPr>
              <p:nvPr/>
            </p:nvSpPr>
            <p:spPr bwMode="auto">
              <a:xfrm>
                <a:off x="1614" y="1997"/>
                <a:ext cx="36" cy="39"/>
              </a:xfrm>
              <a:custGeom>
                <a:avLst/>
                <a:gdLst>
                  <a:gd name="T0" fmla="*/ 36 w 36"/>
                  <a:gd name="T1" fmla="*/ 0 h 77"/>
                  <a:gd name="T2" fmla="*/ 0 w 36"/>
                  <a:gd name="T3" fmla="*/ 0 h 77"/>
                  <a:gd name="T4" fmla="*/ 0 w 36"/>
                  <a:gd name="T5" fmla="*/ 44 h 77"/>
                  <a:gd name="T6" fmla="*/ 0 w 36"/>
                  <a:gd name="T7" fmla="*/ 77 h 77"/>
                  <a:gd name="T8" fmla="*/ 18 w 36"/>
                  <a:gd name="T9" fmla="*/ 77 h 77"/>
                  <a:gd name="T10" fmla="*/ 30 w 36"/>
                  <a:gd name="T11" fmla="*/ 77 h 77"/>
                  <a:gd name="T12" fmla="*/ 30 w 36"/>
                  <a:gd name="T13" fmla="*/ 11 h 77"/>
                  <a:gd name="T14" fmla="*/ 18 w 36"/>
                  <a:gd name="T15" fmla="*/ 11 h 77"/>
                  <a:gd name="T16" fmla="*/ 18 w 36"/>
                  <a:gd name="T17" fmla="*/ 44 h 77"/>
                  <a:gd name="T18" fmla="*/ 36 w 36"/>
                  <a:gd name="T19" fmla="*/ 44 h 77"/>
                  <a:gd name="T20" fmla="*/ 36 w 36"/>
                  <a:gd name="T21"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7">
                    <a:moveTo>
                      <a:pt x="36" y="0"/>
                    </a:moveTo>
                    <a:lnTo>
                      <a:pt x="0" y="0"/>
                    </a:lnTo>
                    <a:lnTo>
                      <a:pt x="0" y="44"/>
                    </a:lnTo>
                    <a:lnTo>
                      <a:pt x="0" y="77"/>
                    </a:lnTo>
                    <a:lnTo>
                      <a:pt x="18" y="77"/>
                    </a:lnTo>
                    <a:lnTo>
                      <a:pt x="30" y="77"/>
                    </a:lnTo>
                    <a:lnTo>
                      <a:pt x="30" y="11"/>
                    </a:lnTo>
                    <a:lnTo>
                      <a:pt x="18" y="11"/>
                    </a:lnTo>
                    <a:lnTo>
                      <a:pt x="18" y="44"/>
                    </a:lnTo>
                    <a:lnTo>
                      <a:pt x="36" y="44"/>
                    </a:lnTo>
                    <a:lnTo>
                      <a:pt x="36"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08" name="Rectangle 61"/>
              <p:cNvSpPr>
                <a:spLocks noChangeArrowheads="1"/>
              </p:cNvSpPr>
              <p:nvPr/>
            </p:nvSpPr>
            <p:spPr bwMode="auto">
              <a:xfrm>
                <a:off x="1680"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09" name="Rectangle 62"/>
              <p:cNvSpPr>
                <a:spLocks noChangeArrowheads="1"/>
              </p:cNvSpPr>
              <p:nvPr/>
            </p:nvSpPr>
            <p:spPr bwMode="auto">
              <a:xfrm>
                <a:off x="1752"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10" name="Rectangle 63"/>
              <p:cNvSpPr>
                <a:spLocks noChangeArrowheads="1"/>
              </p:cNvSpPr>
              <p:nvPr/>
            </p:nvSpPr>
            <p:spPr bwMode="auto">
              <a:xfrm>
                <a:off x="1824"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11" name="Rectangle 64"/>
              <p:cNvSpPr>
                <a:spLocks noChangeArrowheads="1"/>
              </p:cNvSpPr>
              <p:nvPr/>
            </p:nvSpPr>
            <p:spPr bwMode="auto">
              <a:xfrm>
                <a:off x="1896"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12" name="Rectangle 65"/>
              <p:cNvSpPr>
                <a:spLocks noChangeArrowheads="1"/>
              </p:cNvSpPr>
              <p:nvPr/>
            </p:nvSpPr>
            <p:spPr bwMode="auto">
              <a:xfrm>
                <a:off x="1968"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13" name="Rectangle 66"/>
              <p:cNvSpPr>
                <a:spLocks noChangeArrowheads="1"/>
              </p:cNvSpPr>
              <p:nvPr/>
            </p:nvSpPr>
            <p:spPr bwMode="auto">
              <a:xfrm>
                <a:off x="2040"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14" name="Rectangle 67"/>
              <p:cNvSpPr>
                <a:spLocks noChangeArrowheads="1"/>
              </p:cNvSpPr>
              <p:nvPr/>
            </p:nvSpPr>
            <p:spPr bwMode="auto">
              <a:xfrm>
                <a:off x="2112"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15" name="Rectangle 68"/>
              <p:cNvSpPr>
                <a:spLocks noChangeArrowheads="1"/>
              </p:cNvSpPr>
              <p:nvPr/>
            </p:nvSpPr>
            <p:spPr bwMode="auto">
              <a:xfrm>
                <a:off x="2184"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16" name="Rectangle 69"/>
              <p:cNvSpPr>
                <a:spLocks noChangeArrowheads="1"/>
              </p:cNvSpPr>
              <p:nvPr/>
            </p:nvSpPr>
            <p:spPr bwMode="auto">
              <a:xfrm>
                <a:off x="2256"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17" name="Rectangle 70"/>
              <p:cNvSpPr>
                <a:spLocks noChangeArrowheads="1"/>
              </p:cNvSpPr>
              <p:nvPr/>
            </p:nvSpPr>
            <p:spPr bwMode="auto">
              <a:xfrm>
                <a:off x="2328"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18" name="Rectangle 71"/>
              <p:cNvSpPr>
                <a:spLocks noChangeArrowheads="1"/>
              </p:cNvSpPr>
              <p:nvPr/>
            </p:nvSpPr>
            <p:spPr bwMode="auto">
              <a:xfrm>
                <a:off x="2400"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19" name="Rectangle 72"/>
              <p:cNvSpPr>
                <a:spLocks noChangeArrowheads="1"/>
              </p:cNvSpPr>
              <p:nvPr/>
            </p:nvSpPr>
            <p:spPr bwMode="auto">
              <a:xfrm>
                <a:off x="2472" y="2003"/>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20" name="Rectangle 73"/>
              <p:cNvSpPr>
                <a:spLocks noChangeArrowheads="1"/>
              </p:cNvSpPr>
              <p:nvPr/>
            </p:nvSpPr>
            <p:spPr bwMode="auto">
              <a:xfrm>
                <a:off x="2526" y="1986"/>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21" name="Rectangle 74"/>
              <p:cNvSpPr>
                <a:spLocks noChangeArrowheads="1"/>
              </p:cNvSpPr>
              <p:nvPr/>
            </p:nvSpPr>
            <p:spPr bwMode="auto">
              <a:xfrm>
                <a:off x="2526" y="1920"/>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22" name="Rectangle 75"/>
              <p:cNvSpPr>
                <a:spLocks noChangeArrowheads="1"/>
              </p:cNvSpPr>
              <p:nvPr/>
            </p:nvSpPr>
            <p:spPr bwMode="auto">
              <a:xfrm>
                <a:off x="2526" y="1853"/>
                <a:ext cx="36" cy="34"/>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23" name="Rectangle 76"/>
              <p:cNvSpPr>
                <a:spLocks noChangeArrowheads="1"/>
              </p:cNvSpPr>
              <p:nvPr/>
            </p:nvSpPr>
            <p:spPr bwMode="auto">
              <a:xfrm>
                <a:off x="2526" y="1787"/>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24" name="Rectangle 77"/>
              <p:cNvSpPr>
                <a:spLocks noChangeArrowheads="1"/>
              </p:cNvSpPr>
              <p:nvPr/>
            </p:nvSpPr>
            <p:spPr bwMode="auto">
              <a:xfrm>
                <a:off x="2526" y="1721"/>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25" name="Rectangle 78"/>
              <p:cNvSpPr>
                <a:spLocks noChangeArrowheads="1"/>
              </p:cNvSpPr>
              <p:nvPr/>
            </p:nvSpPr>
            <p:spPr bwMode="auto">
              <a:xfrm>
                <a:off x="2526" y="1655"/>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26" name="Rectangle 79"/>
              <p:cNvSpPr>
                <a:spLocks noChangeArrowheads="1"/>
              </p:cNvSpPr>
              <p:nvPr/>
            </p:nvSpPr>
            <p:spPr bwMode="auto">
              <a:xfrm>
                <a:off x="2526" y="1588"/>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27" name="Rectangle 80"/>
              <p:cNvSpPr>
                <a:spLocks noChangeArrowheads="1"/>
              </p:cNvSpPr>
              <p:nvPr/>
            </p:nvSpPr>
            <p:spPr bwMode="auto">
              <a:xfrm>
                <a:off x="2526" y="1522"/>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28" name="Rectangle 81"/>
              <p:cNvSpPr>
                <a:spLocks noChangeArrowheads="1"/>
              </p:cNvSpPr>
              <p:nvPr/>
            </p:nvSpPr>
            <p:spPr bwMode="auto">
              <a:xfrm>
                <a:off x="2526" y="1456"/>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29" name="Freeform 82"/>
              <p:cNvSpPr>
                <a:spLocks/>
              </p:cNvSpPr>
              <p:nvPr/>
            </p:nvSpPr>
            <p:spPr bwMode="auto">
              <a:xfrm>
                <a:off x="2526" y="1384"/>
                <a:ext cx="36" cy="39"/>
              </a:xfrm>
              <a:custGeom>
                <a:avLst/>
                <a:gdLst>
                  <a:gd name="T0" fmla="*/ 0 w 36"/>
                  <a:gd name="T1" fmla="*/ 77 h 77"/>
                  <a:gd name="T2" fmla="*/ 36 w 36"/>
                  <a:gd name="T3" fmla="*/ 77 h 77"/>
                  <a:gd name="T4" fmla="*/ 36 w 36"/>
                  <a:gd name="T5" fmla="*/ 33 h 77"/>
                  <a:gd name="T6" fmla="*/ 36 w 36"/>
                  <a:gd name="T7" fmla="*/ 0 h 77"/>
                  <a:gd name="T8" fmla="*/ 18 w 36"/>
                  <a:gd name="T9" fmla="*/ 0 h 77"/>
                  <a:gd name="T10" fmla="*/ 6 w 36"/>
                  <a:gd name="T11" fmla="*/ 0 h 77"/>
                  <a:gd name="T12" fmla="*/ 6 w 36"/>
                  <a:gd name="T13" fmla="*/ 66 h 77"/>
                  <a:gd name="T14" fmla="*/ 18 w 36"/>
                  <a:gd name="T15" fmla="*/ 66 h 77"/>
                  <a:gd name="T16" fmla="*/ 18 w 36"/>
                  <a:gd name="T17" fmla="*/ 33 h 77"/>
                  <a:gd name="T18" fmla="*/ 0 w 36"/>
                  <a:gd name="T19" fmla="*/ 33 h 77"/>
                  <a:gd name="T20" fmla="*/ 0 w 36"/>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7">
                    <a:moveTo>
                      <a:pt x="0" y="77"/>
                    </a:moveTo>
                    <a:lnTo>
                      <a:pt x="36" y="77"/>
                    </a:lnTo>
                    <a:lnTo>
                      <a:pt x="36" y="33"/>
                    </a:lnTo>
                    <a:lnTo>
                      <a:pt x="36" y="0"/>
                    </a:lnTo>
                    <a:lnTo>
                      <a:pt x="18" y="0"/>
                    </a:lnTo>
                    <a:lnTo>
                      <a:pt x="6" y="0"/>
                    </a:lnTo>
                    <a:lnTo>
                      <a:pt x="6" y="66"/>
                    </a:lnTo>
                    <a:lnTo>
                      <a:pt x="18" y="66"/>
                    </a:lnTo>
                    <a:lnTo>
                      <a:pt x="18" y="33"/>
                    </a:lnTo>
                    <a:lnTo>
                      <a:pt x="0" y="33"/>
                    </a:lnTo>
                    <a:lnTo>
                      <a:pt x="0" y="7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30" name="Rectangle 83"/>
              <p:cNvSpPr>
                <a:spLocks noChangeArrowheads="1"/>
              </p:cNvSpPr>
              <p:nvPr/>
            </p:nvSpPr>
            <p:spPr bwMode="auto">
              <a:xfrm>
                <a:off x="2460"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31" name="Rectangle 84"/>
              <p:cNvSpPr>
                <a:spLocks noChangeArrowheads="1"/>
              </p:cNvSpPr>
              <p:nvPr/>
            </p:nvSpPr>
            <p:spPr bwMode="auto">
              <a:xfrm>
                <a:off x="2388"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32" name="Rectangle 85"/>
              <p:cNvSpPr>
                <a:spLocks noChangeArrowheads="1"/>
              </p:cNvSpPr>
              <p:nvPr/>
            </p:nvSpPr>
            <p:spPr bwMode="auto">
              <a:xfrm>
                <a:off x="2316"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33" name="Rectangle 86"/>
              <p:cNvSpPr>
                <a:spLocks noChangeArrowheads="1"/>
              </p:cNvSpPr>
              <p:nvPr/>
            </p:nvSpPr>
            <p:spPr bwMode="auto">
              <a:xfrm>
                <a:off x="2244"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34" name="Rectangle 87"/>
              <p:cNvSpPr>
                <a:spLocks noChangeArrowheads="1"/>
              </p:cNvSpPr>
              <p:nvPr/>
            </p:nvSpPr>
            <p:spPr bwMode="auto">
              <a:xfrm>
                <a:off x="2172"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35" name="Rectangle 88"/>
              <p:cNvSpPr>
                <a:spLocks noChangeArrowheads="1"/>
              </p:cNvSpPr>
              <p:nvPr/>
            </p:nvSpPr>
            <p:spPr bwMode="auto">
              <a:xfrm>
                <a:off x="2100"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36" name="Rectangle 89"/>
              <p:cNvSpPr>
                <a:spLocks noChangeArrowheads="1"/>
              </p:cNvSpPr>
              <p:nvPr/>
            </p:nvSpPr>
            <p:spPr bwMode="auto">
              <a:xfrm>
                <a:off x="2028"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37" name="Rectangle 90"/>
              <p:cNvSpPr>
                <a:spLocks noChangeArrowheads="1"/>
              </p:cNvSpPr>
              <p:nvPr/>
            </p:nvSpPr>
            <p:spPr bwMode="auto">
              <a:xfrm>
                <a:off x="1956"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38" name="Rectangle 91"/>
              <p:cNvSpPr>
                <a:spLocks noChangeArrowheads="1"/>
              </p:cNvSpPr>
              <p:nvPr/>
            </p:nvSpPr>
            <p:spPr bwMode="auto">
              <a:xfrm>
                <a:off x="1884"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39" name="Rectangle 92"/>
              <p:cNvSpPr>
                <a:spLocks noChangeArrowheads="1"/>
              </p:cNvSpPr>
              <p:nvPr/>
            </p:nvSpPr>
            <p:spPr bwMode="auto">
              <a:xfrm>
                <a:off x="1812"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40" name="Rectangle 93"/>
              <p:cNvSpPr>
                <a:spLocks noChangeArrowheads="1"/>
              </p:cNvSpPr>
              <p:nvPr/>
            </p:nvSpPr>
            <p:spPr bwMode="auto">
              <a:xfrm>
                <a:off x="1740"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41" name="Rectangle 94"/>
              <p:cNvSpPr>
                <a:spLocks noChangeArrowheads="1"/>
              </p:cNvSpPr>
              <p:nvPr/>
            </p:nvSpPr>
            <p:spPr bwMode="auto">
              <a:xfrm>
                <a:off x="1668" y="1384"/>
                <a:ext cx="36" cy="3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xmlns="" val="1863600387"/>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1524001" y="1602732"/>
            <a:ext cx="18473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sz="2400">
              <a:latin typeface="Times New Roman" panose="02020603050405020304" pitchFamily="18" charset="0"/>
            </a:endParaRPr>
          </a:p>
        </p:txBody>
      </p:sp>
      <p:graphicFrame>
        <p:nvGraphicFramePr>
          <p:cNvPr id="5156" name="Group 36"/>
          <p:cNvGraphicFramePr>
            <a:graphicFrameLocks noGrp="1"/>
          </p:cNvGraphicFramePr>
          <p:nvPr>
            <p:extLst>
              <p:ext uri="{D42A27DB-BD31-4B8C-83A1-F6EECF244321}">
                <p14:modId xmlns:p14="http://schemas.microsoft.com/office/powerpoint/2010/main" xmlns="" val="502770196"/>
              </p:ext>
            </p:extLst>
          </p:nvPr>
        </p:nvGraphicFramePr>
        <p:xfrm>
          <a:off x="373488" y="987427"/>
          <a:ext cx="10779616" cy="5580797"/>
        </p:xfrm>
        <a:graphic>
          <a:graphicData uri="http://schemas.openxmlformats.org/drawingml/2006/table">
            <a:tbl>
              <a:tblPr/>
              <a:tblGrid>
                <a:gridCol w="3272383"/>
                <a:gridCol w="7507233"/>
              </a:tblGrid>
              <a:tr h="706252">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Arial" pitchFamily="34" charset="0"/>
                          <a:cs typeface="Times New Roman" pitchFamily="18" charset="0"/>
                        </a:rPr>
                        <a:t>Scope Management Process</a:t>
                      </a:r>
                      <a:endParaRPr kumimoji="0" lang="en-US" sz="36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rgbClr val="00008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pitchFamily="34" charset="0"/>
                          <a:cs typeface="Times New Roman" pitchFamily="18" charset="0"/>
                        </a:rPr>
                        <a:t>Description</a:t>
                      </a:r>
                      <a:endParaRPr kumimoji="0" lang="en-US" sz="3600" b="0" i="0" u="none" strike="noStrike" cap="none" normalizeH="0" baseline="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rgbClr val="000080"/>
                    </a:solidFill>
                  </a:tcPr>
                </a:tc>
              </a:tr>
              <a:tr h="81445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Times New Roman" pitchFamily="18" charset="0"/>
                        </a:rPr>
                        <a:t>Scope Planning</a:t>
                      </a:r>
                      <a:endParaRPr kumimoji="0" lang="en-US" sz="3600" b="0" i="0" u="none" strike="noStrike" cap="none" normalizeH="0" baseline="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cs typeface="Times New Roman" pitchFamily="18" charset="0"/>
                        </a:rPr>
                        <a:t>       The development of a scope management plan that defines the project’s scope and how it will be verified and controlled throughout the project.</a:t>
                      </a:r>
                      <a:endParaRPr kumimoji="0" lang="en-US" sz="2800" b="0" i="0" u="none" strike="noStrike" cap="none" normalizeH="0" baseline="0" dirty="0" smtClean="0">
                        <a:ln>
                          <a:noFill/>
                        </a:ln>
                        <a:solidFill>
                          <a:schemeClr val="tx1"/>
                        </a:solidFill>
                        <a:effectLst/>
                        <a:latin typeface="Arial" pitchFamily="34" charset="0"/>
                      </a:endParaRPr>
                    </a:p>
                  </a:txBody>
                  <a:tcPr marT="45717" marB="45717" anchor="ct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r>
              <a:tr h="81445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Times New Roman" pitchFamily="18" charset="0"/>
                        </a:rPr>
                        <a:t>Scope Definition</a:t>
                      </a:r>
                      <a:endParaRPr kumimoji="0" lang="en-US" sz="3600" b="0" i="0" u="none" strike="noStrike" cap="none" normalizeH="0" baseline="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cs typeface="Times New Roman" pitchFamily="18" charset="0"/>
                        </a:rPr>
                        <a:t>       A detailed scope statement that defines what work will and will not be part of the project and will serve as a basis for all future project decisions</a:t>
                      </a:r>
                      <a:endParaRPr kumimoji="0" lang="en-US" sz="28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r>
              <a:tr h="1008934">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Times New Roman" pitchFamily="18" charset="0"/>
                        </a:rPr>
                        <a:t>Create Work Breakdown Structure (WBS)</a:t>
                      </a:r>
                      <a:endParaRPr kumimoji="0" lang="en-US" sz="3600" b="0" i="0" u="none" strike="noStrike" cap="none" normalizeH="0" baseline="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cs typeface="Times New Roman" pitchFamily="18" charset="0"/>
                        </a:rPr>
                        <a:t>       The decomposition or dividing of the major project deliverables into smaller and more manageable components.</a:t>
                      </a:r>
                      <a:endParaRPr kumimoji="0" lang="en-US" sz="32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r>
              <a:tr h="81445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Times New Roman" pitchFamily="18" charset="0"/>
                        </a:rPr>
                        <a:t>Scope Verification</a:t>
                      </a:r>
                      <a:endParaRPr kumimoji="0" lang="en-US" sz="3600" b="0" i="0" u="none" strike="noStrike" cap="none" normalizeH="0" baseline="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cs typeface="Times New Roman" pitchFamily="18" charset="0"/>
                        </a:rPr>
                        <a:t>       </a:t>
                      </a:r>
                      <a:r>
                        <a:rPr kumimoji="0" lang="en-US" sz="1600" b="0" i="0" u="none" strike="noStrike" cap="none" normalizeH="0" baseline="0" dirty="0" smtClean="0">
                          <a:ln>
                            <a:noFill/>
                          </a:ln>
                          <a:solidFill>
                            <a:schemeClr val="tx1"/>
                          </a:solidFill>
                          <a:effectLst/>
                          <a:latin typeface="Arial" pitchFamily="34" charset="0"/>
                          <a:cs typeface="Times New Roman" pitchFamily="18" charset="0"/>
                        </a:rPr>
                        <a:t>Confirmation and formal acceptance that the project’s scope is accurate, complete, and supports the project’s MOV.</a:t>
                      </a:r>
                      <a:endParaRPr kumimoji="0" lang="en-US" sz="32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r>
              <a:tr h="142223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Times New Roman" pitchFamily="18" charset="0"/>
                        </a:rPr>
                        <a:t>Scope Change Control</a:t>
                      </a:r>
                      <a:endParaRPr kumimoji="0" lang="en-US" sz="3600" b="0" i="0" u="none" strike="noStrike" cap="none" normalizeH="0" baseline="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cs typeface="Times New Roman" pitchFamily="18" charset="0"/>
                        </a:rPr>
                        <a:t>      Ensuring that controls are in place to manage proposed scope changes once the project’s scope is set.  These procedures must be communicated to all project stakeholders.</a:t>
                      </a:r>
                      <a:endParaRPr kumimoji="0" lang="en-US" sz="28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r>
            </a:tbl>
          </a:graphicData>
        </a:graphic>
      </p:graphicFrame>
      <p:sp>
        <p:nvSpPr>
          <p:cNvPr id="13338" name="Rectangle 26"/>
          <p:cNvSpPr>
            <a:spLocks noGrp="1" noChangeArrowheads="1"/>
          </p:cNvSpPr>
          <p:nvPr>
            <p:ph type="title"/>
          </p:nvPr>
        </p:nvSpPr>
        <p:spPr>
          <a:xfrm>
            <a:off x="269383" y="228601"/>
            <a:ext cx="8534400" cy="758825"/>
          </a:xfrm>
        </p:spPr>
        <p:txBody>
          <a:bodyPr>
            <a:normAutofit/>
          </a:bodyPr>
          <a:lstStyle/>
          <a:p>
            <a:pPr eaLnBrk="1" hangingPunct="1"/>
            <a:r>
              <a:rPr lang="en-US" sz="2800" b="1" dirty="0">
                <a:latin typeface="Arial" panose="020B0604020202020204" pitchFamily="34" charset="0"/>
                <a:cs typeface="Arial" panose="020B0604020202020204" pitchFamily="34" charset="0"/>
              </a:rPr>
              <a:t>PMBOK Scope Management Processes</a:t>
            </a:r>
          </a:p>
        </p:txBody>
      </p:sp>
    </p:spTree>
    <p:extLst>
      <p:ext uri="{BB962C8B-B14F-4D97-AF65-F5344CB8AC3E}">
        <p14:creationId xmlns:p14="http://schemas.microsoft.com/office/powerpoint/2010/main" xmlns="" val="661889240"/>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152400" y="7937"/>
            <a:ext cx="10515600" cy="1325563"/>
          </a:xfrm>
        </p:spPr>
        <p:txBody>
          <a:bodyPr>
            <a:normAutofit/>
          </a:bodyPr>
          <a:lstStyle/>
          <a:p>
            <a:pPr eaLnBrk="1" hangingPunct="1"/>
            <a:r>
              <a:rPr lang="en-US" sz="2400" b="1" dirty="0" smtClean="0">
                <a:latin typeface="Arial" panose="020B0604020202020204" pitchFamily="34" charset="0"/>
                <a:cs typeface="Arial" panose="020B0604020202020204" pitchFamily="34" charset="0"/>
              </a:rPr>
              <a:t>Scope Management Plan</a:t>
            </a:r>
          </a:p>
        </p:txBody>
      </p:sp>
      <p:sp>
        <p:nvSpPr>
          <p:cNvPr id="6" name="Round Diagonal Corner Rectangle 5"/>
          <p:cNvSpPr/>
          <p:nvPr/>
        </p:nvSpPr>
        <p:spPr>
          <a:xfrm>
            <a:off x="1905000" y="1600200"/>
            <a:ext cx="1524000" cy="7620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Scope Planning</a:t>
            </a:r>
            <a:endParaRPr lang="en-IN" sz="1600" b="1" dirty="0">
              <a:solidFill>
                <a:schemeClr val="tx1"/>
              </a:solidFill>
              <a:latin typeface="Arial" panose="020B0604020202020204" pitchFamily="34" charset="0"/>
              <a:cs typeface="Arial" panose="020B0604020202020204" pitchFamily="34" charset="0"/>
            </a:endParaRPr>
          </a:p>
        </p:txBody>
      </p:sp>
      <p:sp>
        <p:nvSpPr>
          <p:cNvPr id="7" name="Round Diagonal Corner Rectangle 6"/>
          <p:cNvSpPr/>
          <p:nvPr/>
        </p:nvSpPr>
        <p:spPr>
          <a:xfrm>
            <a:off x="8915400" y="1600200"/>
            <a:ext cx="1524000" cy="7620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Scope Control</a:t>
            </a:r>
            <a:endParaRPr lang="en-IN" sz="1600" b="1" dirty="0">
              <a:solidFill>
                <a:schemeClr val="tx1"/>
              </a:solidFill>
              <a:latin typeface="Arial" panose="020B0604020202020204" pitchFamily="34" charset="0"/>
              <a:cs typeface="Arial" panose="020B0604020202020204" pitchFamily="34" charset="0"/>
            </a:endParaRPr>
          </a:p>
        </p:txBody>
      </p:sp>
      <p:sp>
        <p:nvSpPr>
          <p:cNvPr id="8" name="Round Diagonal Corner Rectangle 7"/>
          <p:cNvSpPr/>
          <p:nvPr/>
        </p:nvSpPr>
        <p:spPr>
          <a:xfrm>
            <a:off x="7162800" y="1600200"/>
            <a:ext cx="1524000" cy="7620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Scope Verification</a:t>
            </a:r>
            <a:endParaRPr lang="en-IN" sz="1600" b="1" dirty="0">
              <a:solidFill>
                <a:schemeClr val="tx1"/>
              </a:solidFill>
              <a:latin typeface="Arial" panose="020B0604020202020204" pitchFamily="34" charset="0"/>
              <a:cs typeface="Arial" panose="020B0604020202020204" pitchFamily="34" charset="0"/>
            </a:endParaRPr>
          </a:p>
        </p:txBody>
      </p:sp>
      <p:sp>
        <p:nvSpPr>
          <p:cNvPr id="9" name="Round Diagonal Corner Rectangle 8"/>
          <p:cNvSpPr/>
          <p:nvPr/>
        </p:nvSpPr>
        <p:spPr>
          <a:xfrm>
            <a:off x="5410200" y="1600200"/>
            <a:ext cx="1524000" cy="7620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Create WBS</a:t>
            </a:r>
            <a:endParaRPr lang="en-IN" sz="1600" b="1" dirty="0">
              <a:solidFill>
                <a:schemeClr val="tx1"/>
              </a:solidFill>
              <a:latin typeface="Arial" panose="020B0604020202020204" pitchFamily="34" charset="0"/>
              <a:cs typeface="Arial" panose="020B0604020202020204" pitchFamily="34" charset="0"/>
            </a:endParaRPr>
          </a:p>
        </p:txBody>
      </p:sp>
      <p:sp>
        <p:nvSpPr>
          <p:cNvPr id="10" name="Round Diagonal Corner Rectangle 9"/>
          <p:cNvSpPr/>
          <p:nvPr/>
        </p:nvSpPr>
        <p:spPr>
          <a:xfrm>
            <a:off x="3657600" y="1600200"/>
            <a:ext cx="1524000" cy="7620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Scope Definition	</a:t>
            </a:r>
            <a:endParaRPr lang="en-IN" sz="1600" b="1" dirty="0">
              <a:solidFill>
                <a:schemeClr val="tx1"/>
              </a:solidFill>
              <a:latin typeface="Arial" panose="020B0604020202020204" pitchFamily="34" charset="0"/>
              <a:cs typeface="Arial" panose="020B0604020202020204" pitchFamily="34" charset="0"/>
            </a:endParaRPr>
          </a:p>
        </p:txBody>
      </p:sp>
      <p:sp>
        <p:nvSpPr>
          <p:cNvPr id="11" name="Down Arrow 10"/>
          <p:cNvSpPr/>
          <p:nvPr/>
        </p:nvSpPr>
        <p:spPr>
          <a:xfrm>
            <a:off x="2438400" y="24384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600" b="1">
              <a:solidFill>
                <a:schemeClr val="tx1"/>
              </a:solidFill>
              <a:latin typeface="Arial" panose="020B0604020202020204" pitchFamily="34" charset="0"/>
              <a:cs typeface="Arial" panose="020B0604020202020204" pitchFamily="34" charset="0"/>
            </a:endParaRPr>
          </a:p>
        </p:txBody>
      </p:sp>
      <p:sp>
        <p:nvSpPr>
          <p:cNvPr id="13" name="Down Arrow 12"/>
          <p:cNvSpPr/>
          <p:nvPr/>
        </p:nvSpPr>
        <p:spPr>
          <a:xfrm>
            <a:off x="9525000" y="24384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600" b="1">
              <a:solidFill>
                <a:schemeClr val="tx1"/>
              </a:solidFill>
              <a:latin typeface="Arial" panose="020B0604020202020204" pitchFamily="34" charset="0"/>
              <a:cs typeface="Arial" panose="020B0604020202020204" pitchFamily="34" charset="0"/>
            </a:endParaRPr>
          </a:p>
        </p:txBody>
      </p:sp>
      <p:sp>
        <p:nvSpPr>
          <p:cNvPr id="14" name="Down Arrow 13"/>
          <p:cNvSpPr/>
          <p:nvPr/>
        </p:nvSpPr>
        <p:spPr>
          <a:xfrm>
            <a:off x="7772400" y="24384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600" b="1">
              <a:solidFill>
                <a:schemeClr val="tx1"/>
              </a:solidFill>
              <a:latin typeface="Arial" panose="020B0604020202020204" pitchFamily="34" charset="0"/>
              <a:cs typeface="Arial" panose="020B0604020202020204" pitchFamily="34" charset="0"/>
            </a:endParaRPr>
          </a:p>
        </p:txBody>
      </p:sp>
      <p:sp>
        <p:nvSpPr>
          <p:cNvPr id="15" name="Down Arrow 14"/>
          <p:cNvSpPr/>
          <p:nvPr/>
        </p:nvSpPr>
        <p:spPr>
          <a:xfrm>
            <a:off x="6019800" y="24384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600" b="1">
              <a:solidFill>
                <a:schemeClr val="tx1"/>
              </a:solidFill>
              <a:latin typeface="Arial" panose="020B0604020202020204" pitchFamily="34" charset="0"/>
              <a:cs typeface="Arial" panose="020B0604020202020204" pitchFamily="34" charset="0"/>
            </a:endParaRPr>
          </a:p>
        </p:txBody>
      </p:sp>
      <p:sp>
        <p:nvSpPr>
          <p:cNvPr id="16" name="Down Arrow 15"/>
          <p:cNvSpPr/>
          <p:nvPr/>
        </p:nvSpPr>
        <p:spPr>
          <a:xfrm>
            <a:off x="4191000" y="24384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600" b="1">
              <a:solidFill>
                <a:schemeClr val="tx1"/>
              </a:solidFill>
              <a:latin typeface="Arial" panose="020B0604020202020204" pitchFamily="34" charset="0"/>
              <a:cs typeface="Arial" panose="020B0604020202020204" pitchFamily="34" charset="0"/>
            </a:endParaRPr>
          </a:p>
        </p:txBody>
      </p:sp>
      <p:sp>
        <p:nvSpPr>
          <p:cNvPr id="17" name="Rectangle 16"/>
          <p:cNvSpPr/>
          <p:nvPr/>
        </p:nvSpPr>
        <p:spPr>
          <a:xfrm>
            <a:off x="1981200" y="2971800"/>
            <a:ext cx="12954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Documents how team will define &amp; develop project scope.</a:t>
            </a:r>
            <a:endParaRPr lang="en-IN" sz="1600" b="1" dirty="0">
              <a:solidFill>
                <a:schemeClr val="tx1"/>
              </a:solidFill>
              <a:latin typeface="Arial" panose="020B0604020202020204" pitchFamily="34" charset="0"/>
              <a:cs typeface="Arial" panose="020B0604020202020204" pitchFamily="34" charset="0"/>
            </a:endParaRPr>
          </a:p>
        </p:txBody>
      </p:sp>
      <p:sp>
        <p:nvSpPr>
          <p:cNvPr id="18" name="Rectangle 17"/>
          <p:cNvSpPr/>
          <p:nvPr/>
        </p:nvSpPr>
        <p:spPr>
          <a:xfrm>
            <a:off x="3810000" y="2971800"/>
            <a:ext cx="13716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Builds upon preliminary scope stmt to define all project and product deliverables</a:t>
            </a:r>
            <a:endParaRPr lang="en-IN" sz="1600" b="1" dirty="0">
              <a:solidFill>
                <a:schemeClr val="tx1"/>
              </a:solidFill>
              <a:latin typeface="Arial" panose="020B0604020202020204" pitchFamily="34" charset="0"/>
              <a:cs typeface="Arial" panose="020B0604020202020204" pitchFamily="34" charset="0"/>
            </a:endParaRPr>
          </a:p>
        </p:txBody>
      </p:sp>
      <p:sp>
        <p:nvSpPr>
          <p:cNvPr id="19" name="Rectangle 18"/>
          <p:cNvSpPr/>
          <p:nvPr/>
        </p:nvSpPr>
        <p:spPr>
          <a:xfrm>
            <a:off x="5638800" y="2971800"/>
            <a:ext cx="12954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Project planning tool subdivides the scope into deliverable hierarchy</a:t>
            </a:r>
            <a:endParaRPr lang="en-IN" sz="1600" b="1" dirty="0">
              <a:solidFill>
                <a:schemeClr val="tx1"/>
              </a:solidFill>
              <a:latin typeface="Arial" panose="020B0604020202020204" pitchFamily="34" charset="0"/>
              <a:cs typeface="Arial" panose="020B0604020202020204" pitchFamily="34" charset="0"/>
            </a:endParaRPr>
          </a:p>
        </p:txBody>
      </p:sp>
      <p:sp>
        <p:nvSpPr>
          <p:cNvPr id="20" name="Rectangle 19"/>
          <p:cNvSpPr/>
          <p:nvPr/>
        </p:nvSpPr>
        <p:spPr>
          <a:xfrm>
            <a:off x="7239000" y="2971800"/>
            <a:ext cx="14478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Formalized acceptance from appropriate stakeholders tat defined scope complete</a:t>
            </a:r>
            <a:endParaRPr lang="en-IN" sz="1600" b="1" dirty="0">
              <a:solidFill>
                <a:schemeClr val="tx1"/>
              </a:solidFill>
              <a:latin typeface="Arial" panose="020B0604020202020204" pitchFamily="34" charset="0"/>
              <a:cs typeface="Arial" panose="020B0604020202020204" pitchFamily="34" charset="0"/>
            </a:endParaRPr>
          </a:p>
        </p:txBody>
      </p:sp>
      <p:sp>
        <p:nvSpPr>
          <p:cNvPr id="21" name="Rectangle 20"/>
          <p:cNvSpPr/>
          <p:nvPr/>
        </p:nvSpPr>
        <p:spPr>
          <a:xfrm>
            <a:off x="9067800" y="2895600"/>
            <a:ext cx="12954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Defined process for managing changes &amp; impact to budget &amp; schedule</a:t>
            </a:r>
            <a:endParaRPr lang="en-IN" sz="1600" b="1" dirty="0">
              <a:solidFill>
                <a:schemeClr val="tx1"/>
              </a:solidFill>
              <a:latin typeface="Arial" panose="020B0604020202020204" pitchFamily="34" charset="0"/>
              <a:cs typeface="Arial" panose="020B0604020202020204" pitchFamily="34" charset="0"/>
            </a:endParaRPr>
          </a:p>
        </p:txBody>
      </p:sp>
      <p:sp>
        <p:nvSpPr>
          <p:cNvPr id="22" name="Flowchart: Document 21"/>
          <p:cNvSpPr/>
          <p:nvPr/>
        </p:nvSpPr>
        <p:spPr>
          <a:xfrm>
            <a:off x="1905000" y="5791200"/>
            <a:ext cx="1524000" cy="914400"/>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Scope management plan</a:t>
            </a:r>
            <a:endParaRPr lang="en-IN" sz="1600" b="1" dirty="0">
              <a:solidFill>
                <a:schemeClr val="tx1"/>
              </a:solidFill>
              <a:latin typeface="Arial" panose="020B0604020202020204" pitchFamily="34" charset="0"/>
              <a:cs typeface="Arial" panose="020B0604020202020204" pitchFamily="34" charset="0"/>
            </a:endParaRPr>
          </a:p>
        </p:txBody>
      </p:sp>
      <p:sp>
        <p:nvSpPr>
          <p:cNvPr id="23" name="Flowchart: Document 22"/>
          <p:cNvSpPr/>
          <p:nvPr/>
        </p:nvSpPr>
        <p:spPr>
          <a:xfrm>
            <a:off x="3810000" y="5791200"/>
            <a:ext cx="1219200" cy="838200"/>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Detailed scope</a:t>
            </a:r>
            <a:endParaRPr lang="en-IN" sz="1600" b="1" dirty="0">
              <a:solidFill>
                <a:schemeClr val="tx1"/>
              </a:solidFill>
              <a:latin typeface="Arial" panose="020B0604020202020204" pitchFamily="34" charset="0"/>
              <a:cs typeface="Arial" panose="020B0604020202020204" pitchFamily="34" charset="0"/>
            </a:endParaRPr>
          </a:p>
        </p:txBody>
      </p:sp>
      <p:sp>
        <p:nvSpPr>
          <p:cNvPr id="24" name="Flowchart: Document 23"/>
          <p:cNvSpPr/>
          <p:nvPr/>
        </p:nvSpPr>
        <p:spPr>
          <a:xfrm>
            <a:off x="5715000" y="5791200"/>
            <a:ext cx="1219200" cy="838200"/>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WBS</a:t>
            </a:r>
            <a:endParaRPr lang="en-IN" sz="1600" b="1" dirty="0">
              <a:solidFill>
                <a:schemeClr val="tx1"/>
              </a:solidFill>
              <a:latin typeface="Arial" panose="020B0604020202020204" pitchFamily="34" charset="0"/>
              <a:cs typeface="Arial" panose="020B0604020202020204" pitchFamily="34" charset="0"/>
            </a:endParaRPr>
          </a:p>
        </p:txBody>
      </p:sp>
      <p:sp>
        <p:nvSpPr>
          <p:cNvPr id="25" name="Flowchart: Document 24"/>
          <p:cNvSpPr/>
          <p:nvPr/>
        </p:nvSpPr>
        <p:spPr>
          <a:xfrm>
            <a:off x="7315200" y="5791200"/>
            <a:ext cx="1371600" cy="838200"/>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Verification checklist</a:t>
            </a:r>
            <a:endParaRPr lang="en-IN" sz="1600" b="1" dirty="0">
              <a:solidFill>
                <a:schemeClr val="tx1"/>
              </a:solidFill>
              <a:latin typeface="Arial" panose="020B0604020202020204" pitchFamily="34" charset="0"/>
              <a:cs typeface="Arial" panose="020B0604020202020204" pitchFamily="34" charset="0"/>
            </a:endParaRPr>
          </a:p>
        </p:txBody>
      </p:sp>
      <p:sp>
        <p:nvSpPr>
          <p:cNvPr id="26" name="Flowchart: Document 25"/>
          <p:cNvSpPr/>
          <p:nvPr/>
        </p:nvSpPr>
        <p:spPr>
          <a:xfrm>
            <a:off x="9144000" y="5715000"/>
            <a:ext cx="1371600" cy="990600"/>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latin typeface="Arial" panose="020B0604020202020204" pitchFamily="34" charset="0"/>
                <a:cs typeface="Arial" panose="020B0604020202020204" pitchFamily="34" charset="0"/>
              </a:rPr>
              <a:t>Change control process</a:t>
            </a:r>
            <a:endParaRPr lang="en-IN" sz="1600" b="1" dirty="0">
              <a:solidFill>
                <a:schemeClr val="tx1"/>
              </a:solidFill>
              <a:latin typeface="Arial" panose="020B0604020202020204" pitchFamily="34" charset="0"/>
              <a:cs typeface="Arial" panose="020B0604020202020204" pitchFamily="34" charset="0"/>
            </a:endParaRPr>
          </a:p>
        </p:txBody>
      </p:sp>
      <p:sp>
        <p:nvSpPr>
          <p:cNvPr id="27" name="Down Arrow 26"/>
          <p:cNvSpPr/>
          <p:nvPr/>
        </p:nvSpPr>
        <p:spPr>
          <a:xfrm>
            <a:off x="2438400" y="53340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600" b="1">
              <a:solidFill>
                <a:schemeClr val="tx1"/>
              </a:solidFill>
              <a:latin typeface="Arial" panose="020B0604020202020204" pitchFamily="34" charset="0"/>
              <a:cs typeface="Arial" panose="020B0604020202020204" pitchFamily="34" charset="0"/>
            </a:endParaRPr>
          </a:p>
        </p:txBody>
      </p:sp>
      <p:sp>
        <p:nvSpPr>
          <p:cNvPr id="28" name="Down Arrow 27"/>
          <p:cNvSpPr/>
          <p:nvPr/>
        </p:nvSpPr>
        <p:spPr>
          <a:xfrm>
            <a:off x="9525000" y="52578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600" b="1">
              <a:solidFill>
                <a:schemeClr val="tx1"/>
              </a:solidFill>
              <a:latin typeface="Arial" panose="020B0604020202020204" pitchFamily="34" charset="0"/>
              <a:cs typeface="Arial" panose="020B0604020202020204" pitchFamily="34" charset="0"/>
            </a:endParaRPr>
          </a:p>
        </p:txBody>
      </p:sp>
      <p:sp>
        <p:nvSpPr>
          <p:cNvPr id="29" name="Down Arrow 28"/>
          <p:cNvSpPr/>
          <p:nvPr/>
        </p:nvSpPr>
        <p:spPr>
          <a:xfrm>
            <a:off x="7772400" y="53340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600" b="1">
              <a:solidFill>
                <a:schemeClr val="tx1"/>
              </a:solidFill>
              <a:latin typeface="Arial" panose="020B0604020202020204" pitchFamily="34" charset="0"/>
              <a:cs typeface="Arial" panose="020B0604020202020204" pitchFamily="34" charset="0"/>
            </a:endParaRPr>
          </a:p>
        </p:txBody>
      </p:sp>
      <p:sp>
        <p:nvSpPr>
          <p:cNvPr id="30" name="Down Arrow 29"/>
          <p:cNvSpPr/>
          <p:nvPr/>
        </p:nvSpPr>
        <p:spPr>
          <a:xfrm>
            <a:off x="6019800" y="53340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600" b="1">
              <a:solidFill>
                <a:schemeClr val="tx1"/>
              </a:solidFill>
              <a:latin typeface="Arial" panose="020B0604020202020204" pitchFamily="34" charset="0"/>
              <a:cs typeface="Arial" panose="020B0604020202020204" pitchFamily="34" charset="0"/>
            </a:endParaRPr>
          </a:p>
        </p:txBody>
      </p:sp>
      <p:sp>
        <p:nvSpPr>
          <p:cNvPr id="31" name="Down Arrow 30"/>
          <p:cNvSpPr/>
          <p:nvPr/>
        </p:nvSpPr>
        <p:spPr>
          <a:xfrm>
            <a:off x="4191000" y="53340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600" b="1">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1253340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Top)">
                                      <p:cBhvr>
                                        <p:cTn id="7" dur="500"/>
                                        <p:tgtEl>
                                          <p:spTgt spid="6"/>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slide(fromTop)">
                                      <p:cBhvr>
                                        <p:cTn id="10" dur="500"/>
                                        <p:tgtEl>
                                          <p:spTgt spid="10"/>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slide(fromTop)">
                                      <p:cBhvr>
                                        <p:cTn id="13" dur="500"/>
                                        <p:tgtEl>
                                          <p:spTgt spid="9"/>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lide(fromTop)">
                                      <p:cBhvr>
                                        <p:cTn id="16" dur="500"/>
                                        <p:tgtEl>
                                          <p:spTgt spid="8"/>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lide(fromTop)">
                                      <p:cBhvr>
                                        <p:cTn id="19" dur="500"/>
                                        <p:tgtEl>
                                          <p:spTgt spid="7"/>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linds(horizontal)">
                                      <p:cBhvr>
                                        <p:cTn id="46" dur="500"/>
                                        <p:tgtEl>
                                          <p:spTgt spid="1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blinds(horizontal)">
                                      <p:cBhvr>
                                        <p:cTn id="51" dur="500"/>
                                        <p:tgtEl>
                                          <p:spTgt spid="18"/>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blinds(horizontal)">
                                      <p:cBhvr>
                                        <p:cTn id="56" dur="500"/>
                                        <p:tgtEl>
                                          <p:spTgt spid="19"/>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blinds(horizontal)">
                                      <p:cBhvr>
                                        <p:cTn id="61" dur="500"/>
                                        <p:tgtEl>
                                          <p:spTgt spid="20"/>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blinds(horizontal)">
                                      <p:cBhvr>
                                        <p:cTn id="66" dur="500"/>
                                        <p:tgtEl>
                                          <p:spTgt spid="21"/>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additive="base">
                                        <p:cTn id="71" dur="500" fill="hold"/>
                                        <p:tgtEl>
                                          <p:spTgt spid="27"/>
                                        </p:tgtEl>
                                        <p:attrNameLst>
                                          <p:attrName>ppt_x</p:attrName>
                                        </p:attrNameLst>
                                      </p:cBhvr>
                                      <p:tavLst>
                                        <p:tav tm="0">
                                          <p:val>
                                            <p:strVal val="#ppt_x"/>
                                          </p:val>
                                        </p:tav>
                                        <p:tav tm="100000">
                                          <p:val>
                                            <p:strVal val="#ppt_x"/>
                                          </p:val>
                                        </p:tav>
                                      </p:tavLst>
                                    </p:anim>
                                    <p:anim calcmode="lin" valueType="num">
                                      <p:cBhvr additive="base">
                                        <p:cTn id="72" dur="500" fill="hold"/>
                                        <p:tgtEl>
                                          <p:spTgt spid="2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ppt_x"/>
                                          </p:val>
                                        </p:tav>
                                        <p:tav tm="100000">
                                          <p:val>
                                            <p:strVal val="#ppt_x"/>
                                          </p:val>
                                        </p:tav>
                                      </p:tavLst>
                                    </p:anim>
                                    <p:anim calcmode="lin" valueType="num">
                                      <p:cBhvr additive="base">
                                        <p:cTn id="76" dur="500" fill="hold"/>
                                        <p:tgtEl>
                                          <p:spTgt spid="3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ppt_x"/>
                                          </p:val>
                                        </p:tav>
                                        <p:tav tm="100000">
                                          <p:val>
                                            <p:strVal val="#ppt_x"/>
                                          </p:val>
                                        </p:tav>
                                      </p:tavLst>
                                    </p:anim>
                                    <p:anim calcmode="lin" valueType="num">
                                      <p:cBhvr additive="base">
                                        <p:cTn id="80" dur="500" fill="hold"/>
                                        <p:tgtEl>
                                          <p:spTgt spid="3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additive="base">
                                        <p:cTn id="83" dur="500" fill="hold"/>
                                        <p:tgtEl>
                                          <p:spTgt spid="29"/>
                                        </p:tgtEl>
                                        <p:attrNameLst>
                                          <p:attrName>ppt_x</p:attrName>
                                        </p:attrNameLst>
                                      </p:cBhvr>
                                      <p:tavLst>
                                        <p:tav tm="0">
                                          <p:val>
                                            <p:strVal val="#ppt_x"/>
                                          </p:val>
                                        </p:tav>
                                        <p:tav tm="100000">
                                          <p:val>
                                            <p:strVal val="#ppt_x"/>
                                          </p:val>
                                        </p:tav>
                                      </p:tavLst>
                                    </p:anim>
                                    <p:anim calcmode="lin" valueType="num">
                                      <p:cBhvr additive="base">
                                        <p:cTn id="84" dur="500" fill="hold"/>
                                        <p:tgtEl>
                                          <p:spTgt spid="29"/>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500" fill="hold"/>
                                        <p:tgtEl>
                                          <p:spTgt spid="22"/>
                                        </p:tgtEl>
                                        <p:attrNameLst>
                                          <p:attrName>ppt_x</p:attrName>
                                        </p:attrNameLst>
                                      </p:cBhvr>
                                      <p:tavLst>
                                        <p:tav tm="0">
                                          <p:val>
                                            <p:strVal val="#ppt_x"/>
                                          </p:val>
                                        </p:tav>
                                        <p:tav tm="100000">
                                          <p:val>
                                            <p:strVal val="#ppt_x"/>
                                          </p:val>
                                        </p:tav>
                                      </p:tavLst>
                                    </p:anim>
                                    <p:anim calcmode="lin" valueType="num">
                                      <p:cBhvr additive="base">
                                        <p:cTn id="9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23"/>
                                        </p:tgtEl>
                                        <p:attrNameLst>
                                          <p:attrName>style.visibility</p:attrName>
                                        </p:attrNameLst>
                                      </p:cBhvr>
                                      <p:to>
                                        <p:strVal val="visible"/>
                                      </p:to>
                                    </p:set>
                                    <p:anim calcmode="lin" valueType="num">
                                      <p:cBhvr additive="base">
                                        <p:cTn id="99" dur="500" fill="hold"/>
                                        <p:tgtEl>
                                          <p:spTgt spid="23"/>
                                        </p:tgtEl>
                                        <p:attrNameLst>
                                          <p:attrName>ppt_x</p:attrName>
                                        </p:attrNameLst>
                                      </p:cBhvr>
                                      <p:tavLst>
                                        <p:tav tm="0">
                                          <p:val>
                                            <p:strVal val="#ppt_x"/>
                                          </p:val>
                                        </p:tav>
                                        <p:tav tm="100000">
                                          <p:val>
                                            <p:strVal val="#ppt_x"/>
                                          </p:val>
                                        </p:tav>
                                      </p:tavLst>
                                    </p:anim>
                                    <p:anim calcmode="lin" valueType="num">
                                      <p:cBhvr additive="base">
                                        <p:cTn id="10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additive="base">
                                        <p:cTn id="105" dur="500" fill="hold"/>
                                        <p:tgtEl>
                                          <p:spTgt spid="24"/>
                                        </p:tgtEl>
                                        <p:attrNameLst>
                                          <p:attrName>ppt_x</p:attrName>
                                        </p:attrNameLst>
                                      </p:cBhvr>
                                      <p:tavLst>
                                        <p:tav tm="0">
                                          <p:val>
                                            <p:strVal val="#ppt_x"/>
                                          </p:val>
                                        </p:tav>
                                        <p:tav tm="100000">
                                          <p:val>
                                            <p:strVal val="#ppt_x"/>
                                          </p:val>
                                        </p:tav>
                                      </p:tavLst>
                                    </p:anim>
                                    <p:anim calcmode="lin" valueType="num">
                                      <p:cBhvr additive="base">
                                        <p:cTn id="10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07" fill="hold" nodeType="clickPar">
                      <p:stCondLst>
                        <p:cond delay="indefinite"/>
                      </p:stCondLst>
                      <p:childTnLst>
                        <p:par>
                          <p:cTn id="108" fill="hold" nodeType="withGroup">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25"/>
                                        </p:tgtEl>
                                        <p:attrNameLst>
                                          <p:attrName>style.visibility</p:attrName>
                                        </p:attrNameLst>
                                      </p:cBhvr>
                                      <p:to>
                                        <p:strVal val="visible"/>
                                      </p:to>
                                    </p:set>
                                    <p:anim calcmode="lin" valueType="num">
                                      <p:cBhvr additive="base">
                                        <p:cTn id="111" dur="500" fill="hold"/>
                                        <p:tgtEl>
                                          <p:spTgt spid="25"/>
                                        </p:tgtEl>
                                        <p:attrNameLst>
                                          <p:attrName>ppt_x</p:attrName>
                                        </p:attrNameLst>
                                      </p:cBhvr>
                                      <p:tavLst>
                                        <p:tav tm="0">
                                          <p:val>
                                            <p:strVal val="#ppt_x"/>
                                          </p:val>
                                        </p:tav>
                                        <p:tav tm="100000">
                                          <p:val>
                                            <p:strVal val="#ppt_x"/>
                                          </p:val>
                                        </p:tav>
                                      </p:tavLst>
                                    </p:anim>
                                    <p:anim calcmode="lin" valueType="num">
                                      <p:cBhvr additive="base">
                                        <p:cTn id="11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26"/>
                                        </p:tgtEl>
                                        <p:attrNameLst>
                                          <p:attrName>style.visibility</p:attrName>
                                        </p:attrNameLst>
                                      </p:cBhvr>
                                      <p:to>
                                        <p:strVal val="visible"/>
                                      </p:to>
                                    </p:set>
                                    <p:anim calcmode="lin" valueType="num">
                                      <p:cBhvr additive="base">
                                        <p:cTn id="117" dur="500" fill="hold"/>
                                        <p:tgtEl>
                                          <p:spTgt spid="26"/>
                                        </p:tgtEl>
                                        <p:attrNameLst>
                                          <p:attrName>ppt_x</p:attrName>
                                        </p:attrNameLst>
                                      </p:cBhvr>
                                      <p:tavLst>
                                        <p:tav tm="0">
                                          <p:val>
                                            <p:strVal val="#ppt_x"/>
                                          </p:val>
                                        </p:tav>
                                        <p:tav tm="100000">
                                          <p:val>
                                            <p:strVal val="#ppt_x"/>
                                          </p:val>
                                        </p:tav>
                                      </p:tavLst>
                                    </p:anim>
                                    <p:anim calcmode="lin" valueType="num">
                                      <p:cBhvr additive="base">
                                        <p:cTn id="11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p:cNvSpPr>
            <a:spLocks noGrp="1"/>
          </p:cNvSpPr>
          <p:nvPr>
            <p:ph type="title"/>
          </p:nvPr>
        </p:nvSpPr>
        <p:spPr>
          <a:xfrm>
            <a:off x="256460" y="125569"/>
            <a:ext cx="8153400" cy="990600"/>
          </a:xfrm>
        </p:spPr>
        <p:txBody>
          <a:bodyPr>
            <a:normAutofit/>
          </a:bodyPr>
          <a:lstStyle/>
          <a:p>
            <a:pPr eaLnBrk="1" hangingPunct="1"/>
            <a:r>
              <a:rPr lang="en-US" sz="2800" b="1" dirty="0" smtClean="0">
                <a:latin typeface="Arial" panose="020B0604020202020204" pitchFamily="34" charset="0"/>
                <a:cs typeface="Arial" panose="020B0604020202020204" pitchFamily="34" charset="0"/>
              </a:rPr>
              <a:t>Problems with Scope</a:t>
            </a:r>
            <a:endParaRPr lang="en-IN" sz="2800" b="1" dirty="0" smtClean="0">
              <a:latin typeface="Arial" panose="020B0604020202020204" pitchFamily="34" charset="0"/>
              <a:cs typeface="Arial" panose="020B0604020202020204" pitchFamily="34" charset="0"/>
            </a:endParaRPr>
          </a:p>
        </p:txBody>
      </p:sp>
      <p:sp>
        <p:nvSpPr>
          <p:cNvPr id="15363" name="Content Placeholder 3"/>
          <p:cNvSpPr>
            <a:spLocks noGrp="1"/>
          </p:cNvSpPr>
          <p:nvPr>
            <p:ph sz="quarter" idx="1"/>
          </p:nvPr>
        </p:nvSpPr>
        <p:spPr>
          <a:xfrm>
            <a:off x="256460" y="1116168"/>
            <a:ext cx="11720892" cy="5645239"/>
          </a:xfrm>
        </p:spPr>
        <p:txBody>
          <a:bodyPr/>
          <a:lstStyle/>
          <a:p>
            <a:pPr eaLnBrk="1" hangingPunct="1"/>
            <a:r>
              <a:rPr lang="en-IN" sz="2400" b="1" dirty="0">
                <a:latin typeface="Arial" panose="020B0604020202020204" pitchFamily="34" charset="0"/>
                <a:cs typeface="Arial" panose="020B0604020202020204" pitchFamily="34" charset="0"/>
              </a:rPr>
              <a:t>Ambiguous</a:t>
            </a:r>
            <a:r>
              <a:rPr lang="en-IN" sz="2400" dirty="0">
                <a:latin typeface="Arial" panose="020B0604020202020204" pitchFamily="34" charset="0"/>
                <a:cs typeface="Arial" panose="020B0604020202020204" pitchFamily="34" charset="0"/>
              </a:rPr>
              <a:t/>
            </a:r>
            <a:br>
              <a:rPr lang="en-IN" sz="2400" dirty="0">
                <a:latin typeface="Arial" panose="020B0604020202020204" pitchFamily="34" charset="0"/>
                <a:cs typeface="Arial" panose="020B0604020202020204" pitchFamily="34" charset="0"/>
              </a:rPr>
            </a:br>
            <a:r>
              <a:rPr lang="en-IN" sz="2400" dirty="0">
                <a:latin typeface="Arial" panose="020B0604020202020204" pitchFamily="34" charset="0"/>
                <a:cs typeface="Arial" panose="020B0604020202020204" pitchFamily="34" charset="0"/>
              </a:rPr>
              <a:t>Ambiguity in scope leads to confusion and unnecessary work. </a:t>
            </a:r>
          </a:p>
          <a:p>
            <a:pPr eaLnBrk="1" hangingPunct="1"/>
            <a:r>
              <a:rPr lang="en-IN" sz="2400" b="1" dirty="0">
                <a:latin typeface="Arial" panose="020B0604020202020204" pitchFamily="34" charset="0"/>
                <a:cs typeface="Arial" panose="020B0604020202020204" pitchFamily="34" charset="0"/>
              </a:rPr>
              <a:t>Incomplete</a:t>
            </a:r>
            <a:r>
              <a:rPr lang="en-IN" sz="2400" dirty="0">
                <a:latin typeface="Arial" panose="020B0604020202020204" pitchFamily="34" charset="0"/>
                <a:cs typeface="Arial" panose="020B0604020202020204" pitchFamily="34" charset="0"/>
              </a:rPr>
              <a:t/>
            </a:r>
            <a:br>
              <a:rPr lang="en-IN" sz="2400" dirty="0">
                <a:latin typeface="Arial" panose="020B0604020202020204" pitchFamily="34" charset="0"/>
                <a:cs typeface="Arial" panose="020B0604020202020204" pitchFamily="34" charset="0"/>
              </a:rPr>
            </a:br>
            <a:r>
              <a:rPr lang="en-IN" sz="2400" dirty="0" err="1">
                <a:latin typeface="Arial" panose="020B0604020202020204" pitchFamily="34" charset="0"/>
                <a:cs typeface="Arial" panose="020B0604020202020204" pitchFamily="34" charset="0"/>
              </a:rPr>
              <a:t>Incomplete</a:t>
            </a:r>
            <a:r>
              <a:rPr lang="en-IN" sz="2400" dirty="0">
                <a:latin typeface="Arial" panose="020B0604020202020204" pitchFamily="34" charset="0"/>
                <a:cs typeface="Arial" panose="020B0604020202020204" pitchFamily="34" charset="0"/>
              </a:rPr>
              <a:t> scope leads to schedule slips and hence finally cost overrun. </a:t>
            </a:r>
          </a:p>
          <a:p>
            <a:pPr eaLnBrk="1" hangingPunct="1"/>
            <a:r>
              <a:rPr lang="en-IN" sz="2400" b="1" dirty="0">
                <a:latin typeface="Arial" panose="020B0604020202020204" pitchFamily="34" charset="0"/>
                <a:cs typeface="Arial" panose="020B0604020202020204" pitchFamily="34" charset="0"/>
              </a:rPr>
              <a:t>Transient</a:t>
            </a:r>
            <a:r>
              <a:rPr lang="en-IN" sz="2400" dirty="0">
                <a:latin typeface="Arial" panose="020B0604020202020204" pitchFamily="34" charset="0"/>
                <a:cs typeface="Arial" panose="020B0604020202020204" pitchFamily="34" charset="0"/>
              </a:rPr>
              <a:t/>
            </a:r>
            <a:br>
              <a:rPr lang="en-IN" sz="2400" dirty="0">
                <a:latin typeface="Arial" panose="020B0604020202020204" pitchFamily="34" charset="0"/>
                <a:cs typeface="Arial" panose="020B0604020202020204" pitchFamily="34" charset="0"/>
              </a:rPr>
            </a:br>
            <a:r>
              <a:rPr lang="en-IN" sz="2400" dirty="0" err="1">
                <a:latin typeface="Arial" panose="020B0604020202020204" pitchFamily="34" charset="0"/>
                <a:cs typeface="Arial" panose="020B0604020202020204" pitchFamily="34" charset="0"/>
              </a:rPr>
              <a:t>Transient</a:t>
            </a:r>
            <a:r>
              <a:rPr lang="en-IN" sz="2400" dirty="0">
                <a:latin typeface="Arial" panose="020B0604020202020204" pitchFamily="34" charset="0"/>
                <a:cs typeface="Arial" panose="020B0604020202020204" pitchFamily="34" charset="0"/>
              </a:rPr>
              <a:t> scope leads to what is known as scope creep which is the primary cause of late deliveries and potentially "never ending" projects. </a:t>
            </a:r>
          </a:p>
          <a:p>
            <a:pPr eaLnBrk="1" hangingPunct="1"/>
            <a:r>
              <a:rPr lang="en-IN" sz="2400" b="1" dirty="0" smtClean="0">
                <a:latin typeface="Arial" panose="020B0604020202020204" pitchFamily="34" charset="0"/>
                <a:cs typeface="Arial" panose="020B0604020202020204" pitchFamily="34" charset="0"/>
              </a:rPr>
              <a:t>Un-collaborative</a:t>
            </a:r>
            <a:r>
              <a:rPr lang="en-IN" sz="2400" dirty="0">
                <a:latin typeface="Arial" panose="020B0604020202020204" pitchFamily="34" charset="0"/>
                <a:cs typeface="Arial" panose="020B0604020202020204" pitchFamily="34" charset="0"/>
              </a:rPr>
              <a:t/>
            </a:r>
            <a:br>
              <a:rPr lang="en-IN" sz="2400" dirty="0">
                <a:latin typeface="Arial" panose="020B0604020202020204" pitchFamily="34" charset="0"/>
                <a:cs typeface="Arial" panose="020B0604020202020204" pitchFamily="34" charset="0"/>
              </a:rPr>
            </a:br>
            <a:r>
              <a:rPr lang="en-IN" sz="2400" dirty="0">
                <a:latin typeface="Arial" panose="020B0604020202020204" pitchFamily="34" charset="0"/>
                <a:cs typeface="Arial" panose="020B0604020202020204" pitchFamily="34" charset="0"/>
              </a:rPr>
              <a:t>A scope that is not collaborated leads to misinterpretations in requirements and design.</a:t>
            </a:r>
            <a:r>
              <a:rPr lang="en-IN" sz="2400" dirty="0"/>
              <a:t> </a:t>
            </a:r>
          </a:p>
        </p:txBody>
      </p:sp>
    </p:spTree>
    <p:extLst>
      <p:ext uri="{BB962C8B-B14F-4D97-AF65-F5344CB8AC3E}">
        <p14:creationId xmlns:p14="http://schemas.microsoft.com/office/powerpoint/2010/main" xmlns="" val="11526712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82217" y="280115"/>
            <a:ext cx="8153400" cy="990600"/>
          </a:xfrm>
        </p:spPr>
        <p:txBody>
          <a:bodyPr>
            <a:normAutofit/>
          </a:bodyPr>
          <a:lstStyle/>
          <a:p>
            <a:pPr eaLnBrk="1" hangingPunct="1"/>
            <a:r>
              <a:rPr lang="en-US" sz="2800" b="1" dirty="0" smtClean="0">
                <a:latin typeface="Arial" panose="020B0604020202020204" pitchFamily="34" charset="0"/>
                <a:cs typeface="Arial" panose="020B0604020202020204" pitchFamily="34" charset="0"/>
              </a:rPr>
              <a:t>Capture Project Scope Success</a:t>
            </a:r>
            <a:endParaRPr lang="en-IN" sz="2800" b="1" dirty="0" smtClean="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282217" y="1270715"/>
            <a:ext cx="8153400" cy="4495800"/>
          </a:xfrm>
        </p:spPr>
        <p:txBody>
          <a:bodyPr>
            <a:normAutofit lnSpcReduction="10000"/>
          </a:bodyPr>
          <a:lstStyle/>
          <a:p>
            <a:pPr>
              <a:lnSpc>
                <a:spcPct val="200000"/>
              </a:lnSpc>
              <a:defRPr/>
            </a:pPr>
            <a:r>
              <a:rPr lang="en-IN" sz="2600" dirty="0" smtClean="0">
                <a:latin typeface="Arial" panose="020B0604020202020204" pitchFamily="34" charset="0"/>
                <a:cs typeface="Arial" panose="020B0604020202020204" pitchFamily="34" charset="0"/>
              </a:rPr>
              <a:t>Define the project need</a:t>
            </a:r>
          </a:p>
          <a:p>
            <a:pPr>
              <a:lnSpc>
                <a:spcPct val="200000"/>
              </a:lnSpc>
              <a:defRPr/>
            </a:pPr>
            <a:r>
              <a:rPr lang="en-IN" sz="2600" dirty="0" smtClean="0">
                <a:latin typeface="Arial" panose="020B0604020202020204" pitchFamily="34" charset="0"/>
                <a:cs typeface="Arial" panose="020B0604020202020204" pitchFamily="34" charset="0"/>
              </a:rPr>
              <a:t>Identify key stakeholders</a:t>
            </a:r>
          </a:p>
          <a:p>
            <a:pPr>
              <a:lnSpc>
                <a:spcPct val="200000"/>
              </a:lnSpc>
              <a:defRPr/>
            </a:pPr>
            <a:r>
              <a:rPr lang="en-IN" sz="2600" dirty="0" smtClean="0">
                <a:latin typeface="Arial" panose="020B0604020202020204" pitchFamily="34" charset="0"/>
                <a:cs typeface="Arial" panose="020B0604020202020204" pitchFamily="34" charset="0"/>
              </a:rPr>
              <a:t>Identify project drivers</a:t>
            </a:r>
          </a:p>
          <a:p>
            <a:pPr>
              <a:lnSpc>
                <a:spcPct val="200000"/>
              </a:lnSpc>
              <a:defRPr/>
            </a:pPr>
            <a:r>
              <a:rPr lang="en-IN" sz="2600" dirty="0" smtClean="0">
                <a:latin typeface="Arial" panose="020B0604020202020204" pitchFamily="34" charset="0"/>
                <a:cs typeface="Arial" panose="020B0604020202020204" pitchFamily="34" charset="0"/>
              </a:rPr>
              <a:t>Develop operational concepts</a:t>
            </a:r>
          </a:p>
          <a:p>
            <a:pPr>
              <a:lnSpc>
                <a:spcPct val="200000"/>
              </a:lnSpc>
              <a:defRPr/>
            </a:pPr>
            <a:r>
              <a:rPr lang="en-IN" sz="2600" dirty="0" smtClean="0">
                <a:latin typeface="Arial" panose="020B0604020202020204" pitchFamily="34" charset="0"/>
                <a:cs typeface="Arial" panose="020B0604020202020204" pitchFamily="34" charset="0"/>
              </a:rPr>
              <a:t>Identify external interfaces</a:t>
            </a:r>
          </a:p>
          <a:p>
            <a:pPr marL="320040" indent="-320040">
              <a:lnSpc>
                <a:spcPct val="200000"/>
              </a:lnSpc>
              <a:buFont typeface="Wingdings"/>
              <a:buChar char=""/>
              <a:defRPr/>
            </a:pPr>
            <a:endParaRPr lang="en-IN" dirty="0"/>
          </a:p>
        </p:txBody>
      </p:sp>
    </p:spTree>
    <p:extLst>
      <p:ext uri="{BB962C8B-B14F-4D97-AF65-F5344CB8AC3E}">
        <p14:creationId xmlns:p14="http://schemas.microsoft.com/office/powerpoint/2010/main" xmlns="" val="14228363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43581" y="164206"/>
            <a:ext cx="8153400" cy="990600"/>
          </a:xfrm>
        </p:spPr>
        <p:txBody>
          <a:bodyPr>
            <a:normAutofit/>
          </a:bodyPr>
          <a:lstStyle/>
          <a:p>
            <a:pPr eaLnBrk="1" hangingPunct="1"/>
            <a:r>
              <a:rPr lang="en-US" sz="2800" b="1" dirty="0">
                <a:latin typeface="Arial" panose="020B0604020202020204" pitchFamily="34" charset="0"/>
                <a:cs typeface="Arial" panose="020B0604020202020204" pitchFamily="34" charset="0"/>
              </a:rPr>
              <a:t>Project Scope Initiation &amp; Planning</a:t>
            </a:r>
          </a:p>
        </p:txBody>
      </p:sp>
      <p:sp>
        <p:nvSpPr>
          <p:cNvPr id="17411" name="Rectangle 3"/>
          <p:cNvSpPr>
            <a:spLocks noGrp="1" noChangeArrowheads="1"/>
          </p:cNvSpPr>
          <p:nvPr>
            <p:ph sz="quarter" idx="1"/>
          </p:nvPr>
        </p:nvSpPr>
        <p:spPr>
          <a:xfrm>
            <a:off x="243580" y="1154806"/>
            <a:ext cx="11527709" cy="4743718"/>
          </a:xfrm>
        </p:spPr>
        <p:txBody>
          <a:bodyPr>
            <a:normAutofit/>
          </a:bodyPr>
          <a:lstStyle/>
          <a:p>
            <a:pPr algn="just" eaLnBrk="1" hangingPunct="1"/>
            <a:r>
              <a:rPr lang="en-US" sz="2400" dirty="0" smtClean="0">
                <a:latin typeface="Arial" panose="020B0604020202020204" pitchFamily="34" charset="0"/>
                <a:cs typeface="Arial" panose="020B0604020202020204" pitchFamily="34" charset="0"/>
              </a:rPr>
              <a:t>A beginning process that formally authorizes the project manager and team to develop the scope management plan</a:t>
            </a:r>
          </a:p>
          <a:p>
            <a:pPr algn="just" eaLnBrk="1" hangingPunct="1"/>
            <a:endParaRPr lang="en-US" sz="2400" dirty="0" smtClean="0">
              <a:latin typeface="Arial" panose="020B0604020202020204" pitchFamily="34" charset="0"/>
              <a:cs typeface="Arial" panose="020B0604020202020204" pitchFamily="34" charset="0"/>
            </a:endParaRPr>
          </a:p>
          <a:p>
            <a:pPr algn="just" eaLnBrk="1" hangingPunct="1"/>
            <a:r>
              <a:rPr lang="en-US" sz="2400" dirty="0" smtClean="0">
                <a:latin typeface="Arial" panose="020B0604020202020204" pitchFamily="34" charset="0"/>
                <a:cs typeface="Arial" panose="020B0604020202020204" pitchFamily="34" charset="0"/>
              </a:rPr>
              <a:t>This entails </a:t>
            </a:r>
          </a:p>
          <a:p>
            <a:pPr lvl="1" algn="just" eaLnBrk="1" hangingPunct="1"/>
            <a:r>
              <a:rPr lang="en-US" dirty="0" smtClean="0">
                <a:latin typeface="Arial" panose="020B0604020202020204" pitchFamily="34" charset="0"/>
                <a:cs typeface="Arial" panose="020B0604020202020204" pitchFamily="34" charset="0"/>
              </a:rPr>
              <a:t>Conceptualizing the Scope Boundary</a:t>
            </a:r>
          </a:p>
          <a:p>
            <a:pPr lvl="1" algn="just" eaLnBrk="1" hangingPunct="1"/>
            <a:r>
              <a:rPr lang="en-US" dirty="0" smtClean="0">
                <a:latin typeface="Arial" panose="020B0604020202020204" pitchFamily="34" charset="0"/>
                <a:cs typeface="Arial" panose="020B0604020202020204" pitchFamily="34" charset="0"/>
              </a:rPr>
              <a:t>Developing the Scope Statement</a:t>
            </a:r>
          </a:p>
        </p:txBody>
      </p:sp>
    </p:spTree>
    <p:extLst>
      <p:ext uri="{BB962C8B-B14F-4D97-AF65-F5344CB8AC3E}">
        <p14:creationId xmlns:p14="http://schemas.microsoft.com/office/powerpoint/2010/main" xmlns="" val="16630828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c05f0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68957" y="1123950"/>
            <a:ext cx="5122572" cy="337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35" name="Text Box 5"/>
          <p:cNvSpPr txBox="1">
            <a:spLocks noChangeArrowheads="1"/>
          </p:cNvSpPr>
          <p:nvPr/>
        </p:nvSpPr>
        <p:spPr bwMode="auto">
          <a:xfrm>
            <a:off x="1562637" y="4701381"/>
            <a:ext cx="7848600"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sz="1600" b="1" dirty="0">
                <a:latin typeface="Tahoma" panose="020B0604030504040204" pitchFamily="34" charset="0"/>
                <a:cs typeface="Times New Roman" panose="02020603050405020304" pitchFamily="18" charset="0"/>
              </a:rPr>
              <a:t>“Failure to define what is part of the project, as well as what is not, may result in work being performed that was unnecessary to create the product of the project and thus lead to both schedule and budget overruns.”</a:t>
            </a:r>
          </a:p>
          <a:p>
            <a:pPr algn="ctr" eaLnBrk="1" hangingPunct="1"/>
            <a:endParaRPr lang="en-US" sz="1600" b="1" dirty="0">
              <a:latin typeface="Tahoma" panose="020B0604030504040204" pitchFamily="34" charset="0"/>
              <a:cs typeface="Times New Roman" panose="02020603050405020304" pitchFamily="18" charset="0"/>
            </a:endParaRPr>
          </a:p>
          <a:p>
            <a:pPr algn="ctr" eaLnBrk="1" hangingPunct="1"/>
            <a:r>
              <a:rPr lang="en-US" sz="1600" b="1" dirty="0">
                <a:latin typeface="Tahoma" panose="020B0604030504040204" pitchFamily="34" charset="0"/>
                <a:cs typeface="Times New Roman" panose="02020603050405020304" pitchFamily="18" charset="0"/>
              </a:rPr>
              <a:t>-</a:t>
            </a:r>
            <a:r>
              <a:rPr lang="en-US" sz="1600" b="1" dirty="0">
                <a:latin typeface="Times New Roman" panose="02020603050405020304" pitchFamily="18" charset="0"/>
                <a:cs typeface="Times New Roman" panose="02020603050405020304" pitchFamily="18" charset="0"/>
              </a:rPr>
              <a:t>         </a:t>
            </a:r>
            <a:r>
              <a:rPr lang="en-US" sz="1600" b="1" dirty="0" err="1">
                <a:latin typeface="Tahoma" panose="020B0604030504040204" pitchFamily="34" charset="0"/>
                <a:cs typeface="Times New Roman" panose="02020603050405020304" pitchFamily="18" charset="0"/>
              </a:rPr>
              <a:t>Olde</a:t>
            </a:r>
            <a:r>
              <a:rPr lang="en-US" sz="1600" b="1" dirty="0">
                <a:latin typeface="Tahoma" panose="020B0604030504040204" pitchFamily="34" charset="0"/>
                <a:cs typeface="Times New Roman" panose="02020603050405020304" pitchFamily="18" charset="0"/>
              </a:rPr>
              <a:t> Curmudgeon, 1994</a:t>
            </a:r>
            <a:endParaRPr lang="en-US" sz="1600" b="1" dirty="0">
              <a:latin typeface="Tahoma" panose="020B0604030504040204" pitchFamily="34" charset="0"/>
            </a:endParaRPr>
          </a:p>
        </p:txBody>
      </p:sp>
      <p:sp>
        <p:nvSpPr>
          <p:cNvPr id="5" name="Rectangle 6"/>
          <p:cNvSpPr txBox="1">
            <a:spLocks noChangeArrowheads="1"/>
          </p:cNvSpPr>
          <p:nvPr/>
        </p:nvSpPr>
        <p:spPr>
          <a:xfrm>
            <a:off x="225380" y="133350"/>
            <a:ext cx="8153400" cy="990600"/>
          </a:xfrm>
          <a:prstGeom prst="rect">
            <a:avLst/>
          </a:prstGeom>
        </p:spPr>
        <p:txBody>
          <a:bodyPr anchor="ctr">
            <a:normAutofit/>
          </a:bodyPr>
          <a:lstStyle/>
          <a:p>
            <a:pPr>
              <a:defRPr/>
            </a:pPr>
            <a:r>
              <a:rPr lang="en-US" sz="2800" b="1" dirty="0">
                <a:latin typeface="Arial" panose="020B0604020202020204" pitchFamily="34" charset="0"/>
                <a:ea typeface="+mj-ea"/>
                <a:cs typeface="Arial" panose="020B0604020202020204" pitchFamily="34" charset="0"/>
              </a:rPr>
              <a:t>The Scope Boundary</a:t>
            </a:r>
          </a:p>
        </p:txBody>
      </p:sp>
    </p:spTree>
    <p:extLst>
      <p:ext uri="{BB962C8B-B14F-4D97-AF65-F5344CB8AC3E}">
        <p14:creationId xmlns:p14="http://schemas.microsoft.com/office/powerpoint/2010/main" xmlns="" val="28729705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49642" y="241478"/>
            <a:ext cx="8153400" cy="990600"/>
          </a:xfrm>
        </p:spPr>
        <p:txBody>
          <a:bodyPr>
            <a:normAutofit/>
          </a:bodyPr>
          <a:lstStyle/>
          <a:p>
            <a:pPr eaLnBrk="1" hangingPunct="1"/>
            <a:r>
              <a:rPr lang="en-US" sz="2800" b="1" dirty="0" smtClean="0">
                <a:latin typeface="Arial" panose="020B0604020202020204" pitchFamily="34" charset="0"/>
                <a:cs typeface="Arial" panose="020B0604020202020204" pitchFamily="34" charset="0"/>
              </a:rPr>
              <a:t>The Scope Statement</a:t>
            </a:r>
          </a:p>
        </p:txBody>
      </p:sp>
      <p:sp>
        <p:nvSpPr>
          <p:cNvPr id="17411" name="Rectangle 3"/>
          <p:cNvSpPr>
            <a:spLocks noGrp="1" noChangeArrowheads="1"/>
          </p:cNvSpPr>
          <p:nvPr>
            <p:ph sz="quarter" idx="1"/>
          </p:nvPr>
        </p:nvSpPr>
        <p:spPr>
          <a:xfrm>
            <a:off x="449641" y="1232077"/>
            <a:ext cx="11306929" cy="5129533"/>
          </a:xfrm>
        </p:spPr>
        <p:txBody>
          <a:bodyPr>
            <a:normAutofit/>
          </a:bodyPr>
          <a:lstStyle/>
          <a:p>
            <a:pPr algn="just">
              <a:lnSpc>
                <a:spcPct val="150000"/>
              </a:lnSpc>
              <a:defRPr/>
            </a:pPr>
            <a:r>
              <a:rPr lang="en-US" sz="2400" dirty="0" smtClean="0">
                <a:latin typeface="Arial" panose="020B0604020202020204" pitchFamily="34" charset="0"/>
                <a:cs typeface="Arial" panose="020B0604020202020204" pitchFamily="34" charset="0"/>
              </a:rPr>
              <a:t>Provides a way to define the scope boundary.</a:t>
            </a:r>
          </a:p>
          <a:p>
            <a:pPr algn="just">
              <a:lnSpc>
                <a:spcPct val="150000"/>
              </a:lnSpc>
              <a:defRPr/>
            </a:pPr>
            <a:r>
              <a:rPr lang="en-US" sz="2400" dirty="0" smtClean="0">
                <a:latin typeface="Arial" panose="020B0604020202020204" pitchFamily="34" charset="0"/>
                <a:cs typeface="Arial" panose="020B0604020202020204" pitchFamily="34" charset="0"/>
              </a:rPr>
              <a:t>A narrative of what deliverables or work-products the project team will and will not provide throughout the project.</a:t>
            </a:r>
          </a:p>
          <a:p>
            <a:pPr algn="just">
              <a:lnSpc>
                <a:spcPct val="150000"/>
              </a:lnSpc>
              <a:defRPr/>
            </a:pPr>
            <a:r>
              <a:rPr lang="en-US" sz="2400" dirty="0" smtClean="0">
                <a:latin typeface="Arial" panose="020B0604020202020204" pitchFamily="34" charset="0"/>
                <a:cs typeface="Arial" panose="020B0604020202020204" pitchFamily="34" charset="0"/>
              </a:rPr>
              <a:t>A first step that provides a high-level abstraction of the project’s scope that will be defined in greater detail as the project progresses.</a:t>
            </a:r>
          </a:p>
          <a:p>
            <a:pPr marL="274320" indent="-274320">
              <a:lnSpc>
                <a:spcPct val="150000"/>
              </a:lnSpc>
              <a:buFont typeface="Wingdings 2"/>
              <a:buChar char=""/>
              <a:defRPr/>
            </a:pPr>
            <a:endParaRPr lang="en-US" dirty="0" smtClean="0"/>
          </a:p>
        </p:txBody>
      </p:sp>
    </p:spTree>
    <p:extLst>
      <p:ext uri="{BB962C8B-B14F-4D97-AF65-F5344CB8AC3E}">
        <p14:creationId xmlns:p14="http://schemas.microsoft.com/office/powerpoint/2010/main" xmlns="" val="35107121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90409" y="267788"/>
            <a:ext cx="11709854" cy="1012371"/>
          </a:xfrm>
        </p:spPr>
        <p:txBody>
          <a:bodyPr>
            <a:normAutofit/>
          </a:bodyPr>
          <a:lstStyle/>
          <a:p>
            <a:pPr>
              <a:defRPr/>
            </a:pPr>
            <a:r>
              <a:rPr lang="en-US" sz="2800" b="1" dirty="0">
                <a:latin typeface="Arial" panose="020B0604020202020204" pitchFamily="34" charset="0"/>
                <a:cs typeface="Arial" panose="020B0604020202020204" pitchFamily="34" charset="0"/>
              </a:rPr>
              <a:t>Scope Statement Example – Work within the scope boundary</a:t>
            </a:r>
          </a:p>
        </p:txBody>
      </p:sp>
      <p:sp>
        <p:nvSpPr>
          <p:cNvPr id="11267" name="Rectangle 3"/>
          <p:cNvSpPr>
            <a:spLocks noGrp="1" noChangeArrowheads="1"/>
          </p:cNvSpPr>
          <p:nvPr>
            <p:ph sz="quarter" idx="1"/>
          </p:nvPr>
        </p:nvSpPr>
        <p:spPr>
          <a:xfrm>
            <a:off x="190408" y="1280159"/>
            <a:ext cx="11814357" cy="5381898"/>
          </a:xfrm>
        </p:spPr>
        <p:txBody>
          <a:bodyPr/>
          <a:lstStyle/>
          <a:p>
            <a:pPr marL="609600" indent="-609600" algn="just">
              <a:lnSpc>
                <a:spcPct val="150000"/>
              </a:lnSpc>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Develop a proactive electronic commerce strategy that identifies the processes, products and services to be delivered</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through the World Wide Web. </a:t>
            </a:r>
          </a:p>
          <a:p>
            <a:pPr marL="609600" indent="-609600" algn="just">
              <a:lnSpc>
                <a:spcPct val="150000"/>
              </a:lnSpc>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Develop an application system that supports all of the processes, products and services identified in the electronic commerce strategy. </a:t>
            </a:r>
          </a:p>
          <a:p>
            <a:pPr marL="609600" indent="-609600" algn="just">
              <a:lnSpc>
                <a:spcPct val="150000"/>
              </a:lnSpc>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The application system must integrate with the bank’s existing enterprise resource planning system.</a:t>
            </a:r>
          </a:p>
          <a:p>
            <a:pPr marL="609600" indent="-609600">
              <a:lnSpc>
                <a:spcPct val="150000"/>
              </a:lnSpc>
              <a:buFont typeface="Wingdings" panose="05000000000000000000" pitchFamily="2" charset="2"/>
              <a:buAutoNum type="arabicPeriod"/>
            </a:pPr>
            <a:endParaRPr lang="en-US" sz="2400" dirty="0"/>
          </a:p>
        </p:txBody>
      </p:sp>
    </p:spTree>
    <p:extLst>
      <p:ext uri="{BB962C8B-B14F-4D97-AF65-F5344CB8AC3E}">
        <p14:creationId xmlns:p14="http://schemas.microsoft.com/office/powerpoint/2010/main" xmlns="" val="2290765387"/>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16535" y="189412"/>
            <a:ext cx="11775168" cy="1116874"/>
          </a:xfrm>
        </p:spPr>
        <p:txBody>
          <a:bodyPr>
            <a:normAutofit/>
          </a:bodyPr>
          <a:lstStyle/>
          <a:p>
            <a:pPr>
              <a:defRPr/>
            </a:pPr>
            <a:r>
              <a:rPr lang="en-US" sz="2800" b="1" dirty="0">
                <a:latin typeface="Arial" panose="020B0604020202020204" pitchFamily="34" charset="0"/>
                <a:cs typeface="Arial" panose="020B0604020202020204" pitchFamily="34" charset="0"/>
              </a:rPr>
              <a:t>Scope Statement Example – Work outside the scope boundary</a:t>
            </a:r>
          </a:p>
        </p:txBody>
      </p:sp>
      <p:sp>
        <p:nvSpPr>
          <p:cNvPr id="23555" name="Rectangle 3"/>
          <p:cNvSpPr>
            <a:spLocks noGrp="1" noChangeArrowheads="1"/>
          </p:cNvSpPr>
          <p:nvPr>
            <p:ph sz="quarter" idx="1"/>
          </p:nvPr>
        </p:nvSpPr>
        <p:spPr>
          <a:xfrm>
            <a:off x="360225" y="1306285"/>
            <a:ext cx="11357157" cy="4715691"/>
          </a:xfrm>
        </p:spPr>
        <p:txBody>
          <a:bodyPr>
            <a:normAutofit/>
          </a:bodyPr>
          <a:lstStyle/>
          <a:p>
            <a:pPr marL="609600" indent="-609600" algn="just">
              <a:lnSpc>
                <a:spcPct val="150000"/>
              </a:lnSpc>
              <a:buFont typeface="Wingdings" panose="05000000000000000000" pitchFamily="2" charset="2"/>
              <a:buAutoNum type="arabicPeriod"/>
            </a:pPr>
            <a:r>
              <a:rPr lang="en-US" sz="2400" dirty="0" smtClean="0">
                <a:latin typeface="Arial" panose="020B0604020202020204" pitchFamily="34" charset="0"/>
                <a:cs typeface="Arial" panose="020B0604020202020204" pitchFamily="34" charset="0"/>
              </a:rPr>
              <a:t>Technology and organizational assessment of the current environment </a:t>
            </a:r>
          </a:p>
          <a:p>
            <a:pPr marL="609600" indent="-609600" algn="just">
              <a:lnSpc>
                <a:spcPct val="150000"/>
              </a:lnSpc>
              <a:buFont typeface="Wingdings" panose="05000000000000000000" pitchFamily="2" charset="2"/>
              <a:buAutoNum type="arabicPeriod"/>
            </a:pPr>
            <a:r>
              <a:rPr lang="en-US" sz="2400" dirty="0" smtClean="0">
                <a:latin typeface="Arial" panose="020B0604020202020204" pitchFamily="34" charset="0"/>
                <a:cs typeface="Arial" panose="020B0604020202020204" pitchFamily="34" charset="0"/>
              </a:rPr>
              <a:t>Customer resource management and data mining components </a:t>
            </a:r>
          </a:p>
        </p:txBody>
      </p:sp>
    </p:spTree>
    <p:extLst>
      <p:ext uri="{BB962C8B-B14F-4D97-AF65-F5344CB8AC3E}">
        <p14:creationId xmlns:p14="http://schemas.microsoft.com/office/powerpoint/2010/main" xmlns="" val="3064350682"/>
      </p:ext>
    </p:extLst>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51221" y="215537"/>
            <a:ext cx="8153400" cy="990600"/>
          </a:xfrm>
        </p:spPr>
        <p:txBody>
          <a:bodyPr>
            <a:normAutofit/>
          </a:bodyPr>
          <a:lstStyle/>
          <a:p>
            <a:pPr eaLnBrk="1" hangingPunct="1"/>
            <a:r>
              <a:rPr lang="en-US" sz="2800" b="1" dirty="0" smtClean="0">
                <a:latin typeface="Arial" panose="020B0604020202020204" pitchFamily="34" charset="0"/>
                <a:cs typeface="Arial" panose="020B0604020202020204" pitchFamily="34" charset="0"/>
              </a:rPr>
              <a:t>Project Scope Definition</a:t>
            </a:r>
          </a:p>
        </p:txBody>
      </p:sp>
      <p:sp>
        <p:nvSpPr>
          <p:cNvPr id="13315" name="Rectangle 3"/>
          <p:cNvSpPr>
            <a:spLocks noGrp="1" noChangeArrowheads="1"/>
          </p:cNvSpPr>
          <p:nvPr>
            <p:ph sz="quarter" idx="1"/>
          </p:nvPr>
        </p:nvSpPr>
        <p:spPr>
          <a:xfrm>
            <a:off x="151221" y="1206136"/>
            <a:ext cx="11775168" cy="5468983"/>
          </a:xfrm>
        </p:spPr>
        <p:txBody>
          <a:bodyPr/>
          <a:lstStyle/>
          <a:p>
            <a:pPr algn="just"/>
            <a:r>
              <a:rPr lang="en-US" sz="2400" dirty="0">
                <a:latin typeface="Arial" panose="020B0604020202020204" pitchFamily="34" charset="0"/>
                <a:cs typeface="Arial" panose="020B0604020202020204" pitchFamily="34" charset="0"/>
              </a:rPr>
              <a:t>Project-Oriented Scope</a:t>
            </a:r>
          </a:p>
          <a:p>
            <a:pPr marL="661988" lvl="1" indent="-342900" algn="just"/>
            <a:r>
              <a:rPr lang="en-US" dirty="0">
                <a:latin typeface="Arial" panose="020B0604020202020204" pitchFamily="34" charset="0"/>
                <a:cs typeface="Arial" panose="020B0604020202020204" pitchFamily="34" charset="0"/>
              </a:rPr>
              <a:t>Deliverables that support the project management and IT development processes defined in the Information Technology Project Methodology (ITPM).  </a:t>
            </a:r>
          </a:p>
          <a:p>
            <a:pPr marL="661988" lvl="1" indent="-342900" algn="just"/>
            <a:r>
              <a:rPr lang="en-US" dirty="0">
                <a:latin typeface="Arial" panose="020B0604020202020204" pitchFamily="34" charset="0"/>
                <a:cs typeface="Arial" panose="020B0604020202020204" pitchFamily="34" charset="0"/>
              </a:rPr>
              <a:t> Examples : Business case, project charter and project plan, etc.</a:t>
            </a:r>
          </a:p>
          <a:p>
            <a:pPr algn="just"/>
            <a:r>
              <a:rPr lang="en-US" sz="2400" dirty="0">
                <a:latin typeface="Arial" panose="020B0604020202020204" pitchFamily="34" charset="0"/>
                <a:cs typeface="Arial" panose="020B0604020202020204" pitchFamily="34" charset="0"/>
              </a:rPr>
              <a:t>Product-Oriented Scope </a:t>
            </a:r>
          </a:p>
          <a:p>
            <a:pPr marL="661988" lvl="1" indent="-342900" algn="just"/>
            <a:r>
              <a:rPr lang="en-US" dirty="0">
                <a:latin typeface="Arial" panose="020B0604020202020204" pitchFamily="34" charset="0"/>
                <a:cs typeface="Arial" panose="020B0604020202020204" pitchFamily="34" charset="0"/>
              </a:rPr>
              <a:t>High-level features and functionality of the application system</a:t>
            </a:r>
          </a:p>
          <a:p>
            <a:pPr marL="661988" lvl="1" indent="-342900" algn="just"/>
            <a:r>
              <a:rPr lang="en-US" dirty="0">
                <a:latin typeface="Arial" panose="020B0604020202020204" pitchFamily="34" charset="0"/>
                <a:cs typeface="Arial" panose="020B0604020202020204" pitchFamily="34" charset="0"/>
              </a:rPr>
              <a:t>First cut for requirements definition that will be defined in greater detail during the systems development life cycle (SDLC)</a:t>
            </a:r>
          </a:p>
          <a:p>
            <a:pPr marL="661988" lvl="1" indent="-342900" algn="just"/>
            <a:r>
              <a:rPr lang="en-US" dirty="0">
                <a:latin typeface="Arial" panose="020B0604020202020204" pitchFamily="34" charset="0"/>
                <a:cs typeface="Arial" panose="020B0604020202020204" pitchFamily="34" charset="0"/>
              </a:rPr>
              <a:t>Examples : Add new customer, look up customer balance,  print daily sales report by region, etc</a:t>
            </a:r>
            <a:r>
              <a:rPr lang="en-US" sz="2100" dirty="0"/>
              <a:t>.</a:t>
            </a:r>
          </a:p>
        </p:txBody>
      </p:sp>
    </p:spTree>
    <p:extLst>
      <p:ext uri="{BB962C8B-B14F-4D97-AF65-F5344CB8AC3E}">
        <p14:creationId xmlns:p14="http://schemas.microsoft.com/office/powerpoint/2010/main" xmlns="" val="1035133530"/>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136775" y="228600"/>
            <a:ext cx="8153400" cy="990600"/>
          </a:xfrm>
        </p:spPr>
        <p:txBody>
          <a:bodyPr>
            <a:normAutofit fontScale="90000"/>
          </a:bodyPr>
          <a:lstStyle/>
          <a:p>
            <a:pPr eaLnBrk="1" hangingPunct="1"/>
            <a:r>
              <a:rPr lang="en-US" sz="4000">
                <a:solidFill>
                  <a:srgbClr val="7B9899"/>
                </a:solidFill>
              </a:rPr>
              <a:t>Project-Oriented Scope Definition Tools</a:t>
            </a:r>
          </a:p>
        </p:txBody>
      </p:sp>
      <p:sp>
        <p:nvSpPr>
          <p:cNvPr id="23555" name="Rectangle 3"/>
          <p:cNvSpPr>
            <a:spLocks noGrp="1" noChangeArrowheads="1"/>
          </p:cNvSpPr>
          <p:nvPr>
            <p:ph sz="quarter" idx="1"/>
          </p:nvPr>
        </p:nvSpPr>
        <p:spPr>
          <a:xfrm>
            <a:off x="2136775" y="1600200"/>
            <a:ext cx="8153400" cy="4495800"/>
          </a:xfrm>
        </p:spPr>
        <p:txBody>
          <a:bodyPr/>
          <a:lstStyle/>
          <a:p>
            <a:pPr eaLnBrk="1" hangingPunct="1"/>
            <a:r>
              <a:rPr lang="en-US" smtClean="0"/>
              <a:t>Deliverable Definition Table (DDT)</a:t>
            </a:r>
          </a:p>
          <a:p>
            <a:pPr eaLnBrk="1" hangingPunct="1"/>
            <a:r>
              <a:rPr lang="en-US" smtClean="0"/>
              <a:t>Deliverable Structure Chart (DSC)</a:t>
            </a:r>
          </a:p>
        </p:txBody>
      </p:sp>
    </p:spTree>
    <p:extLst>
      <p:ext uri="{BB962C8B-B14F-4D97-AF65-F5344CB8AC3E}">
        <p14:creationId xmlns:p14="http://schemas.microsoft.com/office/powerpoint/2010/main" xmlns="" val="3092917324"/>
      </p:ext>
    </p:extLst>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296092" y="97972"/>
            <a:ext cx="7772400" cy="685800"/>
          </a:xfrm>
        </p:spPr>
        <p:txBody>
          <a:bodyPr>
            <a:normAutofit/>
          </a:bodyPr>
          <a:lstStyle/>
          <a:p>
            <a:pPr>
              <a:defRPr/>
            </a:pPr>
            <a:r>
              <a:rPr lang="en-US" sz="2800" b="1" dirty="0">
                <a:latin typeface="Arial" panose="020B0604020202020204" pitchFamily="34" charset="0"/>
                <a:cs typeface="Arial" panose="020B0604020202020204" pitchFamily="34" charset="0"/>
              </a:rPr>
              <a:t>Deliverable Definition Table</a:t>
            </a:r>
          </a:p>
        </p:txBody>
      </p:sp>
      <p:graphicFrame>
        <p:nvGraphicFramePr>
          <p:cNvPr id="29699" name="Group 3"/>
          <p:cNvGraphicFramePr>
            <a:graphicFrameLocks noGrp="1"/>
          </p:cNvGraphicFramePr>
          <p:nvPr>
            <p:extLst>
              <p:ext uri="{D42A27DB-BD31-4B8C-83A1-F6EECF244321}">
                <p14:modId xmlns:p14="http://schemas.microsoft.com/office/powerpoint/2010/main" xmlns="" val="975397667"/>
              </p:ext>
            </p:extLst>
          </p:nvPr>
        </p:nvGraphicFramePr>
        <p:xfrm>
          <a:off x="374467" y="914400"/>
          <a:ext cx="11303726" cy="5747657"/>
        </p:xfrm>
        <a:graphic>
          <a:graphicData uri="http://schemas.openxmlformats.org/drawingml/2006/table">
            <a:tbl>
              <a:tblPr/>
              <a:tblGrid>
                <a:gridCol w="2282484"/>
                <a:gridCol w="1956413"/>
                <a:gridCol w="2608552"/>
                <a:gridCol w="2065104"/>
                <a:gridCol w="2391173"/>
              </a:tblGrid>
              <a:tr h="7946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smtClean="0">
                          <a:ln>
                            <a:noFill/>
                          </a:ln>
                          <a:solidFill>
                            <a:srgbClr val="FF0000"/>
                          </a:solidFill>
                          <a:effectLst/>
                          <a:latin typeface="Arial" pitchFamily="34" charset="0"/>
                        </a:rPr>
                        <a:t>Deliverable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smtClean="0">
                          <a:ln>
                            <a:noFill/>
                          </a:ln>
                          <a:solidFill>
                            <a:srgbClr val="FF0000"/>
                          </a:solidFill>
                          <a:effectLst/>
                          <a:latin typeface="Arial" pitchFamily="34" charset="0"/>
                        </a:rPr>
                        <a:t>Structure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smtClean="0">
                          <a:ln>
                            <a:noFill/>
                          </a:ln>
                          <a:solidFill>
                            <a:srgbClr val="FF0000"/>
                          </a:solidFill>
                          <a:effectLst/>
                          <a:latin typeface="Arial" pitchFamily="34" charset="0"/>
                        </a:rPr>
                        <a:t>Standards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FF0000"/>
                          </a:solidFill>
                          <a:effectLst/>
                          <a:latin typeface="Arial" pitchFamily="34" charset="0"/>
                        </a:rPr>
                        <a:t>Approval Needed</a:t>
                      </a:r>
                      <a:r>
                        <a:rPr kumimoji="0" lang="en-US" sz="2100" b="0" i="0" u="none" strike="noStrike" cap="none" normalizeH="0" baseline="0" dirty="0" smtClean="0">
                          <a:ln>
                            <a:noFill/>
                          </a:ln>
                          <a:solidFill>
                            <a:srgbClr val="FF0000"/>
                          </a:solidFill>
                          <a:effectLst/>
                          <a:latin typeface="Arial" pitchFamily="34" charset="0"/>
                        </a:rPr>
                        <a:t> </a:t>
                      </a:r>
                      <a:r>
                        <a:rPr kumimoji="0" lang="en-US" sz="2000" b="0" i="0" u="none" strike="noStrike" cap="none" normalizeH="0" baseline="0" dirty="0" smtClean="0">
                          <a:ln>
                            <a:noFill/>
                          </a:ln>
                          <a:solidFill>
                            <a:srgbClr val="FF0000"/>
                          </a:solidFill>
                          <a:effectLst/>
                          <a:latin typeface="Arial" pitchFamily="34" charset="0"/>
                        </a:rPr>
                        <a:t>By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smtClean="0">
                          <a:ln>
                            <a:noFill/>
                          </a:ln>
                          <a:solidFill>
                            <a:srgbClr val="FF0000"/>
                          </a:solidFill>
                          <a:effectLst/>
                          <a:latin typeface="Arial" pitchFamily="34" charset="0"/>
                        </a:rPr>
                        <a:t>Resources Required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141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0070C0"/>
                          </a:solidFill>
                          <a:effectLst/>
                          <a:latin typeface="Arial" pitchFamily="34" charset="0"/>
                        </a:rPr>
                        <a:t>Business Case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rPr>
                        <a:t>Document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As defined in project methodology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Project Sponsor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Business Case team &amp; OA tools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764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0070C0"/>
                          </a:solidFill>
                          <a:effectLst/>
                          <a:latin typeface="Arial" pitchFamily="34" charset="0"/>
                        </a:rPr>
                        <a:t>Project charter &amp; project plan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Document</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As defined in project methodology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Project Sponsor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Project manager,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sponsor, &amp; OA tools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837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0070C0"/>
                          </a:solidFill>
                          <a:effectLst/>
                          <a:latin typeface="Arial" pitchFamily="34" charset="0"/>
                        </a:rPr>
                        <a:t>Technology &amp; Org. assessment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Document</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As defined in project methodology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Project manager &amp; Sponsor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Bank’s syst.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analyst, OA &amp; case tools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399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0070C0"/>
                          </a:solidFill>
                          <a:effectLst/>
                          <a:latin typeface="Arial" pitchFamily="34" charset="0"/>
                        </a:rPr>
                        <a:t>Requirements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0070C0"/>
                          </a:solidFill>
                          <a:effectLst/>
                          <a:latin typeface="Arial" pitchFamily="34" charset="0"/>
                        </a:rPr>
                        <a:t>definition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Document</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As defined in project methodology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pitchFamily="34" charset="0"/>
                        </a:rPr>
                        <a:t>Project manager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rPr>
                        <a:t>Syst. analyst programmer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rPr>
                        <a:t>Case &amp; OA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4203941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c05f0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600" y="1295400"/>
            <a:ext cx="8686800" cy="533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3" name="Rectangle 5"/>
          <p:cNvSpPr>
            <a:spLocks noGrp="1" noChangeArrowheads="1"/>
          </p:cNvSpPr>
          <p:nvPr>
            <p:ph type="title"/>
          </p:nvPr>
        </p:nvSpPr>
        <p:spPr>
          <a:xfrm>
            <a:off x="296092" y="130947"/>
            <a:ext cx="8229600" cy="792162"/>
          </a:xfrm>
        </p:spPr>
        <p:txBody>
          <a:bodyPr>
            <a:normAutofit/>
          </a:bodyPr>
          <a:lstStyle/>
          <a:p>
            <a:pPr eaLnBrk="1" hangingPunct="1"/>
            <a:r>
              <a:rPr lang="en-US" sz="2800" b="1" dirty="0">
                <a:latin typeface="Arial" panose="020B0604020202020204" pitchFamily="34" charset="0"/>
                <a:cs typeface="Arial" panose="020B0604020202020204" pitchFamily="34" charset="0"/>
              </a:rPr>
              <a:t>Deliverable Structure Chart</a:t>
            </a:r>
          </a:p>
        </p:txBody>
      </p:sp>
    </p:spTree>
    <p:extLst>
      <p:ext uri="{BB962C8B-B14F-4D97-AF65-F5344CB8AC3E}">
        <p14:creationId xmlns:p14="http://schemas.microsoft.com/office/powerpoint/2010/main" xmlns="" val="2232240924"/>
      </p:ext>
    </p:extLst>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62522" y="228600"/>
            <a:ext cx="8153400" cy="990600"/>
          </a:xfrm>
        </p:spPr>
        <p:txBody>
          <a:bodyPr>
            <a:normAutofit/>
          </a:bodyPr>
          <a:lstStyle/>
          <a:p>
            <a:pPr>
              <a:defRPr/>
            </a:pPr>
            <a:r>
              <a:rPr lang="en-US" sz="2800" b="1" dirty="0">
                <a:latin typeface="Arial" panose="020B0604020202020204" pitchFamily="34" charset="0"/>
                <a:cs typeface="Arial" panose="020B0604020202020204" pitchFamily="34" charset="0"/>
              </a:rPr>
              <a:t>Product-Oriented Scope Definition Tools</a:t>
            </a:r>
          </a:p>
        </p:txBody>
      </p:sp>
      <p:sp>
        <p:nvSpPr>
          <p:cNvPr id="26627" name="Rectangle 3"/>
          <p:cNvSpPr>
            <a:spLocks noGrp="1" noChangeArrowheads="1"/>
          </p:cNvSpPr>
          <p:nvPr>
            <p:ph sz="quarter" idx="1"/>
          </p:nvPr>
        </p:nvSpPr>
        <p:spPr>
          <a:xfrm>
            <a:off x="462522" y="1407017"/>
            <a:ext cx="8153400" cy="4495800"/>
          </a:xfrm>
        </p:spPr>
        <p:txBody>
          <a:bodyPr>
            <a:normAutofit/>
          </a:bodyPr>
          <a:lstStyle/>
          <a:p>
            <a:pPr algn="just" eaLnBrk="1" hangingPunct="1"/>
            <a:r>
              <a:rPr lang="en-US" sz="2400" dirty="0" smtClean="0">
                <a:latin typeface="Arial" panose="020B0604020202020204" pitchFamily="34" charset="0"/>
                <a:cs typeface="Arial" panose="020B0604020202020204" pitchFamily="34" charset="0"/>
              </a:rPr>
              <a:t>Context Dataflow Diagram (DFD)</a:t>
            </a:r>
          </a:p>
          <a:p>
            <a:pPr algn="just" eaLnBrk="1" hangingPunct="1"/>
            <a:r>
              <a:rPr lang="en-US" sz="2400" dirty="0" smtClean="0">
                <a:latin typeface="Arial" panose="020B0604020202020204" pitchFamily="34" charset="0"/>
                <a:cs typeface="Arial" panose="020B0604020202020204" pitchFamily="34" charset="0"/>
              </a:rPr>
              <a:t>Use Case Diagram (USD)</a:t>
            </a:r>
          </a:p>
        </p:txBody>
      </p:sp>
    </p:spTree>
    <p:extLst>
      <p:ext uri="{BB962C8B-B14F-4D97-AF65-F5344CB8AC3E}">
        <p14:creationId xmlns:p14="http://schemas.microsoft.com/office/powerpoint/2010/main" xmlns="" val="3458477392"/>
      </p:ext>
    </p:extLst>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82217" y="280115"/>
            <a:ext cx="8153400" cy="990600"/>
          </a:xfrm>
        </p:spPr>
        <p:txBody>
          <a:bodyPr>
            <a:normAutofit/>
          </a:bodyPr>
          <a:lstStyle/>
          <a:p>
            <a:pPr eaLnBrk="1" hangingPunct="1"/>
            <a:r>
              <a:rPr lang="en-US" sz="2800" b="1" dirty="0" smtClean="0">
                <a:latin typeface="Arial" panose="020B0604020202020204" pitchFamily="34" charset="0"/>
                <a:cs typeface="Arial" panose="020B0604020202020204" pitchFamily="34" charset="0"/>
              </a:rPr>
              <a:t>Scope Verification</a:t>
            </a:r>
          </a:p>
        </p:txBody>
      </p:sp>
      <p:sp>
        <p:nvSpPr>
          <p:cNvPr id="29699" name="Rectangle 3"/>
          <p:cNvSpPr>
            <a:spLocks noGrp="1" noChangeArrowheads="1"/>
          </p:cNvSpPr>
          <p:nvPr>
            <p:ph sz="quarter" idx="1"/>
          </p:nvPr>
        </p:nvSpPr>
        <p:spPr>
          <a:xfrm>
            <a:off x="449641" y="1149438"/>
            <a:ext cx="11514831" cy="5045299"/>
          </a:xfrm>
        </p:spPr>
        <p:txBody>
          <a:bodyPr/>
          <a:lstStyle/>
          <a:p>
            <a:pPr algn="just" eaLnBrk="1" hangingPunct="1">
              <a:lnSpc>
                <a:spcPct val="90000"/>
              </a:lnSpc>
            </a:pPr>
            <a:r>
              <a:rPr lang="en-US" dirty="0"/>
              <a:t>Ensures:</a:t>
            </a:r>
          </a:p>
          <a:p>
            <a:pPr lvl="1" algn="just" eaLnBrk="1" hangingPunct="1">
              <a:lnSpc>
                <a:spcPct val="90000"/>
              </a:lnSpc>
            </a:pPr>
            <a:r>
              <a:rPr lang="en-US" dirty="0"/>
              <a:t> That the project’s scope is well-defined, accurate and complete</a:t>
            </a:r>
          </a:p>
          <a:p>
            <a:pPr lvl="1" algn="just" eaLnBrk="1" hangingPunct="1">
              <a:lnSpc>
                <a:spcPct val="90000"/>
              </a:lnSpc>
            </a:pPr>
            <a:r>
              <a:rPr lang="en-US" dirty="0"/>
              <a:t>The project’s scope is acceptable to the project stakeholders</a:t>
            </a:r>
          </a:p>
          <a:p>
            <a:pPr lvl="1" algn="just" eaLnBrk="1" hangingPunct="1">
              <a:lnSpc>
                <a:spcPct val="90000"/>
              </a:lnSpc>
            </a:pPr>
            <a:r>
              <a:rPr lang="en-US" dirty="0"/>
              <a:t>That standards exist so that the project’s scope will be completed correctly</a:t>
            </a:r>
          </a:p>
          <a:p>
            <a:pPr lvl="1" algn="just" eaLnBrk="1" hangingPunct="1">
              <a:lnSpc>
                <a:spcPct val="90000"/>
              </a:lnSpc>
            </a:pPr>
            <a:r>
              <a:rPr lang="en-US" dirty="0"/>
              <a:t>That the project’s MOV will be achieved if the project scope is completed</a:t>
            </a:r>
          </a:p>
          <a:p>
            <a:pPr algn="just" eaLnBrk="1" hangingPunct="1">
              <a:lnSpc>
                <a:spcPct val="90000"/>
              </a:lnSpc>
            </a:pPr>
            <a:r>
              <a:rPr lang="en-US" dirty="0"/>
              <a:t>Tools</a:t>
            </a:r>
          </a:p>
          <a:p>
            <a:pPr lvl="1" algn="just" eaLnBrk="1" hangingPunct="1">
              <a:lnSpc>
                <a:spcPct val="90000"/>
              </a:lnSpc>
            </a:pPr>
            <a:r>
              <a:rPr lang="en-US" dirty="0"/>
              <a:t>Scope Verification Checklist</a:t>
            </a:r>
          </a:p>
          <a:p>
            <a:pPr lvl="1" eaLnBrk="1" hangingPunct="1">
              <a:lnSpc>
                <a:spcPct val="90000"/>
              </a:lnSpc>
            </a:pPr>
            <a:endParaRPr lang="en-US" dirty="0"/>
          </a:p>
        </p:txBody>
      </p:sp>
    </p:spTree>
    <p:extLst>
      <p:ext uri="{BB962C8B-B14F-4D97-AF65-F5344CB8AC3E}">
        <p14:creationId xmlns:p14="http://schemas.microsoft.com/office/powerpoint/2010/main" xmlns="" val="2273232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56459" y="164205"/>
            <a:ext cx="8153400" cy="990600"/>
          </a:xfrm>
        </p:spPr>
        <p:txBody>
          <a:bodyPr>
            <a:normAutofit/>
          </a:bodyPr>
          <a:lstStyle/>
          <a:p>
            <a:pPr eaLnBrk="1" hangingPunct="1"/>
            <a:r>
              <a:rPr lang="en-US" sz="2800" b="1" dirty="0" smtClean="0">
                <a:latin typeface="Arial" panose="020B0604020202020204" pitchFamily="34" charset="0"/>
                <a:cs typeface="Arial" panose="020B0604020202020204" pitchFamily="34" charset="0"/>
              </a:rPr>
              <a:t>Scope Verification Check List</a:t>
            </a:r>
          </a:p>
        </p:txBody>
      </p:sp>
      <p:sp>
        <p:nvSpPr>
          <p:cNvPr id="20483" name="Rectangle 3"/>
          <p:cNvSpPr>
            <a:spLocks noGrp="1" noChangeArrowheads="1"/>
          </p:cNvSpPr>
          <p:nvPr>
            <p:ph sz="quarter" idx="1"/>
          </p:nvPr>
        </p:nvSpPr>
        <p:spPr>
          <a:xfrm>
            <a:off x="348802" y="1302913"/>
            <a:ext cx="11564155" cy="5226676"/>
          </a:xfrm>
        </p:spPr>
        <p:txBody>
          <a:bodyPr>
            <a:normAutofit/>
          </a:bodyPr>
          <a:lstStyle/>
          <a:p>
            <a:pPr algn="just" eaLnBrk="1" hangingPunct="1">
              <a:buFont typeface="Wingdings" panose="05000000000000000000" pitchFamily="2" charset="2"/>
              <a:buChar char="ü"/>
            </a:pPr>
            <a:r>
              <a:rPr lang="en-US" sz="2000" b="1" dirty="0">
                <a:latin typeface="Arial" panose="020B0604020202020204" pitchFamily="34" charset="0"/>
                <a:cs typeface="Arial" panose="020B0604020202020204" pitchFamily="34" charset="0"/>
              </a:rPr>
              <a:t>MOV</a:t>
            </a:r>
            <a:r>
              <a:rPr lang="en-US" sz="2000" dirty="0">
                <a:latin typeface="Arial" panose="020B0604020202020204" pitchFamily="34" charset="0"/>
                <a:cs typeface="Arial" panose="020B0604020202020204" pitchFamily="34" charset="0"/>
              </a:rPr>
              <a:t> – Has the project’s MOV been clearly defined and agreed upon?  </a:t>
            </a:r>
            <a:endParaRPr lang="en-US" sz="2000" b="1" dirty="0">
              <a:latin typeface="Arial" panose="020B0604020202020204" pitchFamily="34" charset="0"/>
              <a:cs typeface="Arial" panose="020B0604020202020204" pitchFamily="34" charset="0"/>
            </a:endParaRPr>
          </a:p>
          <a:p>
            <a:pPr algn="just" eaLnBrk="1" hangingPunct="1">
              <a:buFont typeface="Wingdings" panose="05000000000000000000" pitchFamily="2" charset="2"/>
              <a:buChar char="ü"/>
            </a:pPr>
            <a:r>
              <a:rPr lang="en-US" sz="2000" b="1" dirty="0">
                <a:latin typeface="Arial" panose="020B0604020202020204" pitchFamily="34" charset="0"/>
                <a:cs typeface="Arial" panose="020B0604020202020204" pitchFamily="34" charset="0"/>
              </a:rPr>
              <a:t>Deliverables</a:t>
            </a:r>
            <a:r>
              <a:rPr lang="en-US" sz="2000" i="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Are the deliverables tangible and verifiable?  Do they support the project’s MOV?</a:t>
            </a:r>
            <a:endParaRPr lang="en-US" sz="2000" b="1" dirty="0">
              <a:latin typeface="Arial" panose="020B0604020202020204" pitchFamily="34" charset="0"/>
              <a:cs typeface="Arial" panose="020B0604020202020204" pitchFamily="34" charset="0"/>
            </a:endParaRPr>
          </a:p>
          <a:p>
            <a:pPr algn="just" eaLnBrk="1" hangingPunct="1">
              <a:buFont typeface="Wingdings" panose="05000000000000000000" pitchFamily="2" charset="2"/>
              <a:buChar char="ü"/>
            </a:pPr>
            <a:r>
              <a:rPr lang="en-US" sz="2000" b="1" dirty="0">
                <a:latin typeface="Arial" panose="020B0604020202020204" pitchFamily="34" charset="0"/>
                <a:cs typeface="Arial" panose="020B0604020202020204" pitchFamily="34" charset="0"/>
              </a:rPr>
              <a:t>Quality Standards</a:t>
            </a:r>
            <a:r>
              <a:rPr lang="en-US" sz="2000" dirty="0">
                <a:latin typeface="Arial" panose="020B0604020202020204" pitchFamily="34" charset="0"/>
                <a:cs typeface="Arial" panose="020B0604020202020204" pitchFamily="34" charset="0"/>
              </a:rPr>
              <a:t> - Are controls in place to ensure that the work was not only completed but also completed to meet specific standards?</a:t>
            </a:r>
            <a:endParaRPr lang="en-US" sz="2000" b="1" dirty="0">
              <a:latin typeface="Arial" panose="020B0604020202020204" pitchFamily="34" charset="0"/>
              <a:cs typeface="Arial" panose="020B0604020202020204" pitchFamily="34" charset="0"/>
            </a:endParaRPr>
          </a:p>
          <a:p>
            <a:pPr algn="just" eaLnBrk="1" hangingPunct="1">
              <a:buFont typeface="Wingdings" panose="05000000000000000000" pitchFamily="2" charset="2"/>
              <a:buChar char="ü"/>
            </a:pPr>
            <a:r>
              <a:rPr lang="en-US" sz="2000" b="1" dirty="0">
                <a:latin typeface="Arial" panose="020B0604020202020204" pitchFamily="34" charset="0"/>
                <a:cs typeface="Arial" panose="020B0604020202020204" pitchFamily="34" charset="0"/>
              </a:rPr>
              <a:t>Milestones</a:t>
            </a:r>
            <a:r>
              <a:rPr lang="en-US" sz="2000" dirty="0">
                <a:latin typeface="Arial" panose="020B0604020202020204" pitchFamily="34" charset="0"/>
                <a:cs typeface="Arial" panose="020B0604020202020204" pitchFamily="34" charset="0"/>
              </a:rPr>
              <a:t> – Are significant events that mark the acceptance of a deliverable and give the project manager and team the approval to begin working on the next deliverable</a:t>
            </a:r>
            <a:endParaRPr lang="en-US" sz="2000" b="1" dirty="0">
              <a:latin typeface="Arial" panose="020B0604020202020204" pitchFamily="34" charset="0"/>
              <a:cs typeface="Arial" panose="020B0604020202020204" pitchFamily="34" charset="0"/>
            </a:endParaRPr>
          </a:p>
          <a:p>
            <a:pPr algn="just" eaLnBrk="1" hangingPunct="1">
              <a:buFont typeface="Wingdings" panose="05000000000000000000" pitchFamily="2" charset="2"/>
              <a:buChar char="ü"/>
            </a:pPr>
            <a:r>
              <a:rPr lang="en-US" sz="2000" b="1" dirty="0">
                <a:latin typeface="Arial" panose="020B0604020202020204" pitchFamily="34" charset="0"/>
                <a:cs typeface="Arial" panose="020B0604020202020204" pitchFamily="34" charset="0"/>
              </a:rPr>
              <a:t>Review and Acceptance</a:t>
            </a:r>
            <a:r>
              <a:rPr lang="en-US" sz="2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xmlns="" val="15364685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checkerboard(across)">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box(in)">
                                      <p:cBhvr>
                                        <p:cTn id="12" dur="500"/>
                                        <p:tgtEl>
                                          <p:spTgt spid="204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box(in)">
                                      <p:cBhvr>
                                        <p:cTn id="17" dur="500"/>
                                        <p:tgtEl>
                                          <p:spTgt spid="204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20483">
                                            <p:txEl>
                                              <p:pRg st="3" end="3"/>
                                            </p:txEl>
                                          </p:spTgt>
                                        </p:tgtEl>
                                        <p:attrNameLst>
                                          <p:attrName>style.visibility</p:attrName>
                                        </p:attrNameLst>
                                      </p:cBhvr>
                                      <p:to>
                                        <p:strVal val="visible"/>
                                      </p:to>
                                    </p:set>
                                    <p:animEffect transition="in" filter="checkerboard(across)">
                                      <p:cBhvr>
                                        <p:cTn id="22" dur="500"/>
                                        <p:tgtEl>
                                          <p:spTgt spid="204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20483">
                                            <p:txEl>
                                              <p:pRg st="4" end="4"/>
                                            </p:txEl>
                                          </p:spTgt>
                                        </p:tgtEl>
                                        <p:attrNameLst>
                                          <p:attrName>style.visibility</p:attrName>
                                        </p:attrNameLst>
                                      </p:cBhvr>
                                      <p:to>
                                        <p:strVal val="visible"/>
                                      </p:to>
                                    </p:set>
                                    <p:animEffect transition="in" filter="checkerboard(across)">
                                      <p:cBhvr>
                                        <p:cTn id="2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69338" y="125569"/>
            <a:ext cx="8153400" cy="990600"/>
          </a:xfrm>
        </p:spPr>
        <p:txBody>
          <a:bodyPr/>
          <a:lstStyle/>
          <a:p>
            <a:pPr eaLnBrk="1" hangingPunct="1"/>
            <a:r>
              <a:rPr lang="en-US" dirty="0" smtClean="0">
                <a:solidFill>
                  <a:srgbClr val="7B9899"/>
                </a:solidFill>
              </a:rPr>
              <a:t>Scope Change Control</a:t>
            </a:r>
          </a:p>
        </p:txBody>
      </p:sp>
      <p:sp>
        <p:nvSpPr>
          <p:cNvPr id="33795" name="Rectangle 3"/>
          <p:cNvSpPr>
            <a:spLocks noGrp="1" noChangeArrowheads="1"/>
          </p:cNvSpPr>
          <p:nvPr>
            <p:ph sz="quarter" idx="1"/>
          </p:nvPr>
        </p:nvSpPr>
        <p:spPr>
          <a:xfrm>
            <a:off x="423930" y="1116169"/>
            <a:ext cx="8229600" cy="1905000"/>
          </a:xfrm>
        </p:spPr>
        <p:txBody>
          <a:bodyPr>
            <a:normAutofit/>
          </a:bodyPr>
          <a:lstStyle/>
          <a:p>
            <a:pPr algn="just">
              <a:lnSpc>
                <a:spcPct val="150000"/>
              </a:lnSpc>
              <a:defRPr/>
            </a:pPr>
            <a:r>
              <a:rPr lang="en-US" sz="2400" dirty="0">
                <a:latin typeface="Arial" panose="020B0604020202020204" pitchFamily="34" charset="0"/>
                <a:cs typeface="Arial" panose="020B0604020202020204" pitchFamily="34" charset="0"/>
              </a:rPr>
              <a:t>Ensures that any changes to the project’s scope will help the project achieve its MOV.</a:t>
            </a:r>
          </a:p>
          <a:p>
            <a:pPr algn="just">
              <a:lnSpc>
                <a:spcPct val="150000"/>
              </a:lnSpc>
              <a:defRPr/>
            </a:pPr>
            <a:r>
              <a:rPr lang="en-US" sz="2400" dirty="0">
                <a:latin typeface="Arial" panose="020B0604020202020204" pitchFamily="34" charset="0"/>
                <a:cs typeface="Arial" panose="020B0604020202020204" pitchFamily="34" charset="0"/>
              </a:rPr>
              <a:t>Keeps the “triple constraint” in balance.</a:t>
            </a:r>
          </a:p>
        </p:txBody>
      </p:sp>
      <p:pic>
        <p:nvPicPr>
          <p:cNvPr id="31748" name="Picture 3" descr="c01f0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96030" y="2887014"/>
            <a:ext cx="5715000" cy="3151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956715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55724" y="124097"/>
            <a:ext cx="8153400" cy="990600"/>
          </a:xfrm>
        </p:spPr>
        <p:txBody>
          <a:bodyPr>
            <a:normAutofit/>
          </a:bodyPr>
          <a:lstStyle/>
          <a:p>
            <a:pPr eaLnBrk="1" hangingPunct="1"/>
            <a:r>
              <a:rPr lang="en-US" sz="2800" b="1" dirty="0" smtClean="0">
                <a:latin typeface="Arial" panose="020B0604020202020204" pitchFamily="34" charset="0"/>
                <a:cs typeface="Arial" panose="020B0604020202020204" pitchFamily="34" charset="0"/>
              </a:rPr>
              <a:t>Scope Change Control</a:t>
            </a:r>
          </a:p>
        </p:txBody>
      </p:sp>
      <p:sp>
        <p:nvSpPr>
          <p:cNvPr id="21507" name="Rectangle 3"/>
          <p:cNvSpPr>
            <a:spLocks noGrp="1" noChangeArrowheads="1"/>
          </p:cNvSpPr>
          <p:nvPr>
            <p:ph sz="quarter" idx="1"/>
          </p:nvPr>
        </p:nvSpPr>
        <p:spPr>
          <a:xfrm>
            <a:off x="451666" y="1114697"/>
            <a:ext cx="11409408" cy="4998720"/>
          </a:xfrm>
        </p:spPr>
        <p:txBody>
          <a:bodyPr/>
          <a:lstStyle/>
          <a:p>
            <a:pPr algn="just" eaLnBrk="1" hangingPunct="1"/>
            <a:r>
              <a:rPr lang="en-US" dirty="0" smtClean="0">
                <a:latin typeface="Arial" panose="020B0604020202020204" pitchFamily="34" charset="0"/>
                <a:cs typeface="Arial" panose="020B0604020202020204" pitchFamily="34" charset="0"/>
              </a:rPr>
              <a:t>Mitigates:</a:t>
            </a:r>
          </a:p>
          <a:p>
            <a:pPr lvl="1" algn="just" eaLnBrk="1" hangingPunct="1">
              <a:lnSpc>
                <a:spcPct val="200000"/>
              </a:lnSpc>
            </a:pPr>
            <a:r>
              <a:rPr lang="en-US" i="1" dirty="0" smtClean="0">
                <a:latin typeface="Arial" panose="020B0604020202020204" pitchFamily="34" charset="0"/>
                <a:cs typeface="Arial" panose="020B0604020202020204" pitchFamily="34" charset="0"/>
              </a:rPr>
              <a:t>Scope Grope</a:t>
            </a:r>
            <a:r>
              <a:rPr lang="en-US" dirty="0" smtClean="0">
                <a:latin typeface="Arial" panose="020B0604020202020204" pitchFamily="34" charset="0"/>
                <a:cs typeface="Arial" panose="020B0604020202020204" pitchFamily="34" charset="0"/>
              </a:rPr>
              <a:t> – i.e., scope poorly defined</a:t>
            </a:r>
          </a:p>
          <a:p>
            <a:pPr lvl="1" algn="just" eaLnBrk="1" hangingPunct="1"/>
            <a:r>
              <a:rPr lang="en-US" dirty="0" smtClean="0">
                <a:latin typeface="Arial" panose="020B0604020202020204" pitchFamily="34" charset="0"/>
                <a:cs typeface="Arial" panose="020B0604020202020204" pitchFamily="34" charset="0"/>
              </a:rPr>
              <a:t>Scope Creep – i.e., increasing featurism</a:t>
            </a:r>
          </a:p>
          <a:p>
            <a:pPr lvl="1" algn="just" eaLnBrk="1" hangingPunct="1"/>
            <a:r>
              <a:rPr lang="en-US" i="1" dirty="0" smtClean="0">
                <a:latin typeface="Arial" panose="020B0604020202020204" pitchFamily="34" charset="0"/>
                <a:cs typeface="Arial" panose="020B0604020202020204" pitchFamily="34" charset="0"/>
              </a:rPr>
              <a:t>Scope Leap</a:t>
            </a:r>
            <a:r>
              <a:rPr lang="en-US" dirty="0" smtClean="0">
                <a:latin typeface="Arial" panose="020B0604020202020204" pitchFamily="34" charset="0"/>
                <a:cs typeface="Arial" panose="020B0604020202020204" pitchFamily="34" charset="0"/>
              </a:rPr>
              <a:t> – i.e., drastic change in project direction or the project’s MOV</a:t>
            </a:r>
          </a:p>
          <a:p>
            <a:pPr lvl="1" algn="just" eaLnBrk="1" hangingPunct="1">
              <a:buFont typeface="Wingdings 2" panose="05020102010507070707" pitchFamily="18" charset="2"/>
              <a:buNone/>
            </a:pPr>
            <a:endParaRPr lang="en-US" dirty="0" smtClean="0">
              <a:latin typeface="Arial" panose="020B0604020202020204" pitchFamily="34" charset="0"/>
              <a:cs typeface="Arial" panose="020B0604020202020204" pitchFamily="34" charset="0"/>
            </a:endParaRPr>
          </a:p>
          <a:p>
            <a:pPr algn="just" eaLnBrk="1" hangingPunct="1"/>
            <a:r>
              <a:rPr lang="en-US" dirty="0" smtClean="0">
                <a:latin typeface="Arial" panose="020B0604020202020204" pitchFamily="34" charset="0"/>
                <a:cs typeface="Arial" panose="020B0604020202020204" pitchFamily="34" charset="0"/>
              </a:rPr>
              <a:t>Tools:</a:t>
            </a:r>
          </a:p>
          <a:p>
            <a:pPr lvl="1" algn="just" eaLnBrk="1" hangingPunct="1"/>
            <a:r>
              <a:rPr lang="en-US" dirty="0" smtClean="0">
                <a:latin typeface="Arial" panose="020B0604020202020204" pitchFamily="34" charset="0"/>
                <a:cs typeface="Arial" panose="020B0604020202020204" pitchFamily="34" charset="0"/>
              </a:rPr>
              <a:t>Scope Change Request Form</a:t>
            </a:r>
          </a:p>
          <a:p>
            <a:pPr lvl="1" algn="just" eaLnBrk="1" hangingPunct="1"/>
            <a:r>
              <a:rPr lang="en-US" dirty="0" smtClean="0">
                <a:latin typeface="Arial" panose="020B0604020202020204" pitchFamily="34" charset="0"/>
                <a:cs typeface="Arial" panose="020B0604020202020204" pitchFamily="34" charset="0"/>
              </a:rPr>
              <a:t>Scope Change Request Log</a:t>
            </a:r>
          </a:p>
        </p:txBody>
      </p:sp>
    </p:spTree>
    <p:extLst>
      <p:ext uri="{BB962C8B-B14F-4D97-AF65-F5344CB8AC3E}">
        <p14:creationId xmlns:p14="http://schemas.microsoft.com/office/powerpoint/2010/main" xmlns="" val="4032493591"/>
      </p:ext>
    </p:extLst>
  </p:cSld>
  <p:clrMapOvr>
    <a:masterClrMapping/>
  </p:clrMapOvr>
  <p:transition spd="slow">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2209800" y="152400"/>
            <a:ext cx="8458200" cy="1143000"/>
          </a:xfrm>
        </p:spPr>
        <p:txBody>
          <a:bodyPr>
            <a:normAutofit/>
          </a:bodyPr>
          <a:lstStyle/>
          <a:p>
            <a:pPr eaLnBrk="1" hangingPunct="1"/>
            <a:r>
              <a:rPr lang="en-US" sz="2800" b="1" dirty="0">
                <a:latin typeface="Arial" panose="020B0604020202020204" pitchFamily="34" charset="0"/>
                <a:cs typeface="Arial" panose="020B0604020202020204" pitchFamily="34" charset="0"/>
              </a:rPr>
              <a:t>Example of a Scope Change Request Form</a:t>
            </a:r>
          </a:p>
        </p:txBody>
      </p:sp>
      <p:pic>
        <p:nvPicPr>
          <p:cNvPr id="33795" name="Picture 3" descr="c05f0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28800" y="1066800"/>
            <a:ext cx="8458200"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594365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2209800" y="609600"/>
            <a:ext cx="8458200" cy="1143000"/>
          </a:xfrm>
        </p:spPr>
        <p:txBody>
          <a:bodyPr>
            <a:normAutofit/>
          </a:bodyPr>
          <a:lstStyle/>
          <a:p>
            <a:pPr eaLnBrk="1" hangingPunct="1"/>
            <a:r>
              <a:rPr lang="en-US" sz="2800" dirty="0">
                <a:latin typeface="Arial" panose="020B0604020202020204" pitchFamily="34" charset="0"/>
                <a:cs typeface="Arial" panose="020B0604020202020204" pitchFamily="34" charset="0"/>
              </a:rPr>
              <a:t>Example of a Scope Change Request Log</a:t>
            </a:r>
          </a:p>
        </p:txBody>
      </p:sp>
      <p:pic>
        <p:nvPicPr>
          <p:cNvPr id="34819" name="Picture 3" descr="c05f0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76400" y="2209800"/>
            <a:ext cx="8839200" cy="342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743195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34101" y="163286"/>
            <a:ext cx="8153400" cy="990600"/>
          </a:xfrm>
        </p:spPr>
        <p:txBody>
          <a:bodyPr>
            <a:normAutofit/>
          </a:bodyPr>
          <a:lstStyle/>
          <a:p>
            <a:pPr eaLnBrk="1" hangingPunct="1"/>
            <a:r>
              <a:rPr lang="en-US" sz="2800" b="1" dirty="0" smtClean="0">
                <a:latin typeface="Arial" panose="020B0604020202020204" pitchFamily="34" charset="0"/>
                <a:cs typeface="Arial" panose="020B0604020202020204" pitchFamily="34" charset="0"/>
              </a:rPr>
              <a:t>Benefits of Scope Control</a:t>
            </a:r>
          </a:p>
        </p:txBody>
      </p:sp>
      <p:sp>
        <p:nvSpPr>
          <p:cNvPr id="24579" name="Rectangle 3"/>
          <p:cNvSpPr>
            <a:spLocks noGrp="1" noChangeArrowheads="1"/>
          </p:cNvSpPr>
          <p:nvPr>
            <p:ph sz="quarter" idx="1"/>
          </p:nvPr>
        </p:nvSpPr>
        <p:spPr>
          <a:xfrm>
            <a:off x="569231" y="1273629"/>
            <a:ext cx="11461660" cy="5218611"/>
          </a:xfrm>
        </p:spPr>
        <p:txBody>
          <a:bodyPr>
            <a:normAutofit/>
          </a:bodyPr>
          <a:lstStyle/>
          <a:p>
            <a:pPr algn="just">
              <a:lnSpc>
                <a:spcPct val="150000"/>
              </a:lnSpc>
              <a:defRPr/>
            </a:pPr>
            <a:r>
              <a:rPr lang="en-US" sz="2400" dirty="0" smtClean="0"/>
              <a:t>Keeps the project manager in control of the project.  </a:t>
            </a:r>
          </a:p>
          <a:p>
            <a:pPr marL="708660" lvl="1" indent="-342900" algn="just">
              <a:lnSpc>
                <a:spcPct val="150000"/>
              </a:lnSpc>
              <a:defRPr/>
            </a:pPr>
            <a:r>
              <a:rPr lang="en-US" dirty="0" smtClean="0"/>
              <a:t>Gives the project manager the authority to manage and control the project’s schedule and budget. Otherwise she or he may ‘feel” pressured by the client or upper management to accept scope changes  </a:t>
            </a:r>
          </a:p>
          <a:p>
            <a:pPr algn="just">
              <a:lnSpc>
                <a:spcPct val="150000"/>
              </a:lnSpc>
              <a:defRPr/>
            </a:pPr>
            <a:r>
              <a:rPr lang="en-US" sz="2400" dirty="0" smtClean="0"/>
              <a:t>Allows the project team to stay focused and on track </a:t>
            </a:r>
          </a:p>
          <a:p>
            <a:pPr marL="708660" lvl="1" indent="-342900" algn="just">
              <a:lnSpc>
                <a:spcPct val="150000"/>
              </a:lnSpc>
              <a:defRPr/>
            </a:pPr>
            <a:r>
              <a:rPr lang="en-US" dirty="0" smtClean="0"/>
              <a:t> Do not have to perform unnecessary work</a:t>
            </a:r>
          </a:p>
        </p:txBody>
      </p:sp>
    </p:spTree>
    <p:extLst>
      <p:ext uri="{BB962C8B-B14F-4D97-AF65-F5344CB8AC3E}">
        <p14:creationId xmlns:p14="http://schemas.microsoft.com/office/powerpoint/2010/main" xmlns="" val="1637993213"/>
      </p:ext>
    </p:extLst>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1524000" y="228600"/>
            <a:ext cx="7772400" cy="762000"/>
          </a:xfrm>
        </p:spPr>
        <p:txBody>
          <a:bodyPr>
            <a:normAutofit fontScale="90000"/>
          </a:bodyPr>
          <a:lstStyle/>
          <a:p>
            <a:pPr>
              <a:defRPr/>
            </a:pPr>
            <a:r>
              <a:rPr lang="en-US" sz="4000"/>
              <a:t>Summary of Scope Management Processes</a:t>
            </a:r>
          </a:p>
        </p:txBody>
      </p:sp>
      <p:pic>
        <p:nvPicPr>
          <p:cNvPr id="36867" name="Picture 3" descr="c05f08"/>
          <p:cNvPicPr>
            <a:picLocks noChangeAspect="1" noChangeArrowheads="1"/>
          </p:cNvPicPr>
          <p:nvPr/>
        </p:nvPicPr>
        <p:blipFill>
          <a:blip r:embed="rId2" cstate="print">
            <a:extLst>
              <a:ext uri="{28A0092B-C50C-407E-A947-70E740481C1C}">
                <a14:useLocalDpi xmlns:a14="http://schemas.microsoft.com/office/drawing/2010/main" xmlns="" val="0"/>
              </a:ext>
            </a:extLst>
          </a:blip>
          <a:srcRect l="11726" t="6294"/>
          <a:stretch>
            <a:fillRect/>
          </a:stretch>
        </p:blipFill>
        <p:spPr bwMode="auto">
          <a:xfrm>
            <a:off x="1600200" y="1219200"/>
            <a:ext cx="9017000"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00533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1209</Words>
  <Application>Microsoft Office PowerPoint</Application>
  <PresentationFormat>Custom</PresentationFormat>
  <Paragraphs>175</Paragraphs>
  <Slides>30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Visio</vt:lpstr>
      <vt:lpstr>Slide 1</vt:lpstr>
      <vt:lpstr>Quick Recap</vt:lpstr>
      <vt:lpstr>The Project Plan  Plan Your Work, then Work Your Plan</vt:lpstr>
      <vt:lpstr>Lesson 3: Planning Project Work  Topic 3B: Document Stakeholder Requirements Topic 3C: Create a Scope Statement </vt:lpstr>
      <vt:lpstr>Key stakeholders Requirements</vt:lpstr>
      <vt:lpstr>Key stakeholders Requirements</vt:lpstr>
      <vt:lpstr>Scope</vt:lpstr>
      <vt:lpstr>Slide 8</vt:lpstr>
      <vt:lpstr>PMBOK Scope Management Processes</vt:lpstr>
      <vt:lpstr>Scope Management Plan</vt:lpstr>
      <vt:lpstr>Problems with Scope</vt:lpstr>
      <vt:lpstr>Capture Project Scope Success</vt:lpstr>
      <vt:lpstr>Project Scope Initiation &amp; Planning</vt:lpstr>
      <vt:lpstr>Slide 14</vt:lpstr>
      <vt:lpstr>The Scope Statement</vt:lpstr>
      <vt:lpstr>Scope Statement Example – Work within the scope boundary</vt:lpstr>
      <vt:lpstr>Scope Statement Example – Work outside the scope boundary</vt:lpstr>
      <vt:lpstr>Project Scope Definition</vt:lpstr>
      <vt:lpstr>Project-Oriented Scope Definition Tools</vt:lpstr>
      <vt:lpstr>Deliverable Definition Table</vt:lpstr>
      <vt:lpstr>Deliverable Structure Chart</vt:lpstr>
      <vt:lpstr>Product-Oriented Scope Definition Tools</vt:lpstr>
      <vt:lpstr>Scope Verification</vt:lpstr>
      <vt:lpstr>Scope Verification Check List</vt:lpstr>
      <vt:lpstr>Scope Change Control</vt:lpstr>
      <vt:lpstr>Scope Change Control</vt:lpstr>
      <vt:lpstr>Example of a Scope Change Request Form</vt:lpstr>
      <vt:lpstr>Example of a Scope Change Request Log</vt:lpstr>
      <vt:lpstr>Benefits of Scope Control</vt:lpstr>
      <vt:lpstr>Summary of Scope Management Processes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Administrator</cp:lastModifiedBy>
  <cp:revision>8</cp:revision>
  <dcterms:created xsi:type="dcterms:W3CDTF">2013-06-01T05:14:36Z</dcterms:created>
  <dcterms:modified xsi:type="dcterms:W3CDTF">2013-06-01T09:39:48Z</dcterms:modified>
</cp:coreProperties>
</file>