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96" r:id="rId3"/>
    <p:sldId id="295" r:id="rId4"/>
    <p:sldId id="258" r:id="rId5"/>
    <p:sldId id="260" r:id="rId6"/>
    <p:sldId id="261" r:id="rId7"/>
    <p:sldId id="262" r:id="rId8"/>
    <p:sldId id="263" r:id="rId9"/>
    <p:sldId id="264" r:id="rId10"/>
    <p:sldId id="270" r:id="rId11"/>
    <p:sldId id="271" r:id="rId12"/>
    <p:sldId id="272" r:id="rId13"/>
    <p:sldId id="273" r:id="rId14"/>
    <p:sldId id="274" r:id="rId15"/>
    <p:sldId id="297" r:id="rId16"/>
    <p:sldId id="298"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1D90A-72CD-43C3-9993-CF232A28C9F7}" type="datetimeFigureOut">
              <a:rPr lang="en-US" smtClean="0"/>
              <a:t>6/1/2013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BFD5C9-8776-46AD-A804-D3D0E0A26F4D}" type="slidenum">
              <a:rPr lang="en-US" smtClean="0"/>
              <a:t>‹#›</a:t>
            </a:fld>
            <a:endParaRPr lang="en-US"/>
          </a:p>
        </p:txBody>
      </p:sp>
    </p:spTree>
    <p:extLst>
      <p:ext uri="{BB962C8B-B14F-4D97-AF65-F5344CB8AC3E}">
        <p14:creationId xmlns:p14="http://schemas.microsoft.com/office/powerpoint/2010/main" val="3759982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8B2DEF-2C14-47B7-B2BE-B95C276C4576}" type="datetimeFigureOut">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896918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B2DEF-2C14-47B7-B2BE-B95C276C4576}" type="datetimeFigureOut">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3560606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8B2DEF-2C14-47B7-B2BE-B95C276C4576}" type="datetimeFigureOut">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307231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8B2DEF-2C14-47B7-B2BE-B95C276C4576}" type="datetimeFigureOut">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3922581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8B2DEF-2C14-47B7-B2BE-B95C276C4576}" type="datetimeFigureOut">
              <a:rPr lang="en-US" smtClean="0"/>
              <a:t>6/1/2013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3239710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8B2DEF-2C14-47B7-B2BE-B95C276C4576}" type="datetimeFigureOut">
              <a:rPr lang="en-US" smtClean="0"/>
              <a:t>6/1/2013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26397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8B2DEF-2C14-47B7-B2BE-B95C276C4576}" type="datetimeFigureOut">
              <a:rPr lang="en-US" smtClean="0"/>
              <a:t>6/1/2013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177367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8B2DEF-2C14-47B7-B2BE-B95C276C4576}" type="datetimeFigureOut">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429026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8B2DEF-2C14-47B7-B2BE-B95C276C4576}" type="datetimeFigureOut">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3402009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B2DEF-2C14-47B7-B2BE-B95C276C4576}" type="datetimeFigureOut">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103761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8B2DEF-2C14-47B7-B2BE-B95C276C4576}" type="datetimeFigureOut">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6757-D407-4C6D-8F68-B6F97D386218}" type="slidenum">
              <a:rPr lang="en-US" smtClean="0"/>
              <a:t>‹#›</a:t>
            </a:fld>
            <a:endParaRPr lang="en-US"/>
          </a:p>
        </p:txBody>
      </p:sp>
    </p:spTree>
    <p:extLst>
      <p:ext uri="{BB962C8B-B14F-4D97-AF65-F5344CB8AC3E}">
        <p14:creationId xmlns:p14="http://schemas.microsoft.com/office/powerpoint/2010/main" val="1099513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8B2DEF-2C14-47B7-B2BE-B95C276C4576}" type="datetimeFigureOut">
              <a:rPr lang="en-US" smtClean="0"/>
              <a:t>6/1/2013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F66757-D407-4C6D-8F68-B6F97D386218}" type="slidenum">
              <a:rPr lang="en-US" smtClean="0"/>
              <a:t>‹#›</a:t>
            </a:fld>
            <a:endParaRPr lang="en-US"/>
          </a:p>
        </p:txBody>
      </p:sp>
    </p:spTree>
    <p:extLst>
      <p:ext uri="{BB962C8B-B14F-4D97-AF65-F5344CB8AC3E}">
        <p14:creationId xmlns:p14="http://schemas.microsoft.com/office/powerpoint/2010/main" val="1896552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55" y="2232561"/>
            <a:ext cx="3785315" cy="1325563"/>
          </a:xfrm>
        </p:spPr>
        <p:txBody>
          <a:bodyPr>
            <a:normAutofit/>
          </a:bodyPr>
          <a:lstStyle/>
          <a:p>
            <a:r>
              <a:rPr lang="en-US" sz="3200" b="1" dirty="0" smtClean="0">
                <a:latin typeface="Arial" panose="020B0604020202020204" pitchFamily="34" charset="0"/>
                <a:cs typeface="Arial" panose="020B0604020202020204" pitchFamily="34" charset="0"/>
              </a:rPr>
              <a:t>Quick Recap</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2296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615"/>
            <a:ext cx="10515600" cy="1325563"/>
          </a:xfrm>
        </p:spPr>
        <p:txBody>
          <a:bodyPr>
            <a:normAutofit/>
          </a:bodyPr>
          <a:lstStyle/>
          <a:p>
            <a:r>
              <a:rPr lang="en-IE" sz="2800" b="1" dirty="0">
                <a:solidFill>
                  <a:schemeClr val="tx1">
                    <a:lumMod val="95000"/>
                    <a:lumOff val="5000"/>
                  </a:schemeClr>
                </a:solidFill>
                <a:latin typeface="Arial" panose="020B0604020202020204" pitchFamily="34" charset="0"/>
                <a:cs typeface="Arial" panose="020B0604020202020204" pitchFamily="34" charset="0"/>
              </a:rPr>
              <a:t>Project Initiation overview</a:t>
            </a:r>
            <a:endParaRPr lang="en-IE" sz="28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199" y="1364178"/>
            <a:ext cx="11036121" cy="5139653"/>
          </a:xfrm>
        </p:spPr>
        <p:txBody>
          <a:bodyPr>
            <a:normAutofit fontScale="47500" lnSpcReduction="20000"/>
          </a:bodyPr>
          <a:lstStyle/>
          <a:p>
            <a:pPr algn="just"/>
            <a:r>
              <a:rPr lang="en-IE" sz="5100" dirty="0">
                <a:solidFill>
                  <a:schemeClr val="tx1">
                    <a:lumMod val="95000"/>
                    <a:lumOff val="5000"/>
                  </a:schemeClr>
                </a:solidFill>
                <a:latin typeface="Arial" panose="020B0604020202020204" pitchFamily="34" charset="0"/>
                <a:cs typeface="Arial" panose="020B0604020202020204" pitchFamily="34" charset="0"/>
              </a:rPr>
              <a:t>Awareness of the need for change (situation, context) </a:t>
            </a:r>
            <a:r>
              <a:rPr lang="en-IE" sz="5100" dirty="0">
                <a:solidFill>
                  <a:schemeClr val="tx1">
                    <a:lumMod val="95000"/>
                    <a:lumOff val="5000"/>
                  </a:schemeClr>
                </a:solidFill>
                <a:latin typeface="Arial" panose="020B0604020202020204" pitchFamily="34" charset="0"/>
                <a:cs typeface="Arial" panose="020B0604020202020204" pitchFamily="34" charset="0"/>
              </a:rPr>
              <a:t>and recognition </a:t>
            </a:r>
            <a:r>
              <a:rPr lang="en-IE" sz="5100" dirty="0">
                <a:solidFill>
                  <a:schemeClr val="tx1">
                    <a:lumMod val="95000"/>
                    <a:lumOff val="5000"/>
                  </a:schemeClr>
                </a:solidFill>
                <a:latin typeface="Arial" panose="020B0604020202020204" pitchFamily="34" charset="0"/>
                <a:cs typeface="Arial" panose="020B0604020202020204" pitchFamily="34" charset="0"/>
              </a:rPr>
              <a:t>by stakeholders that only a project can bring about the desired change</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Consideration of project options</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Collection of basic information to perform a preliminary project feasibility assessment and determine possible project costs and outcomes (positive and negative)</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Preparation of a formal project proposal for consideration by the project sponsors</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Undertake a detailed project feasibility study if required</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Decide whether project should be pursued, put on-hold for a future time or rejected</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Make contracts with key stakeholders, issue project charter and assign resources for the project</a:t>
            </a:r>
          </a:p>
          <a:p>
            <a:pPr algn="just"/>
            <a:r>
              <a:rPr lang="en-IE" sz="5100" dirty="0">
                <a:solidFill>
                  <a:schemeClr val="tx1">
                    <a:lumMod val="95000"/>
                    <a:lumOff val="5000"/>
                  </a:schemeClr>
                </a:solidFill>
                <a:latin typeface="Arial" panose="020B0604020202020204" pitchFamily="34" charset="0"/>
                <a:cs typeface="Arial" panose="020B0604020202020204" pitchFamily="34" charset="0"/>
              </a:rPr>
              <a:t>Move the project into the (detailed) planning phase</a:t>
            </a:r>
          </a:p>
          <a:p>
            <a:endParaRPr lang="en-IE" dirty="0"/>
          </a:p>
        </p:txBody>
      </p:sp>
    </p:spTree>
    <p:extLst>
      <p:ext uri="{BB962C8B-B14F-4D97-AF65-F5344CB8AC3E}">
        <p14:creationId xmlns:p14="http://schemas.microsoft.com/office/powerpoint/2010/main" val="2905936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986" y="2284078"/>
            <a:ext cx="10515600" cy="2262164"/>
          </a:xfrm>
        </p:spPr>
        <p:txBody>
          <a:bodyPr>
            <a:normAutofit fontScale="90000"/>
          </a:bodyPr>
          <a:lstStyle/>
          <a:p>
            <a:r>
              <a:rPr lang="en-US" sz="3100" b="1" dirty="0" smtClean="0">
                <a:latin typeface="Arial" panose="020B0604020202020204" pitchFamily="34" charset="0"/>
                <a:cs typeface="Arial" panose="020B0604020202020204" pitchFamily="34" charset="0"/>
              </a:rPr>
              <a:t>Lesson 3: Planning Project Work</a:t>
            </a:r>
            <a:br>
              <a:rPr lang="en-US" sz="3100" b="1" dirty="0" smtClean="0">
                <a:latin typeface="Arial" panose="020B0604020202020204" pitchFamily="34" charset="0"/>
                <a:cs typeface="Arial" panose="020B0604020202020204" pitchFamily="34" charset="0"/>
              </a:rPr>
            </a:br>
            <a:r>
              <a:rPr lang="en-US" sz="3100" dirty="0" smtClean="0">
                <a:latin typeface="Arial" panose="020B0604020202020204" pitchFamily="34" charset="0"/>
                <a:cs typeface="Arial" panose="020B0604020202020204" pitchFamily="34" charset="0"/>
              </a:rPr>
              <a:t/>
            </a:r>
            <a:br>
              <a:rPr lang="en-US" sz="3100" dirty="0" smtClean="0">
                <a:latin typeface="Arial" panose="020B0604020202020204" pitchFamily="34" charset="0"/>
                <a:cs typeface="Arial" panose="020B0604020202020204" pitchFamily="34" charset="0"/>
              </a:rPr>
            </a:br>
            <a:r>
              <a:rPr lang="en-US" sz="3100" dirty="0" smtClean="0">
                <a:latin typeface="Arial" panose="020B0604020202020204" pitchFamily="34" charset="0"/>
                <a:cs typeface="Arial" panose="020B0604020202020204" pitchFamily="34" charset="0"/>
              </a:rPr>
              <a:t>Topic 3A: Identify the Elements of a Project Management Plan</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109125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0" y="134880"/>
            <a:ext cx="9144000" cy="1035901"/>
          </a:xfrm>
        </p:spPr>
        <p:txBody>
          <a:bodyPr>
            <a:normAutofit/>
          </a:bodyPr>
          <a:lstStyle/>
          <a:p>
            <a:r>
              <a:rPr lang="en-US" sz="2800" b="1" dirty="0">
                <a:latin typeface="Arial" panose="020B0604020202020204" pitchFamily="34" charset="0"/>
                <a:cs typeface="Arial" panose="020B0604020202020204" pitchFamily="34" charset="0"/>
              </a:rPr>
              <a:t>The Project Plan</a:t>
            </a: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a:t>
            </a:r>
            <a:r>
              <a:rPr lang="en-US" sz="2800" b="1" i="1" dirty="0" err="1">
                <a:latin typeface="Arial" panose="020B0604020202020204" pitchFamily="34" charset="0"/>
                <a:cs typeface="Arial" panose="020B0604020202020204" pitchFamily="34" charset="0"/>
              </a:rPr>
              <a:t>Plan</a:t>
            </a:r>
            <a:r>
              <a:rPr lang="en-US" sz="2800" b="1" i="1" dirty="0">
                <a:latin typeface="Arial" panose="020B0604020202020204" pitchFamily="34" charset="0"/>
                <a:cs typeface="Arial" panose="020B0604020202020204" pitchFamily="34" charset="0"/>
              </a:rPr>
              <a:t> Your Work, then Work Your Plan</a:t>
            </a:r>
          </a:p>
        </p:txBody>
      </p:sp>
      <p:graphicFrame>
        <p:nvGraphicFramePr>
          <p:cNvPr id="2053" name="Object 5"/>
          <p:cNvGraphicFramePr>
            <a:graphicFrameLocks noChangeAspect="1"/>
          </p:cNvGraphicFramePr>
          <p:nvPr>
            <p:extLst>
              <p:ext uri="{D42A27DB-BD31-4B8C-83A1-F6EECF244321}">
                <p14:modId xmlns:p14="http://schemas.microsoft.com/office/powerpoint/2010/main" val="2724173427"/>
              </p:ext>
            </p:extLst>
          </p:nvPr>
        </p:nvGraphicFramePr>
        <p:xfrm>
          <a:off x="4107825" y="1170781"/>
          <a:ext cx="4829252" cy="5513354"/>
        </p:xfrm>
        <a:graphic>
          <a:graphicData uri="http://schemas.openxmlformats.org/presentationml/2006/ole">
            <mc:AlternateContent xmlns:mc="http://schemas.openxmlformats.org/markup-compatibility/2006">
              <mc:Choice xmlns:v="urn:schemas-microsoft-com:vml" Requires="v">
                <p:oleObj spid="_x0000_s1033"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7825" y="1170781"/>
                        <a:ext cx="4829252" cy="551335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08190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981200" y="457200"/>
            <a:ext cx="8229600" cy="865188"/>
          </a:xfrm>
        </p:spPr>
        <p:txBody>
          <a:bodyPr/>
          <a:lstStyle/>
          <a:p>
            <a:r>
              <a:rPr lang="en-US" sz="4000" b="1" dirty="0">
                <a:latin typeface="Arial" panose="020B0604020202020204" pitchFamily="34" charset="0"/>
                <a:cs typeface="Arial" panose="020B0604020202020204" pitchFamily="34" charset="0"/>
              </a:rPr>
              <a:t>What, Who, Why, How </a:t>
            </a:r>
            <a:r>
              <a:rPr lang="en-US" sz="2800" b="1" dirty="0">
                <a:latin typeface="Arial" panose="020B0604020202020204" pitchFamily="34" charset="0"/>
                <a:cs typeface="Arial" panose="020B0604020202020204" pitchFamily="34" charset="0"/>
              </a:rPr>
              <a:t>and</a:t>
            </a:r>
            <a:r>
              <a:rPr lang="en-US" sz="4000" b="1" dirty="0">
                <a:latin typeface="Arial" panose="020B0604020202020204" pitchFamily="34" charset="0"/>
                <a:cs typeface="Arial" panose="020B0604020202020204" pitchFamily="34" charset="0"/>
              </a:rPr>
              <a:t> When ?</a:t>
            </a:r>
          </a:p>
        </p:txBody>
      </p:sp>
      <p:sp>
        <p:nvSpPr>
          <p:cNvPr id="57347" name="Rectangle 3"/>
          <p:cNvSpPr>
            <a:spLocks noGrp="1" noChangeArrowheads="1"/>
          </p:cNvSpPr>
          <p:nvPr>
            <p:ph type="body" idx="1"/>
          </p:nvPr>
        </p:nvSpPr>
        <p:spPr>
          <a:xfrm>
            <a:off x="1828800" y="1219200"/>
            <a:ext cx="8839200" cy="5410200"/>
          </a:xfrm>
        </p:spPr>
        <p:txBody>
          <a:bodyPr/>
          <a:lstStyle/>
          <a:p>
            <a:pPr>
              <a:buClr>
                <a:schemeClr val="tx1"/>
              </a:buClr>
              <a:buFont typeface="Wingdings" panose="05000000000000000000" pitchFamily="2" charset="2"/>
              <a:buChar char="q"/>
            </a:pPr>
            <a:endParaRPr lang="en-US" sz="4000" b="1" dirty="0"/>
          </a:p>
          <a:p>
            <a:pPr lvl="1" algn="just">
              <a:buClr>
                <a:schemeClr val="tx1"/>
              </a:buClr>
            </a:pPr>
            <a:r>
              <a:rPr lang="en-US" dirty="0">
                <a:latin typeface="Arial" panose="020B0604020202020204" pitchFamily="34" charset="0"/>
                <a:cs typeface="Arial" panose="020B0604020202020204" pitchFamily="34" charset="0"/>
              </a:rPr>
              <a:t>What is a Project Plan?</a:t>
            </a:r>
          </a:p>
          <a:p>
            <a:pPr lvl="1" algn="just">
              <a:buClr>
                <a:schemeClr val="tx1"/>
              </a:buClr>
            </a:pPr>
            <a:r>
              <a:rPr lang="en-US" dirty="0">
                <a:latin typeface="Arial" panose="020B0604020202020204" pitchFamily="34" charset="0"/>
                <a:cs typeface="Arial" panose="020B0604020202020204" pitchFamily="34" charset="0"/>
              </a:rPr>
              <a:t>Why do we need a Project Plan?</a:t>
            </a:r>
          </a:p>
          <a:p>
            <a:pPr lvl="1" algn="just">
              <a:buClr>
                <a:schemeClr val="tx1"/>
              </a:buClr>
            </a:pPr>
            <a:r>
              <a:rPr lang="en-US" dirty="0">
                <a:latin typeface="Arial" panose="020B0604020202020204" pitchFamily="34" charset="0"/>
                <a:cs typeface="Arial" panose="020B0604020202020204" pitchFamily="34" charset="0"/>
              </a:rPr>
              <a:t>How is a Project Plan used?</a:t>
            </a:r>
          </a:p>
          <a:p>
            <a:pPr lvl="1" algn="just">
              <a:buClr>
                <a:schemeClr val="tx1"/>
              </a:buClr>
            </a:pPr>
            <a:r>
              <a:rPr lang="en-US" dirty="0">
                <a:latin typeface="Arial" panose="020B0604020202020204" pitchFamily="34" charset="0"/>
                <a:cs typeface="Arial" panose="020B0604020202020204" pitchFamily="34" charset="0"/>
              </a:rPr>
              <a:t>When is a Project Plan used?</a:t>
            </a:r>
          </a:p>
          <a:p>
            <a:pPr lvl="1" algn="just">
              <a:buClr>
                <a:schemeClr val="tx1"/>
              </a:buClr>
            </a:pPr>
            <a:r>
              <a:rPr lang="en-US" dirty="0">
                <a:latin typeface="Arial" panose="020B0604020202020204" pitchFamily="34" charset="0"/>
                <a:cs typeface="Arial" panose="020B0604020202020204" pitchFamily="34" charset="0"/>
              </a:rPr>
              <a:t>Who uses the Project Plan?</a:t>
            </a:r>
          </a:p>
          <a:p>
            <a:pPr lvl="1" algn="just">
              <a:buClr>
                <a:schemeClr val="tx1"/>
              </a:buClr>
            </a:pPr>
            <a:r>
              <a:rPr lang="en-US" dirty="0">
                <a:latin typeface="Arial" panose="020B0604020202020204" pitchFamily="34" charset="0"/>
                <a:cs typeface="Arial" panose="020B0604020202020204" pitchFamily="34" charset="0"/>
              </a:rPr>
              <a:t>What makes up a project plan?</a:t>
            </a:r>
          </a:p>
          <a:p>
            <a:pPr lvl="1" algn="just">
              <a:buClr>
                <a:schemeClr val="tx1"/>
              </a:buClr>
            </a:pPr>
            <a:r>
              <a:rPr lang="en-US" dirty="0">
                <a:latin typeface="Arial" panose="020B0604020202020204" pitchFamily="34" charset="0"/>
                <a:cs typeface="Arial" panose="020B0604020202020204" pitchFamily="34" charset="0"/>
              </a:rPr>
              <a:t>Where does it come from?</a:t>
            </a:r>
          </a:p>
          <a:p>
            <a:pPr lvl="1" algn="just">
              <a:buClr>
                <a:schemeClr val="tx1"/>
              </a:buClr>
            </a:pPr>
            <a:r>
              <a:rPr lang="en-US" dirty="0">
                <a:latin typeface="Arial" panose="020B0604020202020204" pitchFamily="34" charset="0"/>
                <a:cs typeface="Arial" panose="020B0604020202020204" pitchFamily="34" charset="0"/>
              </a:rPr>
              <a:t>How does architecture play into the project plan?</a:t>
            </a:r>
          </a:p>
          <a:p>
            <a:pPr lvl="1">
              <a:buClr>
                <a:schemeClr val="tx1"/>
              </a:buClr>
              <a:buFont typeface="Wingdings" panose="05000000000000000000" pitchFamily="2" charset="2"/>
              <a:buNone/>
            </a:pPr>
            <a:endParaRPr lang="en-US" dirty="0">
              <a:solidFill>
                <a:srgbClr val="FF0000"/>
              </a:solidFill>
            </a:endParaRPr>
          </a:p>
        </p:txBody>
      </p:sp>
    </p:spTree>
    <p:extLst>
      <p:ext uri="{BB962C8B-B14F-4D97-AF65-F5344CB8AC3E}">
        <p14:creationId xmlns:p14="http://schemas.microsoft.com/office/powerpoint/2010/main" val="3851342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a:xfrm>
            <a:off x="3848636" y="672306"/>
            <a:ext cx="8229600" cy="941388"/>
          </a:xfrm>
        </p:spPr>
        <p:txBody>
          <a:bodyPr>
            <a:normAutofit/>
          </a:bodyPr>
          <a:lstStyle/>
          <a:p>
            <a:r>
              <a:rPr lang="en-US" sz="2800" b="1" dirty="0">
                <a:latin typeface="Arial" panose="020B0604020202020204" pitchFamily="34" charset="0"/>
                <a:cs typeface="Arial" panose="020B0604020202020204" pitchFamily="34" charset="0"/>
              </a:rPr>
              <a:t>Project Plan Standards</a:t>
            </a:r>
            <a:endParaRPr lang="en-US" sz="2800" b="1" dirty="0">
              <a:solidFill>
                <a:srgbClr val="FF0000"/>
              </a:solidFill>
              <a:latin typeface="Arial" panose="020B0604020202020204" pitchFamily="34" charset="0"/>
              <a:cs typeface="Arial" panose="020B0604020202020204" pitchFamily="34" charset="0"/>
            </a:endParaRPr>
          </a:p>
        </p:txBody>
      </p:sp>
      <p:sp>
        <p:nvSpPr>
          <p:cNvPr id="3078" name="Rectangle 6"/>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082" name="Rectangle 10"/>
          <p:cNvSpPr>
            <a:spLocks noChangeArrowheads="1"/>
          </p:cNvSpPr>
          <p:nvPr/>
        </p:nvSpPr>
        <p:spPr bwMode="auto">
          <a:xfrm>
            <a:off x="1905000" y="3276601"/>
            <a:ext cx="8382000" cy="9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20000"/>
              </a:spcBef>
              <a:buClr>
                <a:schemeClr val="hlink"/>
              </a:buClr>
              <a:buSzPct val="60000"/>
              <a:buFont typeface="Wingdings" panose="05000000000000000000" pitchFamily="2" charset="2"/>
              <a:buNone/>
            </a:pPr>
            <a:r>
              <a:rPr lang="en-US" sz="2400" dirty="0">
                <a:latin typeface="Arial" panose="020B0604020202020204" pitchFamily="34" charset="0"/>
                <a:cs typeface="Arial" panose="020B0604020202020204" pitchFamily="34" charset="0"/>
              </a:rPr>
              <a:t>Project Management Body Of Knowledge</a:t>
            </a:r>
          </a:p>
          <a:p>
            <a:pPr algn="ctr" eaLnBrk="1" hangingPunct="1">
              <a:spcBef>
                <a:spcPct val="20000"/>
              </a:spcBef>
              <a:buClr>
                <a:schemeClr val="hlink"/>
              </a:buClr>
              <a:buSzPct val="60000"/>
              <a:buFont typeface="Wingdings" panose="05000000000000000000" pitchFamily="2" charset="2"/>
              <a:buNone/>
            </a:pPr>
            <a:r>
              <a:rPr lang="en-US" sz="2400" dirty="0">
                <a:latin typeface="Arial" panose="020B0604020202020204" pitchFamily="34" charset="0"/>
                <a:cs typeface="Arial" panose="020B0604020202020204" pitchFamily="34" charset="0"/>
              </a:rPr>
              <a:t>(PMBOK)</a:t>
            </a:r>
          </a:p>
        </p:txBody>
      </p:sp>
    </p:spTree>
    <p:extLst>
      <p:ext uri="{BB962C8B-B14F-4D97-AF65-F5344CB8AC3E}">
        <p14:creationId xmlns:p14="http://schemas.microsoft.com/office/powerpoint/2010/main" val="3680492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90281" y="152400"/>
            <a:ext cx="8229600" cy="990600"/>
          </a:xfrm>
        </p:spPr>
        <p:txBody>
          <a:bodyPr>
            <a:normAutofit fontScale="90000"/>
          </a:bodyPr>
          <a:lstStyle/>
          <a:p>
            <a:r>
              <a:rPr lang="en-US" sz="3100" b="1" dirty="0">
                <a:latin typeface="Arial" panose="020B0604020202020204" pitchFamily="34" charset="0"/>
                <a:cs typeface="Arial" panose="020B0604020202020204" pitchFamily="34" charset="0"/>
              </a:rPr>
              <a:t>The Project Plan</a:t>
            </a:r>
            <a:r>
              <a:rPr lang="en-US" sz="1600" dirty="0">
                <a:solidFill>
                  <a:srgbClr val="FF0000"/>
                </a:solidFill>
              </a:rPr>
              <a:t/>
            </a:r>
            <a:br>
              <a:rPr lang="en-US" sz="1600" dirty="0">
                <a:solidFill>
                  <a:srgbClr val="FF0000"/>
                </a:solidFill>
              </a:rPr>
            </a:br>
            <a:r>
              <a:rPr lang="en-US" sz="1800" i="1" dirty="0">
                <a:solidFill>
                  <a:srgbClr val="FF0000"/>
                </a:solidFill>
                <a:latin typeface="Arial" panose="020B0604020202020204" pitchFamily="34" charset="0"/>
                <a:cs typeface="Arial" panose="020B0604020202020204" pitchFamily="34" charset="0"/>
              </a:rPr>
              <a:t>Why do we need a Project Plan?    How is a Project Plan used?</a:t>
            </a:r>
            <a:r>
              <a:rPr lang="en-US" sz="1800" i="1" dirty="0">
                <a:solidFill>
                  <a:srgbClr val="FF0000"/>
                </a:solidFill>
              </a:rPr>
              <a:t/>
            </a:r>
            <a:br>
              <a:rPr lang="en-US" sz="1800" i="1" dirty="0">
                <a:solidFill>
                  <a:srgbClr val="FF0000"/>
                </a:solidFill>
              </a:rPr>
            </a:br>
            <a:endParaRPr lang="en-US" sz="1800" i="1" dirty="0">
              <a:solidFill>
                <a:srgbClr val="FF0000"/>
              </a:solidFill>
            </a:endParaRPr>
          </a:p>
        </p:txBody>
      </p:sp>
      <p:sp>
        <p:nvSpPr>
          <p:cNvPr id="12291"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292" name="Rectangle 4"/>
          <p:cNvSpPr>
            <a:spLocks noChangeArrowheads="1"/>
          </p:cNvSpPr>
          <p:nvPr/>
        </p:nvSpPr>
        <p:spPr bwMode="auto">
          <a:xfrm>
            <a:off x="681507" y="1327666"/>
            <a:ext cx="11218572"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spcBef>
                <a:spcPct val="20000"/>
              </a:spcBef>
              <a:buClr>
                <a:schemeClr val="hlink"/>
              </a:buClr>
              <a:buSzPct val="60000"/>
              <a:buFont typeface="Wingdings" panose="05000000000000000000" pitchFamily="2" charset="2"/>
              <a:buNone/>
            </a:pPr>
            <a:r>
              <a:rPr lang="en-US" sz="2000" dirty="0">
                <a:latin typeface="Arial" panose="020B0604020202020204" pitchFamily="34" charset="0"/>
                <a:cs typeface="Arial" panose="020B0604020202020204" pitchFamily="34" charset="0"/>
              </a:rPr>
              <a:t>The project plan is a consistent and coherent document that guides both project execution and project control.  The plan is used to:</a:t>
            </a:r>
          </a:p>
          <a:p>
            <a:pPr algn="just" eaLnBrk="1" hangingPunct="1">
              <a:spcBef>
                <a:spcPct val="20000"/>
              </a:spcBef>
              <a:buClr>
                <a:schemeClr val="hlink"/>
              </a:buClr>
              <a:buSzPct val="60000"/>
              <a:buFont typeface="Wingdings" panose="05000000000000000000" pitchFamily="2" charset="2"/>
              <a:buNone/>
            </a:pPr>
            <a:endParaRPr lang="en-US" sz="2000" b="1"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Guide the project’s through execution and control.</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Document the planning assumptions.</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Document planning decisions regarding alternatives choices.</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Communicate with stakeholders. </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Define management reviews (as to content, extent, and timing).</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 Establish project baselines for progress measurements and control.</a:t>
            </a:r>
          </a:p>
          <a:p>
            <a:pPr lvl="4">
              <a:buFont typeface="Wingdings" panose="05000000000000000000" pitchFamily="2" charset="2"/>
              <a:buChar char="q"/>
            </a:pPr>
            <a:endParaRPr lang="en-US" sz="2000" b="1" dirty="0">
              <a:effectLst>
                <a:outerShdw blurRad="38100" dist="38100" dir="2700000" algn="tl">
                  <a:srgbClr val="C0C0C0"/>
                </a:outerShdw>
              </a:effectLst>
            </a:endParaRPr>
          </a:p>
        </p:txBody>
      </p:sp>
    </p:spTree>
    <p:extLst>
      <p:ext uri="{BB962C8B-B14F-4D97-AF65-F5344CB8AC3E}">
        <p14:creationId xmlns:p14="http://schemas.microsoft.com/office/powerpoint/2010/main" val="3804532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6947" y="182286"/>
            <a:ext cx="8229600" cy="941387"/>
          </a:xfrm>
        </p:spPr>
        <p:txBody>
          <a:bodyPr>
            <a:normAutofit/>
          </a:bodyPr>
          <a:lstStyle/>
          <a:p>
            <a:r>
              <a:rPr lang="en-US" sz="2800" b="1" dirty="0">
                <a:latin typeface="Arial" panose="020B0604020202020204" pitchFamily="34" charset="0"/>
                <a:cs typeface="Arial" panose="020B0604020202020204" pitchFamily="34" charset="0"/>
              </a:rPr>
              <a:t>The Project Plan</a:t>
            </a:r>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r>
              <a:rPr lang="en-US" sz="1400" i="1" dirty="0">
                <a:solidFill>
                  <a:srgbClr val="FF0000"/>
                </a:solidFill>
                <a:latin typeface="Arial" panose="020B0604020202020204" pitchFamily="34" charset="0"/>
                <a:cs typeface="Arial" panose="020B0604020202020204" pitchFamily="34" charset="0"/>
              </a:rPr>
              <a:t>What is a Project Plan?   Formal Definitions</a:t>
            </a:r>
          </a:p>
        </p:txBody>
      </p:sp>
      <p:sp>
        <p:nvSpPr>
          <p:cNvPr id="1536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364" name="Rectangle 4"/>
          <p:cNvSpPr>
            <a:spLocks noGrp="1" noChangeArrowheads="1"/>
          </p:cNvSpPr>
          <p:nvPr>
            <p:ph idx="1"/>
          </p:nvPr>
        </p:nvSpPr>
        <p:spPr>
          <a:xfrm>
            <a:off x="383147" y="1981200"/>
            <a:ext cx="11516932" cy="3719848"/>
          </a:xfrm>
        </p:spPr>
        <p:txBody>
          <a:bodyPr>
            <a:normAutofit lnSpcReduction="10000"/>
          </a:bodyPr>
          <a:lstStyle/>
          <a:p>
            <a:r>
              <a:rPr lang="en-US" sz="1600" dirty="0">
                <a:latin typeface="Arial" panose="020B0604020202020204" pitchFamily="34" charset="0"/>
                <a:cs typeface="Arial" panose="020B0604020202020204" pitchFamily="34" charset="0"/>
              </a:rPr>
              <a:t>Project management processes selected by the project management team</a:t>
            </a:r>
          </a:p>
          <a:p>
            <a:r>
              <a:rPr lang="en-US" sz="1600" dirty="0">
                <a:latin typeface="Arial" panose="020B0604020202020204" pitchFamily="34" charset="0"/>
                <a:cs typeface="Arial" panose="020B0604020202020204" pitchFamily="34" charset="0"/>
              </a:rPr>
              <a:t>Level of implementation of each selected process</a:t>
            </a:r>
          </a:p>
          <a:p>
            <a:r>
              <a:rPr lang="en-US" sz="1600" dirty="0">
                <a:latin typeface="Arial" panose="020B0604020202020204" pitchFamily="34" charset="0"/>
                <a:cs typeface="Arial" panose="020B0604020202020204" pitchFamily="34" charset="0"/>
              </a:rPr>
              <a:t>Tools and techniques descriptions selected to accomplish the selected processes</a:t>
            </a:r>
          </a:p>
          <a:p>
            <a:r>
              <a:rPr lang="en-US" sz="1600" dirty="0">
                <a:latin typeface="Arial" panose="020B0604020202020204" pitchFamily="34" charset="0"/>
                <a:cs typeface="Arial" panose="020B0604020202020204" pitchFamily="34" charset="0"/>
              </a:rPr>
              <a:t>Description of how the selected process will be used for the specific project</a:t>
            </a:r>
          </a:p>
          <a:p>
            <a:r>
              <a:rPr lang="en-US" sz="1600" dirty="0">
                <a:latin typeface="Arial" panose="020B0604020202020204" pitchFamily="34" charset="0"/>
                <a:cs typeface="Arial" panose="020B0604020202020204" pitchFamily="34" charset="0"/>
              </a:rPr>
              <a:t>Description of how work will be executed to accomplish the project objectives</a:t>
            </a:r>
          </a:p>
          <a:p>
            <a:r>
              <a:rPr lang="en-US" sz="1600" dirty="0">
                <a:latin typeface="Arial" panose="020B0604020202020204" pitchFamily="34" charset="0"/>
                <a:cs typeface="Arial" panose="020B0604020202020204" pitchFamily="34" charset="0"/>
              </a:rPr>
              <a:t>Description of how change will be monitored and controlled</a:t>
            </a:r>
          </a:p>
          <a:p>
            <a:r>
              <a:rPr lang="en-US" sz="1600" dirty="0">
                <a:latin typeface="Arial" panose="020B0604020202020204" pitchFamily="34" charset="0"/>
                <a:cs typeface="Arial" panose="020B0604020202020204" pitchFamily="34" charset="0"/>
              </a:rPr>
              <a:t>Description of how configuration management will be performed</a:t>
            </a:r>
          </a:p>
          <a:p>
            <a:r>
              <a:rPr lang="en-US" sz="1600" dirty="0">
                <a:latin typeface="Arial" panose="020B0604020202020204" pitchFamily="34" charset="0"/>
                <a:cs typeface="Arial" panose="020B0604020202020204" pitchFamily="34" charset="0"/>
              </a:rPr>
              <a:t>Description of how the performance baseline will be maintained and used</a:t>
            </a:r>
          </a:p>
          <a:p>
            <a:r>
              <a:rPr lang="en-US" sz="1600" dirty="0">
                <a:latin typeface="Arial" panose="020B0604020202020204" pitchFamily="34" charset="0"/>
                <a:cs typeface="Arial" panose="020B0604020202020204" pitchFamily="34" charset="0"/>
              </a:rPr>
              <a:t>Stakeholder communication requirements and plan</a:t>
            </a:r>
          </a:p>
          <a:p>
            <a:r>
              <a:rPr lang="en-US" sz="1600" dirty="0">
                <a:latin typeface="Arial" panose="020B0604020202020204" pitchFamily="34" charset="0"/>
                <a:cs typeface="Arial" panose="020B0604020202020204" pitchFamily="34" charset="0"/>
              </a:rPr>
              <a:t>Selected project life cycle for multi-phase project</a:t>
            </a:r>
          </a:p>
          <a:p>
            <a:r>
              <a:rPr lang="en-US" sz="1600" dirty="0">
                <a:latin typeface="Arial" panose="020B0604020202020204" pitchFamily="34" charset="0"/>
                <a:cs typeface="Arial" panose="020B0604020202020204" pitchFamily="34" charset="0"/>
              </a:rPr>
              <a:t>Management reviews processes for content, extent, and timing to address open issues and pending decisions</a:t>
            </a:r>
          </a:p>
        </p:txBody>
      </p:sp>
      <p:sp>
        <p:nvSpPr>
          <p:cNvPr id="15365" name="Rectangle 5"/>
          <p:cNvSpPr>
            <a:spLocks noChangeArrowheads="1"/>
          </p:cNvSpPr>
          <p:nvPr/>
        </p:nvSpPr>
        <p:spPr bwMode="auto">
          <a:xfrm>
            <a:off x="306947" y="1137721"/>
            <a:ext cx="115931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20000"/>
              </a:spcBef>
              <a:buClr>
                <a:schemeClr val="hlink"/>
              </a:buClr>
              <a:buSzPct val="60000"/>
              <a:buFont typeface="Wingdings" panose="05000000000000000000" pitchFamily="2" charset="2"/>
              <a:buNone/>
            </a:pPr>
            <a:r>
              <a:rPr lang="en-US" sz="1400" b="1" dirty="0">
                <a:latin typeface="Arial" panose="020B0604020202020204" pitchFamily="34" charset="0"/>
                <a:cs typeface="Arial" panose="020B0604020202020204" pitchFamily="34" charset="0"/>
              </a:rPr>
              <a:t>PMBOK Definition:</a:t>
            </a:r>
            <a:r>
              <a:rPr lang="en-US" sz="1400" dirty="0">
                <a:latin typeface="Arial" panose="020B0604020202020204" pitchFamily="34" charset="0"/>
                <a:cs typeface="Arial" panose="020B0604020202020204" pitchFamily="34" charset="0"/>
              </a:rPr>
              <a:t>  The project management plan defines how the project is executed, monitored and controlled, and closed.  The project management plan documents the collection outputs of the planning processes of the Planning Process Group, including:</a:t>
            </a:r>
          </a:p>
        </p:txBody>
      </p:sp>
      <p:sp>
        <p:nvSpPr>
          <p:cNvPr id="15366" name="Rectangle 6"/>
          <p:cNvSpPr>
            <a:spLocks noChangeArrowheads="1"/>
          </p:cNvSpPr>
          <p:nvPr/>
        </p:nvSpPr>
        <p:spPr bwMode="auto">
          <a:xfrm>
            <a:off x="383147" y="5701048"/>
            <a:ext cx="1151693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20000"/>
              </a:spcBef>
              <a:buClr>
                <a:schemeClr val="hlink"/>
              </a:buClr>
              <a:buSzPct val="60000"/>
              <a:buFont typeface="Wingdings" panose="05000000000000000000" pitchFamily="2" charset="2"/>
              <a:buNone/>
            </a:pPr>
            <a:r>
              <a:rPr lang="en-US" sz="1400" b="1" dirty="0">
                <a:latin typeface="Arial" panose="020B0604020202020204" pitchFamily="34" charset="0"/>
                <a:cs typeface="Arial" panose="020B0604020202020204" pitchFamily="34" charset="0"/>
              </a:rPr>
              <a:t>PMBOK Glossary Definition:</a:t>
            </a:r>
            <a:r>
              <a:rPr lang="en-US" sz="1400" dirty="0">
                <a:latin typeface="Arial" panose="020B0604020202020204" pitchFamily="34" charset="0"/>
                <a:cs typeface="Arial" panose="020B0604020202020204" pitchFamily="34" charset="0"/>
              </a:rPr>
              <a:t> a project plan is a “formal, approved document that defines how the project is executed, monitored and controlled.  It may be summary or detailed and may be composed of one or more subsidiary management plans and other planning documents.”</a:t>
            </a:r>
          </a:p>
        </p:txBody>
      </p:sp>
    </p:spTree>
    <p:extLst>
      <p:ext uri="{BB962C8B-B14F-4D97-AF65-F5344CB8AC3E}">
        <p14:creationId xmlns:p14="http://schemas.microsoft.com/office/powerpoint/2010/main" val="1015820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199" y="303571"/>
            <a:ext cx="8229600" cy="941387"/>
          </a:xfrm>
        </p:spPr>
        <p:txBody>
          <a:bodyPr>
            <a:normAutofit/>
          </a:bodyPr>
          <a:lstStyle/>
          <a:p>
            <a:r>
              <a:rPr lang="en-US" sz="2800" b="1" dirty="0">
                <a:latin typeface="Arial" panose="020B0604020202020204" pitchFamily="34" charset="0"/>
                <a:cs typeface="Arial" panose="020B0604020202020204" pitchFamily="34" charset="0"/>
              </a:rPr>
              <a:t>The Project Plan</a:t>
            </a:r>
            <a:r>
              <a:rPr lang="en-US" sz="1600" dirty="0"/>
              <a:t/>
            </a:r>
            <a:br>
              <a:rPr lang="en-US" sz="1600" dirty="0"/>
            </a:br>
            <a:r>
              <a:rPr lang="en-US" sz="1800" i="1" dirty="0">
                <a:solidFill>
                  <a:srgbClr val="FF0000"/>
                </a:solidFill>
                <a:latin typeface="Arial" panose="020B0604020202020204" pitchFamily="34" charset="0"/>
                <a:cs typeface="Arial" panose="020B0604020202020204" pitchFamily="34" charset="0"/>
              </a:rPr>
              <a:t>What is a Project Plan?  Informal Definitions</a:t>
            </a:r>
            <a:r>
              <a:rPr lang="en-US" sz="1800" dirty="0">
                <a:solidFill>
                  <a:srgbClr val="FF0000"/>
                </a:solidFill>
                <a:latin typeface="Arial" panose="020B0604020202020204" pitchFamily="34" charset="0"/>
                <a:cs typeface="Arial" panose="020B0604020202020204" pitchFamily="34" charset="0"/>
              </a:rPr>
              <a:t> </a:t>
            </a:r>
          </a:p>
        </p:txBody>
      </p:sp>
      <p:sp>
        <p:nvSpPr>
          <p:cNvPr id="11271" name="Rectangle 7"/>
          <p:cNvSpPr>
            <a:spLocks noChangeArrowheads="1"/>
          </p:cNvSpPr>
          <p:nvPr/>
        </p:nvSpPr>
        <p:spPr bwMode="auto">
          <a:xfrm>
            <a:off x="266699" y="1939342"/>
            <a:ext cx="10989436"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spcBef>
                <a:spcPct val="20000"/>
              </a:spcBef>
              <a:buClr>
                <a:schemeClr val="hlink"/>
              </a:buClr>
              <a:buSzPct val="60000"/>
              <a:buFont typeface="Wingdings" panose="05000000000000000000" pitchFamily="2" charset="2"/>
              <a:buNone/>
            </a:pPr>
            <a:r>
              <a:rPr lang="en-US" sz="2000" dirty="0">
                <a:latin typeface="Arial" panose="020B0604020202020204" pitchFamily="34" charset="0"/>
                <a:cs typeface="Arial" panose="020B0604020202020204" pitchFamily="34" charset="0"/>
              </a:rPr>
              <a:t>The project plan is a consistent and coherent document that guides both project execution and project control. The plan is a product of the iterative planning process. The plan addresses the following questions in the following sections:</a:t>
            </a:r>
          </a:p>
          <a:p>
            <a:pPr algn="just" eaLnBrk="1" hangingPunct="1">
              <a:spcBef>
                <a:spcPct val="20000"/>
              </a:spcBef>
              <a:buClr>
                <a:schemeClr val="hlink"/>
              </a:buClr>
              <a:buSzPct val="60000"/>
              <a:buFont typeface="Wingdings" panose="05000000000000000000" pitchFamily="2" charset="2"/>
              <a:buNone/>
            </a:pPr>
            <a:endParaRPr lang="en-US" sz="2000" dirty="0">
              <a:latin typeface="Arial" panose="020B0604020202020204" pitchFamily="34" charset="0"/>
              <a:cs typeface="Arial" panose="020B0604020202020204" pitchFamily="34" charset="0"/>
            </a:endParaRPr>
          </a:p>
          <a:p>
            <a:pPr algn="just" eaLnBrk="1" hangingPunct="1">
              <a:spcBef>
                <a:spcPct val="20000"/>
              </a:spcBef>
              <a:buClr>
                <a:schemeClr val="hlink"/>
              </a:buClr>
              <a:buSzPct val="60000"/>
              <a:buFont typeface="Wingdings" panose="05000000000000000000" pitchFamily="2" charset="2"/>
              <a:buNone/>
            </a:pPr>
            <a:endParaRPr lang="en-US" sz="2000" dirty="0">
              <a:latin typeface="Arial" panose="020B0604020202020204" pitchFamily="34" charset="0"/>
              <a:cs typeface="Arial" panose="020B0604020202020204" pitchFamily="34" charset="0"/>
            </a:endParaRPr>
          </a:p>
          <a:p>
            <a:pPr lvl="1" algn="just" eaLnBrk="1" hangingPunct="1">
              <a:spcBef>
                <a:spcPct val="20000"/>
              </a:spcBef>
              <a:buClr>
                <a:schemeClr val="hlink"/>
              </a:buClr>
              <a:buSzPct val="60000"/>
              <a:buFont typeface="Wingdings" panose="05000000000000000000" pitchFamily="2" charset="2"/>
              <a:buChar char="q"/>
            </a:pP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What</a:t>
            </a:r>
            <a:r>
              <a:rPr lang="en-US" sz="2000" dirty="0">
                <a:latin typeface="Arial" panose="020B0604020202020204" pitchFamily="34" charset="0"/>
                <a:cs typeface="Arial" panose="020B0604020202020204" pitchFamily="34" charset="0"/>
              </a:rPr>
              <a:t> is to be done?			Project Scope</a:t>
            </a:r>
          </a:p>
          <a:p>
            <a:pPr lvl="1" algn="just" eaLnBrk="1" hangingPunct="1">
              <a:spcBef>
                <a:spcPct val="20000"/>
              </a:spcBef>
              <a:buClr>
                <a:schemeClr val="hlink"/>
              </a:buClr>
              <a:buSzPct val="60000"/>
              <a:buFont typeface="Wingdings" panose="05000000000000000000" pitchFamily="2" charset="2"/>
              <a:buChar char="q"/>
            </a:pP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Who’s</a:t>
            </a:r>
            <a:r>
              <a:rPr lang="en-US" sz="2000" dirty="0">
                <a:latin typeface="Arial" panose="020B0604020202020204" pitchFamily="34" charset="0"/>
                <a:cs typeface="Arial" panose="020B0604020202020204" pitchFamily="34" charset="0"/>
              </a:rPr>
              <a:t> authority?			</a:t>
            </a:r>
            <a:r>
              <a:rPr lang="en-US" sz="2000" dirty="0" smtClean="0">
                <a:latin typeface="Arial" panose="020B0604020202020204" pitchFamily="34" charset="0"/>
                <a:cs typeface="Arial" panose="020B0604020202020204" pitchFamily="34" charset="0"/>
              </a:rPr>
              <a:t>             Authorization/Chartering</a:t>
            </a:r>
            <a:endParaRPr lang="en-US" sz="2000" dirty="0">
              <a:latin typeface="Arial" panose="020B0604020202020204" pitchFamily="34" charset="0"/>
              <a:cs typeface="Arial" panose="020B0604020202020204" pitchFamily="34" charset="0"/>
            </a:endParaRPr>
          </a:p>
          <a:p>
            <a:pPr lvl="1" algn="just" eaLnBrk="1" hangingPunct="1">
              <a:spcBef>
                <a:spcPct val="20000"/>
              </a:spcBef>
              <a:buClr>
                <a:schemeClr val="hlink"/>
              </a:buClr>
              <a:buSzPct val="60000"/>
              <a:buFont typeface="Wingdings" panose="05000000000000000000" pitchFamily="2" charset="2"/>
              <a:buChar char="q"/>
            </a:pP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How</a:t>
            </a:r>
            <a:r>
              <a:rPr lang="en-US" sz="2000" dirty="0">
                <a:latin typeface="Arial" panose="020B0604020202020204" pitchFamily="34" charset="0"/>
                <a:cs typeface="Arial" panose="020B0604020202020204" pitchFamily="34" charset="0"/>
              </a:rPr>
              <a:t> it is to done?			Integrated Management Plan</a:t>
            </a:r>
          </a:p>
          <a:p>
            <a:pPr lvl="1" algn="just" eaLnBrk="1" hangingPunct="1">
              <a:spcBef>
                <a:spcPct val="20000"/>
              </a:spcBef>
              <a:buClr>
                <a:schemeClr val="hlink"/>
              </a:buClr>
              <a:buSzPct val="60000"/>
              <a:buFont typeface="Wingdings" panose="05000000000000000000" pitchFamily="2" charset="2"/>
              <a:buChar char="q"/>
            </a:pP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What</a:t>
            </a:r>
            <a:r>
              <a:rPr lang="en-US" sz="2000" dirty="0">
                <a:latin typeface="Arial" panose="020B0604020202020204" pitchFamily="34" charset="0"/>
                <a:cs typeface="Arial" panose="020B0604020202020204" pitchFamily="34" charset="0"/>
              </a:rPr>
              <a:t> time and dollars are needed?	Resource Estimates (Baseline)</a:t>
            </a:r>
          </a:p>
          <a:p>
            <a:pPr lvl="1" eaLnBrk="1" hangingPunct="1">
              <a:spcBef>
                <a:spcPct val="20000"/>
              </a:spcBef>
              <a:buClr>
                <a:schemeClr val="hlink"/>
              </a:buClr>
              <a:buSzPct val="60000"/>
              <a:buFont typeface="Wingdings" panose="05000000000000000000" pitchFamily="2" charset="2"/>
              <a:buChar char="q"/>
            </a:pPr>
            <a:endParaRPr lang="en-US" sz="2000" b="1" dirty="0">
              <a:effectLst>
                <a:outerShdw blurRad="38100" dist="38100" dir="2700000" algn="tl">
                  <a:srgbClr val="C0C0C0"/>
                </a:outerShdw>
              </a:effectLst>
            </a:endParaRPr>
          </a:p>
        </p:txBody>
      </p:sp>
    </p:spTree>
    <p:extLst>
      <p:ext uri="{BB962C8B-B14F-4D97-AF65-F5344CB8AC3E}">
        <p14:creationId xmlns:p14="http://schemas.microsoft.com/office/powerpoint/2010/main" val="4058076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0507" y="304800"/>
            <a:ext cx="9144000" cy="838200"/>
          </a:xfrm>
        </p:spPr>
        <p:txBody>
          <a:bodyPr>
            <a:normAutofit fontScale="90000"/>
          </a:bodyPr>
          <a:lstStyle/>
          <a:p>
            <a:r>
              <a:rPr lang="en-US" sz="3100" b="1" dirty="0">
                <a:latin typeface="Arial" panose="020B0604020202020204" pitchFamily="34" charset="0"/>
                <a:cs typeface="Arial" panose="020B0604020202020204" pitchFamily="34" charset="0"/>
              </a:rPr>
              <a:t>The Project Plan’s Key Elements</a:t>
            </a:r>
            <a:r>
              <a:rPr lang="en-US" sz="1400" dirty="0"/>
              <a:t/>
            </a:r>
            <a:br>
              <a:rPr lang="en-US" sz="1400" dirty="0"/>
            </a:br>
            <a:r>
              <a:rPr lang="en-US" sz="1800" i="1" dirty="0">
                <a:solidFill>
                  <a:srgbClr val="FF0000"/>
                </a:solidFill>
                <a:latin typeface="Arial" panose="020B0604020202020204" pitchFamily="34" charset="0"/>
                <a:cs typeface="Arial" panose="020B0604020202020204" pitchFamily="34" charset="0"/>
              </a:rPr>
              <a:t>What makes up a project plan?</a:t>
            </a:r>
            <a:r>
              <a:rPr lang="en-US" sz="1800" i="1" dirty="0">
                <a:solidFill>
                  <a:srgbClr val="FF0000"/>
                </a:solidFill>
              </a:rPr>
              <a:t/>
            </a:r>
            <a:br>
              <a:rPr lang="en-US" sz="1800" i="1" dirty="0">
                <a:solidFill>
                  <a:srgbClr val="FF0000"/>
                </a:solidFill>
              </a:rPr>
            </a:br>
            <a:endParaRPr lang="en-US" sz="1800" i="1" dirty="0">
              <a:solidFill>
                <a:srgbClr val="FF0000"/>
              </a:solidFill>
            </a:endParaRPr>
          </a:p>
        </p:txBody>
      </p:sp>
      <p:sp>
        <p:nvSpPr>
          <p:cNvPr id="1024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245" name="Rectangle 5"/>
          <p:cNvSpPr>
            <a:spLocks noChangeArrowheads="1"/>
          </p:cNvSpPr>
          <p:nvPr/>
        </p:nvSpPr>
        <p:spPr bwMode="auto">
          <a:xfrm>
            <a:off x="0" y="1143000"/>
            <a:ext cx="3962400" cy="451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20000"/>
              </a:spcBef>
              <a:buClr>
                <a:schemeClr val="hlink"/>
              </a:buClr>
              <a:buSzPct val="60000"/>
              <a:buFont typeface="Wingdings" panose="05000000000000000000" pitchFamily="2" charset="2"/>
              <a:buNone/>
            </a:pPr>
            <a:endParaRPr lang="en-US" sz="1400" dirty="0"/>
          </a:p>
          <a:p>
            <a:pPr algn="r" eaLnBrk="1" hangingPunct="1">
              <a:spcBef>
                <a:spcPct val="20000"/>
              </a:spcBef>
              <a:buClr>
                <a:schemeClr val="hlink"/>
              </a:buClr>
              <a:buSzPct val="60000"/>
              <a:buFont typeface="Wingdings" panose="05000000000000000000" pitchFamily="2" charset="2"/>
              <a:buNone/>
            </a:pPr>
            <a:r>
              <a:rPr lang="en-US" sz="2000" b="1" dirty="0"/>
              <a:t>Authorization</a:t>
            </a:r>
            <a:endParaRPr lang="en-US" sz="1400" b="1" dirty="0"/>
          </a:p>
          <a:p>
            <a:pPr algn="r" eaLnBrk="1" hangingPunct="1">
              <a:spcBef>
                <a:spcPct val="20000"/>
              </a:spcBef>
              <a:buClr>
                <a:schemeClr val="hlink"/>
              </a:buClr>
              <a:buSzPct val="60000"/>
              <a:buFont typeface="Wingdings" panose="05000000000000000000" pitchFamily="2" charset="2"/>
              <a:buNone/>
            </a:pPr>
            <a:endParaRPr lang="en-US" sz="1400" dirty="0"/>
          </a:p>
          <a:p>
            <a:pPr algn="r" eaLnBrk="1" hangingPunct="1">
              <a:spcBef>
                <a:spcPct val="20000"/>
              </a:spcBef>
              <a:buClr>
                <a:schemeClr val="hlink"/>
              </a:buClr>
              <a:buSzPct val="60000"/>
              <a:buFont typeface="Wingdings" panose="05000000000000000000" pitchFamily="2" charset="2"/>
              <a:buNone/>
            </a:pPr>
            <a:endParaRPr lang="en-US" sz="1400" dirty="0"/>
          </a:p>
          <a:p>
            <a:pPr algn="r" eaLnBrk="1" hangingPunct="1">
              <a:spcBef>
                <a:spcPct val="20000"/>
              </a:spcBef>
              <a:buClr>
                <a:schemeClr val="hlink"/>
              </a:buClr>
              <a:buSzPct val="60000"/>
              <a:buFont typeface="Wingdings" panose="05000000000000000000" pitchFamily="2" charset="2"/>
              <a:buNone/>
            </a:pPr>
            <a:r>
              <a:rPr lang="en-US" sz="2000" b="1" dirty="0"/>
              <a:t>Project Scope</a:t>
            </a:r>
            <a:endParaRPr lang="en-US" sz="1200" b="1" dirty="0"/>
          </a:p>
          <a:p>
            <a:pPr algn="r" eaLnBrk="1" hangingPunct="1">
              <a:spcBef>
                <a:spcPct val="20000"/>
              </a:spcBef>
              <a:buClr>
                <a:schemeClr val="hlink"/>
              </a:buClr>
              <a:buSzPct val="60000"/>
              <a:buFont typeface="Wingdings" panose="05000000000000000000" pitchFamily="2" charset="2"/>
              <a:buNone/>
            </a:pPr>
            <a:endParaRPr lang="en-US" sz="1200" dirty="0"/>
          </a:p>
          <a:p>
            <a:pPr algn="r" eaLnBrk="1" hangingPunct="1">
              <a:spcBef>
                <a:spcPct val="20000"/>
              </a:spcBef>
              <a:buClr>
                <a:schemeClr val="hlink"/>
              </a:buClr>
              <a:buSzPct val="60000"/>
              <a:buFont typeface="Wingdings" panose="05000000000000000000" pitchFamily="2" charset="2"/>
              <a:buNone/>
            </a:pPr>
            <a:endParaRPr lang="en-US" sz="1200" dirty="0"/>
          </a:p>
          <a:p>
            <a:pPr algn="r" eaLnBrk="1" hangingPunct="1">
              <a:spcBef>
                <a:spcPct val="20000"/>
              </a:spcBef>
              <a:buClr>
                <a:schemeClr val="hlink"/>
              </a:buClr>
              <a:buSzPct val="60000"/>
              <a:buFont typeface="Wingdings" panose="05000000000000000000" pitchFamily="2" charset="2"/>
              <a:buNone/>
            </a:pPr>
            <a:endParaRPr lang="en-US" sz="1200" dirty="0"/>
          </a:p>
          <a:p>
            <a:pPr algn="r" eaLnBrk="1" hangingPunct="1">
              <a:spcBef>
                <a:spcPct val="20000"/>
              </a:spcBef>
              <a:buClr>
                <a:schemeClr val="hlink"/>
              </a:buClr>
              <a:buSzPct val="60000"/>
              <a:buFont typeface="Wingdings" panose="05000000000000000000" pitchFamily="2" charset="2"/>
              <a:buNone/>
            </a:pPr>
            <a:endParaRPr lang="en-US" sz="1200" dirty="0"/>
          </a:p>
          <a:p>
            <a:pPr algn="r" eaLnBrk="1" hangingPunct="1">
              <a:spcBef>
                <a:spcPct val="20000"/>
              </a:spcBef>
              <a:buClr>
                <a:schemeClr val="hlink"/>
              </a:buClr>
              <a:buSzPct val="60000"/>
              <a:buFont typeface="Wingdings" panose="05000000000000000000" pitchFamily="2" charset="2"/>
              <a:buNone/>
            </a:pPr>
            <a:endParaRPr lang="en-US" sz="1200" dirty="0"/>
          </a:p>
          <a:p>
            <a:pPr algn="r" eaLnBrk="1" hangingPunct="1">
              <a:spcBef>
                <a:spcPct val="20000"/>
              </a:spcBef>
              <a:buClr>
                <a:schemeClr val="hlink"/>
              </a:buClr>
              <a:buSzPct val="60000"/>
              <a:buFont typeface="Wingdings" panose="05000000000000000000" pitchFamily="2" charset="2"/>
              <a:buNone/>
            </a:pPr>
            <a:r>
              <a:rPr lang="en-US" sz="2000" b="1" dirty="0"/>
              <a:t>Integrated Management Plan</a:t>
            </a:r>
            <a:endParaRPr lang="en-US" sz="1200" b="1"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endParaRPr lang="en-US" sz="1000" dirty="0"/>
          </a:p>
          <a:p>
            <a:pPr algn="r" eaLnBrk="1" hangingPunct="1">
              <a:spcBef>
                <a:spcPct val="20000"/>
              </a:spcBef>
              <a:buClr>
                <a:schemeClr val="hlink"/>
              </a:buClr>
              <a:buSzPct val="60000"/>
              <a:buFont typeface="Wingdings" panose="05000000000000000000" pitchFamily="2" charset="2"/>
              <a:buNone/>
            </a:pPr>
            <a:r>
              <a:rPr lang="en-US" sz="2000" b="1" dirty="0"/>
              <a:t>Resource Estimates (Baseline)</a:t>
            </a:r>
            <a:r>
              <a:rPr lang="en-US" sz="2000" dirty="0"/>
              <a:t> </a:t>
            </a:r>
          </a:p>
        </p:txBody>
      </p:sp>
      <p:graphicFrame>
        <p:nvGraphicFramePr>
          <p:cNvPr id="10247" name="Object 7"/>
          <p:cNvGraphicFramePr>
            <a:graphicFrameLocks noChangeAspect="1"/>
          </p:cNvGraphicFramePr>
          <p:nvPr>
            <p:ph idx="1"/>
            <p:extLst>
              <p:ext uri="{D42A27DB-BD31-4B8C-83A1-F6EECF244321}">
                <p14:modId xmlns:p14="http://schemas.microsoft.com/office/powerpoint/2010/main" val="1498746235"/>
              </p:ext>
            </p:extLst>
          </p:nvPr>
        </p:nvGraphicFramePr>
        <p:xfrm>
          <a:off x="4352366" y="1143000"/>
          <a:ext cx="4702175" cy="5368925"/>
        </p:xfrm>
        <a:graphic>
          <a:graphicData uri="http://schemas.openxmlformats.org/presentationml/2006/ole">
            <mc:AlternateContent xmlns:mc="http://schemas.openxmlformats.org/markup-compatibility/2006">
              <mc:Choice xmlns:v="urn:schemas-microsoft-com:vml" Requires="v">
                <p:oleObj spid="_x0000_s7178"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2366" y="1143000"/>
                        <a:ext cx="4702175" cy="536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0581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71341" y="236576"/>
            <a:ext cx="8229600" cy="990600"/>
          </a:xfrm>
        </p:spPr>
        <p:txBody>
          <a:bodyPr>
            <a:normAutofit/>
          </a:bodyPr>
          <a:lstStyle/>
          <a:p>
            <a:r>
              <a:rPr lang="en-US" sz="2800" b="1" dirty="0">
                <a:latin typeface="Arial" panose="020B0604020202020204" pitchFamily="34" charset="0"/>
                <a:cs typeface="Arial" panose="020B0604020202020204" pitchFamily="34" charset="0"/>
              </a:rPr>
              <a:t>The Project Plan’s Key Elements</a:t>
            </a:r>
            <a:br>
              <a:rPr lang="en-US" sz="2800" b="1" dirty="0">
                <a:latin typeface="Arial" panose="020B0604020202020204" pitchFamily="34" charset="0"/>
                <a:cs typeface="Arial" panose="020B0604020202020204" pitchFamily="34" charset="0"/>
              </a:rPr>
            </a:br>
            <a:r>
              <a:rPr lang="en-US" sz="1600" i="1" dirty="0">
                <a:solidFill>
                  <a:srgbClr val="FF0000"/>
                </a:solidFill>
                <a:latin typeface="Arial" panose="020B0604020202020204" pitchFamily="34" charset="0"/>
                <a:cs typeface="Arial" panose="020B0604020202020204" pitchFamily="34" charset="0"/>
              </a:rPr>
              <a:t>What makes up a project plan?</a:t>
            </a:r>
            <a:r>
              <a:rPr lang="en-US" sz="1600" dirty="0">
                <a:solidFill>
                  <a:srgbClr val="FF0000"/>
                </a:solidFill>
                <a:latin typeface="Arial" panose="020B0604020202020204" pitchFamily="34" charset="0"/>
                <a:cs typeface="Arial" panose="020B0604020202020204" pitchFamily="34" charset="0"/>
              </a:rPr>
              <a:t>  </a:t>
            </a:r>
            <a:r>
              <a:rPr lang="en-US" sz="1600" i="1" dirty="0">
                <a:solidFill>
                  <a:srgbClr val="FF0000"/>
                </a:solidFill>
                <a:latin typeface="Arial" panose="020B0604020202020204" pitchFamily="34" charset="0"/>
                <a:cs typeface="Arial" panose="020B0604020202020204" pitchFamily="34" charset="0"/>
              </a:rPr>
              <a:t>A Collection of Artifacts</a:t>
            </a:r>
          </a:p>
        </p:txBody>
      </p:sp>
      <p:sp>
        <p:nvSpPr>
          <p:cNvPr id="13317" name="Rectangle 5"/>
          <p:cNvSpPr>
            <a:spLocks noChangeArrowheads="1"/>
          </p:cNvSpPr>
          <p:nvPr/>
        </p:nvSpPr>
        <p:spPr bwMode="auto">
          <a:xfrm>
            <a:off x="142741" y="1379577"/>
            <a:ext cx="4343400"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b="1"/>
              <a:t>Threaded within the document, major artifacts (PMBOK reference) make up the plan, include:</a:t>
            </a:r>
          </a:p>
          <a:p>
            <a:endParaRPr lang="en-US" sz="1400"/>
          </a:p>
          <a:p>
            <a:pPr>
              <a:buFont typeface="Wingdings" panose="05000000000000000000" pitchFamily="2" charset="2"/>
              <a:buChar char="q"/>
            </a:pPr>
            <a:r>
              <a:rPr lang="en-US" sz="1400" b="1"/>
              <a:t>Project Authorization or Charter</a:t>
            </a:r>
            <a:r>
              <a:rPr lang="en-US" sz="1400"/>
              <a:t> (Section 4.1)</a:t>
            </a:r>
          </a:p>
          <a:p>
            <a:pPr>
              <a:buFont typeface="Wingdings" panose="05000000000000000000" pitchFamily="2" charset="2"/>
              <a:buChar char="q"/>
            </a:pPr>
            <a:r>
              <a:rPr lang="en-US" sz="1400" b="1"/>
              <a:t>Scope Statement</a:t>
            </a:r>
            <a:r>
              <a:rPr lang="en-US" sz="1400"/>
              <a:t>  (Section 5.2.3.1)</a:t>
            </a:r>
          </a:p>
          <a:p>
            <a:pPr>
              <a:buFont typeface="Wingdings" panose="05000000000000000000" pitchFamily="2" charset="2"/>
              <a:buChar char="q"/>
            </a:pPr>
            <a:r>
              <a:rPr lang="en-US" sz="1400" b="1"/>
              <a:t>Work Breakdown Structure</a:t>
            </a:r>
            <a:r>
              <a:rPr lang="en-US" sz="1400"/>
              <a:t>, WBS (Section 5.3.3.2)</a:t>
            </a:r>
          </a:p>
          <a:p>
            <a:pPr>
              <a:buFont typeface="Wingdings" panose="05000000000000000000" pitchFamily="2" charset="2"/>
              <a:buNone/>
            </a:pPr>
            <a:r>
              <a:rPr lang="en-US" sz="1400"/>
              <a:t>- Project Schedule Network Diagram (Section 6.2.3)</a:t>
            </a:r>
          </a:p>
          <a:p>
            <a:pPr>
              <a:buFont typeface="Wingdings" panose="05000000000000000000" pitchFamily="2" charset="2"/>
              <a:buChar char="q"/>
            </a:pPr>
            <a:r>
              <a:rPr lang="en-US" sz="1400" b="1"/>
              <a:t>Project Management Approach</a:t>
            </a:r>
            <a:r>
              <a:rPr lang="en-US" sz="1400"/>
              <a:t> (Section 4.3)</a:t>
            </a:r>
          </a:p>
          <a:p>
            <a:pPr>
              <a:buFont typeface="Wingdings" panose="05000000000000000000" pitchFamily="2" charset="2"/>
              <a:buChar char="q"/>
            </a:pPr>
            <a:r>
              <a:rPr lang="en-US" sz="1400" b="1"/>
              <a:t>Integrated Management Control Plan</a:t>
            </a:r>
            <a:r>
              <a:rPr lang="en-US" sz="1400"/>
              <a:t> </a:t>
            </a:r>
          </a:p>
          <a:p>
            <a:r>
              <a:rPr lang="en-US" sz="1400"/>
              <a:t>- Scope Management Plan (Section 5.1.3.1) </a:t>
            </a:r>
          </a:p>
          <a:p>
            <a:r>
              <a:rPr lang="en-US" sz="1400"/>
              <a:t>- Schedule (Management Plan) (Section 6.5.3.8)</a:t>
            </a:r>
          </a:p>
          <a:p>
            <a:r>
              <a:rPr lang="en-US" sz="1400"/>
              <a:t>- Cost (Budget) Management Plan (Section 7.1.3.4)</a:t>
            </a:r>
          </a:p>
          <a:p>
            <a:r>
              <a:rPr lang="en-US" sz="1400"/>
              <a:t>- Quality Management Plan (Section 8.1.3.6)</a:t>
            </a:r>
          </a:p>
          <a:p>
            <a:r>
              <a:rPr lang="en-US" sz="1400"/>
              <a:t>- Staffing (HR) Management Plan (Section 9.1.3.3)</a:t>
            </a:r>
          </a:p>
          <a:p>
            <a:r>
              <a:rPr lang="en-US" sz="1400"/>
              <a:t>- Communication Management Plan (Section 10.1.3.1)</a:t>
            </a:r>
          </a:p>
          <a:p>
            <a:pPr>
              <a:buFontTx/>
              <a:buChar char="-"/>
            </a:pPr>
            <a:r>
              <a:rPr lang="en-US" sz="1400"/>
              <a:t> Risk Management Plan (Section 11.1.3.1)</a:t>
            </a:r>
          </a:p>
          <a:p>
            <a:pPr>
              <a:buFontTx/>
              <a:buChar char="-"/>
            </a:pPr>
            <a:r>
              <a:rPr lang="en-US" sz="1400"/>
              <a:t> Risk Register (Section 11.2.3.1)</a:t>
            </a:r>
          </a:p>
          <a:p>
            <a:pPr>
              <a:buFont typeface="Wingdings" panose="05000000000000000000" pitchFamily="2" charset="2"/>
              <a:buChar char="q"/>
            </a:pPr>
            <a:r>
              <a:rPr lang="en-US" sz="1400" b="1"/>
              <a:t>Procurement (and Contract) Management Plan</a:t>
            </a:r>
            <a:r>
              <a:rPr lang="en-US" sz="1400"/>
              <a:t> </a:t>
            </a:r>
          </a:p>
          <a:p>
            <a:r>
              <a:rPr lang="en-US" sz="1400"/>
              <a:t>    (Section 12.1.3.1)</a:t>
            </a:r>
          </a:p>
          <a:p>
            <a:pPr>
              <a:buFont typeface="Wingdings" panose="05000000000000000000" pitchFamily="2" charset="2"/>
              <a:buChar char="q"/>
            </a:pPr>
            <a:r>
              <a:rPr lang="en-US" sz="1400" b="1"/>
              <a:t>Performance (Measures) Baseline</a:t>
            </a:r>
          </a:p>
          <a:p>
            <a:r>
              <a:rPr lang="en-US" sz="1400"/>
              <a:t>- Schedule Estimates (Selection 6.5.3) </a:t>
            </a:r>
          </a:p>
          <a:p>
            <a:r>
              <a:rPr lang="en-US" sz="1400"/>
              <a:t>- Major Milestones (Section 6.1.3.3)</a:t>
            </a:r>
          </a:p>
          <a:p>
            <a:r>
              <a:rPr lang="en-US" sz="1400"/>
              <a:t>- Cost Estimates (Selection 7.1.3.1) </a:t>
            </a:r>
          </a:p>
          <a:p>
            <a:r>
              <a:rPr lang="en-US" sz="1400"/>
              <a:t>- Cost Baseline (Selection 7.2.3.1) </a:t>
            </a:r>
          </a:p>
          <a:p>
            <a:endParaRPr lang="en-US" sz="1400"/>
          </a:p>
        </p:txBody>
      </p:sp>
      <p:graphicFrame>
        <p:nvGraphicFramePr>
          <p:cNvPr id="13319" name="Object 7"/>
          <p:cNvGraphicFramePr>
            <a:graphicFrameLocks noChangeAspect="1"/>
          </p:cNvGraphicFramePr>
          <p:nvPr>
            <p:ph idx="1"/>
            <p:extLst>
              <p:ext uri="{D42A27DB-BD31-4B8C-83A1-F6EECF244321}">
                <p14:modId xmlns:p14="http://schemas.microsoft.com/office/powerpoint/2010/main" val="209455162"/>
              </p:ext>
            </p:extLst>
          </p:nvPr>
        </p:nvGraphicFramePr>
        <p:xfrm>
          <a:off x="4295642" y="1379577"/>
          <a:ext cx="4498975" cy="5140325"/>
        </p:xfrm>
        <a:graphic>
          <a:graphicData uri="http://schemas.openxmlformats.org/presentationml/2006/ole">
            <mc:AlternateContent xmlns:mc="http://schemas.openxmlformats.org/markup-compatibility/2006">
              <mc:Choice xmlns:v="urn:schemas-microsoft-com:vml" Requires="v">
                <p:oleObj spid="_x0000_s8203"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642" y="1379577"/>
                        <a:ext cx="4498975" cy="5140325"/>
                      </a:xfrm>
                      <a:prstGeom prst="rect">
                        <a:avLst/>
                      </a:prstGeom>
                    </p:spPr>
                  </p:pic>
                </p:oleObj>
              </mc:Fallback>
            </mc:AlternateContent>
          </a:graphicData>
        </a:graphic>
      </p:graphicFrame>
    </p:spTree>
    <p:extLst>
      <p:ext uri="{BB962C8B-B14F-4D97-AF65-F5344CB8AC3E}">
        <p14:creationId xmlns:p14="http://schemas.microsoft.com/office/powerpoint/2010/main" val="2831394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45584" y="92334"/>
            <a:ext cx="8229600" cy="838200"/>
          </a:xfrm>
        </p:spPr>
        <p:txBody>
          <a:bodyPr>
            <a:normAutofit/>
          </a:bodyPr>
          <a:lstStyle/>
          <a:p>
            <a:r>
              <a:rPr lang="en-US" sz="3100" b="1" dirty="0">
                <a:latin typeface="Arial" panose="020B0604020202020204" pitchFamily="34" charset="0"/>
                <a:cs typeface="Arial" panose="020B0604020202020204" pitchFamily="34" charset="0"/>
              </a:rPr>
              <a:t>The Project Plan’s Key Elements</a:t>
            </a:r>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endParaRPr lang="en-US" sz="1800" dirty="0">
              <a:solidFill>
                <a:srgbClr val="FF0000"/>
              </a:solidFill>
              <a:latin typeface="Arial" panose="020B0604020202020204" pitchFamily="34" charset="0"/>
              <a:cs typeface="Arial" panose="020B0604020202020204" pitchFamily="34" charset="0"/>
            </a:endParaRPr>
          </a:p>
        </p:txBody>
      </p:sp>
      <p:sp>
        <p:nvSpPr>
          <p:cNvPr id="44035"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latin typeface="Arial" panose="020B0604020202020204" pitchFamily="34" charset="0"/>
              <a:cs typeface="Arial" panose="020B0604020202020204" pitchFamily="34" charset="0"/>
            </a:endParaRPr>
          </a:p>
        </p:txBody>
      </p:sp>
      <p:sp>
        <p:nvSpPr>
          <p:cNvPr id="44036" name="Rectangle 4"/>
          <p:cNvSpPr>
            <a:spLocks noChangeArrowheads="1"/>
          </p:cNvSpPr>
          <p:nvPr/>
        </p:nvSpPr>
        <p:spPr bwMode="auto">
          <a:xfrm>
            <a:off x="1524000" y="1371601"/>
            <a:ext cx="3962400" cy="431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20000"/>
              </a:spcBef>
              <a:buClr>
                <a:schemeClr val="hlink"/>
              </a:buClr>
              <a:buSzPct val="60000"/>
              <a:buFont typeface="Wingdings" panose="05000000000000000000" pitchFamily="2" charset="2"/>
              <a:buNone/>
            </a:pPr>
            <a:r>
              <a:rPr lang="en-US" b="1" i="1" u="sng" dirty="0">
                <a:solidFill>
                  <a:srgbClr val="FF0000"/>
                </a:solidFill>
                <a:latin typeface="Arial" panose="020B0604020202020204" pitchFamily="34" charset="0"/>
                <a:cs typeface="Arial" panose="020B0604020202020204" pitchFamily="34" charset="0"/>
              </a:rPr>
              <a:t>Authorization</a:t>
            </a:r>
          </a:p>
          <a:p>
            <a:pPr algn="r" eaLnBrk="1" hangingPunct="1">
              <a:spcBef>
                <a:spcPct val="20000"/>
              </a:spcBef>
              <a:buClr>
                <a:schemeClr val="hlink"/>
              </a:buClr>
              <a:buSzPct val="60000"/>
              <a:buFont typeface="Wingdings" panose="05000000000000000000" pitchFamily="2" charset="2"/>
              <a:buNone/>
            </a:pPr>
            <a:endParaRPr lang="en-US" sz="14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1400" dirty="0">
                <a:latin typeface="Arial" panose="020B0604020202020204" pitchFamily="34" charset="0"/>
                <a:cs typeface="Arial" panose="020B0604020202020204" pitchFamily="34" charset="0"/>
              </a:rPr>
              <a:t> </a:t>
            </a: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Project Scope</a:t>
            </a:r>
            <a:endParaRPr lang="en-US" sz="1200" b="1"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Integrated Management Plan</a:t>
            </a:r>
            <a:endParaRPr lang="en-US" sz="1200" b="1"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Resource Estimates (Baseline)</a:t>
            </a:r>
            <a:r>
              <a:rPr lang="en-US" sz="2000" dirty="0">
                <a:latin typeface="Arial" panose="020B0604020202020204" pitchFamily="34" charset="0"/>
                <a:cs typeface="Arial" panose="020B0604020202020204" pitchFamily="34" charset="0"/>
              </a:rPr>
              <a:t> </a:t>
            </a:r>
          </a:p>
        </p:txBody>
      </p:sp>
      <p:graphicFrame>
        <p:nvGraphicFramePr>
          <p:cNvPr id="44038" name="Object 6"/>
          <p:cNvGraphicFramePr>
            <a:graphicFrameLocks noChangeAspect="1"/>
          </p:cNvGraphicFramePr>
          <p:nvPr>
            <p:ph idx="1"/>
            <p:extLst>
              <p:ext uri="{D42A27DB-BD31-4B8C-83A1-F6EECF244321}">
                <p14:modId xmlns:p14="http://schemas.microsoft.com/office/powerpoint/2010/main" val="1640183069"/>
              </p:ext>
            </p:extLst>
          </p:nvPr>
        </p:nvGraphicFramePr>
        <p:xfrm>
          <a:off x="5746393" y="930534"/>
          <a:ext cx="4765675" cy="5764951"/>
        </p:xfrm>
        <a:graphic>
          <a:graphicData uri="http://schemas.openxmlformats.org/presentationml/2006/ole">
            <mc:AlternateContent xmlns:mc="http://schemas.openxmlformats.org/markup-compatibility/2006">
              <mc:Choice xmlns:v="urn:schemas-microsoft-com:vml" Requires="v">
                <p:oleObj spid="_x0000_s9226"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393" y="930534"/>
                        <a:ext cx="4765675" cy="5764951"/>
                      </a:xfrm>
                      <a:prstGeom prst="rect">
                        <a:avLst/>
                      </a:prstGeom>
                    </p:spPr>
                  </p:pic>
                </p:oleObj>
              </mc:Fallback>
            </mc:AlternateContent>
          </a:graphicData>
        </a:graphic>
      </p:graphicFrame>
    </p:spTree>
    <p:extLst>
      <p:ext uri="{BB962C8B-B14F-4D97-AF65-F5344CB8AC3E}">
        <p14:creationId xmlns:p14="http://schemas.microsoft.com/office/powerpoint/2010/main" val="33771555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6754" y="424934"/>
            <a:ext cx="8229600" cy="1066800"/>
          </a:xfrm>
        </p:spPr>
        <p:txBody>
          <a:bodyPr>
            <a:normAutofit fontScale="90000"/>
          </a:bodyPr>
          <a:lstStyle/>
          <a:p>
            <a:r>
              <a:rPr lang="en-US" sz="3100" b="1" dirty="0">
                <a:latin typeface="Arial" panose="020B0604020202020204" pitchFamily="34" charset="0"/>
                <a:cs typeface="Arial" panose="020B0604020202020204" pitchFamily="34" charset="0"/>
              </a:rPr>
              <a:t>Project Authorization</a:t>
            </a: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endParaRPr lang="en-US" sz="1800" i="1" dirty="0">
              <a:solidFill>
                <a:srgbClr val="FF0000"/>
              </a:solidFill>
            </a:endParaRPr>
          </a:p>
        </p:txBody>
      </p:sp>
      <p:sp>
        <p:nvSpPr>
          <p:cNvPr id="14339"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44" name="Rectangle 8"/>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45" name="Text Box 9"/>
          <p:cNvSpPr txBox="1">
            <a:spLocks noChangeArrowheads="1"/>
          </p:cNvSpPr>
          <p:nvPr/>
        </p:nvSpPr>
        <p:spPr bwMode="auto">
          <a:xfrm>
            <a:off x="536754" y="1491734"/>
            <a:ext cx="11492114"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The project charter is the document that formally authorizes a project.  </a:t>
            </a:r>
          </a:p>
          <a:p>
            <a:pPr marL="342900"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Chartering links the project to ongoing work of the organization.</a:t>
            </a:r>
          </a:p>
          <a:p>
            <a:pPr marL="342900"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The project sponsor external to the project organization authorizes the project.</a:t>
            </a:r>
          </a:p>
          <a:p>
            <a:pPr marL="342900"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Key Elements of a Project Charter:</a:t>
            </a:r>
          </a:p>
          <a:p>
            <a:pPr marL="800100" lvl="1"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Business Needs (Statement)</a:t>
            </a:r>
          </a:p>
          <a:p>
            <a:pPr marL="800100" lvl="1"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Project Scope Statement and Product Scope Description</a:t>
            </a:r>
          </a:p>
          <a:p>
            <a:pPr marL="800100" lvl="1"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Strategic Plan</a:t>
            </a:r>
          </a:p>
          <a:p>
            <a:pPr marL="800100" lvl="1" indent="-342900">
              <a:spcBef>
                <a:spcPct val="50000"/>
              </a:spcBef>
              <a:buFont typeface="Arial" panose="020B0604020202020204" pitchFamily="34" charset="0"/>
              <a:buChar char="•"/>
            </a:pPr>
            <a:r>
              <a:rPr lang="en-US" sz="2400" dirty="0">
                <a:latin typeface="Arial" panose="020B0604020202020204" pitchFamily="34" charset="0"/>
                <a:cs typeface="Arial" panose="020B0604020202020204" pitchFamily="34" charset="0"/>
              </a:rPr>
              <a:t>  “Enterprise Environmental Factors” (Organizational Factors &amp; Constraints</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4797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4220" y="120134"/>
            <a:ext cx="8229600" cy="838200"/>
          </a:xfrm>
        </p:spPr>
        <p:txBody>
          <a:bodyPr>
            <a:normAutofit/>
          </a:bodyPr>
          <a:lstStyle/>
          <a:p>
            <a:r>
              <a:rPr lang="en-US" sz="3100" b="1" dirty="0">
                <a:latin typeface="Arial" panose="020B0604020202020204" pitchFamily="34" charset="0"/>
                <a:cs typeface="Arial" panose="020B0604020202020204" pitchFamily="34" charset="0"/>
              </a:rPr>
              <a:t>The Project Plan’s Key Elements</a:t>
            </a:r>
            <a:r>
              <a:rPr lang="en-US" sz="1400" dirty="0"/>
              <a:t/>
            </a:r>
            <a:br>
              <a:rPr lang="en-US" sz="1400" dirty="0"/>
            </a:br>
            <a:endParaRPr lang="en-US" sz="1800" dirty="0">
              <a:solidFill>
                <a:srgbClr val="FF0000"/>
              </a:solidFill>
            </a:endParaRPr>
          </a:p>
        </p:txBody>
      </p:sp>
      <p:sp>
        <p:nvSpPr>
          <p:cNvPr id="45059"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5060" name="Rectangle 4"/>
          <p:cNvSpPr>
            <a:spLocks noChangeArrowheads="1"/>
          </p:cNvSpPr>
          <p:nvPr/>
        </p:nvSpPr>
        <p:spPr bwMode="auto">
          <a:xfrm>
            <a:off x="1524000" y="1295401"/>
            <a:ext cx="3962400"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20000"/>
              </a:spcBef>
              <a:buClr>
                <a:schemeClr val="hlink"/>
              </a:buClr>
              <a:buSzPct val="60000"/>
              <a:buFont typeface="Wingdings" panose="05000000000000000000" pitchFamily="2" charset="2"/>
              <a:buNone/>
            </a:pPr>
            <a:endParaRPr lang="en-US" sz="14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Authorization</a:t>
            </a:r>
            <a:endParaRPr lang="en-US" sz="1400" b="1"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4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1400" dirty="0">
                <a:latin typeface="Arial" panose="020B0604020202020204" pitchFamily="34" charset="0"/>
                <a:cs typeface="Arial" panose="020B0604020202020204" pitchFamily="34" charset="0"/>
              </a:rPr>
              <a:t> </a:t>
            </a:r>
          </a:p>
          <a:p>
            <a:pPr algn="r" eaLnBrk="1" hangingPunct="1">
              <a:spcBef>
                <a:spcPct val="20000"/>
              </a:spcBef>
              <a:buClr>
                <a:schemeClr val="hlink"/>
              </a:buClr>
              <a:buSzPct val="60000"/>
              <a:buFont typeface="Wingdings" panose="05000000000000000000" pitchFamily="2" charset="2"/>
              <a:buNone/>
            </a:pPr>
            <a:r>
              <a:rPr lang="en-US" b="1" i="1" u="sng" dirty="0">
                <a:solidFill>
                  <a:srgbClr val="FF0000"/>
                </a:solidFill>
                <a:latin typeface="Arial" panose="020B0604020202020204" pitchFamily="34" charset="0"/>
                <a:cs typeface="Arial" panose="020B0604020202020204" pitchFamily="34" charset="0"/>
              </a:rPr>
              <a:t>Project Scope</a:t>
            </a: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Integrated Management Plan</a:t>
            </a:r>
            <a:endParaRPr lang="en-US" sz="1200" b="1"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sz="1000"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b="1" dirty="0">
                <a:latin typeface="Arial" panose="020B0604020202020204" pitchFamily="34" charset="0"/>
                <a:cs typeface="Arial" panose="020B0604020202020204" pitchFamily="34" charset="0"/>
              </a:rPr>
              <a:t>Resource Estimates (Baseline)</a:t>
            </a:r>
          </a:p>
          <a:p>
            <a:pPr algn="r" eaLnBrk="1" hangingPunct="1">
              <a:spcBef>
                <a:spcPct val="20000"/>
              </a:spcBef>
              <a:buClr>
                <a:schemeClr val="hlink"/>
              </a:buClr>
              <a:buSzPct val="60000"/>
              <a:buFont typeface="Wingdings" panose="05000000000000000000" pitchFamily="2" charset="2"/>
              <a:buNone/>
            </a:pPr>
            <a:endParaRPr lang="en-US" sz="2000" b="1" dirty="0"/>
          </a:p>
          <a:p>
            <a:pPr algn="r" eaLnBrk="1" hangingPunct="1">
              <a:spcBef>
                <a:spcPct val="20000"/>
              </a:spcBef>
              <a:buClr>
                <a:schemeClr val="hlink"/>
              </a:buClr>
              <a:buSzPct val="60000"/>
              <a:buFont typeface="Wingdings" panose="05000000000000000000" pitchFamily="2" charset="2"/>
              <a:buNone/>
            </a:pPr>
            <a:r>
              <a:rPr lang="en-US" sz="2000" dirty="0"/>
              <a:t> </a:t>
            </a:r>
          </a:p>
        </p:txBody>
      </p:sp>
      <p:graphicFrame>
        <p:nvGraphicFramePr>
          <p:cNvPr id="45062" name="Object 6"/>
          <p:cNvGraphicFramePr>
            <a:graphicFrameLocks noChangeAspect="1"/>
          </p:cNvGraphicFramePr>
          <p:nvPr>
            <p:ph idx="1"/>
          </p:nvPr>
        </p:nvGraphicFramePr>
        <p:xfrm>
          <a:off x="5915026" y="1219201"/>
          <a:ext cx="4632325" cy="5292725"/>
        </p:xfrm>
        <a:graphic>
          <a:graphicData uri="http://schemas.openxmlformats.org/presentationml/2006/ole">
            <mc:AlternateContent xmlns:mc="http://schemas.openxmlformats.org/markup-compatibility/2006">
              <mc:Choice xmlns:v="urn:schemas-microsoft-com:vml" Requires="v">
                <p:oleObj spid="_x0000_s11274"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5026" y="1219201"/>
                        <a:ext cx="4632325" cy="5292725"/>
                      </a:xfrm>
                      <a:prstGeom prst="rect">
                        <a:avLst/>
                      </a:prstGeom>
                    </p:spPr>
                  </p:pic>
                </p:oleObj>
              </mc:Fallback>
            </mc:AlternateContent>
          </a:graphicData>
        </a:graphic>
      </p:graphicFrame>
    </p:spTree>
    <p:extLst>
      <p:ext uri="{BB962C8B-B14F-4D97-AF65-F5344CB8AC3E}">
        <p14:creationId xmlns:p14="http://schemas.microsoft.com/office/powerpoint/2010/main" val="11209347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713" y="424403"/>
            <a:ext cx="10515600" cy="1325563"/>
          </a:xfrm>
        </p:spPr>
        <p:txBody>
          <a:bodyPr>
            <a:normAutofit/>
          </a:bodyPr>
          <a:lstStyle/>
          <a:p>
            <a:r>
              <a:rPr lang="en-US" sz="3200" b="1" dirty="0" smtClean="0">
                <a:latin typeface="Arial" panose="020B0604020202020204" pitchFamily="34" charset="0"/>
                <a:cs typeface="Arial" panose="020B0604020202020204" pitchFamily="34" charset="0"/>
              </a:rPr>
              <a:t>Project “MOV”</a:t>
            </a:r>
            <a:endParaRPr lang="en-US" sz="3200" b="1" dirty="0">
              <a:latin typeface="Arial" panose="020B0604020202020204" pitchFamily="34" charset="0"/>
              <a:cs typeface="Arial" panose="020B0604020202020204" pitchFamily="34" charset="0"/>
            </a:endParaRPr>
          </a:p>
        </p:txBody>
      </p:sp>
      <p:sp>
        <p:nvSpPr>
          <p:cNvPr id="4" name="Rectangle 1"/>
          <p:cNvSpPr>
            <a:spLocks noGrp="1" noChangeArrowheads="1"/>
          </p:cNvSpPr>
          <p:nvPr>
            <p:ph idx="1"/>
          </p:nvPr>
        </p:nvSpPr>
        <p:spPr bwMode="auto">
          <a:xfrm>
            <a:off x="254661" y="1565300"/>
            <a:ext cx="10151468"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effectLst/>
                <a:latin typeface="Arial" panose="020B0604020202020204" pitchFamily="34" charset="0"/>
                <a:cs typeface="Arial" panose="020B0604020202020204" pitchFamily="34" charset="0"/>
              </a:rPr>
              <a:t>Overview of Measurable Organizational Value (MOV)</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400" b="1" dirty="0">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Arial" panose="020B0604020202020204" pitchFamily="34" charset="0"/>
                <a:cs typeface="Arial" panose="020B0604020202020204" pitchFamily="34" charset="0"/>
              </a:rPr>
              <a:t>Measurable Organizational Value or MOV is a term coined by “Jack </a:t>
            </a:r>
            <a:r>
              <a:rPr kumimoji="0" lang="en-US" sz="2400" b="0" i="0" u="none" strike="noStrike" cap="none" normalizeH="0" baseline="0" dirty="0" err="1" smtClean="0">
                <a:ln>
                  <a:noFill/>
                </a:ln>
                <a:effectLst/>
                <a:latin typeface="Arial" panose="020B0604020202020204" pitchFamily="34" charset="0"/>
                <a:cs typeface="Arial" panose="020B0604020202020204" pitchFamily="34" charset="0"/>
              </a:rPr>
              <a:t>Marchewka</a:t>
            </a:r>
            <a:r>
              <a:rPr kumimoji="0" lang="en-US" sz="2400" b="0" i="0" u="none" strike="noStrike" cap="none" normalizeH="0" baseline="0" dirty="0" smtClean="0">
                <a:ln>
                  <a:noFill/>
                </a:ln>
                <a:effectLst/>
                <a:latin typeface="Arial" panose="020B0604020202020204" pitchFamily="34" charset="0"/>
                <a:cs typeface="Arial" panose="020B0604020202020204" pitchFamily="34" charset="0"/>
              </a:rPr>
              <a:t>” as an alternative tool to the more popular “Return on Investment” or ROI concept which has become a buzzword within the industry over the last ten years and has existed for many more. </a:t>
            </a:r>
            <a:r>
              <a:rPr kumimoji="0" lang="en-US" sz="2400" b="0" i="0" u="none" strike="noStrike" cap="none" normalizeH="0" baseline="0" dirty="0" err="1" smtClean="0">
                <a:ln>
                  <a:noFill/>
                </a:ln>
                <a:effectLst/>
                <a:latin typeface="Arial" panose="020B0604020202020204" pitchFamily="34" charset="0"/>
                <a:cs typeface="Arial" panose="020B0604020202020204" pitchFamily="34" charset="0"/>
              </a:rPr>
              <a:t>Marchewka</a:t>
            </a:r>
            <a:r>
              <a:rPr kumimoji="0" lang="en-US" sz="2400" b="0" i="0" u="none" strike="noStrike" cap="none" normalizeH="0" baseline="0" dirty="0" smtClean="0">
                <a:ln>
                  <a:noFill/>
                </a:ln>
                <a:effectLst/>
                <a:latin typeface="Arial" panose="020B0604020202020204" pitchFamily="34" charset="0"/>
                <a:cs typeface="Arial" panose="020B0604020202020204" pitchFamily="34" charset="0"/>
              </a:rPr>
              <a:t> defines measurable organizational value as being “the project’s overall goal and measure of success.”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smtClean="0">
                <a:ln>
                  <a:noFill/>
                </a:ln>
                <a:effectLst/>
                <a:latin typeface="Arial" panose="020B0604020202020204" pitchFamily="34" charset="0"/>
                <a:cs typeface="Arial" panose="020B0604020202020204" pitchFamily="34" charset="0"/>
              </a:rPr>
              <a:t>Marchewka</a:t>
            </a:r>
            <a:r>
              <a:rPr kumimoji="0" lang="en-US" sz="2400" b="0" i="0" u="none" strike="noStrike" cap="none" normalizeH="0" baseline="0" dirty="0" smtClean="0">
                <a:ln>
                  <a:noFill/>
                </a:ln>
                <a:effectLst/>
                <a:latin typeface="Arial" panose="020B0604020202020204" pitchFamily="34" charset="0"/>
                <a:cs typeface="Arial" panose="020B0604020202020204" pitchFamily="34" charset="0"/>
              </a:rPr>
              <a:t> further breaks down the term MOV and says that it must implicitly include the following: be measurable, provide value to the organization, be agreed upon and be verifiable. Let’s look at each of these.</a:t>
            </a:r>
          </a:p>
        </p:txBody>
      </p:sp>
    </p:spTree>
    <p:extLst>
      <p:ext uri="{BB962C8B-B14F-4D97-AF65-F5344CB8AC3E}">
        <p14:creationId xmlns:p14="http://schemas.microsoft.com/office/powerpoint/2010/main" val="2702113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idx="1"/>
          </p:nvPr>
        </p:nvSpPr>
        <p:spPr>
          <a:xfrm>
            <a:off x="234795" y="198661"/>
            <a:ext cx="11562253" cy="6150624"/>
          </a:xfrm>
        </p:spPr>
        <p:txBody>
          <a:bodyPr rtlCol="0">
            <a:normAutofit/>
          </a:bodyPr>
          <a:lstStyle/>
          <a:p>
            <a:pPr>
              <a:buNone/>
              <a:defRPr/>
            </a:pPr>
            <a:r>
              <a:rPr lang="en-US" sz="3000" b="1" dirty="0" smtClean="0">
                <a:latin typeface="Arial" panose="020B0604020202020204" pitchFamily="34" charset="0"/>
                <a:cs typeface="Arial" panose="020B0604020202020204" pitchFamily="34" charset="0"/>
              </a:rPr>
              <a:t>What is Scope Statement?</a:t>
            </a:r>
          </a:p>
          <a:p>
            <a:pPr>
              <a:buNone/>
              <a:defRPr/>
            </a:pPr>
            <a:endParaRPr lang="en-US" sz="1000" dirty="0"/>
          </a:p>
          <a:p>
            <a:pPr>
              <a:buNone/>
              <a:defRPr/>
            </a:pPr>
            <a:endParaRPr lang="en-US" sz="1000" dirty="0">
              <a:latin typeface="Arial" charset="0"/>
            </a:endParaRPr>
          </a:p>
          <a:p>
            <a:pPr algn="just">
              <a:buNone/>
              <a:defRPr/>
            </a:pPr>
            <a:r>
              <a:rPr lang="en-US" sz="2600" dirty="0" smtClean="0">
                <a:latin typeface="Arial" charset="0"/>
              </a:rPr>
              <a:t>  It </a:t>
            </a:r>
            <a:r>
              <a:rPr lang="en-US" sz="2600" dirty="0">
                <a:latin typeface="Arial" charset="0"/>
              </a:rPr>
              <a:t>is a relatively brief and precise description of the system to be developed. It </a:t>
            </a:r>
            <a:r>
              <a:rPr lang="en-US" sz="2600" dirty="0" smtClean="0">
                <a:latin typeface="Arial" charset="0"/>
              </a:rPr>
              <a:t>is derived </a:t>
            </a:r>
            <a:r>
              <a:rPr lang="en-US" sz="2600" dirty="0">
                <a:latin typeface="Arial" charset="0"/>
              </a:rPr>
              <a:t>from customer meeting documents and/or use-case scenarios. Among others, it includes the followings information: </a:t>
            </a:r>
          </a:p>
          <a:p>
            <a:pPr algn="just">
              <a:buNone/>
              <a:defRPr/>
            </a:pPr>
            <a:endParaRPr lang="en-US" sz="2600" dirty="0">
              <a:latin typeface="Arial" charset="0"/>
            </a:endParaRPr>
          </a:p>
          <a:p>
            <a:pPr algn="just">
              <a:buNone/>
              <a:defRPr/>
            </a:pPr>
            <a:r>
              <a:rPr lang="en-US" sz="2600" dirty="0">
                <a:latin typeface="Arial" charset="0"/>
              </a:rPr>
              <a:t>   -  Need/justification/background statement</a:t>
            </a:r>
          </a:p>
          <a:p>
            <a:pPr algn="just">
              <a:buNone/>
              <a:defRPr/>
            </a:pPr>
            <a:r>
              <a:rPr lang="en-US" sz="2600" dirty="0">
                <a:latin typeface="Arial" charset="0"/>
              </a:rPr>
              <a:t>   -  input and output data</a:t>
            </a:r>
          </a:p>
          <a:p>
            <a:pPr algn="just">
              <a:buNone/>
              <a:defRPr/>
            </a:pPr>
            <a:r>
              <a:rPr lang="en-US" sz="2600" dirty="0">
                <a:latin typeface="Arial" charset="0"/>
              </a:rPr>
              <a:t>   -  Basic functionality of the system (obvious requirements)</a:t>
            </a:r>
          </a:p>
          <a:p>
            <a:pPr algn="just">
              <a:buNone/>
              <a:defRPr/>
            </a:pPr>
            <a:r>
              <a:rPr lang="en-US" sz="2600" dirty="0">
                <a:latin typeface="Arial" charset="0"/>
              </a:rPr>
              <a:t>   -  Constraints and limitations that may be applicable to data</a:t>
            </a:r>
          </a:p>
          <a:p>
            <a:pPr algn="just">
              <a:buNone/>
              <a:defRPr/>
            </a:pPr>
            <a:r>
              <a:rPr lang="en-US" sz="2600" dirty="0">
                <a:latin typeface="Arial" charset="0"/>
              </a:rPr>
              <a:t>      and functions</a:t>
            </a:r>
          </a:p>
          <a:p>
            <a:pPr algn="just">
              <a:buNone/>
              <a:defRPr/>
            </a:pPr>
            <a:r>
              <a:rPr lang="en-US" sz="2600" dirty="0">
                <a:latin typeface="Arial" charset="0"/>
              </a:rPr>
              <a:t>   -  Deliverables and Project Plan (Gantt chart and timetable of</a:t>
            </a:r>
          </a:p>
          <a:p>
            <a:pPr algn="just">
              <a:buNone/>
              <a:defRPr/>
            </a:pPr>
            <a:r>
              <a:rPr lang="en-US" sz="2600" dirty="0">
                <a:latin typeface="Arial" charset="0"/>
              </a:rPr>
              <a:t>      milestones and deliverables</a:t>
            </a:r>
            <a:r>
              <a:rPr lang="en-US" sz="2600" dirty="0" smtClean="0">
                <a:latin typeface="Arial" charset="0"/>
              </a:rPr>
              <a:t>)</a:t>
            </a:r>
            <a:endParaRPr lang="en-US" sz="2600" dirty="0">
              <a:latin typeface="Arial" charset="0"/>
            </a:endParaRPr>
          </a:p>
        </p:txBody>
      </p:sp>
    </p:spTree>
    <p:extLst>
      <p:ext uri="{BB962C8B-B14F-4D97-AF65-F5344CB8AC3E}">
        <p14:creationId xmlns:p14="http://schemas.microsoft.com/office/powerpoint/2010/main" val="99026196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68310" y="120134"/>
            <a:ext cx="8229600" cy="838200"/>
          </a:xfrm>
        </p:spPr>
        <p:txBody>
          <a:bodyPr>
            <a:normAutofit/>
          </a:bodyPr>
          <a:lstStyle/>
          <a:p>
            <a:r>
              <a:rPr lang="en-US" sz="2800" b="1" dirty="0">
                <a:latin typeface="Arial" panose="020B0604020202020204" pitchFamily="34" charset="0"/>
                <a:cs typeface="Arial" panose="020B0604020202020204" pitchFamily="34" charset="0"/>
              </a:rPr>
              <a:t>The Project Plan’s Key Elements</a:t>
            </a:r>
            <a:r>
              <a:rPr lang="en-US" sz="1400" dirty="0"/>
              <a:t/>
            </a:r>
            <a:br>
              <a:rPr lang="en-US" sz="1400" dirty="0"/>
            </a:br>
            <a:endParaRPr lang="en-US" sz="1800" dirty="0">
              <a:solidFill>
                <a:srgbClr val="FF0000"/>
              </a:solidFill>
            </a:endParaRPr>
          </a:p>
        </p:txBody>
      </p:sp>
      <p:sp>
        <p:nvSpPr>
          <p:cNvPr id="4608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6084" name="Rectangle 4"/>
          <p:cNvSpPr>
            <a:spLocks noChangeArrowheads="1"/>
          </p:cNvSpPr>
          <p:nvPr/>
        </p:nvSpPr>
        <p:spPr bwMode="auto">
          <a:xfrm>
            <a:off x="1524000" y="1295400"/>
            <a:ext cx="4114800" cy="494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b="1" dirty="0">
                <a:latin typeface="Arial" panose="020B0604020202020204" pitchFamily="34" charset="0"/>
                <a:cs typeface="Arial" panose="020B0604020202020204" pitchFamily="34" charset="0"/>
              </a:rPr>
              <a:t>Authorization</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dirty="0">
                <a:latin typeface="Arial" panose="020B0604020202020204" pitchFamily="34" charset="0"/>
                <a:cs typeface="Arial" panose="020B0604020202020204" pitchFamily="34" charset="0"/>
              </a:rPr>
              <a:t> </a:t>
            </a:r>
          </a:p>
          <a:p>
            <a:pPr algn="r" eaLnBrk="1" hangingPunct="1">
              <a:spcBef>
                <a:spcPct val="20000"/>
              </a:spcBef>
              <a:buClr>
                <a:schemeClr val="hlink"/>
              </a:buClr>
              <a:buSzPct val="60000"/>
              <a:buFont typeface="Wingdings" panose="05000000000000000000" pitchFamily="2" charset="2"/>
              <a:buNone/>
            </a:pPr>
            <a:r>
              <a:rPr lang="en-US" b="1" dirty="0">
                <a:latin typeface="Arial" panose="020B0604020202020204" pitchFamily="34" charset="0"/>
                <a:cs typeface="Arial" panose="020B0604020202020204" pitchFamily="34" charset="0"/>
              </a:rPr>
              <a:t>Project Scope</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b="1" i="1" u="sng" dirty="0">
                <a:solidFill>
                  <a:srgbClr val="FF0000"/>
                </a:solidFill>
                <a:latin typeface="Arial" panose="020B0604020202020204" pitchFamily="34" charset="0"/>
                <a:cs typeface="Arial" panose="020B0604020202020204" pitchFamily="34" charset="0"/>
              </a:rPr>
              <a:t>Integrated Management Plan</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smtClean="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b="1" dirty="0">
                <a:latin typeface="Arial" panose="020B0604020202020204" pitchFamily="34" charset="0"/>
                <a:cs typeface="Arial" panose="020B0604020202020204" pitchFamily="34" charset="0"/>
              </a:rPr>
              <a:t>Resource Estimates (Baseline)</a:t>
            </a:r>
          </a:p>
          <a:p>
            <a:pPr algn="r" eaLnBrk="1" hangingPunct="1">
              <a:spcBef>
                <a:spcPct val="20000"/>
              </a:spcBef>
              <a:buClr>
                <a:schemeClr val="hlink"/>
              </a:buClr>
              <a:buSzPct val="60000"/>
              <a:buFont typeface="Wingdings" panose="05000000000000000000" pitchFamily="2" charset="2"/>
              <a:buNone/>
            </a:pPr>
            <a:endParaRPr lang="en-US" sz="1600" b="1"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1600" dirty="0">
                <a:latin typeface="Arial" panose="020B0604020202020204" pitchFamily="34" charset="0"/>
                <a:cs typeface="Arial" panose="020B0604020202020204" pitchFamily="34" charset="0"/>
              </a:rPr>
              <a:t> </a:t>
            </a:r>
          </a:p>
        </p:txBody>
      </p:sp>
      <p:graphicFrame>
        <p:nvGraphicFramePr>
          <p:cNvPr id="46086" name="Object 6"/>
          <p:cNvGraphicFramePr>
            <a:graphicFrameLocks noChangeAspect="1"/>
          </p:cNvGraphicFramePr>
          <p:nvPr>
            <p:ph idx="1"/>
          </p:nvPr>
        </p:nvGraphicFramePr>
        <p:xfrm>
          <a:off x="5981701" y="1295401"/>
          <a:ext cx="4498975" cy="5140325"/>
        </p:xfrm>
        <a:graphic>
          <a:graphicData uri="http://schemas.openxmlformats.org/presentationml/2006/ole">
            <mc:AlternateContent xmlns:mc="http://schemas.openxmlformats.org/markup-compatibility/2006">
              <mc:Choice xmlns:v="urn:schemas-microsoft-com:vml" Requires="v">
                <p:oleObj spid="_x0000_s18442"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1701" y="1295401"/>
                        <a:ext cx="4498975" cy="5140325"/>
                      </a:xfrm>
                      <a:prstGeom prst="rect">
                        <a:avLst/>
                      </a:prstGeom>
                    </p:spPr>
                  </p:pic>
                </p:oleObj>
              </mc:Fallback>
            </mc:AlternateContent>
          </a:graphicData>
        </a:graphic>
      </p:graphicFrame>
    </p:spTree>
    <p:extLst>
      <p:ext uri="{BB962C8B-B14F-4D97-AF65-F5344CB8AC3E}">
        <p14:creationId xmlns:p14="http://schemas.microsoft.com/office/powerpoint/2010/main" val="1577599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114300"/>
            <a:ext cx="8229600" cy="1066800"/>
          </a:xfrm>
        </p:spPr>
        <p:txBody>
          <a:bodyPr/>
          <a:lstStyle/>
          <a:p>
            <a:r>
              <a:rPr lang="en-US" sz="2800" b="1" dirty="0">
                <a:latin typeface="Arial" panose="020B0604020202020204" pitchFamily="34" charset="0"/>
                <a:cs typeface="Arial" panose="020B0604020202020204" pitchFamily="34" charset="0"/>
              </a:rPr>
              <a:t>Integrated Management Control Plan</a:t>
            </a:r>
            <a:r>
              <a:rPr lang="en-US" sz="1600" dirty="0"/>
              <a:t/>
            </a:r>
            <a:br>
              <a:rPr lang="en-US" sz="1600" dirty="0"/>
            </a:br>
            <a:endParaRPr lang="en-US" sz="1800" i="1" dirty="0">
              <a:solidFill>
                <a:srgbClr val="FF0000"/>
              </a:solidFill>
            </a:endParaRPr>
          </a:p>
        </p:txBody>
      </p:sp>
      <p:sp>
        <p:nvSpPr>
          <p:cNvPr id="2560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5604"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5605"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25606"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5609" name="Rectangle 9"/>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5610" name="Rectangle 10"/>
          <p:cNvSpPr>
            <a:spLocks noChangeArrowheads="1"/>
          </p:cNvSpPr>
          <p:nvPr/>
        </p:nvSpPr>
        <p:spPr bwMode="auto">
          <a:xfrm>
            <a:off x="146028" y="1822506"/>
            <a:ext cx="1188284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1600" dirty="0">
                <a:cs typeface="Arial" panose="020B0604020202020204" pitchFamily="34" charset="0"/>
              </a:rPr>
              <a:t>Integrated Management Control Plan or what is often referred to as </a:t>
            </a:r>
            <a:r>
              <a:rPr lang="en-US" sz="1600" b="1" dirty="0">
                <a:cs typeface="Arial" panose="020B0604020202020204" pitchFamily="34" charset="0"/>
              </a:rPr>
              <a:t>Control Account Plan (CAP)</a:t>
            </a:r>
            <a:r>
              <a:rPr lang="en-US" sz="1600" dirty="0">
                <a:cs typeface="Arial" panose="020B0604020202020204" pitchFamily="34" charset="0"/>
              </a:rPr>
              <a:t> is all of the defined (authorized), risk adjusted, scheduled and planned work.  The sum of all the integrated management control plans constitutes and defines the management of the total project scope. The scope management section details the verification and control processes, including formal acceptance process, configuration and change controls.  The management control plans include:</a:t>
            </a:r>
          </a:p>
          <a:p>
            <a:pPr algn="just"/>
            <a:endParaRPr lang="en-US" sz="1600" dirty="0">
              <a:cs typeface="Arial" panose="020B0604020202020204" pitchFamily="34" charset="0"/>
            </a:endParaRPr>
          </a:p>
          <a:p>
            <a:pPr algn="just">
              <a:buFont typeface="Wingdings" panose="05000000000000000000" pitchFamily="2" charset="2"/>
              <a:buChar char="q"/>
            </a:pPr>
            <a:r>
              <a:rPr lang="en-US" sz="1600" b="1" dirty="0">
                <a:cs typeface="Arial" panose="020B0604020202020204" pitchFamily="34" charset="0"/>
              </a:rPr>
              <a:t> Scope Management Plan</a:t>
            </a:r>
          </a:p>
          <a:p>
            <a:pPr algn="just">
              <a:buFont typeface="Wingdings" panose="05000000000000000000" pitchFamily="2" charset="2"/>
              <a:buChar char="q"/>
            </a:pPr>
            <a:r>
              <a:rPr lang="en-US" sz="1600" b="1" dirty="0">
                <a:cs typeface="Arial" panose="020B0604020202020204" pitchFamily="34" charset="0"/>
              </a:rPr>
              <a:t> Schedule (Time) Management Plan</a:t>
            </a:r>
          </a:p>
          <a:p>
            <a:pPr algn="just">
              <a:buFont typeface="Wingdings" panose="05000000000000000000" pitchFamily="2" charset="2"/>
              <a:buChar char="q"/>
            </a:pPr>
            <a:r>
              <a:rPr lang="en-US" sz="1600" b="1" dirty="0">
                <a:cs typeface="Arial" panose="020B0604020202020204" pitchFamily="34" charset="0"/>
              </a:rPr>
              <a:t> Cost (Budget) Management Plan</a:t>
            </a:r>
          </a:p>
          <a:p>
            <a:pPr algn="just">
              <a:buFont typeface="Wingdings" panose="05000000000000000000" pitchFamily="2" charset="2"/>
              <a:buChar char="q"/>
            </a:pPr>
            <a:r>
              <a:rPr lang="en-US" sz="1600" b="1" dirty="0">
                <a:cs typeface="Arial" panose="020B0604020202020204" pitchFamily="34" charset="0"/>
              </a:rPr>
              <a:t> Quality Management Plan</a:t>
            </a:r>
          </a:p>
          <a:p>
            <a:pPr algn="just">
              <a:buFont typeface="Wingdings" panose="05000000000000000000" pitchFamily="2" charset="2"/>
              <a:buChar char="q"/>
            </a:pPr>
            <a:r>
              <a:rPr lang="en-US" sz="1600" b="1" dirty="0">
                <a:cs typeface="Arial" panose="020B0604020202020204" pitchFamily="34" charset="0"/>
              </a:rPr>
              <a:t> Human Resource Management Plan</a:t>
            </a:r>
          </a:p>
          <a:p>
            <a:pPr algn="just">
              <a:buFont typeface="Wingdings" panose="05000000000000000000" pitchFamily="2" charset="2"/>
              <a:buChar char="q"/>
            </a:pPr>
            <a:r>
              <a:rPr lang="en-US" sz="1600" b="1" dirty="0">
                <a:cs typeface="Arial" panose="020B0604020202020204" pitchFamily="34" charset="0"/>
              </a:rPr>
              <a:t> Communication Management Plan</a:t>
            </a:r>
          </a:p>
          <a:p>
            <a:pPr algn="just">
              <a:buFont typeface="Wingdings" panose="05000000000000000000" pitchFamily="2" charset="2"/>
              <a:buChar char="q"/>
            </a:pPr>
            <a:r>
              <a:rPr lang="en-US" sz="1600" b="1" dirty="0">
                <a:cs typeface="Arial" panose="020B0604020202020204" pitchFamily="34" charset="0"/>
              </a:rPr>
              <a:t> Risk Management Plan</a:t>
            </a:r>
          </a:p>
          <a:p>
            <a:pPr algn="just">
              <a:buFont typeface="Wingdings" panose="05000000000000000000" pitchFamily="2" charset="2"/>
              <a:buChar char="q"/>
            </a:pPr>
            <a:r>
              <a:rPr lang="en-US" sz="1600" b="1" dirty="0">
                <a:cs typeface="Arial" panose="020B0604020202020204" pitchFamily="34" charset="0"/>
              </a:rPr>
              <a:t> Procurement (and Contract) Management Plan</a:t>
            </a:r>
          </a:p>
        </p:txBody>
      </p:sp>
    </p:spTree>
    <p:extLst>
      <p:ext uri="{BB962C8B-B14F-4D97-AF65-F5344CB8AC3E}">
        <p14:creationId xmlns:p14="http://schemas.microsoft.com/office/powerpoint/2010/main" val="1043557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45583" y="114300"/>
            <a:ext cx="8229600" cy="1066800"/>
          </a:xfrm>
        </p:spPr>
        <p:txBody>
          <a:bodyPr>
            <a:normAutofit/>
          </a:bodyPr>
          <a:lstStyle/>
          <a:p>
            <a:r>
              <a:rPr lang="en-US" sz="2800" b="1" dirty="0">
                <a:latin typeface="Arial" panose="020B0604020202020204" pitchFamily="34" charset="0"/>
                <a:cs typeface="Arial" panose="020B0604020202020204" pitchFamily="34" charset="0"/>
              </a:rPr>
              <a:t>Scope Management Plan</a:t>
            </a:r>
            <a:br>
              <a:rPr lang="en-US" sz="2800" b="1" dirty="0">
                <a:latin typeface="Arial" panose="020B0604020202020204" pitchFamily="34" charset="0"/>
                <a:cs typeface="Arial" panose="020B0604020202020204" pitchFamily="34" charset="0"/>
              </a:rPr>
            </a:br>
            <a:endParaRPr lang="en-US" sz="2800" b="1" i="1" dirty="0">
              <a:solidFill>
                <a:srgbClr val="FF0000"/>
              </a:solidFill>
              <a:latin typeface="Arial" panose="020B0604020202020204" pitchFamily="34" charset="0"/>
              <a:cs typeface="Arial" panose="020B0604020202020204" pitchFamily="34" charset="0"/>
            </a:endParaRPr>
          </a:p>
        </p:txBody>
      </p:sp>
      <p:sp>
        <p:nvSpPr>
          <p:cNvPr id="27651"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7652"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7653"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27654"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7655"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7657" name="Rectangle 9"/>
          <p:cNvSpPr>
            <a:spLocks noChangeArrowheads="1"/>
          </p:cNvSpPr>
          <p:nvPr/>
        </p:nvSpPr>
        <p:spPr bwMode="auto">
          <a:xfrm>
            <a:off x="450759" y="1157176"/>
            <a:ext cx="1147507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r>
              <a:rPr lang="en-US" b="1" dirty="0">
                <a:cs typeface="Arial" panose="020B0604020202020204" pitchFamily="34" charset="0"/>
              </a:rPr>
              <a:t>Scope Management Plan:  </a:t>
            </a:r>
            <a:r>
              <a:rPr lang="en-US" dirty="0">
                <a:cs typeface="Arial" panose="020B0604020202020204" pitchFamily="34" charset="0"/>
              </a:rPr>
              <a:t>Scope management identifies and addresses the project deliverables and how the related work is accomplished.</a:t>
            </a:r>
          </a:p>
          <a:p>
            <a:endParaRPr lang="en-US" dirty="0">
              <a:cs typeface="Arial" panose="020B0604020202020204" pitchFamily="34" charset="0"/>
            </a:endParaRPr>
          </a:p>
          <a:p>
            <a:r>
              <a:rPr lang="en-US" b="1" dirty="0">
                <a:cs typeface="Arial" panose="020B0604020202020204" pitchFamily="34" charset="0"/>
              </a:rPr>
              <a:t>Includes:</a:t>
            </a:r>
            <a:r>
              <a:rPr lang="en-US" dirty="0">
                <a:cs typeface="Arial" panose="020B0604020202020204" pitchFamily="34" charset="0"/>
              </a:rPr>
              <a:t> 1) solutions architecture work (that include the technical product specifications and related activities) and 2) all the project’s management activities.  This management section summarizes how the project scope will be/was determined, including its planning methodology, assumptions and decisions.  The scope management section underpins the verification and control processes, including formal acceptance process, configuration and change controls.</a:t>
            </a:r>
          </a:p>
          <a:p>
            <a:endParaRPr lang="en-US" dirty="0">
              <a:cs typeface="Arial" panose="020B0604020202020204" pitchFamily="34" charset="0"/>
            </a:endParaRPr>
          </a:p>
          <a:p>
            <a:r>
              <a:rPr lang="en-US" b="1" dirty="0">
                <a:cs typeface="Arial" panose="020B0604020202020204" pitchFamily="34" charset="0"/>
              </a:rPr>
              <a:t>Major Artifacts:</a:t>
            </a:r>
            <a:r>
              <a:rPr lang="en-US" dirty="0">
                <a:cs typeface="Arial" panose="020B0604020202020204" pitchFamily="34" charset="0"/>
              </a:rPr>
              <a:t>  </a:t>
            </a:r>
          </a:p>
          <a:p>
            <a:pPr>
              <a:buFont typeface="Wingdings" panose="05000000000000000000" pitchFamily="2" charset="2"/>
              <a:buChar char="q"/>
            </a:pPr>
            <a:r>
              <a:rPr lang="en-US" dirty="0">
                <a:cs typeface="Arial" panose="020B0604020202020204" pitchFamily="34" charset="0"/>
              </a:rPr>
              <a:t> Scope Statement</a:t>
            </a:r>
          </a:p>
          <a:p>
            <a:pPr>
              <a:buFont typeface="Wingdings" panose="05000000000000000000" pitchFamily="2" charset="2"/>
              <a:buChar char="q"/>
            </a:pPr>
            <a:r>
              <a:rPr lang="en-US" dirty="0">
                <a:cs typeface="Arial" panose="020B0604020202020204" pitchFamily="34" charset="0"/>
              </a:rPr>
              <a:t> Product Definition.   </a:t>
            </a:r>
          </a:p>
          <a:p>
            <a:pPr>
              <a:buFont typeface="Wingdings" panose="05000000000000000000" pitchFamily="2" charset="2"/>
              <a:buChar char="q"/>
            </a:pPr>
            <a:r>
              <a:rPr lang="en-US" dirty="0">
                <a:cs typeface="Arial" panose="020B0604020202020204" pitchFamily="34" charset="0"/>
              </a:rPr>
              <a:t> Project Objectives</a:t>
            </a:r>
          </a:p>
          <a:p>
            <a:pPr>
              <a:buFont typeface="Wingdings" panose="05000000000000000000" pitchFamily="2" charset="2"/>
              <a:buChar char="q"/>
            </a:pPr>
            <a:r>
              <a:rPr lang="en-US" dirty="0">
                <a:cs typeface="Arial" panose="020B0604020202020204" pitchFamily="34" charset="0"/>
              </a:rPr>
              <a:t> Scope Management (and control) Plan </a:t>
            </a:r>
          </a:p>
          <a:p>
            <a:endParaRPr lang="en-US" dirty="0">
              <a:cs typeface="Arial" panose="020B0604020202020204" pitchFamily="34" charset="0"/>
            </a:endParaRPr>
          </a:p>
          <a:p>
            <a:r>
              <a:rPr lang="en-US" b="1" dirty="0">
                <a:cs typeface="Arial" panose="020B0604020202020204" pitchFamily="34" charset="0"/>
              </a:rPr>
              <a:t>Management Processes</a:t>
            </a:r>
            <a:r>
              <a:rPr lang="en-US" dirty="0">
                <a:cs typeface="Arial" panose="020B0604020202020204" pitchFamily="34" charset="0"/>
              </a:rPr>
              <a:t>, include: 1) scope planning, 2) scope definition, 3) </a:t>
            </a:r>
            <a:r>
              <a:rPr lang="en-US" b="1" dirty="0">
                <a:cs typeface="Arial" panose="020B0604020202020204" pitchFamily="34" charset="0"/>
              </a:rPr>
              <a:t>create the WBS</a:t>
            </a:r>
            <a:r>
              <a:rPr lang="en-US" dirty="0">
                <a:cs typeface="Arial" panose="020B0604020202020204" pitchFamily="34" charset="0"/>
              </a:rPr>
              <a:t>, 4) scope verification and 5) scope change control.</a:t>
            </a:r>
          </a:p>
          <a:p>
            <a:endParaRPr lang="en-US" dirty="0">
              <a:cs typeface="Arial" panose="020B0604020202020204" pitchFamily="34" charset="0"/>
            </a:endParaRPr>
          </a:p>
          <a:p>
            <a:r>
              <a:rPr lang="en-US" b="1" dirty="0">
                <a:cs typeface="Arial" panose="020B0604020202020204" pitchFamily="34" charset="0"/>
              </a:rPr>
              <a:t>Note:</a:t>
            </a:r>
            <a:r>
              <a:rPr lang="en-US" dirty="0">
                <a:cs typeface="Arial" panose="020B0604020202020204" pitchFamily="34" charset="0"/>
              </a:rPr>
              <a:t> Scope verification, a part of the formal acceptance process, is tightly coupled with integration and quality management’s acceptance criteria. </a:t>
            </a:r>
          </a:p>
        </p:txBody>
      </p:sp>
    </p:spTree>
    <p:extLst>
      <p:ext uri="{BB962C8B-B14F-4D97-AF65-F5344CB8AC3E}">
        <p14:creationId xmlns:p14="http://schemas.microsoft.com/office/powerpoint/2010/main" val="4178309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52400" y="44728"/>
            <a:ext cx="10515600" cy="1325563"/>
          </a:xfrm>
        </p:spPr>
        <p:txBody>
          <a:bodyPr/>
          <a:lstStyle/>
          <a:p>
            <a:r>
              <a:rPr lang="en-US" sz="2800" b="1" dirty="0">
                <a:latin typeface="Arial" panose="020B0604020202020204" pitchFamily="34" charset="0"/>
                <a:cs typeface="Arial" panose="020B0604020202020204" pitchFamily="34" charset="0"/>
              </a:rPr>
              <a:t>Time (Schedule) Management Plan</a:t>
            </a:r>
            <a:r>
              <a:rPr lang="en-US" sz="1600" dirty="0"/>
              <a:t/>
            </a:r>
            <a:br>
              <a:rPr lang="en-US" sz="1600" dirty="0"/>
            </a:br>
            <a:endParaRPr lang="en-US" sz="1800" i="1" dirty="0">
              <a:solidFill>
                <a:srgbClr val="FF0000"/>
              </a:solidFill>
            </a:endParaRPr>
          </a:p>
        </p:txBody>
      </p:sp>
      <p:sp>
        <p:nvSpPr>
          <p:cNvPr id="28675"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8676"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8677"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28678"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8679"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8680" name="Rectangle 8"/>
          <p:cNvSpPr>
            <a:spLocks noChangeArrowheads="1"/>
          </p:cNvSpPr>
          <p:nvPr/>
        </p:nvSpPr>
        <p:spPr bwMode="auto">
          <a:xfrm>
            <a:off x="152400" y="1317405"/>
            <a:ext cx="1188934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Time (Schedule) Management Plan:  </a:t>
            </a:r>
            <a:r>
              <a:rPr lang="en-US" sz="2000" dirty="0">
                <a:cs typeface="Arial" panose="020B0604020202020204" pitchFamily="34" charset="0"/>
              </a:rPr>
              <a:t>Time management addresses the schedule issues and schedule needed complete project objectives.  </a:t>
            </a:r>
          </a:p>
          <a:p>
            <a:pPr algn="just"/>
            <a:endParaRPr lang="en-US" sz="2000"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the project schedule will be/was determined, including its planning methodology, assumptions and decisions.</a:t>
            </a:r>
          </a:p>
          <a:p>
            <a:pPr algn="just"/>
            <a:endParaRPr lang="en-US" sz="2000" dirty="0">
              <a:cs typeface="Arial" panose="020B0604020202020204" pitchFamily="34" charset="0"/>
            </a:endParaRPr>
          </a:p>
          <a:p>
            <a:pPr algn="just"/>
            <a:r>
              <a:rPr lang="en-US" sz="2000" b="1" dirty="0">
                <a:cs typeface="Arial" panose="020B0604020202020204" pitchFamily="34" charset="0"/>
              </a:rPr>
              <a:t>Major Artifacts:</a:t>
            </a:r>
            <a:r>
              <a:rPr lang="en-US" sz="2000" dirty="0">
                <a:cs typeface="Arial" panose="020B0604020202020204" pitchFamily="34" charset="0"/>
              </a:rPr>
              <a:t> produced in this section are the:</a:t>
            </a:r>
          </a:p>
          <a:p>
            <a:pPr algn="just">
              <a:buFont typeface="Wingdings" panose="05000000000000000000" pitchFamily="2" charset="2"/>
              <a:buChar char="q"/>
            </a:pPr>
            <a:r>
              <a:rPr lang="en-US" sz="2000" dirty="0">
                <a:cs typeface="Arial" panose="020B0604020202020204" pitchFamily="34" charset="0"/>
              </a:rPr>
              <a:t> Schedule Management (and control) Plan</a:t>
            </a:r>
          </a:p>
          <a:p>
            <a:pPr algn="just">
              <a:buFont typeface="Wingdings" panose="05000000000000000000" pitchFamily="2" charset="2"/>
              <a:buChar char="q"/>
            </a:pPr>
            <a:r>
              <a:rPr lang="en-US" sz="2000" dirty="0">
                <a:cs typeface="Arial" panose="020B0604020202020204" pitchFamily="34" charset="0"/>
              </a:rPr>
              <a:t> </a:t>
            </a:r>
            <a:r>
              <a:rPr lang="en-US" sz="2000" b="1" dirty="0">
                <a:cs typeface="Arial" panose="020B0604020202020204" pitchFamily="34" charset="0"/>
              </a:rPr>
              <a:t>Project Schedule</a:t>
            </a:r>
            <a:r>
              <a:rPr lang="en-US" sz="2000" dirty="0">
                <a:cs typeface="Arial" panose="020B0604020202020204" pitchFamily="34" charset="0"/>
              </a:rPr>
              <a:t> (including project network diagram, “Gantt” chart, milestone chart, updated WBS)  </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 the 1) activity definition, 2) activity sequencing, 3) activity resource estimating, 4) activity duration estimating, 5) schedule development, and 6) schedule control. </a:t>
            </a:r>
          </a:p>
        </p:txBody>
      </p:sp>
    </p:spTree>
    <p:extLst>
      <p:ext uri="{BB962C8B-B14F-4D97-AF65-F5344CB8AC3E}">
        <p14:creationId xmlns:p14="http://schemas.microsoft.com/office/powerpoint/2010/main" val="1869247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 y="257690"/>
            <a:ext cx="10515600" cy="1325563"/>
          </a:xfrm>
        </p:spPr>
        <p:txBody>
          <a:bodyPr/>
          <a:lstStyle/>
          <a:p>
            <a:r>
              <a:rPr lang="en-US" sz="2800" b="1" dirty="0">
                <a:latin typeface="Arial" panose="020B0604020202020204" pitchFamily="34" charset="0"/>
                <a:cs typeface="Arial" panose="020B0604020202020204" pitchFamily="34" charset="0"/>
              </a:rPr>
              <a:t>Cost Management Plan</a:t>
            </a:r>
            <a:r>
              <a:rPr lang="en-US" sz="1600" dirty="0"/>
              <a:t/>
            </a:r>
            <a:br>
              <a:rPr lang="en-US" sz="1600" dirty="0"/>
            </a:br>
            <a:endParaRPr lang="en-US" sz="1800" i="1" dirty="0">
              <a:solidFill>
                <a:srgbClr val="FF0000"/>
              </a:solidFill>
            </a:endParaRPr>
          </a:p>
        </p:txBody>
      </p:sp>
      <p:sp>
        <p:nvSpPr>
          <p:cNvPr id="32771"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772"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773"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32774"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775"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776" name="Rectangle 8"/>
          <p:cNvSpPr>
            <a:spLocks noChangeArrowheads="1"/>
          </p:cNvSpPr>
          <p:nvPr/>
        </p:nvSpPr>
        <p:spPr bwMode="auto">
          <a:xfrm>
            <a:off x="152400" y="1542909"/>
            <a:ext cx="12039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Cost Management Plan:  </a:t>
            </a:r>
            <a:r>
              <a:rPr lang="en-US" sz="2000" dirty="0">
                <a:cs typeface="Arial" panose="020B0604020202020204" pitchFamily="34" charset="0"/>
              </a:rPr>
              <a:t>Cost management addresses the cost of the resources needed to complete project activities.  </a:t>
            </a:r>
            <a:r>
              <a:rPr lang="en-US" sz="2000" i="1" dirty="0">
                <a:solidFill>
                  <a:srgbClr val="FF0000"/>
                </a:solidFill>
                <a:cs typeface="Arial" panose="020B0604020202020204" pitchFamily="34" charset="0"/>
              </a:rPr>
              <a:t>Additionally, project cost management should also consider the effect of project decisions on the cost of using the product, often referred to as the life-cycle costing.</a:t>
            </a:r>
            <a:r>
              <a:rPr lang="en-US" sz="2000" dirty="0">
                <a:cs typeface="Arial" panose="020B0604020202020204" pitchFamily="34" charset="0"/>
              </a:rPr>
              <a:t> </a:t>
            </a:r>
          </a:p>
          <a:p>
            <a:pPr algn="just"/>
            <a:endParaRPr lang="en-US" sz="2000"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the project cost estimates and baseline will be/was determined, including its planning methodology, assumptions and decisions.</a:t>
            </a:r>
          </a:p>
          <a:p>
            <a:pPr algn="just"/>
            <a:endParaRPr lang="en-US" sz="2000" b="1" dirty="0">
              <a:cs typeface="Arial" panose="020B0604020202020204" pitchFamily="34" charset="0"/>
            </a:endParaRPr>
          </a:p>
          <a:p>
            <a:pPr algn="just"/>
            <a:r>
              <a:rPr lang="en-US" sz="2000" b="1" dirty="0">
                <a:cs typeface="Arial" panose="020B0604020202020204" pitchFamily="34" charset="0"/>
              </a:rPr>
              <a:t>Major Artifacts:</a:t>
            </a:r>
            <a:r>
              <a:rPr lang="en-US" sz="2000" dirty="0">
                <a:cs typeface="Arial" panose="020B0604020202020204" pitchFamily="34" charset="0"/>
              </a:rPr>
              <a:t> produced in this section are:</a:t>
            </a:r>
          </a:p>
          <a:p>
            <a:pPr algn="just">
              <a:buFont typeface="Wingdings" panose="05000000000000000000" pitchFamily="2" charset="2"/>
              <a:buChar char="q"/>
            </a:pPr>
            <a:r>
              <a:rPr lang="en-US" sz="2000" dirty="0">
                <a:cs typeface="Arial" panose="020B0604020202020204" pitchFamily="34" charset="0"/>
              </a:rPr>
              <a:t> Resource Requirements</a:t>
            </a:r>
          </a:p>
          <a:p>
            <a:pPr algn="just">
              <a:buFont typeface="Wingdings" panose="05000000000000000000" pitchFamily="2" charset="2"/>
              <a:buChar char="q"/>
            </a:pPr>
            <a:r>
              <a:rPr lang="en-US" sz="2000" b="1" dirty="0">
                <a:cs typeface="Arial" panose="020B0604020202020204" pitchFamily="34" charset="0"/>
              </a:rPr>
              <a:t> Cost Estimates</a:t>
            </a:r>
            <a:r>
              <a:rPr lang="en-US" sz="2000" dirty="0">
                <a:cs typeface="Arial" panose="020B0604020202020204" pitchFamily="34" charset="0"/>
              </a:rPr>
              <a:t> (and </a:t>
            </a:r>
            <a:r>
              <a:rPr lang="en-US" sz="2000" b="1" dirty="0">
                <a:cs typeface="Arial" panose="020B0604020202020204" pitchFamily="34" charset="0"/>
              </a:rPr>
              <a:t>cost baseline</a:t>
            </a:r>
            <a:r>
              <a:rPr lang="en-US" sz="2000" dirty="0">
                <a:cs typeface="Arial" panose="020B0604020202020204" pitchFamily="34" charset="0"/>
              </a:rPr>
              <a:t>)</a:t>
            </a:r>
          </a:p>
          <a:p>
            <a:pPr algn="just">
              <a:buFont typeface="Wingdings" panose="05000000000000000000" pitchFamily="2" charset="2"/>
              <a:buChar char="q"/>
            </a:pPr>
            <a:r>
              <a:rPr lang="en-US" sz="2000" dirty="0">
                <a:cs typeface="Arial" panose="020B0604020202020204" pitchFamily="34" charset="0"/>
              </a:rPr>
              <a:t> Updated WBS</a:t>
            </a:r>
          </a:p>
          <a:p>
            <a:pPr algn="just">
              <a:buFont typeface="Wingdings" panose="05000000000000000000" pitchFamily="2" charset="2"/>
              <a:buChar char="q"/>
            </a:pPr>
            <a:r>
              <a:rPr lang="en-US" sz="2000" dirty="0">
                <a:cs typeface="Arial" panose="020B0604020202020204" pitchFamily="34" charset="0"/>
              </a:rPr>
              <a:t> Cost Management (and control) Plan. </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includes 1) cost estimating, 2) cost budgeting, and 3) cost control.</a:t>
            </a:r>
          </a:p>
        </p:txBody>
      </p:sp>
    </p:spTree>
    <p:extLst>
      <p:ext uri="{BB962C8B-B14F-4D97-AF65-F5344CB8AC3E}">
        <p14:creationId xmlns:p14="http://schemas.microsoft.com/office/powerpoint/2010/main" val="32492395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2400" y="70643"/>
            <a:ext cx="10515600" cy="1325563"/>
          </a:xfrm>
        </p:spPr>
        <p:txBody>
          <a:bodyPr/>
          <a:lstStyle/>
          <a:p>
            <a:r>
              <a:rPr lang="en-US" sz="2800" b="1" dirty="0">
                <a:latin typeface="Arial" panose="020B0604020202020204" pitchFamily="34" charset="0"/>
                <a:cs typeface="Arial" panose="020B0604020202020204" pitchFamily="34" charset="0"/>
              </a:rPr>
              <a:t>Quality Management Plan</a:t>
            </a:r>
            <a:r>
              <a:rPr lang="en-US" sz="1600" dirty="0"/>
              <a:t/>
            </a:r>
            <a:br>
              <a:rPr lang="en-US" sz="1600" dirty="0"/>
            </a:br>
            <a:endParaRPr lang="en-US" sz="1800" i="1" dirty="0">
              <a:solidFill>
                <a:srgbClr val="FF0000"/>
              </a:solidFill>
            </a:endParaRPr>
          </a:p>
        </p:txBody>
      </p:sp>
      <p:sp>
        <p:nvSpPr>
          <p:cNvPr id="38915"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8916"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8917"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38918"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8919"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8920" name="Rectangle 8"/>
          <p:cNvSpPr>
            <a:spLocks noChangeArrowheads="1"/>
          </p:cNvSpPr>
          <p:nvPr/>
        </p:nvSpPr>
        <p:spPr bwMode="auto">
          <a:xfrm>
            <a:off x="152400" y="1330675"/>
            <a:ext cx="120396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Quality Management Plan:  </a:t>
            </a:r>
            <a:r>
              <a:rPr lang="en-US" sz="2000" dirty="0">
                <a:cs typeface="Arial" panose="020B0604020202020204" pitchFamily="34" charset="0"/>
              </a:rPr>
              <a:t>Quality management addresses the assurance that the defined product characteristics meet the stakeholders’ expectations and how the project management processes realize the stakeholders’ expectations.</a:t>
            </a:r>
          </a:p>
          <a:p>
            <a:pPr algn="just"/>
            <a:endParaRPr lang="en-US" sz="2000" b="1"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the work quality will be/was planned, determined and assured, including assumptions and decisions. </a:t>
            </a:r>
          </a:p>
          <a:p>
            <a:pPr algn="just"/>
            <a:endParaRPr lang="en-US" sz="2000" b="1" dirty="0">
              <a:cs typeface="Arial" panose="020B0604020202020204" pitchFamily="34" charset="0"/>
            </a:endParaRPr>
          </a:p>
          <a:p>
            <a:pPr algn="just"/>
            <a:r>
              <a:rPr lang="en-US" sz="2000" b="1" dirty="0">
                <a:cs typeface="Arial" panose="020B0604020202020204" pitchFamily="34" charset="0"/>
              </a:rPr>
              <a:t>Major Artifacts:</a:t>
            </a:r>
            <a:r>
              <a:rPr lang="en-US" sz="2000" dirty="0">
                <a:cs typeface="Arial" panose="020B0604020202020204" pitchFamily="34" charset="0"/>
              </a:rPr>
              <a:t> produced in this section are the </a:t>
            </a:r>
          </a:p>
          <a:p>
            <a:pPr algn="just">
              <a:buFont typeface="Wingdings" panose="05000000000000000000" pitchFamily="2" charset="2"/>
              <a:buChar char="q"/>
            </a:pPr>
            <a:r>
              <a:rPr lang="en-US" sz="2000" dirty="0">
                <a:cs typeface="Arial" panose="020B0604020202020204" pitchFamily="34" charset="0"/>
              </a:rPr>
              <a:t> Quality Management (and control) Plan</a:t>
            </a:r>
          </a:p>
          <a:p>
            <a:pPr algn="just">
              <a:buFont typeface="Wingdings" panose="05000000000000000000" pitchFamily="2" charset="2"/>
              <a:buChar char="q"/>
            </a:pPr>
            <a:r>
              <a:rPr lang="en-US" sz="2000" dirty="0">
                <a:cs typeface="Arial" panose="020B0604020202020204" pitchFamily="34" charset="0"/>
              </a:rPr>
              <a:t> Quality Metrics</a:t>
            </a:r>
          </a:p>
          <a:p>
            <a:pPr algn="just">
              <a:buFont typeface="Wingdings" panose="05000000000000000000" pitchFamily="2" charset="2"/>
              <a:buChar char="q"/>
            </a:pPr>
            <a:r>
              <a:rPr lang="en-US" sz="2000" dirty="0">
                <a:cs typeface="Arial" panose="020B0604020202020204" pitchFamily="34" charset="0"/>
              </a:rPr>
              <a:t> Quality Checklists</a:t>
            </a:r>
          </a:p>
          <a:p>
            <a:pPr algn="just">
              <a:buFont typeface="Wingdings" panose="05000000000000000000" pitchFamily="2" charset="2"/>
              <a:buChar char="q"/>
            </a:pPr>
            <a:r>
              <a:rPr lang="en-US" sz="2000" dirty="0">
                <a:cs typeface="Arial" panose="020B0604020202020204" pitchFamily="34" charset="0"/>
              </a:rPr>
              <a:t> Process Improvement Plan</a:t>
            </a:r>
          </a:p>
          <a:p>
            <a:pPr algn="just">
              <a:buFont typeface="Wingdings" panose="05000000000000000000" pitchFamily="2" charset="2"/>
              <a:buChar char="q"/>
            </a:pPr>
            <a:r>
              <a:rPr lang="en-US" sz="2000" dirty="0">
                <a:cs typeface="Arial" panose="020B0604020202020204" pitchFamily="34" charset="0"/>
              </a:rPr>
              <a:t> Quality Baseline</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includes 1) quality planning, 2) quality assurance, and 3) quality control. </a:t>
            </a:r>
          </a:p>
        </p:txBody>
      </p:sp>
    </p:spTree>
    <p:extLst>
      <p:ext uri="{BB962C8B-B14F-4D97-AF65-F5344CB8AC3E}">
        <p14:creationId xmlns:p14="http://schemas.microsoft.com/office/powerpoint/2010/main" val="2089112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61871" y="283091"/>
            <a:ext cx="9144000" cy="1143000"/>
          </a:xfrm>
        </p:spPr>
        <p:txBody>
          <a:bodyPr/>
          <a:lstStyle/>
          <a:p>
            <a:r>
              <a:rPr lang="en-US" sz="2800" b="1" dirty="0">
                <a:latin typeface="Arial" panose="020B0604020202020204" pitchFamily="34" charset="0"/>
                <a:cs typeface="Arial" panose="020B0604020202020204" pitchFamily="34" charset="0"/>
              </a:rPr>
              <a:t>Project Human Resource Management Plan</a:t>
            </a:r>
            <a:r>
              <a:rPr lang="en-US" sz="1600" dirty="0"/>
              <a:t/>
            </a:r>
            <a:br>
              <a:rPr lang="en-US" sz="1600" dirty="0"/>
            </a:br>
            <a:endParaRPr lang="en-US" sz="1800" i="1" dirty="0">
              <a:solidFill>
                <a:srgbClr val="FF0000"/>
              </a:solidFill>
            </a:endParaRPr>
          </a:p>
        </p:txBody>
      </p:sp>
      <p:sp>
        <p:nvSpPr>
          <p:cNvPr id="39939"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9940"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9941"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39942"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9943"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9944" name="Rectangle 8"/>
          <p:cNvSpPr>
            <a:spLocks noChangeArrowheads="1"/>
          </p:cNvSpPr>
          <p:nvPr/>
        </p:nvSpPr>
        <p:spPr bwMode="auto">
          <a:xfrm>
            <a:off x="261871" y="1327666"/>
            <a:ext cx="1181851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Project Human Resource (Team) Management Plan: </a:t>
            </a:r>
            <a:r>
              <a:rPr lang="en-US" sz="2000" dirty="0">
                <a:cs typeface="Arial" panose="020B0604020202020204" pitchFamily="34" charset="0"/>
              </a:rPr>
              <a:t> Human resource (HR) management addresses what appropriate human resources (internal staffing and external stakeholders) are needed and how to use them to accomplish project objectives. </a:t>
            </a:r>
          </a:p>
          <a:p>
            <a:pPr algn="just"/>
            <a:endParaRPr lang="en-US" sz="2000"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the team members and (all) stakeholders will be/were identified for and effectively used/involved with the project, including its planning methodology, assumptions and decisions. </a:t>
            </a:r>
          </a:p>
          <a:p>
            <a:pPr algn="just"/>
            <a:endParaRPr lang="en-US" sz="2000" b="1" dirty="0">
              <a:cs typeface="Arial" panose="020B0604020202020204" pitchFamily="34" charset="0"/>
            </a:endParaRPr>
          </a:p>
          <a:p>
            <a:pPr algn="just"/>
            <a:r>
              <a:rPr lang="en-US" sz="2000" b="1" dirty="0">
                <a:cs typeface="Arial" panose="020B0604020202020204" pitchFamily="34" charset="0"/>
              </a:rPr>
              <a:t>Major Artifacts:</a:t>
            </a:r>
            <a:r>
              <a:rPr lang="en-US" sz="2000" dirty="0">
                <a:cs typeface="Arial" panose="020B0604020202020204" pitchFamily="34" charset="0"/>
              </a:rPr>
              <a:t> produced in this section are:</a:t>
            </a:r>
          </a:p>
          <a:p>
            <a:pPr algn="just">
              <a:buFont typeface="Wingdings" panose="05000000000000000000" pitchFamily="2" charset="2"/>
              <a:buChar char="q"/>
            </a:pPr>
            <a:r>
              <a:rPr lang="en-US" sz="2000" dirty="0">
                <a:cs typeface="Arial" panose="020B0604020202020204" pitchFamily="34" charset="0"/>
              </a:rPr>
              <a:t> Stakeholder Analysis</a:t>
            </a:r>
          </a:p>
          <a:p>
            <a:pPr algn="just">
              <a:buFont typeface="Wingdings" panose="05000000000000000000" pitchFamily="2" charset="2"/>
              <a:buChar char="q"/>
            </a:pPr>
            <a:r>
              <a:rPr lang="en-US" sz="2000" dirty="0">
                <a:cs typeface="Arial" panose="020B0604020202020204" pitchFamily="34" charset="0"/>
              </a:rPr>
              <a:t> Role &amp; Responsibility Assignments (Responsibility Matrix)</a:t>
            </a:r>
          </a:p>
          <a:p>
            <a:pPr algn="just">
              <a:buFont typeface="Wingdings" panose="05000000000000000000" pitchFamily="2" charset="2"/>
              <a:buChar char="q"/>
            </a:pPr>
            <a:r>
              <a:rPr lang="en-US" sz="2000" dirty="0">
                <a:cs typeface="Arial" panose="020B0604020202020204" pitchFamily="34" charset="0"/>
              </a:rPr>
              <a:t> Project Organization Charts (and project directories)</a:t>
            </a:r>
          </a:p>
          <a:p>
            <a:pPr algn="just">
              <a:buFont typeface="Wingdings" panose="05000000000000000000" pitchFamily="2" charset="2"/>
              <a:buChar char="q"/>
            </a:pPr>
            <a:r>
              <a:rPr lang="en-US" sz="2000" dirty="0">
                <a:cs typeface="Arial" panose="020B0604020202020204" pitchFamily="34" charset="0"/>
              </a:rPr>
              <a:t> Staffing Management Plan</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includes 1) human resource planning, 2) acquiring project team, 3) team development, and 4) managing project team.</a:t>
            </a:r>
          </a:p>
          <a:p>
            <a:endParaRPr lang="en-US" sz="1600" dirty="0">
              <a:latin typeface="Times New Roman" panose="02020603050405020304" pitchFamily="18" charset="0"/>
            </a:endParaRPr>
          </a:p>
        </p:txBody>
      </p:sp>
    </p:spTree>
    <p:extLst>
      <p:ext uri="{BB962C8B-B14F-4D97-AF65-F5344CB8AC3E}">
        <p14:creationId xmlns:p14="http://schemas.microsoft.com/office/powerpoint/2010/main" val="416712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48992" y="184666"/>
            <a:ext cx="9144000" cy="1143000"/>
          </a:xfrm>
        </p:spPr>
        <p:txBody>
          <a:bodyPr/>
          <a:lstStyle/>
          <a:p>
            <a:r>
              <a:rPr lang="en-US" sz="2800" b="1" dirty="0">
                <a:latin typeface="Arial" panose="020B0604020202020204" pitchFamily="34" charset="0"/>
                <a:cs typeface="Arial" panose="020B0604020202020204" pitchFamily="34" charset="0"/>
              </a:rPr>
              <a:t>Communication Management Plan</a:t>
            </a:r>
            <a:r>
              <a:rPr lang="en-US" sz="1600" dirty="0"/>
              <a:t/>
            </a:r>
            <a:br>
              <a:rPr lang="en-US" sz="1600" dirty="0"/>
            </a:br>
            <a:endParaRPr lang="en-US" sz="1800" i="1" dirty="0">
              <a:solidFill>
                <a:srgbClr val="FF0000"/>
              </a:solidFill>
            </a:endParaRPr>
          </a:p>
        </p:txBody>
      </p:sp>
      <p:sp>
        <p:nvSpPr>
          <p:cNvPr id="4096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0964"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0965"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40966"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0967"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0968" name="Rectangle 8"/>
          <p:cNvSpPr>
            <a:spLocks noChangeArrowheads="1"/>
          </p:cNvSpPr>
          <p:nvPr/>
        </p:nvSpPr>
        <p:spPr bwMode="auto">
          <a:xfrm>
            <a:off x="248992" y="1573887"/>
            <a:ext cx="11779876"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Communication Management Plan: </a:t>
            </a:r>
            <a:r>
              <a:rPr lang="en-US" sz="2000" dirty="0">
                <a:cs typeface="Arial" panose="020B0604020202020204" pitchFamily="34" charset="0"/>
              </a:rPr>
              <a:t> addresses how the project ensures timely and appropriate generation, collection, dissemination, storage, and disposition of project information.  </a:t>
            </a:r>
          </a:p>
          <a:p>
            <a:pPr algn="just"/>
            <a:endParaRPr lang="en-US" sz="2000"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project stakeholder communications requirements will be/were determined and met, including its planning methodology, assumptions and decisions.  Special attention should be given to earned value management (EVM) as an integrating practice and technique for project control and performance reporting. </a:t>
            </a:r>
          </a:p>
          <a:p>
            <a:pPr algn="just"/>
            <a:endParaRPr lang="en-US" sz="2000" b="1" dirty="0">
              <a:cs typeface="Arial" panose="020B0604020202020204" pitchFamily="34" charset="0"/>
            </a:endParaRPr>
          </a:p>
          <a:p>
            <a:pPr algn="just"/>
            <a:r>
              <a:rPr lang="en-US" sz="2000" b="1" dirty="0">
                <a:cs typeface="Arial" panose="020B0604020202020204" pitchFamily="34" charset="0"/>
              </a:rPr>
              <a:t>Major Artifacts:</a:t>
            </a:r>
            <a:r>
              <a:rPr lang="en-US" sz="2000" dirty="0">
                <a:cs typeface="Arial" panose="020B0604020202020204" pitchFamily="34" charset="0"/>
              </a:rPr>
              <a:t> Based on a stakeholders’ needs analysis, the major artifacts are the </a:t>
            </a:r>
          </a:p>
          <a:p>
            <a:pPr algn="just">
              <a:buFont typeface="Wingdings" panose="05000000000000000000" pitchFamily="2" charset="2"/>
              <a:buChar char="q"/>
            </a:pPr>
            <a:r>
              <a:rPr lang="en-US" sz="2000" dirty="0">
                <a:solidFill>
                  <a:srgbClr val="FF0000"/>
                </a:solidFill>
                <a:cs typeface="Arial" panose="020B0604020202020204" pitchFamily="34" charset="0"/>
              </a:rPr>
              <a:t> Control Data &amp; Reporting Requirements</a:t>
            </a:r>
          </a:p>
          <a:p>
            <a:pPr algn="just">
              <a:buFont typeface="Wingdings" panose="05000000000000000000" pitchFamily="2" charset="2"/>
              <a:buChar char="q"/>
            </a:pPr>
            <a:r>
              <a:rPr lang="en-US" sz="2000" dirty="0">
                <a:solidFill>
                  <a:srgbClr val="FF0000"/>
                </a:solidFill>
                <a:cs typeface="Arial" panose="020B0604020202020204" pitchFamily="34" charset="0"/>
              </a:rPr>
              <a:t> Performance Reporting Specifications</a:t>
            </a:r>
          </a:p>
          <a:p>
            <a:pPr algn="just">
              <a:buFont typeface="Wingdings" panose="05000000000000000000" pitchFamily="2" charset="2"/>
              <a:buChar char="q"/>
            </a:pPr>
            <a:r>
              <a:rPr lang="en-US" sz="2000" dirty="0">
                <a:cs typeface="Arial" panose="020B0604020202020204" pitchFamily="34" charset="0"/>
              </a:rPr>
              <a:t> Communications Management Plan.</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 1) communication planning, 2) information distribution, 3) performance reporting, and 4) managing stakeholders.</a:t>
            </a:r>
          </a:p>
          <a:p>
            <a:endParaRPr lang="en-US" sz="1600" dirty="0">
              <a:latin typeface="Times New Roman" panose="02020603050405020304" pitchFamily="18" charset="0"/>
            </a:endParaRPr>
          </a:p>
        </p:txBody>
      </p:sp>
    </p:spTree>
    <p:extLst>
      <p:ext uri="{BB962C8B-B14F-4D97-AF65-F5344CB8AC3E}">
        <p14:creationId xmlns:p14="http://schemas.microsoft.com/office/powerpoint/2010/main" val="13024732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2400" y="182285"/>
            <a:ext cx="9144000" cy="1143000"/>
          </a:xfrm>
        </p:spPr>
        <p:txBody>
          <a:bodyPr/>
          <a:lstStyle/>
          <a:p>
            <a:r>
              <a:rPr lang="en-US" sz="2800" b="1" dirty="0">
                <a:latin typeface="Arial" panose="020B0604020202020204" pitchFamily="34" charset="0"/>
                <a:cs typeface="Arial" panose="020B0604020202020204" pitchFamily="34" charset="0"/>
              </a:rPr>
              <a:t>Risk Management Plan</a:t>
            </a:r>
            <a:r>
              <a:rPr lang="en-US" sz="1600" dirty="0"/>
              <a:t/>
            </a:r>
            <a:br>
              <a:rPr lang="en-US" sz="1600" dirty="0"/>
            </a:br>
            <a:endParaRPr lang="en-US" sz="1800" i="1" dirty="0">
              <a:solidFill>
                <a:srgbClr val="FF0000"/>
              </a:solidFill>
            </a:endParaRPr>
          </a:p>
        </p:txBody>
      </p:sp>
      <p:sp>
        <p:nvSpPr>
          <p:cNvPr id="41987"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988"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989"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41990"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991"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992" name="Rectangle 8"/>
          <p:cNvSpPr>
            <a:spLocks noChangeArrowheads="1"/>
          </p:cNvSpPr>
          <p:nvPr/>
        </p:nvSpPr>
        <p:spPr bwMode="auto">
          <a:xfrm>
            <a:off x="152400" y="1091346"/>
            <a:ext cx="12039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sz="2000" b="1" dirty="0">
                <a:cs typeface="Arial" panose="020B0604020202020204" pitchFamily="34" charset="0"/>
              </a:rPr>
              <a:t>Risk Management Plan: </a:t>
            </a:r>
            <a:r>
              <a:rPr lang="en-US" sz="2000" dirty="0">
                <a:cs typeface="Arial" panose="020B0604020202020204" pitchFamily="34" charset="0"/>
              </a:rPr>
              <a:t> addresses how risks are systematically identified analyzed and responded to throughout the project.  </a:t>
            </a:r>
          </a:p>
          <a:p>
            <a:pPr algn="just"/>
            <a:endParaRPr lang="en-US" sz="2000" dirty="0">
              <a:cs typeface="Arial" panose="020B0604020202020204" pitchFamily="34" charset="0"/>
            </a:endParaRPr>
          </a:p>
          <a:p>
            <a:pPr algn="just"/>
            <a:r>
              <a:rPr lang="en-US" sz="2000" b="1" dirty="0">
                <a:cs typeface="Arial" panose="020B0604020202020204" pitchFamily="34" charset="0"/>
              </a:rPr>
              <a:t>Includes:</a:t>
            </a:r>
            <a:r>
              <a:rPr lang="en-US" sz="2000" dirty="0">
                <a:cs typeface="Arial" panose="020B0604020202020204" pitchFamily="34" charset="0"/>
              </a:rPr>
              <a:t> Descriptions of how the project risks will be/were determined, including its planning methodology, assumptions and decisions. </a:t>
            </a:r>
          </a:p>
          <a:p>
            <a:pPr algn="just"/>
            <a:endParaRPr lang="en-US" sz="2000" b="1" dirty="0">
              <a:cs typeface="Arial" panose="020B0604020202020204" pitchFamily="34" charset="0"/>
            </a:endParaRPr>
          </a:p>
          <a:p>
            <a:pPr algn="just"/>
            <a:r>
              <a:rPr lang="en-US" sz="2000" b="1" dirty="0">
                <a:cs typeface="Arial" panose="020B0604020202020204" pitchFamily="34" charset="0"/>
              </a:rPr>
              <a:t>Major Artifacts:</a:t>
            </a:r>
            <a:endParaRPr lang="en-US" sz="2000" dirty="0">
              <a:cs typeface="Arial" panose="020B0604020202020204" pitchFamily="34" charset="0"/>
            </a:endParaRPr>
          </a:p>
          <a:p>
            <a:pPr algn="just">
              <a:buFont typeface="Wingdings" panose="05000000000000000000" pitchFamily="2" charset="2"/>
              <a:buChar char="q"/>
            </a:pPr>
            <a:r>
              <a:rPr lang="en-US" sz="2000" dirty="0">
                <a:cs typeface="Arial" panose="020B0604020202020204" pitchFamily="34" charset="0"/>
              </a:rPr>
              <a:t> Risk Management (and control) Plan, including:</a:t>
            </a:r>
          </a:p>
          <a:p>
            <a:pPr algn="just"/>
            <a:r>
              <a:rPr lang="en-US" sz="2000" dirty="0">
                <a:cs typeface="Arial" panose="020B0604020202020204" pitchFamily="34" charset="0"/>
              </a:rPr>
              <a:t>   - Risk Inventory with Thresholds</a:t>
            </a:r>
          </a:p>
          <a:p>
            <a:pPr algn="just"/>
            <a:r>
              <a:rPr lang="en-US" sz="2000" dirty="0">
                <a:cs typeface="Arial" panose="020B0604020202020204" pitchFamily="34" charset="0"/>
              </a:rPr>
              <a:t>   - Prioritized Probability-Impact Ranking (matrix)</a:t>
            </a:r>
          </a:p>
          <a:p>
            <a:pPr algn="just"/>
            <a:r>
              <a:rPr lang="en-US" sz="2000" dirty="0">
                <a:cs typeface="Arial" panose="020B0604020202020204" pitchFamily="34" charset="0"/>
              </a:rPr>
              <a:t>   - Response Plan (Workarounds and Corrective Actions)</a:t>
            </a:r>
          </a:p>
          <a:p>
            <a:pPr algn="just"/>
            <a:endParaRPr lang="en-US" sz="2000" dirty="0">
              <a:cs typeface="Arial" panose="020B0604020202020204" pitchFamily="34" charset="0"/>
            </a:endParaRPr>
          </a:p>
          <a:p>
            <a:pPr algn="just"/>
            <a:r>
              <a:rPr lang="en-US" sz="2000" b="1" dirty="0">
                <a:cs typeface="Arial" panose="020B0604020202020204" pitchFamily="34" charset="0"/>
              </a:rPr>
              <a:t>Management Processes</a:t>
            </a:r>
            <a:r>
              <a:rPr lang="en-US" sz="2000" dirty="0">
                <a:cs typeface="Arial" panose="020B0604020202020204" pitchFamily="34" charset="0"/>
              </a:rPr>
              <a:t>, include 1) risk management planning, 2) risk identification, 3) qualitative risk analysis, 4) quantitative risk analysis, 5) risk response planning, and 6) risk monitoring and control.</a:t>
            </a:r>
          </a:p>
          <a:p>
            <a:pPr algn="just"/>
            <a:endParaRPr lang="en-US" sz="2000" dirty="0">
              <a:cs typeface="Arial" panose="020B0604020202020204" pitchFamily="34" charset="0"/>
            </a:endParaRPr>
          </a:p>
          <a:p>
            <a:pPr algn="just"/>
            <a:r>
              <a:rPr lang="en-US" sz="2000" dirty="0">
                <a:cs typeface="Arial" panose="020B0604020202020204" pitchFamily="34" charset="0"/>
              </a:rPr>
              <a:t>Note:  Projects baselines are developed via the time (schedule), cost, and risk processes. </a:t>
            </a:r>
          </a:p>
        </p:txBody>
      </p:sp>
    </p:spTree>
    <p:extLst>
      <p:ext uri="{BB962C8B-B14F-4D97-AF65-F5344CB8AC3E}">
        <p14:creationId xmlns:p14="http://schemas.microsoft.com/office/powerpoint/2010/main" val="15144552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61871" y="102116"/>
            <a:ext cx="9144000" cy="1143000"/>
          </a:xfrm>
        </p:spPr>
        <p:txBody>
          <a:bodyPr/>
          <a:lstStyle/>
          <a:p>
            <a:r>
              <a:rPr lang="en-US" sz="2800" b="1" dirty="0">
                <a:latin typeface="Arial" panose="020B0604020202020204" pitchFamily="34" charset="0"/>
                <a:cs typeface="Arial" panose="020B0604020202020204" pitchFamily="34" charset="0"/>
              </a:rPr>
              <a:t>Procurement (and Contract) Management Plan</a:t>
            </a:r>
            <a:r>
              <a:rPr lang="en-US" sz="1600" dirty="0"/>
              <a:t/>
            </a:r>
            <a:br>
              <a:rPr lang="en-US" sz="1600" dirty="0"/>
            </a:br>
            <a:endParaRPr lang="en-US" sz="1800" i="1" dirty="0">
              <a:solidFill>
                <a:srgbClr val="FF0000"/>
              </a:solidFill>
            </a:endParaRPr>
          </a:p>
        </p:txBody>
      </p:sp>
      <p:sp>
        <p:nvSpPr>
          <p:cNvPr id="43011"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3012"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3013"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43014"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3015"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3016" name="Rectangle 8"/>
          <p:cNvSpPr>
            <a:spLocks noChangeArrowheads="1"/>
          </p:cNvSpPr>
          <p:nvPr/>
        </p:nvSpPr>
        <p:spPr bwMode="auto">
          <a:xfrm>
            <a:off x="261870" y="890589"/>
            <a:ext cx="11831391"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pPr algn="just"/>
            <a:r>
              <a:rPr lang="en-US" b="1" dirty="0">
                <a:cs typeface="Arial" panose="020B0604020202020204" pitchFamily="34" charset="0"/>
              </a:rPr>
              <a:t>Procurement Management Plan: </a:t>
            </a:r>
            <a:r>
              <a:rPr lang="en-US" dirty="0">
                <a:cs typeface="Arial" panose="020B0604020202020204" pitchFamily="34" charset="0"/>
              </a:rPr>
              <a:t>addresses how goods and service are attained from outside the performing organization.</a:t>
            </a:r>
          </a:p>
          <a:p>
            <a:pPr algn="just"/>
            <a:endParaRPr lang="en-US" b="1" dirty="0">
              <a:cs typeface="Arial" panose="020B0604020202020204" pitchFamily="34" charset="0"/>
            </a:endParaRPr>
          </a:p>
          <a:p>
            <a:pPr algn="just"/>
            <a:r>
              <a:rPr lang="en-US" b="1" dirty="0">
                <a:cs typeface="Arial" panose="020B0604020202020204" pitchFamily="34" charset="0"/>
              </a:rPr>
              <a:t>Includes:</a:t>
            </a:r>
            <a:r>
              <a:rPr lang="en-US" dirty="0">
                <a:cs typeface="Arial" panose="020B0604020202020204" pitchFamily="34" charset="0"/>
              </a:rPr>
              <a:t> Descriptions of how the project procurement strategies and actions will be/were determined, including its planning methodology, assumptions and decisions. </a:t>
            </a:r>
          </a:p>
          <a:p>
            <a:pPr algn="just"/>
            <a:endParaRPr lang="en-US" b="1" dirty="0">
              <a:cs typeface="Arial" panose="020B0604020202020204" pitchFamily="34" charset="0"/>
            </a:endParaRPr>
          </a:p>
          <a:p>
            <a:pPr algn="just"/>
            <a:r>
              <a:rPr lang="en-US" b="1" dirty="0">
                <a:cs typeface="Arial" panose="020B0604020202020204" pitchFamily="34" charset="0"/>
              </a:rPr>
              <a:t>Major Artifacts:</a:t>
            </a:r>
            <a:r>
              <a:rPr lang="en-US" dirty="0">
                <a:cs typeface="Arial" panose="020B0604020202020204" pitchFamily="34" charset="0"/>
              </a:rPr>
              <a:t> include:</a:t>
            </a:r>
          </a:p>
          <a:p>
            <a:pPr algn="just">
              <a:buFont typeface="Wingdings" panose="05000000000000000000" pitchFamily="2" charset="2"/>
              <a:buChar char="q"/>
            </a:pPr>
            <a:r>
              <a:rPr lang="en-US" dirty="0">
                <a:solidFill>
                  <a:srgbClr val="FF0000"/>
                </a:solidFill>
                <a:cs typeface="Arial" panose="020B0604020202020204" pitchFamily="34" charset="0"/>
              </a:rPr>
              <a:t> Acquisition strategy</a:t>
            </a:r>
          </a:p>
          <a:p>
            <a:pPr algn="just">
              <a:buFont typeface="Wingdings" panose="05000000000000000000" pitchFamily="2" charset="2"/>
              <a:buChar char="q"/>
            </a:pPr>
            <a:r>
              <a:rPr lang="en-US" dirty="0">
                <a:cs typeface="Arial" panose="020B0604020202020204" pitchFamily="34" charset="0"/>
              </a:rPr>
              <a:t> Procurement Management Plan</a:t>
            </a:r>
          </a:p>
          <a:p>
            <a:pPr algn="just">
              <a:buFont typeface="Wingdings" panose="05000000000000000000" pitchFamily="2" charset="2"/>
              <a:buChar char="q"/>
            </a:pPr>
            <a:r>
              <a:rPr lang="en-US" dirty="0">
                <a:cs typeface="Arial" panose="020B0604020202020204" pitchFamily="34" charset="0"/>
              </a:rPr>
              <a:t> Statement of Work (SOW)</a:t>
            </a:r>
          </a:p>
          <a:p>
            <a:pPr algn="just">
              <a:buFont typeface="Wingdings" panose="05000000000000000000" pitchFamily="2" charset="2"/>
              <a:buChar char="q"/>
            </a:pPr>
            <a:r>
              <a:rPr lang="en-US" dirty="0">
                <a:cs typeface="Arial" panose="020B0604020202020204" pitchFamily="34" charset="0"/>
              </a:rPr>
              <a:t> Make-or-Buy Decisions</a:t>
            </a:r>
          </a:p>
          <a:p>
            <a:pPr algn="just">
              <a:buFont typeface="Wingdings" panose="05000000000000000000" pitchFamily="2" charset="2"/>
              <a:buChar char="q"/>
            </a:pPr>
            <a:r>
              <a:rPr lang="en-US" dirty="0">
                <a:cs typeface="Arial" panose="020B0604020202020204" pitchFamily="34" charset="0"/>
              </a:rPr>
              <a:t> Request for changes</a:t>
            </a:r>
          </a:p>
          <a:p>
            <a:pPr algn="just">
              <a:buFont typeface="Wingdings" panose="05000000000000000000" pitchFamily="2" charset="2"/>
              <a:buChar char="q"/>
            </a:pPr>
            <a:r>
              <a:rPr lang="en-US" dirty="0">
                <a:solidFill>
                  <a:srgbClr val="FF0000"/>
                </a:solidFill>
                <a:cs typeface="Arial" panose="020B0604020202020204" pitchFamily="34" charset="0"/>
              </a:rPr>
              <a:t> Evaluation criteria</a:t>
            </a:r>
          </a:p>
          <a:p>
            <a:pPr algn="just">
              <a:buFont typeface="Wingdings" panose="05000000000000000000" pitchFamily="2" charset="2"/>
              <a:buChar char="q"/>
            </a:pPr>
            <a:r>
              <a:rPr lang="en-US" dirty="0">
                <a:solidFill>
                  <a:srgbClr val="FF0000"/>
                </a:solidFill>
                <a:cs typeface="Arial" panose="020B0604020202020204" pitchFamily="34" charset="0"/>
              </a:rPr>
              <a:t> Request for Proposal (RFP) and Others (RFI and RFC)</a:t>
            </a:r>
          </a:p>
          <a:p>
            <a:pPr algn="just">
              <a:buFont typeface="Wingdings" panose="05000000000000000000" pitchFamily="2" charset="2"/>
              <a:buChar char="q"/>
            </a:pPr>
            <a:r>
              <a:rPr lang="en-US" dirty="0">
                <a:solidFill>
                  <a:srgbClr val="FF0000"/>
                </a:solidFill>
                <a:cs typeface="Arial" panose="020B0604020202020204" pitchFamily="34" charset="0"/>
              </a:rPr>
              <a:t> Contract</a:t>
            </a:r>
          </a:p>
          <a:p>
            <a:pPr algn="just">
              <a:buFont typeface="Wingdings" panose="05000000000000000000" pitchFamily="2" charset="2"/>
              <a:buChar char="q"/>
            </a:pPr>
            <a:r>
              <a:rPr lang="en-US" dirty="0">
                <a:solidFill>
                  <a:srgbClr val="FF0000"/>
                </a:solidFill>
                <a:cs typeface="Arial" panose="020B0604020202020204" pitchFamily="34" charset="0"/>
              </a:rPr>
              <a:t> Contract Change Process</a:t>
            </a:r>
          </a:p>
          <a:p>
            <a:pPr algn="just">
              <a:buFont typeface="Wingdings" panose="05000000000000000000" pitchFamily="2" charset="2"/>
              <a:buChar char="q"/>
            </a:pPr>
            <a:r>
              <a:rPr lang="en-US" dirty="0">
                <a:solidFill>
                  <a:srgbClr val="FF0000"/>
                </a:solidFill>
                <a:cs typeface="Arial" panose="020B0604020202020204" pitchFamily="34" charset="0"/>
              </a:rPr>
              <a:t> Formal Acceptance and Contract Closure Procedures </a:t>
            </a:r>
          </a:p>
          <a:p>
            <a:pPr algn="just"/>
            <a:endParaRPr lang="en-US" b="1" dirty="0">
              <a:solidFill>
                <a:srgbClr val="00CC00"/>
              </a:solidFill>
              <a:cs typeface="Arial" panose="020B0604020202020204" pitchFamily="34" charset="0"/>
            </a:endParaRPr>
          </a:p>
          <a:p>
            <a:pPr algn="just"/>
            <a:r>
              <a:rPr lang="en-US" b="1" dirty="0">
                <a:cs typeface="Arial" panose="020B0604020202020204" pitchFamily="34" charset="0"/>
              </a:rPr>
              <a:t>Management Processes</a:t>
            </a:r>
            <a:r>
              <a:rPr lang="en-US" dirty="0">
                <a:cs typeface="Arial" panose="020B0604020202020204" pitchFamily="34" charset="0"/>
              </a:rPr>
              <a:t>, include 1) plan purchases and acquisitions, 2) plan contracting, 3) request seller responses, 4) select sellers, 5) contract administration, and 6) contract closure.</a:t>
            </a:r>
          </a:p>
          <a:p>
            <a:endParaRPr lang="en-US" sz="1600" dirty="0">
              <a:latin typeface="Times New Roman" panose="02020603050405020304" pitchFamily="18" charset="0"/>
            </a:endParaRPr>
          </a:p>
        </p:txBody>
      </p:sp>
    </p:spTree>
    <p:extLst>
      <p:ext uri="{BB962C8B-B14F-4D97-AF65-F5344CB8AC3E}">
        <p14:creationId xmlns:p14="http://schemas.microsoft.com/office/powerpoint/2010/main" val="3087935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52400" y="120134"/>
            <a:ext cx="8229600" cy="838200"/>
          </a:xfrm>
        </p:spPr>
        <p:txBody>
          <a:bodyPr>
            <a:normAutofit/>
          </a:bodyPr>
          <a:lstStyle/>
          <a:p>
            <a:r>
              <a:rPr lang="en-US" sz="3100" b="1" dirty="0">
                <a:latin typeface="Arial" panose="020B0604020202020204" pitchFamily="34" charset="0"/>
                <a:cs typeface="Arial" panose="020B0604020202020204" pitchFamily="34" charset="0"/>
              </a:rPr>
              <a:t>The Project Plan’s Key Elements</a:t>
            </a:r>
            <a:r>
              <a:rPr lang="en-US" sz="1400" dirty="0"/>
              <a:t/>
            </a:r>
            <a:br>
              <a:rPr lang="en-US" sz="1400" dirty="0"/>
            </a:br>
            <a:endParaRPr lang="en-US" sz="1800" dirty="0">
              <a:solidFill>
                <a:srgbClr val="FF0000"/>
              </a:solidFill>
            </a:endParaRPr>
          </a:p>
        </p:txBody>
      </p:sp>
      <p:sp>
        <p:nvSpPr>
          <p:cNvPr id="47107"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7108" name="Rectangle 4"/>
          <p:cNvSpPr>
            <a:spLocks noChangeArrowheads="1"/>
          </p:cNvSpPr>
          <p:nvPr/>
        </p:nvSpPr>
        <p:spPr bwMode="auto">
          <a:xfrm>
            <a:off x="1524000" y="1295401"/>
            <a:ext cx="4114800" cy="499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spcBef>
                <a:spcPct val="20000"/>
              </a:spcBef>
              <a:buClr>
                <a:schemeClr val="hlink"/>
              </a:buClr>
              <a:buSzPct val="60000"/>
              <a:buFont typeface="Wingdings" panose="05000000000000000000" pitchFamily="2" charset="2"/>
              <a:buNone/>
            </a:pPr>
            <a:endParaRPr lang="en-US" sz="1400" dirty="0"/>
          </a:p>
          <a:p>
            <a:pPr algn="r" eaLnBrk="1" hangingPunct="1">
              <a:spcBef>
                <a:spcPct val="20000"/>
              </a:spcBef>
              <a:buClr>
                <a:schemeClr val="hlink"/>
              </a:buClr>
              <a:buSzPct val="60000"/>
              <a:buFont typeface="Wingdings" panose="05000000000000000000" pitchFamily="2" charset="2"/>
              <a:buNone/>
            </a:pPr>
            <a:r>
              <a:rPr lang="en-US" b="1" dirty="0">
                <a:latin typeface="Arial" panose="020B0604020202020204" pitchFamily="34" charset="0"/>
                <a:cs typeface="Arial" panose="020B0604020202020204" pitchFamily="34" charset="0"/>
              </a:rPr>
              <a:t>Authorization</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dirty="0">
                <a:latin typeface="Arial" panose="020B0604020202020204" pitchFamily="34" charset="0"/>
                <a:cs typeface="Arial" panose="020B0604020202020204" pitchFamily="34" charset="0"/>
              </a:rPr>
              <a:t> </a:t>
            </a:r>
          </a:p>
          <a:p>
            <a:pPr algn="r" eaLnBrk="1" hangingPunct="1">
              <a:spcBef>
                <a:spcPct val="20000"/>
              </a:spcBef>
              <a:buClr>
                <a:schemeClr val="hlink"/>
              </a:buClr>
              <a:buSzPct val="60000"/>
              <a:buFont typeface="Wingdings" panose="05000000000000000000" pitchFamily="2" charset="2"/>
              <a:buNone/>
            </a:pPr>
            <a:r>
              <a:rPr lang="en-US" b="1" dirty="0">
                <a:latin typeface="Arial" panose="020B0604020202020204" pitchFamily="34" charset="0"/>
                <a:cs typeface="Arial" panose="020B0604020202020204" pitchFamily="34" charset="0"/>
              </a:rPr>
              <a:t>Project Scope</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b="1" dirty="0" smtClean="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b="1" dirty="0" smtClean="0">
                <a:latin typeface="Arial" panose="020B0604020202020204" pitchFamily="34" charset="0"/>
                <a:cs typeface="Arial" panose="020B0604020202020204" pitchFamily="34" charset="0"/>
              </a:rPr>
              <a:t>Integrated </a:t>
            </a:r>
            <a:r>
              <a:rPr lang="en-US" b="1" dirty="0">
                <a:latin typeface="Arial" panose="020B0604020202020204" pitchFamily="34" charset="0"/>
                <a:cs typeface="Arial" panose="020B0604020202020204" pitchFamily="34" charset="0"/>
              </a:rPr>
              <a:t>Management Plan</a:t>
            </a: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endParaRPr lang="en-US" dirty="0">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b="1" i="1" u="sng" dirty="0" smtClean="0">
                <a:solidFill>
                  <a:srgbClr val="FF0000"/>
                </a:solidFill>
                <a:latin typeface="Arial" panose="020B0604020202020204" pitchFamily="34" charset="0"/>
                <a:cs typeface="Arial" panose="020B0604020202020204" pitchFamily="34" charset="0"/>
              </a:rPr>
              <a:t>Resource </a:t>
            </a:r>
            <a:r>
              <a:rPr lang="en-US" b="1" i="1" u="sng" dirty="0">
                <a:solidFill>
                  <a:srgbClr val="FF0000"/>
                </a:solidFill>
                <a:latin typeface="Arial" panose="020B0604020202020204" pitchFamily="34" charset="0"/>
                <a:cs typeface="Arial" panose="020B0604020202020204" pitchFamily="34" charset="0"/>
              </a:rPr>
              <a:t>Estimates (Baseline)</a:t>
            </a:r>
          </a:p>
          <a:p>
            <a:pPr algn="r" eaLnBrk="1" hangingPunct="1">
              <a:spcBef>
                <a:spcPct val="20000"/>
              </a:spcBef>
              <a:buClr>
                <a:schemeClr val="hlink"/>
              </a:buClr>
              <a:buSzPct val="60000"/>
              <a:buFont typeface="Wingdings" panose="05000000000000000000" pitchFamily="2" charset="2"/>
              <a:buNone/>
            </a:pPr>
            <a:endParaRPr lang="en-US" b="1" dirty="0">
              <a:solidFill>
                <a:srgbClr val="FF0000"/>
              </a:solidFill>
              <a:latin typeface="Arial" panose="020B0604020202020204" pitchFamily="34" charset="0"/>
              <a:cs typeface="Arial" panose="020B0604020202020204" pitchFamily="34" charset="0"/>
            </a:endParaRPr>
          </a:p>
          <a:p>
            <a:pPr algn="r" eaLnBrk="1" hangingPunct="1">
              <a:spcBef>
                <a:spcPct val="20000"/>
              </a:spcBef>
              <a:buClr>
                <a:schemeClr val="hlink"/>
              </a:buClr>
              <a:buSzPct val="60000"/>
              <a:buFont typeface="Wingdings" panose="05000000000000000000" pitchFamily="2" charset="2"/>
              <a:buNone/>
            </a:pPr>
            <a:r>
              <a:rPr lang="en-US" sz="2000" dirty="0"/>
              <a:t> </a:t>
            </a:r>
          </a:p>
        </p:txBody>
      </p:sp>
      <p:graphicFrame>
        <p:nvGraphicFramePr>
          <p:cNvPr id="47110" name="Object 6"/>
          <p:cNvGraphicFramePr>
            <a:graphicFrameLocks noChangeAspect="1"/>
          </p:cNvGraphicFramePr>
          <p:nvPr>
            <p:ph idx="1"/>
          </p:nvPr>
        </p:nvGraphicFramePr>
        <p:xfrm>
          <a:off x="5829301" y="1295401"/>
          <a:ext cx="4498975" cy="5140325"/>
        </p:xfrm>
        <a:graphic>
          <a:graphicData uri="http://schemas.openxmlformats.org/presentationml/2006/ole">
            <mc:AlternateContent xmlns:mc="http://schemas.openxmlformats.org/markup-compatibility/2006">
              <mc:Choice xmlns:v="urn:schemas-microsoft-com:vml" Requires="v">
                <p:oleObj spid="_x0000_s28681" name="Visio" r:id="rId3" imgW="6438460" imgH="7353037" progId="Visio.Drawing.11">
                  <p:embed/>
                </p:oleObj>
              </mc:Choice>
              <mc:Fallback>
                <p:oleObj name="Visio" r:id="rId3" imgW="6438460" imgH="735303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01" y="1295401"/>
                        <a:ext cx="4498975" cy="5140325"/>
                      </a:xfrm>
                      <a:prstGeom prst="rect">
                        <a:avLst/>
                      </a:prstGeom>
                    </p:spPr>
                  </p:pic>
                </p:oleObj>
              </mc:Fallback>
            </mc:AlternateContent>
          </a:graphicData>
        </a:graphic>
      </p:graphicFrame>
    </p:spTree>
    <p:extLst>
      <p:ext uri="{BB962C8B-B14F-4D97-AF65-F5344CB8AC3E}">
        <p14:creationId xmlns:p14="http://schemas.microsoft.com/office/powerpoint/2010/main" val="2636268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94068" y="187603"/>
            <a:ext cx="8229600" cy="1066800"/>
          </a:xfrm>
        </p:spPr>
        <p:txBody>
          <a:bodyPr/>
          <a:lstStyle/>
          <a:p>
            <a:r>
              <a:rPr lang="en-US" sz="2800" b="1" dirty="0">
                <a:latin typeface="Arial" panose="020B0604020202020204" pitchFamily="34" charset="0"/>
                <a:cs typeface="Arial" panose="020B0604020202020204" pitchFamily="34" charset="0"/>
              </a:rPr>
              <a:t>Project Resource Estimates (Baseline)</a:t>
            </a:r>
            <a:r>
              <a:rPr lang="en-US" sz="1600" dirty="0"/>
              <a:t/>
            </a:r>
            <a:br>
              <a:rPr lang="en-US" sz="1600" dirty="0"/>
            </a:br>
            <a:endParaRPr lang="en-US" sz="1800" i="1" dirty="0">
              <a:solidFill>
                <a:srgbClr val="FF0000"/>
              </a:solidFill>
            </a:endParaRPr>
          </a:p>
        </p:txBody>
      </p:sp>
      <p:sp>
        <p:nvSpPr>
          <p:cNvPr id="49155"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9156"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9157" name="Text Box 5"/>
          <p:cNvSpPr txBox="1">
            <a:spLocks noChangeArrowheads="1"/>
          </p:cNvSpPr>
          <p:nvPr/>
        </p:nvSpPr>
        <p:spPr bwMode="auto">
          <a:xfrm>
            <a:off x="1981200" y="2514600"/>
            <a:ext cx="868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anose="05000000000000000000" pitchFamily="2" charset="2"/>
              <a:buNone/>
            </a:pPr>
            <a:endParaRPr lang="en-US" sz="1600"/>
          </a:p>
        </p:txBody>
      </p:sp>
      <p:sp>
        <p:nvSpPr>
          <p:cNvPr id="49158"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9159"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9161" name="Rectangle 9"/>
          <p:cNvSpPr>
            <a:spLocks noChangeArrowheads="1"/>
          </p:cNvSpPr>
          <p:nvPr/>
        </p:nvSpPr>
        <p:spPr bwMode="auto">
          <a:xfrm>
            <a:off x="1828800" y="4545013"/>
            <a:ext cx="853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endParaRPr lang="en-US" sz="1600" b="1">
              <a:latin typeface="Times New Roman" panose="02020603050405020304" pitchFamily="18" charset="0"/>
            </a:endParaRPr>
          </a:p>
        </p:txBody>
      </p:sp>
      <p:sp>
        <p:nvSpPr>
          <p:cNvPr id="49166" name="Rectangle 14"/>
          <p:cNvSpPr>
            <a:spLocks noChangeArrowheads="1"/>
          </p:cNvSpPr>
          <p:nvPr/>
        </p:nvSpPr>
        <p:spPr bwMode="auto">
          <a:xfrm>
            <a:off x="217867" y="1410423"/>
            <a:ext cx="11862515"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just"/>
            <a:r>
              <a:rPr lang="en-US" sz="2000" b="1" dirty="0">
                <a:latin typeface="Arial" panose="020B0604020202020204" pitchFamily="34" charset="0"/>
                <a:cs typeface="Arial" panose="020B0604020202020204" pitchFamily="34" charset="0"/>
              </a:rPr>
              <a:t>Schedule Estimate:</a:t>
            </a:r>
            <a:r>
              <a:rPr lang="en-US" sz="2000" dirty="0">
                <a:latin typeface="Arial" panose="020B0604020202020204" pitchFamily="34" charset="0"/>
                <a:cs typeface="Arial" panose="020B0604020202020204" pitchFamily="34" charset="0"/>
              </a:rPr>
              <a:t> The schedule estimate is primarily the product of the Time (Schedule) Management processes. This section summarizes the risk-adjusted schedule estimate, estimate assumptions and methodologies.</a:t>
            </a:r>
          </a:p>
          <a:p>
            <a:pPr algn="just"/>
            <a:endParaRPr lang="en-US" sz="2000" dirty="0">
              <a:latin typeface="Arial" panose="020B0604020202020204" pitchFamily="34" charset="0"/>
              <a:cs typeface="Arial" panose="020B0604020202020204" pitchFamily="34" charset="0"/>
            </a:endParaRPr>
          </a:p>
          <a:p>
            <a:pPr algn="just"/>
            <a:r>
              <a:rPr lang="en-US" sz="2000" b="1" dirty="0">
                <a:latin typeface="Arial" panose="020B0604020202020204" pitchFamily="34" charset="0"/>
                <a:cs typeface="Arial" panose="020B0604020202020204" pitchFamily="34" charset="0"/>
              </a:rPr>
              <a:t>Cost (Budget) Estimate:</a:t>
            </a:r>
            <a:r>
              <a:rPr lang="en-US" sz="2000" dirty="0">
                <a:latin typeface="Arial" panose="020B0604020202020204" pitchFamily="34" charset="0"/>
                <a:cs typeface="Arial" panose="020B0604020202020204" pitchFamily="34" charset="0"/>
              </a:rPr>
              <a:t> The cost (budget) estimates are primarily the products of the Cost (Budget) Management processes.  This section summarizes the risk-adjusted cost estimate, estimate assumptions and methodologies.</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This section should summarize how these performance baselines (estimates) are used within the integrated control process and by its primary control tool, earned value management (EVM).  The work breakdown structure (WBS) is used to develop (</a:t>
            </a:r>
            <a:r>
              <a:rPr lang="en-US" sz="2000" b="1" dirty="0">
                <a:latin typeface="Arial" panose="020B0604020202020204" pitchFamily="34" charset="0"/>
                <a:cs typeface="Arial" panose="020B0604020202020204" pitchFamily="34" charset="0"/>
              </a:rPr>
              <a:t>planning</a:t>
            </a:r>
            <a:r>
              <a:rPr lang="en-US" sz="2000" dirty="0">
                <a:latin typeface="Arial" panose="020B0604020202020204" pitchFamily="34" charset="0"/>
                <a:cs typeface="Arial" panose="020B0604020202020204" pitchFamily="34" charset="0"/>
              </a:rPr>
              <a:t>) cost &amp; scheduled work baseline estimates, guide the scheduled-work (</a:t>
            </a:r>
            <a:r>
              <a:rPr lang="en-US" sz="2000" b="1" dirty="0">
                <a:latin typeface="Arial" panose="020B0604020202020204" pitchFamily="34" charset="0"/>
                <a:cs typeface="Arial" panose="020B0604020202020204" pitchFamily="34" charset="0"/>
              </a:rPr>
              <a:t>executing</a:t>
            </a:r>
            <a:r>
              <a:rPr lang="en-US" sz="2000" dirty="0">
                <a:latin typeface="Arial" panose="020B0604020202020204" pitchFamily="34" charset="0"/>
                <a:cs typeface="Arial" panose="020B0604020202020204" pitchFamily="34" charset="0"/>
              </a:rPr>
              <a:t>), and monitor (</a:t>
            </a:r>
            <a:r>
              <a:rPr lang="en-US" sz="2000" b="1" dirty="0">
                <a:latin typeface="Arial" panose="020B0604020202020204" pitchFamily="34" charset="0"/>
                <a:cs typeface="Arial" panose="020B0604020202020204" pitchFamily="34" charset="0"/>
              </a:rPr>
              <a:t>controlling)</a:t>
            </a:r>
            <a:r>
              <a:rPr lang="en-US" sz="2000" dirty="0">
                <a:latin typeface="Arial" panose="020B0604020202020204" pitchFamily="34" charset="0"/>
                <a:cs typeface="Arial" panose="020B0604020202020204" pitchFamily="34" charset="0"/>
              </a:rPr>
              <a:t> the cost &amp; scheduled-work baseline estimates. Estimating involves primarily scope, time, cost and risk management processes.</a:t>
            </a:r>
          </a:p>
        </p:txBody>
      </p:sp>
    </p:spTree>
    <p:extLst>
      <p:ext uri="{BB962C8B-B14F-4D97-AF65-F5344CB8AC3E}">
        <p14:creationId xmlns:p14="http://schemas.microsoft.com/office/powerpoint/2010/main" val="5213944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5431" y="146566"/>
            <a:ext cx="8229600" cy="685800"/>
          </a:xfrm>
        </p:spPr>
        <p:txBody>
          <a:bodyPr>
            <a:normAutofit/>
          </a:bodyPr>
          <a:lstStyle/>
          <a:p>
            <a:r>
              <a:rPr lang="en-US" sz="4000" dirty="0"/>
              <a:t>Supporting Documentation</a:t>
            </a:r>
            <a:endParaRPr lang="en-US" sz="2000" i="1" dirty="0">
              <a:solidFill>
                <a:srgbClr val="FF0000"/>
              </a:solidFill>
            </a:endParaRPr>
          </a:p>
        </p:txBody>
      </p:sp>
      <p:sp>
        <p:nvSpPr>
          <p:cNvPr id="51203" name="Rectangle 3"/>
          <p:cNvSpPr>
            <a:spLocks noChangeArrowheads="1"/>
          </p:cNvSpPr>
          <p:nvPr/>
        </p:nvSpPr>
        <p:spPr bwMode="auto">
          <a:xfrm>
            <a:off x="1524001" y="958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51204" name="Rectangle 4"/>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51206" name="Rectangle 6"/>
          <p:cNvSpPr>
            <a:spLocks noChangeArrowheads="1"/>
          </p:cNvSpPr>
          <p:nvPr/>
        </p:nvSpPr>
        <p:spPr bwMode="auto">
          <a:xfrm>
            <a:off x="1524001" y="2101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51207" name="Rectangle 7"/>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51208" name="Rectangle 8"/>
          <p:cNvSpPr>
            <a:spLocks noChangeArrowheads="1"/>
          </p:cNvSpPr>
          <p:nvPr/>
        </p:nvSpPr>
        <p:spPr bwMode="auto">
          <a:xfrm>
            <a:off x="1828800" y="4545013"/>
            <a:ext cx="853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tabLst>
                <a:tab pos="1828800" algn="l"/>
              </a:tabLst>
              <a:defRPr>
                <a:solidFill>
                  <a:schemeClr val="tx1"/>
                </a:solidFill>
                <a:latin typeface="Arial" panose="020B0604020202020204" pitchFamily="34" charset="0"/>
              </a:defRPr>
            </a:lvl1pPr>
            <a:lvl2pPr>
              <a:tabLst>
                <a:tab pos="1828800" algn="l"/>
              </a:tabLst>
              <a:defRPr>
                <a:solidFill>
                  <a:schemeClr val="tx1"/>
                </a:solidFill>
                <a:latin typeface="Arial" panose="020B0604020202020204" pitchFamily="34" charset="0"/>
              </a:defRPr>
            </a:lvl2pPr>
            <a:lvl3pPr>
              <a:tabLst>
                <a:tab pos="1828800" algn="l"/>
              </a:tabLst>
              <a:defRPr>
                <a:solidFill>
                  <a:schemeClr val="tx1"/>
                </a:solidFill>
                <a:latin typeface="Arial" panose="020B0604020202020204" pitchFamily="34" charset="0"/>
              </a:defRPr>
            </a:lvl3pPr>
            <a:lvl4pPr>
              <a:tabLst>
                <a:tab pos="1828800" algn="l"/>
              </a:tabLst>
              <a:defRPr>
                <a:solidFill>
                  <a:schemeClr val="tx1"/>
                </a:solidFill>
                <a:latin typeface="Arial" panose="020B0604020202020204" pitchFamily="34" charset="0"/>
              </a:defRPr>
            </a:lvl4pPr>
            <a:lvl5pPr>
              <a:tabLst>
                <a:tab pos="1828800" algn="l"/>
              </a:tabLst>
              <a:defRPr>
                <a:solidFill>
                  <a:schemeClr val="tx1"/>
                </a:solidFill>
                <a:latin typeface="Arial" panose="020B0604020202020204" pitchFamily="34" charset="0"/>
              </a:defRPr>
            </a:lvl5pPr>
            <a:lvl6pPr fontAlgn="base">
              <a:spcBef>
                <a:spcPct val="0"/>
              </a:spcBef>
              <a:spcAft>
                <a:spcPct val="0"/>
              </a:spcAft>
              <a:tabLst>
                <a:tab pos="1828800" algn="l"/>
              </a:tabLst>
              <a:defRPr>
                <a:solidFill>
                  <a:schemeClr val="tx1"/>
                </a:solidFill>
                <a:latin typeface="Arial" panose="020B0604020202020204" pitchFamily="34" charset="0"/>
              </a:defRPr>
            </a:lvl6pPr>
            <a:lvl7pPr fontAlgn="base">
              <a:spcBef>
                <a:spcPct val="0"/>
              </a:spcBef>
              <a:spcAft>
                <a:spcPct val="0"/>
              </a:spcAft>
              <a:tabLst>
                <a:tab pos="1828800" algn="l"/>
              </a:tabLst>
              <a:defRPr>
                <a:solidFill>
                  <a:schemeClr val="tx1"/>
                </a:solidFill>
                <a:latin typeface="Arial" panose="020B0604020202020204" pitchFamily="34" charset="0"/>
              </a:defRPr>
            </a:lvl7pPr>
            <a:lvl8pPr fontAlgn="base">
              <a:spcBef>
                <a:spcPct val="0"/>
              </a:spcBef>
              <a:spcAft>
                <a:spcPct val="0"/>
              </a:spcAft>
              <a:tabLst>
                <a:tab pos="1828800" algn="l"/>
              </a:tabLst>
              <a:defRPr>
                <a:solidFill>
                  <a:schemeClr val="tx1"/>
                </a:solidFill>
                <a:latin typeface="Arial" panose="020B0604020202020204" pitchFamily="34" charset="0"/>
              </a:defRPr>
            </a:lvl8pPr>
            <a:lvl9pPr fontAlgn="base">
              <a:spcBef>
                <a:spcPct val="0"/>
              </a:spcBef>
              <a:spcAft>
                <a:spcPct val="0"/>
              </a:spcAft>
              <a:tabLst>
                <a:tab pos="1828800" algn="l"/>
              </a:tabLst>
              <a:defRPr>
                <a:solidFill>
                  <a:schemeClr val="tx1"/>
                </a:solidFill>
                <a:latin typeface="Arial" panose="020B0604020202020204" pitchFamily="34" charset="0"/>
              </a:defRPr>
            </a:lvl9pPr>
          </a:lstStyle>
          <a:p>
            <a:endParaRPr lang="en-US" sz="1600" b="1">
              <a:latin typeface="Times New Roman" panose="02020603050405020304" pitchFamily="18" charset="0"/>
            </a:endParaRPr>
          </a:p>
        </p:txBody>
      </p:sp>
      <p:sp>
        <p:nvSpPr>
          <p:cNvPr id="51216" name="Rectangle 16"/>
          <p:cNvSpPr>
            <a:spLocks noChangeArrowheads="1"/>
          </p:cNvSpPr>
          <p:nvPr/>
        </p:nvSpPr>
        <p:spPr bwMode="auto">
          <a:xfrm>
            <a:off x="255430" y="1070113"/>
            <a:ext cx="11936569"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1600200" algn="l"/>
              </a:tabLst>
              <a:defRPr>
                <a:solidFill>
                  <a:schemeClr val="tx1"/>
                </a:solidFill>
                <a:latin typeface="Arial" panose="020B0604020202020204" pitchFamily="34" charset="0"/>
              </a:defRPr>
            </a:lvl1pPr>
            <a:lvl2pPr>
              <a:tabLst>
                <a:tab pos="1600200" algn="l"/>
              </a:tabLst>
              <a:defRPr>
                <a:solidFill>
                  <a:schemeClr val="tx1"/>
                </a:solidFill>
                <a:latin typeface="Arial" panose="020B0604020202020204" pitchFamily="34" charset="0"/>
              </a:defRPr>
            </a:lvl2pPr>
            <a:lvl3pPr>
              <a:tabLst>
                <a:tab pos="1600200" algn="l"/>
              </a:tabLst>
              <a:defRPr>
                <a:solidFill>
                  <a:schemeClr val="tx1"/>
                </a:solidFill>
                <a:latin typeface="Arial" panose="020B0604020202020204" pitchFamily="34" charset="0"/>
              </a:defRPr>
            </a:lvl3pPr>
            <a:lvl4pPr>
              <a:tabLst>
                <a:tab pos="1600200" algn="l"/>
              </a:tabLst>
              <a:defRPr>
                <a:solidFill>
                  <a:schemeClr val="tx1"/>
                </a:solidFill>
                <a:latin typeface="Arial" panose="020B0604020202020204" pitchFamily="34" charset="0"/>
              </a:defRPr>
            </a:lvl4pPr>
            <a:lvl5pPr>
              <a:tabLst>
                <a:tab pos="1600200" algn="l"/>
              </a:tabLst>
              <a:defRPr>
                <a:solidFill>
                  <a:schemeClr val="tx1"/>
                </a:solidFill>
                <a:latin typeface="Arial" panose="020B0604020202020204" pitchFamily="34" charset="0"/>
              </a:defRPr>
            </a:lvl5pPr>
            <a:lvl6pPr fontAlgn="base">
              <a:spcBef>
                <a:spcPct val="0"/>
              </a:spcBef>
              <a:spcAft>
                <a:spcPct val="0"/>
              </a:spcAft>
              <a:tabLst>
                <a:tab pos="1600200" algn="l"/>
              </a:tabLst>
              <a:defRPr>
                <a:solidFill>
                  <a:schemeClr val="tx1"/>
                </a:solidFill>
                <a:latin typeface="Arial" panose="020B0604020202020204" pitchFamily="34" charset="0"/>
              </a:defRPr>
            </a:lvl6pPr>
            <a:lvl7pPr fontAlgn="base">
              <a:spcBef>
                <a:spcPct val="0"/>
              </a:spcBef>
              <a:spcAft>
                <a:spcPct val="0"/>
              </a:spcAft>
              <a:tabLst>
                <a:tab pos="1600200" algn="l"/>
              </a:tabLst>
              <a:defRPr>
                <a:solidFill>
                  <a:schemeClr val="tx1"/>
                </a:solidFill>
                <a:latin typeface="Arial" panose="020B0604020202020204" pitchFamily="34" charset="0"/>
              </a:defRPr>
            </a:lvl7pPr>
            <a:lvl8pPr fontAlgn="base">
              <a:spcBef>
                <a:spcPct val="0"/>
              </a:spcBef>
              <a:spcAft>
                <a:spcPct val="0"/>
              </a:spcAft>
              <a:tabLst>
                <a:tab pos="1600200" algn="l"/>
              </a:tabLst>
              <a:defRPr>
                <a:solidFill>
                  <a:schemeClr val="tx1"/>
                </a:solidFill>
                <a:latin typeface="Arial" panose="020B0604020202020204" pitchFamily="34" charset="0"/>
              </a:defRPr>
            </a:lvl8pPr>
            <a:lvl9pPr fontAlgn="base">
              <a:spcBef>
                <a:spcPct val="0"/>
              </a:spcBef>
              <a:spcAft>
                <a:spcPct val="0"/>
              </a:spcAft>
              <a:tabLst>
                <a:tab pos="1600200" algn="l"/>
              </a:tabLst>
              <a:defRPr>
                <a:solidFill>
                  <a:schemeClr val="tx1"/>
                </a:solidFill>
                <a:latin typeface="Arial" panose="020B0604020202020204" pitchFamily="34" charset="0"/>
              </a:defRPr>
            </a:lvl9pPr>
          </a:lstStyle>
          <a:p>
            <a:r>
              <a:rPr lang="en-US" sz="2000" dirty="0">
                <a:cs typeface="Arial" panose="020B0604020202020204" pitchFamily="34" charset="0"/>
              </a:rPr>
              <a:t>The supporting documentation section quotes, summarizes and/or references documentation that gives more meaning, understanding, context, authority to the project plan.  Supporting documentation may include:</a:t>
            </a:r>
          </a:p>
          <a:p>
            <a:endParaRPr lang="en-US" sz="2000" dirty="0">
              <a:cs typeface="Arial" panose="020B0604020202020204" pitchFamily="34" charset="0"/>
            </a:endParaRPr>
          </a:p>
          <a:p>
            <a:pPr lvl="3">
              <a:buFont typeface="Wingdings" panose="05000000000000000000" pitchFamily="2" charset="2"/>
              <a:buChar char="q"/>
            </a:pPr>
            <a:r>
              <a:rPr lang="en-US" sz="2000" dirty="0">
                <a:cs typeface="Arial" panose="020B0604020202020204" pitchFamily="34" charset="0"/>
              </a:rPr>
              <a:t> Mission or Strategic Plans</a:t>
            </a:r>
          </a:p>
          <a:p>
            <a:pPr lvl="3">
              <a:buFont typeface="Wingdings" panose="05000000000000000000" pitchFamily="2" charset="2"/>
              <a:buChar char="q"/>
            </a:pPr>
            <a:r>
              <a:rPr lang="en-US" sz="2000" dirty="0">
                <a:cs typeface="Arial" panose="020B0604020202020204" pitchFamily="34" charset="0"/>
              </a:rPr>
              <a:t> Organizational Policies</a:t>
            </a:r>
          </a:p>
          <a:p>
            <a:pPr lvl="3">
              <a:buFont typeface="Wingdings" panose="05000000000000000000" pitchFamily="2" charset="2"/>
              <a:buChar char="q"/>
            </a:pPr>
            <a:r>
              <a:rPr lang="en-US" sz="2000" dirty="0">
                <a:cs typeface="Arial" panose="020B0604020202020204" pitchFamily="34" charset="0"/>
              </a:rPr>
              <a:t> Legal Mandates and Legislation	</a:t>
            </a:r>
          </a:p>
          <a:p>
            <a:pPr lvl="3">
              <a:buFont typeface="Wingdings" panose="05000000000000000000" pitchFamily="2" charset="2"/>
              <a:buChar char="q"/>
            </a:pPr>
            <a:r>
              <a:rPr lang="en-US" sz="2000" dirty="0">
                <a:cs typeface="Arial" panose="020B0604020202020204" pitchFamily="34" charset="0"/>
              </a:rPr>
              <a:t> Technical and Management Standards</a:t>
            </a:r>
          </a:p>
          <a:p>
            <a:pPr lvl="3">
              <a:buFont typeface="Wingdings" panose="05000000000000000000" pitchFamily="2" charset="2"/>
              <a:buChar char="q"/>
            </a:pPr>
            <a:r>
              <a:rPr lang="en-US" sz="2000" dirty="0">
                <a:cs typeface="Arial" panose="020B0604020202020204" pitchFamily="34" charset="0"/>
              </a:rPr>
              <a:t> Lessons Learned</a:t>
            </a:r>
          </a:p>
          <a:p>
            <a:pPr lvl="3">
              <a:buFont typeface="Wingdings" panose="05000000000000000000" pitchFamily="2" charset="2"/>
              <a:buChar char="q"/>
            </a:pPr>
            <a:r>
              <a:rPr lang="en-US" sz="2000" dirty="0">
                <a:cs typeface="Arial" panose="020B0604020202020204" pitchFamily="34" charset="0"/>
              </a:rPr>
              <a:t> Business Issues Details (resulting in a formal project)</a:t>
            </a:r>
          </a:p>
          <a:p>
            <a:pPr lvl="3">
              <a:buFont typeface="Wingdings" panose="05000000000000000000" pitchFamily="2" charset="2"/>
              <a:buChar char="q"/>
            </a:pPr>
            <a:r>
              <a:rPr lang="en-US" sz="2000" dirty="0">
                <a:cs typeface="Arial" panose="020B0604020202020204" pitchFamily="34" charset="0"/>
              </a:rPr>
              <a:t> Project Manager’s and Team Credentials</a:t>
            </a:r>
          </a:p>
          <a:p>
            <a:pPr lvl="3">
              <a:buFont typeface="Wingdings" panose="05000000000000000000" pitchFamily="2" charset="2"/>
              <a:buChar char="q"/>
            </a:pPr>
            <a:r>
              <a:rPr lang="en-US" sz="2000" dirty="0">
                <a:cs typeface="Arial" panose="020B0604020202020204" pitchFamily="34" charset="0"/>
              </a:rPr>
              <a:t> Prior Business and Technical Studies</a:t>
            </a:r>
          </a:p>
          <a:p>
            <a:pPr lvl="3">
              <a:buFont typeface="Wingdings" panose="05000000000000000000" pitchFamily="2" charset="2"/>
              <a:buChar char="q"/>
            </a:pPr>
            <a:r>
              <a:rPr lang="en-US" sz="2000" dirty="0">
                <a:cs typeface="Arial" panose="020B0604020202020204" pitchFamily="34" charset="0"/>
              </a:rPr>
              <a:t> Issues Paper on Business or Project Assumptions and Limitations </a:t>
            </a:r>
          </a:p>
          <a:p>
            <a:pPr lvl="3">
              <a:buFont typeface="Wingdings" panose="05000000000000000000" pitchFamily="2" charset="2"/>
              <a:buChar char="q"/>
            </a:pPr>
            <a:endParaRPr lang="en-US" sz="2000" dirty="0">
              <a:cs typeface="Arial" panose="020B0604020202020204" pitchFamily="34" charset="0"/>
            </a:endParaRPr>
          </a:p>
          <a:p>
            <a:r>
              <a:rPr lang="en-US" sz="2000" b="1" dirty="0">
                <a:cs typeface="Arial" panose="020B0604020202020204" pitchFamily="34" charset="0"/>
              </a:rPr>
              <a:t>Formatting:</a:t>
            </a:r>
            <a:r>
              <a:rPr lang="en-US" sz="2000" dirty="0">
                <a:cs typeface="Arial" panose="020B0604020202020204" pitchFamily="34" charset="0"/>
              </a:rPr>
              <a:t>  If possible and appropriate, the supporting documentation should be a verbatim. All documentation should be accurately concisely summarized and authoritatively referenced.  If available, all documentation should include </a:t>
            </a:r>
            <a:r>
              <a:rPr lang="en-US" sz="2000" b="1" dirty="0">
                <a:cs typeface="Arial" panose="020B0604020202020204" pitchFamily="34" charset="0"/>
              </a:rPr>
              <a:t>authoritative internet addresses</a:t>
            </a:r>
            <a:r>
              <a:rPr lang="en-US" sz="2000" dirty="0">
                <a:cs typeface="Arial" panose="020B0604020202020204" pitchFamily="34" charset="0"/>
              </a:rPr>
              <a:t>.  If applicable, all supporting documentation should reference the applicable project plan section.</a:t>
            </a:r>
          </a:p>
        </p:txBody>
      </p:sp>
    </p:spTree>
    <p:extLst>
      <p:ext uri="{BB962C8B-B14F-4D97-AF65-F5344CB8AC3E}">
        <p14:creationId xmlns:p14="http://schemas.microsoft.com/office/powerpoint/2010/main" val="3954975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2498</Words>
  <Application>Microsoft Office PowerPoint</Application>
  <PresentationFormat>Widescreen</PresentationFormat>
  <Paragraphs>334</Paragraphs>
  <Slides>29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6" baseType="lpstr">
      <vt:lpstr>Arial</vt:lpstr>
      <vt:lpstr>Calibri</vt:lpstr>
      <vt:lpstr>Calibri Light</vt:lpstr>
      <vt:lpstr>Times New Roman</vt:lpstr>
      <vt:lpstr>Wingdings</vt:lpstr>
      <vt:lpstr>Office Theme</vt:lpstr>
      <vt:lpstr>Microsoft Visio Drawing</vt:lpstr>
      <vt:lpstr>Quick Recap</vt:lpstr>
      <vt:lpstr>Project Initiation overview</vt:lpstr>
      <vt:lpstr>Lesson 3: Planning Project Work  Topic 3A: Identify the Elements of a Project Management Plan </vt:lpstr>
      <vt:lpstr>The Project Plan  Plan Your Work, then Work Your Plan</vt:lpstr>
      <vt:lpstr>What, Who, Why, How and When ?</vt:lpstr>
      <vt:lpstr>Project Plan Standards</vt:lpstr>
      <vt:lpstr>The Project Plan Why do we need a Project Plan?    How is a Project Plan used? </vt:lpstr>
      <vt:lpstr>The Project Plan What is a Project Plan?   Formal Definitions</vt:lpstr>
      <vt:lpstr>The Project Plan What is a Project Plan?  Informal Definitions </vt:lpstr>
      <vt:lpstr>The Project Plan’s Key Elements What makes up a project plan? </vt:lpstr>
      <vt:lpstr>The Project Plan’s Key Elements What makes up a project plan?  A Collection of Artifacts</vt:lpstr>
      <vt:lpstr>The Project Plan’s Key Elements </vt:lpstr>
      <vt:lpstr>Project Authorization    </vt:lpstr>
      <vt:lpstr>The Project Plan’s Key Elements </vt:lpstr>
      <vt:lpstr>Project “MOV”</vt:lpstr>
      <vt:lpstr>PowerPoint Presentation</vt:lpstr>
      <vt:lpstr>The Project Plan’s Key Elements </vt:lpstr>
      <vt:lpstr>Integrated Management Control Plan </vt:lpstr>
      <vt:lpstr>Scope Management Plan </vt:lpstr>
      <vt:lpstr>Time (Schedule) Management Plan </vt:lpstr>
      <vt:lpstr>Cost Management Plan </vt:lpstr>
      <vt:lpstr>Quality Management Plan </vt:lpstr>
      <vt:lpstr>Project Human Resource Management Plan </vt:lpstr>
      <vt:lpstr>Communication Management Plan </vt:lpstr>
      <vt:lpstr>Risk Management Plan </vt:lpstr>
      <vt:lpstr>Procurement (and Contract) Management Plan </vt:lpstr>
      <vt:lpstr>The Project Plan’s Key Elements </vt:lpstr>
      <vt:lpstr>Project Resource Estimates (Baseline) </vt:lpstr>
      <vt:lpstr>Supporting Documentation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11</cp:revision>
  <dcterms:created xsi:type="dcterms:W3CDTF">2013-06-01T03:48:44Z</dcterms:created>
  <dcterms:modified xsi:type="dcterms:W3CDTF">2013-06-01T05:43:49Z</dcterms:modified>
</cp:coreProperties>
</file>