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Default Extension="ppt" ContentType="application/vnd.ms-powerpoint"/>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 id="2147483709" r:id="rId2"/>
  </p:sldMasterIdLst>
  <p:notesMasterIdLst>
    <p:notesMasterId r:id="rId78"/>
  </p:notesMasterIdLst>
  <p:handoutMasterIdLst>
    <p:handoutMasterId r:id="rId79"/>
  </p:handoutMasterIdLst>
  <p:sldIdLst>
    <p:sldId id="463" r:id="rId3"/>
    <p:sldId id="464" r:id="rId4"/>
    <p:sldId id="465" r:id="rId5"/>
    <p:sldId id="466" r:id="rId6"/>
    <p:sldId id="467" r:id="rId7"/>
    <p:sldId id="468" r:id="rId8"/>
    <p:sldId id="469" r:id="rId9"/>
    <p:sldId id="470" r:id="rId10"/>
    <p:sldId id="471" r:id="rId11"/>
    <p:sldId id="472" r:id="rId12"/>
    <p:sldId id="473" r:id="rId13"/>
    <p:sldId id="474" r:id="rId14"/>
    <p:sldId id="475" r:id="rId15"/>
    <p:sldId id="476" r:id="rId16"/>
    <p:sldId id="477" r:id="rId17"/>
    <p:sldId id="478" r:id="rId18"/>
    <p:sldId id="479" r:id="rId19"/>
    <p:sldId id="480" r:id="rId20"/>
    <p:sldId id="481" r:id="rId21"/>
    <p:sldId id="482" r:id="rId22"/>
    <p:sldId id="483" r:id="rId23"/>
    <p:sldId id="484" r:id="rId24"/>
    <p:sldId id="485" r:id="rId25"/>
    <p:sldId id="462" r:id="rId26"/>
    <p:sldId id="303" r:id="rId27"/>
    <p:sldId id="307" r:id="rId28"/>
    <p:sldId id="308" r:id="rId29"/>
    <p:sldId id="309" r:id="rId30"/>
    <p:sldId id="310" r:id="rId31"/>
    <p:sldId id="311" r:id="rId32"/>
    <p:sldId id="316" r:id="rId33"/>
    <p:sldId id="322" r:id="rId34"/>
    <p:sldId id="332" r:id="rId35"/>
    <p:sldId id="334" r:id="rId36"/>
    <p:sldId id="337" r:id="rId37"/>
    <p:sldId id="350" r:id="rId38"/>
    <p:sldId id="351" r:id="rId39"/>
    <p:sldId id="355" r:id="rId40"/>
    <p:sldId id="357" r:id="rId41"/>
    <p:sldId id="360" r:id="rId42"/>
    <p:sldId id="363" r:id="rId43"/>
    <p:sldId id="364" r:id="rId44"/>
    <p:sldId id="368" r:id="rId45"/>
    <p:sldId id="369" r:id="rId46"/>
    <p:sldId id="382" r:id="rId47"/>
    <p:sldId id="383" r:id="rId48"/>
    <p:sldId id="386" r:id="rId49"/>
    <p:sldId id="387" r:id="rId50"/>
    <p:sldId id="396" r:id="rId51"/>
    <p:sldId id="397" r:id="rId52"/>
    <p:sldId id="398" r:id="rId53"/>
    <p:sldId id="407" r:id="rId54"/>
    <p:sldId id="408" r:id="rId55"/>
    <p:sldId id="412" r:id="rId56"/>
    <p:sldId id="413" r:id="rId57"/>
    <p:sldId id="417" r:id="rId58"/>
    <p:sldId id="421" r:id="rId59"/>
    <p:sldId id="422" r:id="rId60"/>
    <p:sldId id="439" r:id="rId61"/>
    <p:sldId id="440" r:id="rId62"/>
    <p:sldId id="443" r:id="rId63"/>
    <p:sldId id="445" r:id="rId64"/>
    <p:sldId id="446" r:id="rId65"/>
    <p:sldId id="447" r:id="rId66"/>
    <p:sldId id="448" r:id="rId67"/>
    <p:sldId id="449" r:id="rId68"/>
    <p:sldId id="450" r:id="rId69"/>
    <p:sldId id="451" r:id="rId70"/>
    <p:sldId id="452" r:id="rId71"/>
    <p:sldId id="453" r:id="rId72"/>
    <p:sldId id="454" r:id="rId73"/>
    <p:sldId id="458" r:id="rId74"/>
    <p:sldId id="459" r:id="rId75"/>
    <p:sldId id="460" r:id="rId76"/>
    <p:sldId id="461" r:id="rId7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Narrow" panose="020B0606020202030204" pitchFamily="34" charset="0"/>
        <a:ea typeface="+mn-ea"/>
        <a:cs typeface="+mn-cs"/>
      </a:defRPr>
    </a:lvl1pPr>
    <a:lvl2pPr marL="457200" algn="l" rtl="0" fontAlgn="base">
      <a:spcBef>
        <a:spcPct val="0"/>
      </a:spcBef>
      <a:spcAft>
        <a:spcPct val="0"/>
      </a:spcAft>
      <a:defRPr sz="2400" kern="1200">
        <a:solidFill>
          <a:schemeClr val="tx1"/>
        </a:solidFill>
        <a:latin typeface="Arial Narrow" panose="020B0606020202030204" pitchFamily="34" charset="0"/>
        <a:ea typeface="+mn-ea"/>
        <a:cs typeface="+mn-cs"/>
      </a:defRPr>
    </a:lvl2pPr>
    <a:lvl3pPr marL="914400" algn="l" rtl="0" fontAlgn="base">
      <a:spcBef>
        <a:spcPct val="0"/>
      </a:spcBef>
      <a:spcAft>
        <a:spcPct val="0"/>
      </a:spcAft>
      <a:defRPr sz="2400" kern="1200">
        <a:solidFill>
          <a:schemeClr val="tx1"/>
        </a:solidFill>
        <a:latin typeface="Arial Narrow" panose="020B0606020202030204" pitchFamily="34" charset="0"/>
        <a:ea typeface="+mn-ea"/>
        <a:cs typeface="+mn-cs"/>
      </a:defRPr>
    </a:lvl3pPr>
    <a:lvl4pPr marL="1371600" algn="l" rtl="0" fontAlgn="base">
      <a:spcBef>
        <a:spcPct val="0"/>
      </a:spcBef>
      <a:spcAft>
        <a:spcPct val="0"/>
      </a:spcAft>
      <a:defRPr sz="2400" kern="1200">
        <a:solidFill>
          <a:schemeClr val="tx1"/>
        </a:solidFill>
        <a:latin typeface="Arial Narrow" panose="020B0606020202030204" pitchFamily="34" charset="0"/>
        <a:ea typeface="+mn-ea"/>
        <a:cs typeface="+mn-cs"/>
      </a:defRPr>
    </a:lvl4pPr>
    <a:lvl5pPr marL="1828800" algn="l" rtl="0" fontAlgn="base">
      <a:spcBef>
        <a:spcPct val="0"/>
      </a:spcBef>
      <a:spcAft>
        <a:spcPct val="0"/>
      </a:spcAft>
      <a:defRPr sz="2400" kern="1200">
        <a:solidFill>
          <a:schemeClr val="tx1"/>
        </a:solidFill>
        <a:latin typeface="Arial Narrow" panose="020B0606020202030204" pitchFamily="34" charset="0"/>
        <a:ea typeface="+mn-ea"/>
        <a:cs typeface="+mn-cs"/>
      </a:defRPr>
    </a:lvl5pPr>
    <a:lvl6pPr marL="2286000" algn="l" defTabSz="914400" rtl="0" eaLnBrk="1" latinLnBrk="0" hangingPunct="1">
      <a:defRPr sz="2400" kern="1200">
        <a:solidFill>
          <a:schemeClr val="tx1"/>
        </a:solidFill>
        <a:latin typeface="Arial Narrow" panose="020B0606020202030204" pitchFamily="34" charset="0"/>
        <a:ea typeface="+mn-ea"/>
        <a:cs typeface="+mn-cs"/>
      </a:defRPr>
    </a:lvl6pPr>
    <a:lvl7pPr marL="2743200" algn="l" defTabSz="914400" rtl="0" eaLnBrk="1" latinLnBrk="0" hangingPunct="1">
      <a:defRPr sz="2400" kern="1200">
        <a:solidFill>
          <a:schemeClr val="tx1"/>
        </a:solidFill>
        <a:latin typeface="Arial Narrow" panose="020B0606020202030204" pitchFamily="34" charset="0"/>
        <a:ea typeface="+mn-ea"/>
        <a:cs typeface="+mn-cs"/>
      </a:defRPr>
    </a:lvl7pPr>
    <a:lvl8pPr marL="3200400" algn="l" defTabSz="914400" rtl="0" eaLnBrk="1" latinLnBrk="0" hangingPunct="1">
      <a:defRPr sz="2400" kern="1200">
        <a:solidFill>
          <a:schemeClr val="tx1"/>
        </a:solidFill>
        <a:latin typeface="Arial Narrow" panose="020B0606020202030204" pitchFamily="34" charset="0"/>
        <a:ea typeface="+mn-ea"/>
        <a:cs typeface="+mn-cs"/>
      </a:defRPr>
    </a:lvl8pPr>
    <a:lvl9pPr marL="3657600" algn="l" defTabSz="914400" rtl="0" eaLnBrk="1" latinLnBrk="0" hangingPunct="1">
      <a:defRPr sz="24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FFFF"/>
    <a:srgbClr val="000000"/>
    <a:srgbClr val="FAFD00"/>
    <a:srgbClr val="FF5008"/>
    <a:srgbClr val="114FFB"/>
    <a:srgbClr val="043DD8"/>
    <a:srgbClr val="0000FF"/>
    <a:srgbClr val="66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45" d="100"/>
          <a:sy n="45" d="100"/>
        </p:scale>
        <p:origin x="-1411" y="-67"/>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66" d="100"/>
          <a:sy n="66" d="100"/>
        </p:scale>
        <p:origin x="-2304" y="-22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_rels/viewProps.xml.rels><?xml version="1.0" encoding="UTF-8" standalone="yes"?>
<Relationships xmlns="http://schemas.openxmlformats.org/package/2006/relationships"><Relationship Id="rId3" Type="http://schemas.openxmlformats.org/officeDocument/2006/relationships/slide" Target="slides/slide49.xml"/><Relationship Id="rId7" Type="http://schemas.openxmlformats.org/officeDocument/2006/relationships/slide" Target="slides/slide64.xml"/><Relationship Id="rId2" Type="http://schemas.openxmlformats.org/officeDocument/2006/relationships/slide" Target="slides/slide45.xml"/><Relationship Id="rId1" Type="http://schemas.openxmlformats.org/officeDocument/2006/relationships/slide" Target="slides/slide31.xml"/><Relationship Id="rId6" Type="http://schemas.openxmlformats.org/officeDocument/2006/relationships/slide" Target="slides/slide62.xml"/><Relationship Id="rId5" Type="http://schemas.openxmlformats.org/officeDocument/2006/relationships/slide" Target="slides/slide59.xml"/><Relationship Id="rId4"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eaLnBrk="0" hangingPunct="0">
              <a:defRPr sz="1000" i="1">
                <a:latin typeface="Times New Roman" pitchFamily="18" charset="0"/>
              </a:defRPr>
            </a:lvl1pPr>
          </a:lstStyle>
          <a:p>
            <a:pPr>
              <a:defRPr/>
            </a:pPr>
            <a:endParaRPr lang="en-US"/>
          </a:p>
        </p:txBody>
      </p:sp>
      <p:sp>
        <p:nvSpPr>
          <p:cNvPr id="30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eaLnBrk="0" hangingPunct="0">
              <a:defRPr sz="1000" i="1">
                <a:latin typeface="Times New Roman" pitchFamily="18" charset="0"/>
              </a:defRPr>
            </a:lvl1pPr>
          </a:lstStyle>
          <a:p>
            <a:pPr>
              <a:defRPr/>
            </a:pPr>
            <a:endParaRPr lang="en-US"/>
          </a:p>
        </p:txBody>
      </p:sp>
      <p:sp>
        <p:nvSpPr>
          <p:cNvPr id="30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eaLnBrk="0" hangingPunct="0">
              <a:defRPr sz="1000" i="1">
                <a:latin typeface="Times New Roman" pitchFamily="18" charset="0"/>
              </a:defRPr>
            </a:lvl1pPr>
          </a:lstStyle>
          <a:p>
            <a:pPr>
              <a:defRPr/>
            </a:pPr>
            <a:endParaRPr lang="en-US"/>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eaLnBrk="0" hangingPunct="0">
              <a:defRPr sz="1000" i="1">
                <a:latin typeface="Times New Roman" panose="02020603050405020304" pitchFamily="18" charset="0"/>
              </a:defRPr>
            </a:lvl1pPr>
          </a:lstStyle>
          <a:p>
            <a:fld id="{91906444-E7E3-4415-BF1B-04192B253F0D}" type="slidenum">
              <a:rPr lang="en-US"/>
              <a:pPr/>
              <a:t>‹#›</a:t>
            </a:fld>
            <a:endParaRPr lang="en-US"/>
          </a:p>
        </p:txBody>
      </p:sp>
    </p:spTree>
    <p:extLst>
      <p:ext uri="{BB962C8B-B14F-4D97-AF65-F5344CB8AC3E}">
        <p14:creationId xmlns:p14="http://schemas.microsoft.com/office/powerpoint/2010/main" xmlns="" val="3681103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68580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eaLnBrk="0" hangingPunct="0">
              <a:defRPr sz="1200" b="1">
                <a:latin typeface="Arial" pitchFamily="34" charset="0"/>
              </a:defRPr>
            </a:lvl1pPr>
          </a:lstStyle>
          <a:p>
            <a:pPr>
              <a:defRPr/>
            </a:pPr>
            <a:r>
              <a:rPr lang="en-US"/>
              <a:t>Course #1031-1:  Project Management Tools and Techniques	              Module 1-Course Intro </a:t>
            </a:r>
            <a:endParaRPr lang="en-US">
              <a:latin typeface="Times New Roman" pitchFamily="18" charset="0"/>
            </a:endParaRPr>
          </a:p>
        </p:txBody>
      </p:sp>
      <p:sp>
        <p:nvSpPr>
          <p:cNvPr id="2052" name="Rectangle 4"/>
          <p:cNvSpPr>
            <a:spLocks noGrp="1" noChangeArrowheads="1"/>
          </p:cNvSpPr>
          <p:nvPr>
            <p:ph type="ftr" sz="quarter" idx="4"/>
          </p:nvPr>
        </p:nvSpPr>
        <p:spPr bwMode="auto">
          <a:xfrm>
            <a:off x="0" y="8686800"/>
            <a:ext cx="49530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eaLnBrk="0" hangingPunct="0">
              <a:defRPr sz="1000" b="1">
                <a:latin typeface="Arial" pitchFamily="34" charset="0"/>
              </a:defRPr>
            </a:lvl1pPr>
          </a:lstStyle>
          <a:p>
            <a:pPr>
              <a:defRPr/>
            </a:pPr>
            <a:r>
              <a:rPr lang="en-US"/>
              <a:t>Copyright 2001, General Physics Corporation	                  </a:t>
            </a:r>
            <a:r>
              <a:rPr lang="en-US" sz="1200"/>
              <a:t>Instructor Guide</a:t>
            </a:r>
          </a:p>
        </p:txBody>
      </p:sp>
      <p:sp>
        <p:nvSpPr>
          <p:cNvPr id="77828" name="Rectangle 6"/>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2055" name="Rectangle 7"/>
          <p:cNvSpPr>
            <a:spLocks noChangeArrowheads="1"/>
          </p:cNvSpPr>
          <p:nvPr/>
        </p:nvSpPr>
        <p:spPr bwMode="auto">
          <a:xfrm>
            <a:off x="762000" y="4267200"/>
            <a:ext cx="3427413" cy="1903413"/>
          </a:xfrm>
          <a:prstGeom prst="rect">
            <a:avLst/>
          </a:prstGeom>
          <a:noFill/>
          <a:ln w="9525">
            <a:noFill/>
            <a:miter lim="800000"/>
            <a:headEnd/>
            <a:tailEnd/>
          </a:ln>
          <a:effectLst/>
        </p:spPr>
        <p:txBody>
          <a:bodyPr lIns="92075" tIns="46038" rIns="92075" bIns="46038"/>
          <a:lstStyle/>
          <a:p>
            <a:pPr eaLnBrk="0" hangingPunct="0">
              <a:lnSpc>
                <a:spcPct val="90000"/>
              </a:lnSpc>
              <a:spcBef>
                <a:spcPct val="40000"/>
              </a:spcBef>
              <a:defRPr/>
            </a:pPr>
            <a:r>
              <a:rPr lang="en-US" sz="1200" b="1" u="sng">
                <a:latin typeface="Times New Roman" pitchFamily="18" charset="0"/>
              </a:rPr>
              <a:t>Instruction Type:</a:t>
            </a:r>
          </a:p>
          <a:p>
            <a:pPr eaLnBrk="0" hangingPunct="0">
              <a:lnSpc>
                <a:spcPct val="90000"/>
              </a:lnSpc>
              <a:spcBef>
                <a:spcPct val="40000"/>
              </a:spcBef>
              <a:defRPr/>
            </a:pPr>
            <a:endParaRPr lang="en-US" sz="1200" b="1" u="sng">
              <a:latin typeface="Times New Roman" pitchFamily="18" charset="0"/>
            </a:endParaRPr>
          </a:p>
        </p:txBody>
      </p:sp>
      <p:sp>
        <p:nvSpPr>
          <p:cNvPr id="2056" name="Rectangle 8"/>
          <p:cNvSpPr>
            <a:spLocks noChangeArrowheads="1"/>
          </p:cNvSpPr>
          <p:nvPr/>
        </p:nvSpPr>
        <p:spPr bwMode="auto">
          <a:xfrm>
            <a:off x="309563" y="566738"/>
            <a:ext cx="3871912" cy="8139112"/>
          </a:xfrm>
          <a:prstGeom prst="rect">
            <a:avLst/>
          </a:prstGeom>
          <a:noFill/>
          <a:ln w="12700">
            <a:solidFill>
              <a:schemeClr val="tx1"/>
            </a:solidFill>
            <a:miter lim="800000"/>
            <a:headEnd/>
            <a:tailEnd/>
          </a:ln>
          <a:effectLst/>
        </p:spPr>
        <p:txBody>
          <a:bodyPr wrap="none" anchor="ctr"/>
          <a:lstStyle/>
          <a:p>
            <a:pPr>
              <a:defRPr/>
            </a:pPr>
            <a:endParaRPr lang="en-US"/>
          </a:p>
        </p:txBody>
      </p:sp>
      <p:sp>
        <p:nvSpPr>
          <p:cNvPr id="2057" name="Rectangle 9"/>
          <p:cNvSpPr>
            <a:spLocks noChangeArrowheads="1"/>
          </p:cNvSpPr>
          <p:nvPr/>
        </p:nvSpPr>
        <p:spPr bwMode="auto">
          <a:xfrm>
            <a:off x="4498975" y="4191000"/>
            <a:ext cx="2120900" cy="4514850"/>
          </a:xfrm>
          <a:prstGeom prst="rect">
            <a:avLst/>
          </a:prstGeom>
          <a:solidFill>
            <a:schemeClr val="bg1"/>
          </a:solidFill>
          <a:ln w="12700">
            <a:solidFill>
              <a:schemeClr val="tx1"/>
            </a:solidFill>
            <a:miter lim="800000"/>
            <a:headEnd/>
            <a:tailEnd/>
          </a:ln>
          <a:effectLst>
            <a:outerShdw dist="107763" dir="13500000" algn="ctr" rotWithShape="0">
              <a:schemeClr val="bg2"/>
            </a:outerShdw>
          </a:effectLst>
        </p:spPr>
        <p:txBody>
          <a:bodyPr wrap="none" anchor="ctr"/>
          <a:lstStyle/>
          <a:p>
            <a:pPr>
              <a:defRPr/>
            </a:pPr>
            <a:endParaRPr lang="en-US"/>
          </a:p>
        </p:txBody>
      </p:sp>
      <p:sp>
        <p:nvSpPr>
          <p:cNvPr id="2058" name="Rectangle 10"/>
          <p:cNvSpPr>
            <a:spLocks noChangeArrowheads="1"/>
          </p:cNvSpPr>
          <p:nvPr/>
        </p:nvSpPr>
        <p:spPr bwMode="auto">
          <a:xfrm>
            <a:off x="4572000" y="4191000"/>
            <a:ext cx="1981200" cy="366713"/>
          </a:xfrm>
          <a:prstGeom prst="rect">
            <a:avLst/>
          </a:prstGeom>
          <a:noFill/>
          <a:ln w="9525">
            <a:noFill/>
            <a:miter lim="800000"/>
            <a:headEnd/>
            <a:tailEnd/>
          </a:ln>
          <a:effectLst/>
        </p:spPr>
        <p:txBody>
          <a:bodyPr lIns="92075" tIns="46038" rIns="92075" bIns="46038">
            <a:spAutoFit/>
          </a:bodyPr>
          <a:lstStyle/>
          <a:p>
            <a:pPr algn="ctr" eaLnBrk="0" hangingPunct="0">
              <a:spcBef>
                <a:spcPct val="50000"/>
              </a:spcBef>
              <a:defRPr/>
            </a:pPr>
            <a:r>
              <a:rPr lang="en-US" sz="1800" b="1" u="sng">
                <a:latin typeface="Helvetica" pitchFamily="34" charset="0"/>
              </a:rPr>
              <a:t>YOUR NOTES:</a:t>
            </a:r>
          </a:p>
        </p:txBody>
      </p:sp>
      <p:sp>
        <p:nvSpPr>
          <p:cNvPr id="2059" name="Line 11"/>
          <p:cNvSpPr>
            <a:spLocks noChangeShapeType="1"/>
          </p:cNvSpPr>
          <p:nvPr/>
        </p:nvSpPr>
        <p:spPr bwMode="auto">
          <a:xfrm>
            <a:off x="0" y="304800"/>
            <a:ext cx="6858000" cy="0"/>
          </a:xfrm>
          <a:prstGeom prst="line">
            <a:avLst/>
          </a:prstGeom>
          <a:noFill/>
          <a:ln w="12700">
            <a:solidFill>
              <a:schemeClr val="tx1"/>
            </a:solidFill>
            <a:round/>
            <a:headEnd type="none" w="sm" len="sm"/>
            <a:tailEnd type="none" w="sm" len="sm"/>
          </a:ln>
          <a:effectLst/>
        </p:spPr>
        <p:txBody>
          <a:bodyPr wrap="none" anchor="ctr"/>
          <a:lstStyle/>
          <a:p>
            <a:pPr>
              <a:defRPr/>
            </a:pPr>
            <a:endParaRPr lang="en-US"/>
          </a:p>
        </p:txBody>
      </p:sp>
      <p:sp>
        <p:nvSpPr>
          <p:cNvPr id="2063" name="Rectangle 15"/>
          <p:cNvSpPr>
            <a:spLocks noGrp="1" noChangeArrowheads="1"/>
          </p:cNvSpPr>
          <p:nvPr>
            <p:ph type="body" sz="quarter" idx="3"/>
          </p:nvPr>
        </p:nvSpPr>
        <p:spPr bwMode="auto">
          <a:xfrm>
            <a:off x="685800" y="4572000"/>
            <a:ext cx="3343275"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64" name="Rectangle 16"/>
          <p:cNvSpPr>
            <a:spLocks noGrp="1" noChangeArrowheads="1"/>
          </p:cNvSpPr>
          <p:nvPr>
            <p:ph type="sldNum" sz="quarter" idx="5"/>
          </p:nvPr>
        </p:nvSpPr>
        <p:spPr bwMode="auto">
          <a:xfrm>
            <a:off x="5638800" y="8686800"/>
            <a:ext cx="12192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eaLnBrk="0" hangingPunct="0">
              <a:defRPr sz="1800" b="1">
                <a:latin typeface="Arial" panose="020B0604020202020204" pitchFamily="34" charset="0"/>
              </a:defRPr>
            </a:lvl1pPr>
          </a:lstStyle>
          <a:p>
            <a:r>
              <a:rPr lang="en-US"/>
              <a:t>IG 1-1-</a:t>
            </a:r>
            <a:fld id="{2771C731-5879-42B1-8D8D-43186288598B}" type="slidenum">
              <a:rPr lang="en-US"/>
              <a:pPr/>
              <a:t>‹#›</a:t>
            </a:fld>
            <a:endParaRPr lang="en-US"/>
          </a:p>
        </p:txBody>
      </p:sp>
    </p:spTree>
    <p:extLst>
      <p:ext uri="{BB962C8B-B14F-4D97-AF65-F5344CB8AC3E}">
        <p14:creationId xmlns:p14="http://schemas.microsoft.com/office/powerpoint/2010/main" xmlns="" val="2788853738"/>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b="1" kern="1200">
        <a:solidFill>
          <a:schemeClr val="tx1"/>
        </a:solidFill>
        <a:latin typeface="Times New Roman" pitchFamily="18" charset="0"/>
        <a:ea typeface="+mn-ea"/>
        <a:cs typeface="+mn-cs"/>
      </a:defRPr>
    </a:lvl1pPr>
    <a:lvl2pPr marL="685800" indent="-228600" algn="l" rtl="0" eaLnBrk="0" fontAlgn="base" hangingPunct="0">
      <a:spcBef>
        <a:spcPct val="30000"/>
      </a:spcBef>
      <a:spcAft>
        <a:spcPct val="0"/>
      </a:spcAft>
      <a:buSzPct val="100000"/>
      <a:buFont typeface="Wingdings" panose="05000000000000000000" pitchFamily="2" charset="2"/>
      <a:buChar char="u"/>
      <a:defRPr sz="12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buSzPct val="100000"/>
      <a:buChar char="–"/>
      <a:defRPr sz="12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buSzPct val="100000"/>
      <a:buFont typeface="Wingdings" panose="05000000000000000000" pitchFamily="2" charset="2"/>
      <a:buChar char="Ÿ"/>
      <a:defRPr sz="12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SzPct val="100000"/>
      <a:buFont typeface="Wingdings" panose="05000000000000000000" pitchFamily="2" charset="2"/>
      <a:buChar char="Ø"/>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2799D7-D653-4564-8534-95011C327F8A}" type="slidenum">
              <a:rPr lang="en-US">
                <a:solidFill>
                  <a:srgbClr val="000000"/>
                </a:solidFill>
              </a:rPr>
              <a:pPr/>
              <a:t>2</a:t>
            </a:fld>
            <a:endParaRPr lang="en-US">
              <a:solidFill>
                <a:srgbClr val="000000"/>
              </a:solidFill>
            </a:endParaRPr>
          </a:p>
        </p:txBody>
      </p:sp>
      <p:sp>
        <p:nvSpPr>
          <p:cNvPr id="313346" name="Rectangle 2"/>
          <p:cNvSpPr>
            <a:spLocks noGrp="1" noRot="1" noChangeAspect="1" noChangeArrowheads="1" noTextEdit="1"/>
          </p:cNvSpPr>
          <p:nvPr>
            <p:ph type="sldImg"/>
          </p:nvPr>
        </p:nvSpPr>
        <p:spPr>
          <a:xfrm>
            <a:off x="1143000" y="685800"/>
            <a:ext cx="4572000" cy="3429000"/>
          </a:xfrm>
          <a:ln/>
        </p:spPr>
      </p:sp>
      <p:sp>
        <p:nvSpPr>
          <p:cNvPr id="313347"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53775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573504-BBE6-4B98-8C30-EF42999CF0EE}" type="slidenum">
              <a:rPr lang="en-US">
                <a:solidFill>
                  <a:srgbClr val="000000"/>
                </a:solidFill>
              </a:rPr>
              <a:pPr/>
              <a:t>3</a:t>
            </a:fld>
            <a:endParaRPr lang="en-US">
              <a:solidFill>
                <a:srgbClr val="000000"/>
              </a:solidFill>
            </a:endParaRPr>
          </a:p>
        </p:txBody>
      </p:sp>
      <p:sp>
        <p:nvSpPr>
          <p:cNvPr id="283650" name="Rectangle 2"/>
          <p:cNvSpPr>
            <a:spLocks noGrp="1" noRot="1" noChangeAspect="1" noChangeArrowheads="1" noTextEdit="1"/>
          </p:cNvSpPr>
          <p:nvPr>
            <p:ph type="sldImg"/>
          </p:nvPr>
        </p:nvSpPr>
        <p:spPr>
          <a:xfrm>
            <a:off x="1143000" y="685800"/>
            <a:ext cx="4572000" cy="3429000"/>
          </a:xfrm>
          <a:ln/>
        </p:spPr>
      </p:sp>
      <p:sp>
        <p:nvSpPr>
          <p:cNvPr id="283651"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2305515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3A9386-FDBD-4B3C-9C7F-9B807EDCC73D}" type="slidenum">
              <a:rPr lang="en-US">
                <a:solidFill>
                  <a:srgbClr val="000000"/>
                </a:solidFill>
              </a:rPr>
              <a:pPr/>
              <a:t>4</a:t>
            </a:fld>
            <a:endParaRPr lang="en-US">
              <a:solidFill>
                <a:srgbClr val="000000"/>
              </a:solidFill>
            </a:endParaRPr>
          </a:p>
        </p:txBody>
      </p:sp>
      <p:sp>
        <p:nvSpPr>
          <p:cNvPr id="285698" name="Rectangle 2"/>
          <p:cNvSpPr>
            <a:spLocks noGrp="1" noRot="1" noChangeAspect="1" noChangeArrowheads="1" noTextEdit="1"/>
          </p:cNvSpPr>
          <p:nvPr>
            <p:ph type="sldImg"/>
          </p:nvPr>
        </p:nvSpPr>
        <p:spPr>
          <a:xfrm>
            <a:off x="1143000" y="685800"/>
            <a:ext cx="4572000" cy="3429000"/>
          </a:xfrm>
          <a:ln/>
        </p:spPr>
      </p:sp>
      <p:sp>
        <p:nvSpPr>
          <p:cNvPr id="285699"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1996684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D0F3A4-35BF-4FBB-A7DB-5F35F5FF1A87}" type="slidenum">
              <a:rPr lang="en-US">
                <a:solidFill>
                  <a:srgbClr val="000000"/>
                </a:solidFill>
              </a:rPr>
              <a:pPr/>
              <a:t>5</a:t>
            </a:fld>
            <a:endParaRPr lang="en-US">
              <a:solidFill>
                <a:srgbClr val="000000"/>
              </a:solidFill>
            </a:endParaRPr>
          </a:p>
        </p:txBody>
      </p:sp>
      <p:sp>
        <p:nvSpPr>
          <p:cNvPr id="287746" name="Rectangle 2"/>
          <p:cNvSpPr>
            <a:spLocks noGrp="1" noRot="1" noChangeAspect="1" noChangeArrowheads="1" noTextEdit="1"/>
          </p:cNvSpPr>
          <p:nvPr>
            <p:ph type="sldImg"/>
          </p:nvPr>
        </p:nvSpPr>
        <p:spPr>
          <a:xfrm>
            <a:off x="1143000" y="685800"/>
            <a:ext cx="4572000" cy="3429000"/>
          </a:xfrm>
          <a:ln/>
        </p:spPr>
      </p:sp>
      <p:sp>
        <p:nvSpPr>
          <p:cNvPr id="287747"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4098932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43B8CF4D-EDAC-43B6-9E9C-2ACB9B5B2D56}" type="slidenum">
              <a:rPr lang="en-US">
                <a:solidFill>
                  <a:srgbClr val="000000"/>
                </a:solidFill>
              </a:rPr>
              <a:pPr/>
              <a:t>6</a:t>
            </a:fld>
            <a:endParaRPr lang="en-US">
              <a:solidFill>
                <a:srgbClr val="000000"/>
              </a:solidFill>
            </a:endParaRPr>
          </a:p>
        </p:txBody>
      </p:sp>
      <p:sp>
        <p:nvSpPr>
          <p:cNvPr id="28979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r"/>
            <a:fld id="{A9365D47-BD59-4521-A819-8A7E130063DD}" type="slidenum">
              <a:rPr lang="en-US" sz="1200">
                <a:solidFill>
                  <a:srgbClr val="000000"/>
                </a:solidFill>
                <a:latin typeface="Arial" panose="020B0604020202020204" pitchFamily="34" charset="0"/>
              </a:rPr>
              <a:pPr algn="r"/>
              <a:t>6</a:t>
            </a:fld>
            <a:endParaRPr lang="en-US" sz="1200">
              <a:solidFill>
                <a:srgbClr val="000000"/>
              </a:solidFill>
              <a:latin typeface="Arial" panose="020B0604020202020204" pitchFamily="34" charset="0"/>
            </a:endParaRPr>
          </a:p>
        </p:txBody>
      </p:sp>
      <p:sp>
        <p:nvSpPr>
          <p:cNvPr id="289795" name="Rectangle 2"/>
          <p:cNvSpPr>
            <a:spLocks noGrp="1" noRot="1" noChangeAspect="1" noChangeArrowheads="1" noTextEdit="1"/>
          </p:cNvSpPr>
          <p:nvPr>
            <p:ph type="sldImg"/>
          </p:nvPr>
        </p:nvSpPr>
        <p:spPr>
          <a:xfrm>
            <a:off x="1143000" y="685800"/>
            <a:ext cx="4572000" cy="3429000"/>
          </a:xfrm>
          <a:ln/>
        </p:spPr>
      </p:sp>
      <p:sp>
        <p:nvSpPr>
          <p:cNvPr id="289796"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953131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2BF04B-A71A-43C2-8F00-6A496CC7C473}" type="slidenum">
              <a:rPr lang="en-US">
                <a:solidFill>
                  <a:srgbClr val="000000"/>
                </a:solidFill>
              </a:rPr>
              <a:pPr/>
              <a:t>7</a:t>
            </a:fld>
            <a:endParaRPr lang="en-US">
              <a:solidFill>
                <a:srgbClr val="000000"/>
              </a:solidFill>
            </a:endParaRPr>
          </a:p>
        </p:txBody>
      </p:sp>
      <p:sp>
        <p:nvSpPr>
          <p:cNvPr id="318466" name="Rectangle 2"/>
          <p:cNvSpPr>
            <a:spLocks noGrp="1" noRot="1" noChangeAspect="1" noChangeArrowheads="1" noTextEdit="1"/>
          </p:cNvSpPr>
          <p:nvPr>
            <p:ph type="sldImg"/>
          </p:nvPr>
        </p:nvSpPr>
        <p:spPr>
          <a:xfrm>
            <a:off x="1143000" y="685800"/>
            <a:ext cx="4572000" cy="3429000"/>
          </a:xfrm>
          <a:ln/>
        </p:spPr>
      </p:sp>
      <p:sp>
        <p:nvSpPr>
          <p:cNvPr id="3184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617142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071A4-7362-4700-B955-667640E7FC26}" type="slidenum">
              <a:rPr lang="en-US">
                <a:solidFill>
                  <a:srgbClr val="000000"/>
                </a:solidFill>
              </a:rPr>
              <a:pPr/>
              <a:t>8</a:t>
            </a:fld>
            <a:endParaRPr lang="en-US">
              <a:solidFill>
                <a:srgbClr val="000000"/>
              </a:solidFill>
            </a:endParaRPr>
          </a:p>
        </p:txBody>
      </p:sp>
      <p:sp>
        <p:nvSpPr>
          <p:cNvPr id="292866" name="Rectangle 2"/>
          <p:cNvSpPr>
            <a:spLocks noGrp="1" noRot="1" noChangeAspect="1" noChangeArrowheads="1" noTextEdit="1"/>
          </p:cNvSpPr>
          <p:nvPr>
            <p:ph type="sldImg"/>
          </p:nvPr>
        </p:nvSpPr>
        <p:spPr>
          <a:xfrm>
            <a:off x="1143000" y="685800"/>
            <a:ext cx="4572000" cy="3429000"/>
          </a:xfrm>
          <a:ln/>
        </p:spPr>
      </p:sp>
      <p:sp>
        <p:nvSpPr>
          <p:cNvPr id="292867"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8593719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A16DBA-A5E3-495A-9213-6FB4ECA56565}" type="slidenum">
              <a:rPr lang="en-US">
                <a:solidFill>
                  <a:srgbClr val="000000"/>
                </a:solidFill>
              </a:rPr>
              <a:pPr/>
              <a:t>9</a:t>
            </a:fld>
            <a:endParaRPr lang="en-US">
              <a:solidFill>
                <a:srgbClr val="000000"/>
              </a:solidFill>
            </a:endParaRPr>
          </a:p>
        </p:txBody>
      </p:sp>
      <p:sp>
        <p:nvSpPr>
          <p:cNvPr id="319490" name="Rectangle 2"/>
          <p:cNvSpPr>
            <a:spLocks noGrp="1" noRot="1" noChangeAspect="1" noChangeArrowheads="1" noTextEdit="1"/>
          </p:cNvSpPr>
          <p:nvPr>
            <p:ph type="sldImg"/>
          </p:nvPr>
        </p:nvSpPr>
        <p:spPr>
          <a:xfrm>
            <a:off x="1143000" y="685800"/>
            <a:ext cx="4572000" cy="3429000"/>
          </a:xfrm>
          <a:ln/>
        </p:spPr>
      </p:sp>
      <p:sp>
        <p:nvSpPr>
          <p:cNvPr id="3194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33305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4FB714-3BDB-4C5A-B09A-118B5870DCB4}" type="slidenum">
              <a:rPr lang="en-US">
                <a:solidFill>
                  <a:srgbClr val="000000"/>
                </a:solidFill>
              </a:rPr>
              <a:pPr/>
              <a:t>10</a:t>
            </a:fld>
            <a:endParaRPr lang="en-US">
              <a:solidFill>
                <a:srgbClr val="000000"/>
              </a:solidFill>
            </a:endParaRPr>
          </a:p>
        </p:txBody>
      </p:sp>
      <p:sp>
        <p:nvSpPr>
          <p:cNvPr id="320514" name="Rectangle 2"/>
          <p:cNvSpPr>
            <a:spLocks noGrp="1" noRot="1" noChangeAspect="1" noChangeArrowheads="1" noTextEdit="1"/>
          </p:cNvSpPr>
          <p:nvPr>
            <p:ph type="sldImg"/>
          </p:nvPr>
        </p:nvSpPr>
        <p:spPr>
          <a:xfrm>
            <a:off x="1143000" y="685800"/>
            <a:ext cx="4572000" cy="3429000"/>
          </a:xfrm>
          <a:ln/>
        </p:spPr>
      </p:sp>
      <p:sp>
        <p:nvSpPr>
          <p:cNvPr id="3205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916185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0E3DD6-43D1-4A73-9635-2BEC40968674}" type="slidenum">
              <a:rPr lang="en-US">
                <a:solidFill>
                  <a:srgbClr val="000000"/>
                </a:solidFill>
              </a:rPr>
              <a:pPr/>
              <a:t>11</a:t>
            </a:fld>
            <a:endParaRPr lang="en-US">
              <a:solidFill>
                <a:srgbClr val="000000"/>
              </a:solidFill>
            </a:endParaRPr>
          </a:p>
        </p:txBody>
      </p:sp>
      <p:sp>
        <p:nvSpPr>
          <p:cNvPr id="321538" name="Rectangle 2"/>
          <p:cNvSpPr>
            <a:spLocks noGrp="1" noRot="1" noChangeAspect="1" noChangeArrowheads="1" noTextEdit="1"/>
          </p:cNvSpPr>
          <p:nvPr>
            <p:ph type="sldImg"/>
          </p:nvPr>
        </p:nvSpPr>
        <p:spPr>
          <a:xfrm>
            <a:off x="1143000" y="685800"/>
            <a:ext cx="4572000" cy="3429000"/>
          </a:xfrm>
          <a:ln/>
        </p:spPr>
      </p:sp>
      <p:sp>
        <p:nvSpPr>
          <p:cNvPr id="3215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158173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CA13DA-E404-4E41-B5F9-07662E79E05B}" type="slidenum">
              <a:rPr lang="en-US">
                <a:solidFill>
                  <a:srgbClr val="000000"/>
                </a:solidFill>
              </a:rPr>
              <a:pPr/>
              <a:t>12</a:t>
            </a:fld>
            <a:endParaRPr lang="en-US">
              <a:solidFill>
                <a:srgbClr val="000000"/>
              </a:solidFill>
            </a:endParaRPr>
          </a:p>
        </p:txBody>
      </p:sp>
      <p:sp>
        <p:nvSpPr>
          <p:cNvPr id="329730" name="Rectangle 2"/>
          <p:cNvSpPr>
            <a:spLocks noGrp="1" noRot="1" noChangeAspect="1" noChangeArrowheads="1" noTextEdit="1"/>
          </p:cNvSpPr>
          <p:nvPr>
            <p:ph type="sldImg"/>
          </p:nvPr>
        </p:nvSpPr>
        <p:spPr>
          <a:xfrm>
            <a:off x="1143000" y="685800"/>
            <a:ext cx="4572000" cy="3429000"/>
          </a:xfrm>
          <a:ln/>
        </p:spPr>
      </p:sp>
      <p:sp>
        <p:nvSpPr>
          <p:cNvPr id="3297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697428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976553-7476-40EA-8785-49AA3F5ED391}" type="slidenum">
              <a:rPr lang="en-US">
                <a:solidFill>
                  <a:srgbClr val="000000"/>
                </a:solidFill>
              </a:rPr>
              <a:pPr/>
              <a:t>13</a:t>
            </a:fld>
            <a:endParaRPr lang="en-US">
              <a:solidFill>
                <a:srgbClr val="000000"/>
              </a:solidFill>
            </a:endParaRPr>
          </a:p>
        </p:txBody>
      </p:sp>
      <p:sp>
        <p:nvSpPr>
          <p:cNvPr id="297986" name="Rectangle 2"/>
          <p:cNvSpPr>
            <a:spLocks noGrp="1" noRot="1" noChangeAspect="1" noChangeArrowheads="1" noTextEdit="1"/>
          </p:cNvSpPr>
          <p:nvPr>
            <p:ph type="sldImg"/>
          </p:nvPr>
        </p:nvSpPr>
        <p:spPr>
          <a:xfrm>
            <a:off x="1143000" y="685800"/>
            <a:ext cx="4572000" cy="3429000"/>
          </a:xfrm>
          <a:ln/>
        </p:spPr>
      </p:sp>
      <p:sp>
        <p:nvSpPr>
          <p:cNvPr id="297987"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875942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0DC05E-B845-4B9B-86F7-CE2F32C18AD2}" type="slidenum">
              <a:rPr lang="en-US">
                <a:solidFill>
                  <a:srgbClr val="000000"/>
                </a:solidFill>
              </a:rPr>
              <a:pPr/>
              <a:t>14</a:t>
            </a:fld>
            <a:endParaRPr lang="en-US">
              <a:solidFill>
                <a:srgbClr val="000000"/>
              </a:solidFill>
            </a:endParaRPr>
          </a:p>
        </p:txBody>
      </p:sp>
      <p:sp>
        <p:nvSpPr>
          <p:cNvPr id="300034" name="Rectangle 2"/>
          <p:cNvSpPr>
            <a:spLocks noGrp="1" noRot="1" noChangeAspect="1" noChangeArrowheads="1" noTextEdit="1"/>
          </p:cNvSpPr>
          <p:nvPr>
            <p:ph type="sldImg"/>
          </p:nvPr>
        </p:nvSpPr>
        <p:spPr>
          <a:xfrm>
            <a:off x="1143000" y="685800"/>
            <a:ext cx="4572000" cy="3429000"/>
          </a:xfrm>
          <a:ln/>
        </p:spPr>
      </p:sp>
      <p:sp>
        <p:nvSpPr>
          <p:cNvPr id="300035"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3711272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F70B12-1D77-4D06-A94F-53C0511CDBAF}" type="slidenum">
              <a:rPr lang="en-US">
                <a:solidFill>
                  <a:srgbClr val="000000"/>
                </a:solidFill>
              </a:rPr>
              <a:pPr/>
              <a:t>15</a:t>
            </a:fld>
            <a:endParaRPr lang="en-US">
              <a:solidFill>
                <a:srgbClr val="000000"/>
              </a:solidFill>
            </a:endParaRPr>
          </a:p>
        </p:txBody>
      </p:sp>
      <p:sp>
        <p:nvSpPr>
          <p:cNvPr id="302082" name="Rectangle 2"/>
          <p:cNvSpPr>
            <a:spLocks noGrp="1" noRot="1" noChangeAspect="1" noChangeArrowheads="1" noTextEdit="1"/>
          </p:cNvSpPr>
          <p:nvPr>
            <p:ph type="sldImg"/>
          </p:nvPr>
        </p:nvSpPr>
        <p:spPr>
          <a:xfrm>
            <a:off x="1143000" y="685800"/>
            <a:ext cx="4572000" cy="3429000"/>
          </a:xfrm>
          <a:ln/>
        </p:spPr>
      </p:sp>
      <p:sp>
        <p:nvSpPr>
          <p:cNvPr id="302083"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3669253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ED18E1-5307-4212-BE90-7B7ED8198EA1}" type="slidenum">
              <a:rPr lang="en-US">
                <a:solidFill>
                  <a:srgbClr val="000000"/>
                </a:solidFill>
              </a:rPr>
              <a:pPr/>
              <a:t>16</a:t>
            </a:fld>
            <a:endParaRPr lang="en-US">
              <a:solidFill>
                <a:srgbClr val="000000"/>
              </a:solidFill>
            </a:endParaRPr>
          </a:p>
        </p:txBody>
      </p:sp>
      <p:sp>
        <p:nvSpPr>
          <p:cNvPr id="332802" name="Rectangle 2"/>
          <p:cNvSpPr>
            <a:spLocks noGrp="1" noRot="1" noChangeAspect="1" noChangeArrowheads="1" noTextEdit="1"/>
          </p:cNvSpPr>
          <p:nvPr>
            <p:ph type="sldImg"/>
          </p:nvPr>
        </p:nvSpPr>
        <p:spPr>
          <a:xfrm>
            <a:off x="1143000" y="685800"/>
            <a:ext cx="4572000" cy="3429000"/>
          </a:xfrm>
          <a:ln/>
        </p:spPr>
      </p:sp>
      <p:sp>
        <p:nvSpPr>
          <p:cNvPr id="332803"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2077734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983F822-8CDB-4A47-A5E2-A7A250ECFF30}" type="slidenum">
              <a:rPr lang="en-US">
                <a:solidFill>
                  <a:srgbClr val="000000"/>
                </a:solidFill>
              </a:rPr>
              <a:pPr/>
              <a:t>17</a:t>
            </a:fld>
            <a:endParaRPr lang="en-US">
              <a:solidFill>
                <a:srgbClr val="000000"/>
              </a:solidFill>
            </a:endParaRPr>
          </a:p>
        </p:txBody>
      </p:sp>
      <p:sp>
        <p:nvSpPr>
          <p:cNvPr id="3041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r"/>
            <a:fld id="{6C15EBE2-15B7-41F7-9D25-F887A7023DA7}" type="slidenum">
              <a:rPr lang="en-US" sz="1200">
                <a:solidFill>
                  <a:srgbClr val="000000"/>
                </a:solidFill>
                <a:latin typeface="Arial" panose="020B0604020202020204" pitchFamily="34" charset="0"/>
              </a:rPr>
              <a:pPr algn="r"/>
              <a:t>17</a:t>
            </a:fld>
            <a:endParaRPr lang="en-US" sz="1200">
              <a:solidFill>
                <a:srgbClr val="000000"/>
              </a:solidFill>
              <a:latin typeface="Arial" panose="020B0604020202020204" pitchFamily="34" charset="0"/>
            </a:endParaRPr>
          </a:p>
        </p:txBody>
      </p:sp>
      <p:sp>
        <p:nvSpPr>
          <p:cNvPr id="304131" name="Rectangle 2"/>
          <p:cNvSpPr>
            <a:spLocks noGrp="1" noRot="1" noChangeAspect="1" noChangeArrowheads="1" noTextEdit="1"/>
          </p:cNvSpPr>
          <p:nvPr>
            <p:ph type="sldImg"/>
          </p:nvPr>
        </p:nvSpPr>
        <p:spPr>
          <a:xfrm>
            <a:off x="1143000" y="685800"/>
            <a:ext cx="4572000" cy="3429000"/>
          </a:xfrm>
          <a:ln/>
        </p:spPr>
      </p:sp>
      <p:sp>
        <p:nvSpPr>
          <p:cNvPr id="304132"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916062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5CADBE-52E3-45A2-8E45-05E4E67DDED9}" type="slidenum">
              <a:rPr lang="en-US">
                <a:solidFill>
                  <a:srgbClr val="000000"/>
                </a:solidFill>
              </a:rPr>
              <a:pPr/>
              <a:t>18</a:t>
            </a:fld>
            <a:endParaRPr lang="en-US">
              <a:solidFill>
                <a:srgbClr val="000000"/>
              </a:solidFill>
            </a:endParaRPr>
          </a:p>
        </p:txBody>
      </p:sp>
      <p:sp>
        <p:nvSpPr>
          <p:cNvPr id="334850" name="Rectangle 2"/>
          <p:cNvSpPr>
            <a:spLocks noGrp="1" noRot="1" noChangeAspect="1" noChangeArrowheads="1" noTextEdit="1"/>
          </p:cNvSpPr>
          <p:nvPr>
            <p:ph type="sldImg"/>
          </p:nvPr>
        </p:nvSpPr>
        <p:spPr>
          <a:xfrm>
            <a:off x="1143000" y="685800"/>
            <a:ext cx="4572000" cy="3429000"/>
          </a:xfrm>
          <a:ln/>
        </p:spPr>
      </p:sp>
      <p:sp>
        <p:nvSpPr>
          <p:cNvPr id="3348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1556169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685D1F-6F0D-4E13-BF0C-B35EF3F53D01}" type="slidenum">
              <a:rPr lang="en-US">
                <a:solidFill>
                  <a:srgbClr val="000000"/>
                </a:solidFill>
              </a:rPr>
              <a:pPr/>
              <a:t>19</a:t>
            </a:fld>
            <a:endParaRPr lang="en-US">
              <a:solidFill>
                <a:srgbClr val="000000"/>
              </a:solidFill>
            </a:endParaRPr>
          </a:p>
        </p:txBody>
      </p:sp>
      <p:sp>
        <p:nvSpPr>
          <p:cNvPr id="306178" name="Rectangle 2"/>
          <p:cNvSpPr>
            <a:spLocks noGrp="1" noRot="1" noChangeAspect="1" noChangeArrowheads="1" noTextEdit="1"/>
          </p:cNvSpPr>
          <p:nvPr>
            <p:ph type="sldImg"/>
          </p:nvPr>
        </p:nvSpPr>
        <p:spPr>
          <a:xfrm>
            <a:off x="1143000" y="685800"/>
            <a:ext cx="4572000" cy="3429000"/>
          </a:xfrm>
          <a:ln/>
        </p:spPr>
      </p:sp>
      <p:sp>
        <p:nvSpPr>
          <p:cNvPr id="306179"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1570659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174B32-CC56-4484-AD6F-71E866947652}" type="slidenum">
              <a:rPr lang="en-US">
                <a:solidFill>
                  <a:srgbClr val="000000"/>
                </a:solidFill>
              </a:rPr>
              <a:pPr/>
              <a:t>20</a:t>
            </a:fld>
            <a:endParaRPr lang="en-US">
              <a:solidFill>
                <a:srgbClr val="000000"/>
              </a:solidFill>
            </a:endParaRPr>
          </a:p>
        </p:txBody>
      </p:sp>
      <p:sp>
        <p:nvSpPr>
          <p:cNvPr id="322562" name="Rectangle 2"/>
          <p:cNvSpPr>
            <a:spLocks noGrp="1" noRot="1" noChangeAspect="1" noChangeArrowheads="1" noTextEdit="1"/>
          </p:cNvSpPr>
          <p:nvPr>
            <p:ph type="sldImg"/>
          </p:nvPr>
        </p:nvSpPr>
        <p:spPr>
          <a:xfrm>
            <a:off x="1143000" y="685800"/>
            <a:ext cx="4572000" cy="3429000"/>
          </a:xfrm>
          <a:ln/>
        </p:spPr>
      </p:sp>
      <p:sp>
        <p:nvSpPr>
          <p:cNvPr id="3225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770566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7D94CC-27DE-49BE-88B3-F8248B47922F}" type="slidenum">
              <a:rPr lang="en-US">
                <a:solidFill>
                  <a:srgbClr val="000000"/>
                </a:solidFill>
              </a:rPr>
              <a:pPr/>
              <a:t>21</a:t>
            </a:fld>
            <a:endParaRPr lang="en-US">
              <a:solidFill>
                <a:srgbClr val="000000"/>
              </a:solidFill>
            </a:endParaRPr>
          </a:p>
        </p:txBody>
      </p:sp>
      <p:sp>
        <p:nvSpPr>
          <p:cNvPr id="309250" name="Rectangle 2"/>
          <p:cNvSpPr>
            <a:spLocks noGrp="1" noRot="1" noChangeAspect="1" noChangeArrowheads="1" noTextEdit="1"/>
          </p:cNvSpPr>
          <p:nvPr>
            <p:ph type="sldImg"/>
          </p:nvPr>
        </p:nvSpPr>
        <p:spPr>
          <a:xfrm>
            <a:off x="1143000" y="685800"/>
            <a:ext cx="4572000" cy="3429000"/>
          </a:xfrm>
          <a:ln/>
        </p:spPr>
      </p:sp>
      <p:sp>
        <p:nvSpPr>
          <p:cNvPr id="309251" name="Rectangle 3"/>
          <p:cNvSpPr>
            <a:spLocks noGrp="1" noChangeArrowheads="1"/>
          </p:cNvSpPr>
          <p:nvPr>
            <p:ph type="body" idx="1"/>
          </p:nvPr>
        </p:nvSpPr>
        <p:spPr>
          <a:xfrm>
            <a:off x="685800" y="4343400"/>
            <a:ext cx="5486400" cy="4114800"/>
          </a:xfrm>
        </p:spPr>
        <p:txBody>
          <a:bodyPr/>
          <a:lstStyle/>
          <a:p>
            <a:endParaRPr lang="en-US"/>
          </a:p>
        </p:txBody>
      </p:sp>
    </p:spTree>
    <p:extLst>
      <p:ext uri="{BB962C8B-B14F-4D97-AF65-F5344CB8AC3E}">
        <p14:creationId xmlns:p14="http://schemas.microsoft.com/office/powerpoint/2010/main" xmlns="" val="3849809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51FBFE-03A1-4B2F-8B05-6CAFFD7B1FCE}" type="slidenum">
              <a:rPr lang="en-US">
                <a:solidFill>
                  <a:srgbClr val="000000"/>
                </a:solidFill>
              </a:rPr>
              <a:pPr/>
              <a:t>22</a:t>
            </a:fld>
            <a:endParaRPr lang="en-US">
              <a:solidFill>
                <a:srgbClr val="000000"/>
              </a:solidFill>
            </a:endParaRPr>
          </a:p>
        </p:txBody>
      </p:sp>
      <p:sp>
        <p:nvSpPr>
          <p:cNvPr id="323586" name="Rectangle 2"/>
          <p:cNvSpPr>
            <a:spLocks noGrp="1" noRot="1" noChangeAspect="1" noChangeArrowheads="1" noTextEdit="1"/>
          </p:cNvSpPr>
          <p:nvPr>
            <p:ph type="sldImg"/>
          </p:nvPr>
        </p:nvSpPr>
        <p:spPr>
          <a:xfrm>
            <a:off x="1143000" y="685800"/>
            <a:ext cx="4572000" cy="3429000"/>
          </a:xfrm>
          <a:ln/>
        </p:spPr>
      </p:sp>
      <p:sp>
        <p:nvSpPr>
          <p:cNvPr id="32358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759272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6A2F87-4DDD-4B68-876C-C98199A526E9}" type="slidenum">
              <a:rPr lang="en-US">
                <a:solidFill>
                  <a:srgbClr val="000000"/>
                </a:solidFill>
              </a:rPr>
              <a:pPr/>
              <a:t>23</a:t>
            </a:fld>
            <a:endParaRPr lang="en-US">
              <a:solidFill>
                <a:srgbClr val="000000"/>
              </a:solidFill>
            </a:endParaRPr>
          </a:p>
        </p:txBody>
      </p:sp>
      <p:sp>
        <p:nvSpPr>
          <p:cNvPr id="324610" name="Rectangle 2"/>
          <p:cNvSpPr>
            <a:spLocks noGrp="1" noRot="1" noChangeAspect="1" noChangeArrowheads="1" noTextEdit="1"/>
          </p:cNvSpPr>
          <p:nvPr>
            <p:ph type="sldImg"/>
          </p:nvPr>
        </p:nvSpPr>
        <p:spPr>
          <a:xfrm>
            <a:off x="1143000" y="685800"/>
            <a:ext cx="4572000" cy="3429000"/>
          </a:xfrm>
          <a:ln/>
        </p:spPr>
      </p:sp>
      <p:sp>
        <p:nvSpPr>
          <p:cNvPr id="32461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886635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1150938" y="692150"/>
            <a:ext cx="4556125" cy="3416300"/>
          </a:xfrm>
          <a:ln/>
        </p:spPr>
      </p:sp>
      <p:sp>
        <p:nvSpPr>
          <p:cNvPr id="788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78852" name="Header Placeholder 3"/>
          <p:cNvSpPr>
            <a:spLocks noGrp="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78853" name="Footer Placeholder 4"/>
          <p:cNvSpPr>
            <a:spLocks noGrp="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78854" name="Slide Number Placeholder 5"/>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93467260-FAB7-4ECE-819D-D6A09B6DF66B}" type="slidenum">
              <a:rPr lang="en-US" sz="1800">
                <a:latin typeface="Arial" panose="020B0604020202020204" pitchFamily="34" charset="0"/>
              </a:rPr>
              <a:pPr/>
              <a:t>24</a:t>
            </a:fld>
            <a:endParaRPr lang="en-US" sz="1800">
              <a:latin typeface="Arial" panose="020B0604020202020204" pitchFamily="34" charset="0"/>
            </a:endParaRPr>
          </a:p>
        </p:txBody>
      </p:sp>
    </p:spTree>
    <p:extLst>
      <p:ext uri="{BB962C8B-B14F-4D97-AF65-F5344CB8AC3E}">
        <p14:creationId xmlns:p14="http://schemas.microsoft.com/office/powerpoint/2010/main" xmlns="" val="4229821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089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090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80CFA3B9-DCB9-47FD-9B9B-02979460E9A8}" type="slidenum">
              <a:rPr lang="en-US" sz="1800">
                <a:latin typeface="Arial" panose="020B0604020202020204" pitchFamily="34" charset="0"/>
              </a:rPr>
              <a:pPr/>
              <a:t>25</a:t>
            </a:fld>
            <a:endParaRPr lang="en-US" sz="1800">
              <a:latin typeface="Arial" panose="020B0604020202020204" pitchFamily="34" charset="0"/>
            </a:endParaRPr>
          </a:p>
        </p:txBody>
      </p:sp>
      <p:sp>
        <p:nvSpPr>
          <p:cNvPr id="80901" name="Rectangle 2"/>
          <p:cNvSpPr>
            <a:spLocks noChangeArrowheads="1"/>
          </p:cNvSpPr>
          <p:nvPr/>
        </p:nvSpPr>
        <p:spPr bwMode="auto">
          <a:xfrm>
            <a:off x="3884613" y="-4763"/>
            <a:ext cx="29749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0902" name="Rectangle 3"/>
          <p:cNvSpPr>
            <a:spLocks noChangeArrowheads="1"/>
          </p:cNvSpPr>
          <p:nvPr/>
        </p:nvSpPr>
        <p:spPr bwMode="auto">
          <a:xfrm>
            <a:off x="-3175" y="8683625"/>
            <a:ext cx="2973388"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0903" name="Rectangle 4"/>
          <p:cNvSpPr>
            <a:spLocks noChangeArrowheads="1"/>
          </p:cNvSpPr>
          <p:nvPr/>
        </p:nvSpPr>
        <p:spPr bwMode="auto">
          <a:xfrm>
            <a:off x="-3175" y="-4763"/>
            <a:ext cx="29733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0904" name="Rectangle 5"/>
          <p:cNvSpPr>
            <a:spLocks noGrp="1" noRot="1" noChangeAspect="1" noChangeArrowheads="1" noTextEdit="1"/>
          </p:cNvSpPr>
          <p:nvPr>
            <p:ph type="sldImg"/>
          </p:nvPr>
        </p:nvSpPr>
        <p:spPr>
          <a:xfrm>
            <a:off x="382588" y="533400"/>
            <a:ext cx="4556125" cy="3416300"/>
          </a:xfrm>
          <a:ln cap="flat"/>
        </p:spPr>
      </p:sp>
      <p:sp>
        <p:nvSpPr>
          <p:cNvPr id="80905" name="Rectangle 6"/>
          <p:cNvSpPr>
            <a:spLocks noGrp="1" noChangeArrowheads="1"/>
          </p:cNvSpPr>
          <p:nvPr>
            <p:ph type="body" idx="1"/>
          </p:nvPr>
        </p:nvSpPr>
        <p:spPr>
          <a:xfrm>
            <a:off x="609600" y="4343400"/>
            <a:ext cx="33432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lstStyle/>
          <a:p>
            <a:pPr defTabSz="882650"/>
            <a:r>
              <a:rPr lang="en-US" smtClean="0"/>
              <a:t>Instructor Do</a:t>
            </a:r>
          </a:p>
          <a:p>
            <a:pPr marL="673100" lvl="1" indent="-223838" defTabSz="882650"/>
            <a:r>
              <a:rPr lang="en-US" smtClean="0"/>
              <a:t>Read through the slide.</a:t>
            </a:r>
          </a:p>
          <a:p>
            <a:pPr marL="673100" lvl="1" indent="-223838" defTabSz="882650"/>
            <a:r>
              <a:rPr lang="en-US" smtClean="0"/>
              <a:t>Indicate that PMI stands for the Project Management Institute, a nonprofit professional organization established to serve the project management profession.  For further information, participants can call PMI at (610) 734-3330 (in the US).</a:t>
            </a:r>
          </a:p>
          <a:p>
            <a:pPr defTabSz="882650"/>
            <a:endParaRPr lang="en-US" smtClean="0"/>
          </a:p>
        </p:txBody>
      </p:sp>
    </p:spTree>
    <p:extLst>
      <p:ext uri="{BB962C8B-B14F-4D97-AF65-F5344CB8AC3E}">
        <p14:creationId xmlns:p14="http://schemas.microsoft.com/office/powerpoint/2010/main" xmlns="" val="3382374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294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294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F682454A-9509-4A5C-A077-FF479EFC89B0}" type="slidenum">
              <a:rPr lang="en-US" sz="1800">
                <a:latin typeface="Arial" panose="020B0604020202020204" pitchFamily="34" charset="0"/>
              </a:rPr>
              <a:pPr/>
              <a:t>26</a:t>
            </a:fld>
            <a:endParaRPr lang="en-US" sz="1800">
              <a:latin typeface="Arial" panose="020B0604020202020204" pitchFamily="34" charset="0"/>
            </a:endParaRPr>
          </a:p>
        </p:txBody>
      </p:sp>
      <p:sp>
        <p:nvSpPr>
          <p:cNvPr id="82949" name="Rectangle 2"/>
          <p:cNvSpPr>
            <a:spLocks noChangeArrowheads="1"/>
          </p:cNvSpPr>
          <p:nvPr/>
        </p:nvSpPr>
        <p:spPr bwMode="auto">
          <a:xfrm>
            <a:off x="3884613" y="-4763"/>
            <a:ext cx="297497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2950" name="Rectangle 3"/>
          <p:cNvSpPr>
            <a:spLocks noChangeArrowheads="1"/>
          </p:cNvSpPr>
          <p:nvPr/>
        </p:nvSpPr>
        <p:spPr bwMode="auto">
          <a:xfrm>
            <a:off x="-3175" y="8683625"/>
            <a:ext cx="2973388"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2951" name="Rectangle 4"/>
          <p:cNvSpPr>
            <a:spLocks noChangeArrowheads="1"/>
          </p:cNvSpPr>
          <p:nvPr/>
        </p:nvSpPr>
        <p:spPr bwMode="auto">
          <a:xfrm>
            <a:off x="-3175" y="-4763"/>
            <a:ext cx="29733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2952" name="Rectangle 5"/>
          <p:cNvSpPr>
            <a:spLocks noGrp="1" noRot="1" noChangeAspect="1" noChangeArrowheads="1" noTextEdit="1"/>
          </p:cNvSpPr>
          <p:nvPr>
            <p:ph type="sldImg"/>
          </p:nvPr>
        </p:nvSpPr>
        <p:spPr>
          <a:xfrm>
            <a:off x="382588" y="533400"/>
            <a:ext cx="4556125" cy="3416300"/>
          </a:xfrm>
          <a:ln cap="flat"/>
        </p:spPr>
      </p:sp>
      <p:sp>
        <p:nvSpPr>
          <p:cNvPr id="82953" name="Rectangle 6"/>
          <p:cNvSpPr>
            <a:spLocks noGrp="1" noChangeArrowheads="1"/>
          </p:cNvSpPr>
          <p:nvPr>
            <p:ph type="body" idx="1"/>
          </p:nvPr>
        </p:nvSpPr>
        <p:spPr>
          <a:xfrm>
            <a:off x="609600" y="4343400"/>
            <a:ext cx="33432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lstStyle/>
          <a:p>
            <a:pPr defTabSz="882650"/>
            <a:r>
              <a:rPr lang="en-US" smtClean="0"/>
              <a:t>Instructor Do</a:t>
            </a:r>
          </a:p>
          <a:p>
            <a:pPr marL="673100" lvl="1" indent="-223838" defTabSz="882650"/>
            <a:r>
              <a:rPr lang="en-US" smtClean="0"/>
              <a:t>Read through the slide.</a:t>
            </a:r>
          </a:p>
          <a:p>
            <a:pPr marL="673100" lvl="1" indent="-223838" defTabSz="882650"/>
            <a:r>
              <a:rPr lang="en-US" smtClean="0"/>
              <a:t>Indicate that the role of the project manager has been defined by PMI in the Code of Ethics for the project management professional, which will be discussed in a later section of the course.</a:t>
            </a:r>
          </a:p>
          <a:p>
            <a:pPr defTabSz="882650"/>
            <a:endParaRPr lang="en-US" smtClean="0"/>
          </a:p>
        </p:txBody>
      </p:sp>
    </p:spTree>
    <p:extLst>
      <p:ext uri="{BB962C8B-B14F-4D97-AF65-F5344CB8AC3E}">
        <p14:creationId xmlns:p14="http://schemas.microsoft.com/office/powerpoint/2010/main" xmlns="" val="4249881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397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397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7ADD028E-EEFF-4B98-BA07-04632315F647}" type="slidenum">
              <a:rPr lang="en-US" sz="1800">
                <a:latin typeface="Arial" panose="020B0604020202020204" pitchFamily="34" charset="0"/>
              </a:rPr>
              <a:pPr/>
              <a:t>27</a:t>
            </a:fld>
            <a:endParaRPr lang="en-US" sz="1800">
              <a:latin typeface="Arial" panose="020B0604020202020204" pitchFamily="34" charset="0"/>
            </a:endParaRPr>
          </a:p>
        </p:txBody>
      </p:sp>
      <p:sp>
        <p:nvSpPr>
          <p:cNvPr id="83973" name="Rectangle 2"/>
          <p:cNvSpPr>
            <a:spLocks noGrp="1" noRot="1" noChangeAspect="1" noChangeArrowheads="1" noTextEdit="1"/>
          </p:cNvSpPr>
          <p:nvPr>
            <p:ph type="sldImg"/>
          </p:nvPr>
        </p:nvSpPr>
        <p:spPr>
          <a:xfrm>
            <a:off x="382588" y="533400"/>
            <a:ext cx="4556125" cy="3416300"/>
          </a:xfrm>
          <a:ln/>
        </p:spPr>
      </p:sp>
      <p:sp>
        <p:nvSpPr>
          <p:cNvPr id="83974" name="Rectangle 3"/>
          <p:cNvSpPr>
            <a:spLocks noGrp="1" noChangeArrowheads="1"/>
          </p:cNvSpPr>
          <p:nvPr>
            <p:ph type="body" idx="1"/>
          </p:nvPr>
        </p:nvSpPr>
        <p:spPr>
          <a:xfrm>
            <a:off x="609600" y="4343400"/>
            <a:ext cx="33432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1149680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499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499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FDFF9FCA-D8C5-4CD6-B522-B14A63360627}" type="slidenum">
              <a:rPr lang="en-US" sz="1800">
                <a:latin typeface="Arial" panose="020B0604020202020204" pitchFamily="34" charset="0"/>
              </a:rPr>
              <a:pPr/>
              <a:t>28</a:t>
            </a:fld>
            <a:endParaRPr lang="en-US" sz="1800">
              <a:latin typeface="Arial" panose="020B0604020202020204" pitchFamily="34" charset="0"/>
            </a:endParaRPr>
          </a:p>
        </p:txBody>
      </p:sp>
      <p:sp>
        <p:nvSpPr>
          <p:cNvPr id="84997"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4998"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4999"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5000" name="Rectangle 5"/>
          <p:cNvSpPr>
            <a:spLocks noGrp="1" noRot="1" noChangeAspect="1" noChangeArrowheads="1" noTextEdit="1"/>
          </p:cNvSpPr>
          <p:nvPr>
            <p:ph type="sldImg"/>
          </p:nvPr>
        </p:nvSpPr>
        <p:spPr>
          <a:xfrm>
            <a:off x="382588" y="533400"/>
            <a:ext cx="4556125" cy="3416300"/>
          </a:xfrm>
          <a:ln cap="flat"/>
        </p:spPr>
      </p:sp>
      <p:sp>
        <p:nvSpPr>
          <p:cNvPr id="85001" name="Rectangle 6"/>
          <p:cNvSpPr>
            <a:spLocks noGrp="1" noChangeArrowheads="1"/>
          </p:cNvSpPr>
          <p:nvPr>
            <p:ph type="body" idx="1"/>
          </p:nvPr>
        </p:nvSpPr>
        <p:spPr>
          <a:xfrm>
            <a:off x="609600" y="4343400"/>
            <a:ext cx="33432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5000"/>
              </a:lnSpc>
              <a:spcBef>
                <a:spcPct val="0"/>
              </a:spcBef>
            </a:pPr>
            <a:r>
              <a:rPr lang="en-US" sz="1000" smtClean="0"/>
              <a:t>Instructor Say</a:t>
            </a:r>
          </a:p>
          <a:p>
            <a:pPr lvl="1">
              <a:lnSpc>
                <a:spcPct val="95000"/>
              </a:lnSpc>
              <a:spcBef>
                <a:spcPct val="0"/>
              </a:spcBef>
            </a:pPr>
            <a:r>
              <a:rPr lang="en-US" sz="1000" smtClean="0"/>
              <a:t>To achieve success by balancing this triangle, it might seem that black magic is what is needed.  But that’s not true.  What we need are:</a:t>
            </a:r>
          </a:p>
          <a:p>
            <a:pPr lvl="2">
              <a:lnSpc>
                <a:spcPct val="95000"/>
              </a:lnSpc>
              <a:spcBef>
                <a:spcPct val="0"/>
              </a:spcBef>
            </a:pPr>
            <a:r>
              <a:rPr lang="en-US" sz="1000" smtClean="0"/>
              <a:t>A clear understanding of customer priorities</a:t>
            </a:r>
          </a:p>
          <a:p>
            <a:pPr lvl="2">
              <a:lnSpc>
                <a:spcPct val="95000"/>
              </a:lnSpc>
              <a:spcBef>
                <a:spcPct val="0"/>
              </a:spcBef>
            </a:pPr>
            <a:r>
              <a:rPr lang="en-US" sz="1000" smtClean="0"/>
              <a:t>“People” skills for yourself and your team</a:t>
            </a:r>
          </a:p>
          <a:p>
            <a:pPr lvl="2">
              <a:lnSpc>
                <a:spcPct val="95000"/>
              </a:lnSpc>
              <a:spcBef>
                <a:spcPct val="0"/>
              </a:spcBef>
            </a:pPr>
            <a:r>
              <a:rPr lang="en-US" sz="1000" smtClean="0"/>
              <a:t>Thorough planning</a:t>
            </a:r>
          </a:p>
          <a:p>
            <a:pPr lvl="2">
              <a:lnSpc>
                <a:spcPct val="95000"/>
              </a:lnSpc>
              <a:spcBef>
                <a:spcPct val="0"/>
              </a:spcBef>
            </a:pPr>
            <a:r>
              <a:rPr lang="en-US" sz="1000" smtClean="0"/>
              <a:t>An organized, structured method to manage and control the project</a:t>
            </a:r>
          </a:p>
          <a:p>
            <a:pPr lvl="1">
              <a:lnSpc>
                <a:spcPct val="95000"/>
              </a:lnSpc>
              <a:spcBef>
                <a:spcPct val="0"/>
              </a:spcBef>
            </a:pPr>
            <a:r>
              <a:rPr lang="en-US" sz="1000" smtClean="0"/>
              <a:t>Another way to look at the triangle is by using travel as an example.</a:t>
            </a:r>
          </a:p>
          <a:p>
            <a:pPr lvl="2">
              <a:lnSpc>
                <a:spcPct val="95000"/>
              </a:lnSpc>
              <a:spcBef>
                <a:spcPct val="0"/>
              </a:spcBef>
            </a:pPr>
            <a:r>
              <a:rPr lang="en-US" sz="1000" smtClean="0"/>
              <a:t>There are several ways to get from one part of the country to another (New York to Los Angeles for vacation)</a:t>
            </a:r>
          </a:p>
          <a:p>
            <a:pPr lvl="2">
              <a:lnSpc>
                <a:spcPct val="95000"/>
              </a:lnSpc>
              <a:spcBef>
                <a:spcPct val="0"/>
              </a:spcBef>
            </a:pPr>
            <a:r>
              <a:rPr lang="en-US" sz="1000" smtClean="0"/>
              <a:t>How do these methods compare on cost, quality (scenic travel), delivery (how much time it will take)?</a:t>
            </a:r>
          </a:p>
          <a:p>
            <a:pPr lvl="3">
              <a:lnSpc>
                <a:spcPct val="95000"/>
              </a:lnSpc>
              <a:spcBef>
                <a:spcPct val="0"/>
              </a:spcBef>
            </a:pPr>
            <a:r>
              <a:rPr lang="en-US" sz="1000" smtClean="0"/>
              <a:t>Car (low cost, high quality, slow delivery)</a:t>
            </a:r>
          </a:p>
          <a:p>
            <a:pPr lvl="3">
              <a:lnSpc>
                <a:spcPct val="95000"/>
              </a:lnSpc>
              <a:spcBef>
                <a:spcPct val="0"/>
              </a:spcBef>
            </a:pPr>
            <a:r>
              <a:rPr lang="en-US" sz="1000" smtClean="0"/>
              <a:t>Train (moderate cost, high quality, moderate delivery)</a:t>
            </a:r>
          </a:p>
          <a:p>
            <a:pPr lvl="3">
              <a:lnSpc>
                <a:spcPct val="95000"/>
              </a:lnSpc>
              <a:spcBef>
                <a:spcPct val="0"/>
              </a:spcBef>
            </a:pPr>
            <a:r>
              <a:rPr lang="en-US" sz="1000" smtClean="0"/>
              <a:t>Airplane (high cost, low quality, fast delivery)</a:t>
            </a:r>
          </a:p>
          <a:p>
            <a:pPr lvl="2">
              <a:lnSpc>
                <a:spcPct val="95000"/>
              </a:lnSpc>
              <a:spcBef>
                <a:spcPct val="0"/>
              </a:spcBef>
            </a:pPr>
            <a:r>
              <a:rPr lang="en-US" sz="1000" smtClean="0"/>
              <a:t>We make trade offs everyday on how we try to balance the magic triangle.</a:t>
            </a:r>
          </a:p>
          <a:p>
            <a:endParaRPr lang="en-US" sz="1000" smtClean="0"/>
          </a:p>
        </p:txBody>
      </p:sp>
    </p:spTree>
    <p:extLst>
      <p:ext uri="{BB962C8B-B14F-4D97-AF65-F5344CB8AC3E}">
        <p14:creationId xmlns:p14="http://schemas.microsoft.com/office/powerpoint/2010/main" xmlns="" val="751442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601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602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8E95A0C5-18A5-4130-91E5-76A1D41BF9F2}" type="slidenum">
              <a:rPr lang="en-US" sz="1800">
                <a:latin typeface="Arial" panose="020B0604020202020204" pitchFamily="34" charset="0"/>
              </a:rPr>
              <a:pPr/>
              <a:t>29</a:t>
            </a:fld>
            <a:endParaRPr lang="en-US" sz="1800">
              <a:latin typeface="Arial" panose="020B0604020202020204" pitchFamily="34" charset="0"/>
            </a:endParaRPr>
          </a:p>
        </p:txBody>
      </p:sp>
      <p:sp>
        <p:nvSpPr>
          <p:cNvPr id="86021" name="Rectangle 2"/>
          <p:cNvSpPr>
            <a:spLocks noGrp="1" noRot="1" noChangeAspect="1" noChangeArrowheads="1" noTextEdit="1"/>
          </p:cNvSpPr>
          <p:nvPr>
            <p:ph type="sldImg"/>
          </p:nvPr>
        </p:nvSpPr>
        <p:spPr>
          <a:xfrm>
            <a:off x="382588" y="533400"/>
            <a:ext cx="4556125" cy="3416300"/>
          </a:xfrm>
          <a:ln/>
        </p:spPr>
      </p:sp>
      <p:sp>
        <p:nvSpPr>
          <p:cNvPr id="86022" name="Rectangle 3"/>
          <p:cNvSpPr>
            <a:spLocks noGrp="1" noChangeArrowheads="1"/>
          </p:cNvSpPr>
          <p:nvPr>
            <p:ph type="body" idx="1"/>
          </p:nvPr>
        </p:nvSpPr>
        <p:spPr>
          <a:xfrm>
            <a:off x="609600" y="4343400"/>
            <a:ext cx="33432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292700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704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704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EB11B6CA-65FD-4E82-B26D-F8E41BA6D998}" type="slidenum">
              <a:rPr lang="en-US" sz="1800">
                <a:latin typeface="Arial" panose="020B0604020202020204" pitchFamily="34" charset="0"/>
              </a:rPr>
              <a:pPr/>
              <a:t>30</a:t>
            </a:fld>
            <a:endParaRPr lang="en-US" sz="1800">
              <a:latin typeface="Arial" panose="020B0604020202020204" pitchFamily="34" charset="0"/>
            </a:endParaRPr>
          </a:p>
        </p:txBody>
      </p:sp>
      <p:sp>
        <p:nvSpPr>
          <p:cNvPr id="87045"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7046"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7047"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7048" name="Rectangle 5"/>
          <p:cNvSpPr>
            <a:spLocks noGrp="1" noRot="1" noChangeAspect="1" noChangeArrowheads="1" noTextEdit="1"/>
          </p:cNvSpPr>
          <p:nvPr>
            <p:ph type="sldImg"/>
          </p:nvPr>
        </p:nvSpPr>
        <p:spPr>
          <a:xfrm>
            <a:off x="1150938" y="692150"/>
            <a:ext cx="4556125" cy="3416300"/>
          </a:xfrm>
          <a:ln cap="flat"/>
        </p:spPr>
      </p:sp>
      <p:sp>
        <p:nvSpPr>
          <p:cNvPr id="87049" name="Rectangle 6"/>
          <p:cNvSpPr>
            <a:spLocks noGrp="1" noChangeArrowheads="1"/>
          </p:cNvSpPr>
          <p:nvPr>
            <p:ph type="body" idx="1"/>
          </p:nvPr>
        </p:nvSpPr>
        <p:spPr>
          <a:xfrm>
            <a:off x="609600" y="45720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lvl="1"/>
            <a:r>
              <a:rPr lang="en-US" smtClean="0"/>
              <a:t>Congratulations!  You’ve learned the skills along the Roadmap to Project Management Success.</a:t>
            </a:r>
          </a:p>
          <a:p>
            <a:pPr lvl="1"/>
            <a:r>
              <a:rPr lang="en-US" smtClean="0"/>
              <a:t>Does anyone have any questions on any of the topics discussed?</a:t>
            </a:r>
          </a:p>
          <a:p>
            <a:endParaRPr lang="en-US" smtClean="0"/>
          </a:p>
        </p:txBody>
      </p:sp>
    </p:spTree>
    <p:extLst>
      <p:ext uri="{BB962C8B-B14F-4D97-AF65-F5344CB8AC3E}">
        <p14:creationId xmlns:p14="http://schemas.microsoft.com/office/powerpoint/2010/main" xmlns="" val="1274439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8909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8909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7F52023E-4585-4B0E-A87A-EBB5EBEFCD4C}" type="slidenum">
              <a:rPr lang="en-US" sz="1800">
                <a:latin typeface="Arial" panose="020B0604020202020204" pitchFamily="34" charset="0"/>
              </a:rPr>
              <a:pPr/>
              <a:t>31</a:t>
            </a:fld>
            <a:endParaRPr lang="en-US" sz="1800">
              <a:latin typeface="Arial" panose="020B0604020202020204" pitchFamily="34" charset="0"/>
            </a:endParaRPr>
          </a:p>
        </p:txBody>
      </p:sp>
      <p:sp>
        <p:nvSpPr>
          <p:cNvPr id="89093"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9094"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9095"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9096"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9097"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9098"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89099" name="Rectangle 8"/>
          <p:cNvSpPr>
            <a:spLocks noGrp="1" noChangeArrowheads="1"/>
          </p:cNvSpPr>
          <p:nvPr>
            <p:ph type="body" idx="1"/>
          </p:nvPr>
        </p:nvSpPr>
        <p:spPr>
          <a:xfrm>
            <a:off x="609600" y="45720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The project team is made up of its “stakeholders.”  These are the people who have a “stake” in the project or </a:t>
            </a:r>
            <a:r>
              <a:rPr lang="en-US" b="1" smtClean="0"/>
              <a:t>win</a:t>
            </a:r>
            <a:r>
              <a:rPr lang="en-US" smtClean="0"/>
              <a:t> if the project is successful and </a:t>
            </a:r>
            <a:r>
              <a:rPr lang="en-US" b="1" smtClean="0"/>
              <a:t>lose</a:t>
            </a:r>
            <a:r>
              <a:rPr lang="en-US" smtClean="0"/>
              <a:t> if it’s not.  </a:t>
            </a:r>
          </a:p>
          <a:p>
            <a:r>
              <a:rPr lang="en-US" smtClean="0"/>
              <a:t>Transition</a:t>
            </a:r>
          </a:p>
          <a:p>
            <a:pPr lvl="1"/>
            <a:r>
              <a:rPr lang="en-US" smtClean="0"/>
              <a:t>Each stakeholder has a set of responsibilities to fulfill for the project to be a success.</a:t>
            </a:r>
          </a:p>
          <a:p>
            <a:endParaRPr lang="en-US" smtClean="0"/>
          </a:p>
        </p:txBody>
      </p:sp>
      <p:sp>
        <p:nvSpPr>
          <p:cNvPr id="89100"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374302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9113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9114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C4C91D36-6DC4-41B1-B858-ACDD5415657D}" type="slidenum">
              <a:rPr lang="en-US" sz="1800">
                <a:latin typeface="Arial" panose="020B0604020202020204" pitchFamily="34" charset="0"/>
              </a:rPr>
              <a:pPr/>
              <a:t>32</a:t>
            </a:fld>
            <a:endParaRPr lang="en-US" sz="1800">
              <a:latin typeface="Arial" panose="020B0604020202020204" pitchFamily="34" charset="0"/>
            </a:endParaRPr>
          </a:p>
        </p:txBody>
      </p:sp>
      <p:sp>
        <p:nvSpPr>
          <p:cNvPr id="91141"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1142"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1143"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1144"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1145"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1146"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1147" name="Rectangle 8"/>
          <p:cNvSpPr>
            <a:spLocks noGrp="1" noChangeArrowheads="1"/>
          </p:cNvSpPr>
          <p:nvPr>
            <p:ph type="body" idx="1"/>
          </p:nvPr>
        </p:nvSpPr>
        <p:spPr>
          <a:xfrm>
            <a:off x="609600" y="45720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Core project team members are those individuals who actually perform the tasks necessary to complete work on the project.</a:t>
            </a:r>
          </a:p>
          <a:p>
            <a:pPr lvl="1"/>
            <a:r>
              <a:rPr lang="en-US" smtClean="0"/>
              <a:t>They have several responsibilities including “honestly” reporting work status. </a:t>
            </a:r>
            <a:r>
              <a:rPr lang="en-US" smtClean="0">
                <a:solidFill>
                  <a:schemeClr val="bg1"/>
                </a:solidFill>
              </a:rPr>
              <a:t>(Why is “honestly” in quotes?)</a:t>
            </a:r>
          </a:p>
          <a:p>
            <a:endParaRPr lang="en-US" b="0" smtClean="0">
              <a:solidFill>
                <a:schemeClr val="bg1"/>
              </a:solidFill>
            </a:endParaRPr>
          </a:p>
        </p:txBody>
      </p:sp>
      <p:sp>
        <p:nvSpPr>
          <p:cNvPr id="91148"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772702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9216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9216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024C48B0-C14A-49AC-B346-464B026AFC95}" type="slidenum">
              <a:rPr lang="en-US" sz="1800">
                <a:latin typeface="Arial" panose="020B0604020202020204" pitchFamily="34" charset="0"/>
              </a:rPr>
              <a:pPr/>
              <a:t>33</a:t>
            </a:fld>
            <a:endParaRPr lang="en-US" sz="1800">
              <a:latin typeface="Arial" panose="020B0604020202020204" pitchFamily="34" charset="0"/>
            </a:endParaRPr>
          </a:p>
        </p:txBody>
      </p:sp>
      <p:sp>
        <p:nvSpPr>
          <p:cNvPr id="92165"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66"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67"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68"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69"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70"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71" name="Rectangle 8"/>
          <p:cNvSpPr>
            <a:spLocks noGrp="1" noChangeArrowheads="1"/>
          </p:cNvSpPr>
          <p:nvPr>
            <p:ph type="body" idx="1"/>
          </p:nvPr>
        </p:nvSpPr>
        <p:spPr>
          <a:xfrm>
            <a:off x="609600" y="45720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Our second stop on the roadmap is the statement of work.</a:t>
            </a:r>
          </a:p>
          <a:p>
            <a:pPr lvl="1"/>
            <a:r>
              <a:rPr lang="en-US" smtClean="0"/>
              <a:t>The statement of work is the first key planning document prepared.</a:t>
            </a:r>
          </a:p>
          <a:p>
            <a:endParaRPr lang="en-US" smtClean="0"/>
          </a:p>
        </p:txBody>
      </p:sp>
      <p:sp>
        <p:nvSpPr>
          <p:cNvPr id="92172"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4414079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9318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9318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0CA06C05-4A78-4B9C-BF01-A19525844F8C}" type="slidenum">
              <a:rPr lang="en-US" sz="1800">
                <a:latin typeface="Arial" panose="020B0604020202020204" pitchFamily="34" charset="0"/>
              </a:rPr>
              <a:pPr/>
              <a:t>34</a:t>
            </a:fld>
            <a:endParaRPr lang="en-US" sz="1800">
              <a:latin typeface="Arial" panose="020B0604020202020204" pitchFamily="34" charset="0"/>
            </a:endParaRPr>
          </a:p>
        </p:txBody>
      </p:sp>
      <p:sp>
        <p:nvSpPr>
          <p:cNvPr id="93189"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3190" name="Rectangle 3"/>
          <p:cNvSpPr>
            <a:spLocks noChangeArrowheads="1"/>
          </p:cNvSpPr>
          <p:nvPr/>
        </p:nvSpPr>
        <p:spPr bwMode="auto">
          <a:xfrm>
            <a:off x="3884613" y="8685213"/>
            <a:ext cx="2973387"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9050" tIns="0" rIns="19050" bIns="0" anchor="b"/>
          <a:lstStyle>
            <a:lvl1pPr defTabSz="949325" eaLnBrk="0" hangingPunct="0">
              <a:defRPr sz="2400">
                <a:solidFill>
                  <a:schemeClr val="tx1"/>
                </a:solidFill>
                <a:latin typeface="Arial Narrow" panose="020B0606020202030204" pitchFamily="34" charset="0"/>
              </a:defRPr>
            </a:lvl1pPr>
            <a:lvl2pPr marL="742950" indent="-285750" defTabSz="949325" eaLnBrk="0" hangingPunct="0">
              <a:defRPr sz="2400">
                <a:solidFill>
                  <a:schemeClr val="tx1"/>
                </a:solidFill>
                <a:latin typeface="Arial Narrow" panose="020B0606020202030204" pitchFamily="34" charset="0"/>
              </a:defRPr>
            </a:lvl2pPr>
            <a:lvl3pPr marL="1143000" indent="-228600" defTabSz="949325" eaLnBrk="0" hangingPunct="0">
              <a:defRPr sz="2400">
                <a:solidFill>
                  <a:schemeClr val="tx1"/>
                </a:solidFill>
                <a:latin typeface="Arial Narrow" panose="020B0606020202030204" pitchFamily="34" charset="0"/>
              </a:defRPr>
            </a:lvl3pPr>
            <a:lvl4pPr marL="1600200" indent="-228600" defTabSz="949325" eaLnBrk="0" hangingPunct="0">
              <a:defRPr sz="2400">
                <a:solidFill>
                  <a:schemeClr val="tx1"/>
                </a:solidFill>
                <a:latin typeface="Arial Narrow" panose="020B0606020202030204" pitchFamily="34" charset="0"/>
              </a:defRPr>
            </a:lvl4pPr>
            <a:lvl5pPr marL="2057400" indent="-228600" defTabSz="949325" eaLnBrk="0" hangingPunct="0">
              <a:defRPr sz="2400">
                <a:solidFill>
                  <a:schemeClr val="tx1"/>
                </a:solidFill>
                <a:latin typeface="Arial Narrow" panose="020B0606020202030204" pitchFamily="34" charset="0"/>
              </a:defRPr>
            </a:lvl5pPr>
            <a:lvl6pPr marL="2514600" indent="-228600" defTabSz="949325"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949325"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949325"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949325" eaLnBrk="0" fontAlgn="base" hangingPunct="0">
              <a:spcBef>
                <a:spcPct val="0"/>
              </a:spcBef>
              <a:spcAft>
                <a:spcPct val="0"/>
              </a:spcAft>
              <a:defRPr sz="2400">
                <a:solidFill>
                  <a:schemeClr val="tx1"/>
                </a:solidFill>
                <a:latin typeface="Arial Narrow" panose="020B0606020202030204" pitchFamily="34" charset="0"/>
              </a:defRPr>
            </a:lvl9pPr>
          </a:lstStyle>
          <a:p>
            <a:pPr algn="r"/>
            <a:r>
              <a:rPr lang="en-US" sz="1000" i="1">
                <a:latin typeface="Times New Roman" panose="02020603050405020304" pitchFamily="18" charset="0"/>
              </a:rPr>
              <a:t>3</a:t>
            </a:r>
          </a:p>
        </p:txBody>
      </p:sp>
      <p:sp>
        <p:nvSpPr>
          <p:cNvPr id="93191" name="Rectangle 4"/>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3192" name="Rectangle 5"/>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3193" name="Rectangle 6"/>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3194" name="Rectangle 7"/>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3195" name="Rectangle 8"/>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3196" name="Rectangle 9"/>
          <p:cNvSpPr>
            <a:spLocks noGrp="1" noChangeArrowheads="1"/>
          </p:cNvSpPr>
          <p:nvPr>
            <p:ph type="body" idx="1"/>
          </p:nvPr>
        </p:nvSpPr>
        <p:spPr>
          <a:xfrm>
            <a:off x="609600" y="45720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The project plan consists of all of the information and documents prepared in the planning phase.</a:t>
            </a:r>
          </a:p>
          <a:p>
            <a:endParaRPr lang="en-US" smtClean="0"/>
          </a:p>
          <a:p>
            <a:r>
              <a:rPr lang="en-US" smtClean="0"/>
              <a:t>Instructor Do</a:t>
            </a:r>
          </a:p>
          <a:p>
            <a:pPr lvl="1"/>
            <a:r>
              <a:rPr lang="en-US" smtClean="0"/>
              <a:t>Read through the slide.</a:t>
            </a:r>
          </a:p>
          <a:p>
            <a:endParaRPr lang="en-US" smtClean="0"/>
          </a:p>
          <a:p>
            <a:r>
              <a:rPr lang="en-US" smtClean="0"/>
              <a:t>Instructor Say</a:t>
            </a:r>
          </a:p>
          <a:p>
            <a:pPr lvl="1"/>
            <a:r>
              <a:rPr lang="en-US" smtClean="0"/>
              <a:t>It also represents the first major section of the project notebook.</a:t>
            </a:r>
          </a:p>
          <a:p>
            <a:endParaRPr lang="en-US" smtClean="0"/>
          </a:p>
        </p:txBody>
      </p:sp>
      <p:sp>
        <p:nvSpPr>
          <p:cNvPr id="93197" name="Rectangle 10"/>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4681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9625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9626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BD357B60-DBA5-45FA-9CF5-6B9A3CC0D1FE}" type="slidenum">
              <a:rPr lang="en-US" sz="1800">
                <a:latin typeface="Arial" panose="020B0604020202020204" pitchFamily="34" charset="0"/>
              </a:rPr>
              <a:pPr/>
              <a:t>35</a:t>
            </a:fld>
            <a:endParaRPr lang="en-US" sz="1800">
              <a:latin typeface="Arial" panose="020B0604020202020204" pitchFamily="34" charset="0"/>
            </a:endParaRPr>
          </a:p>
        </p:txBody>
      </p:sp>
      <p:sp>
        <p:nvSpPr>
          <p:cNvPr id="96261"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6262"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6263"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6264"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6265"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6266"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6267" name="Rectangle 8"/>
          <p:cNvSpPr>
            <a:spLocks noGrp="1" noChangeArrowheads="1"/>
          </p:cNvSpPr>
          <p:nvPr>
            <p:ph type="body" idx="1"/>
          </p:nvPr>
        </p:nvSpPr>
        <p:spPr>
          <a:xfrm>
            <a:off x="609600" y="45720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The statement of work is prepared in order to:</a:t>
            </a:r>
          </a:p>
          <a:p>
            <a:pPr lvl="2"/>
            <a:r>
              <a:rPr lang="en-US" smtClean="0"/>
              <a:t>Define the scope of the project</a:t>
            </a:r>
          </a:p>
          <a:p>
            <a:pPr lvl="2"/>
            <a:r>
              <a:rPr lang="en-US" smtClean="0"/>
              <a:t>Establish customer expectations</a:t>
            </a:r>
          </a:p>
          <a:p>
            <a:pPr lvl="2"/>
            <a:r>
              <a:rPr lang="en-US" smtClean="0"/>
              <a:t>Serve as a “contract” if necessary</a:t>
            </a:r>
          </a:p>
          <a:p>
            <a:pPr lvl="1"/>
            <a:r>
              <a:rPr lang="en-US" smtClean="0"/>
              <a:t>Since it represents the foundation document upon which the rest of the plan is built, time should be taken to prepare a well-written, clear statement of work for the project.</a:t>
            </a:r>
          </a:p>
          <a:p>
            <a:endParaRPr lang="en-US" smtClean="0"/>
          </a:p>
        </p:txBody>
      </p:sp>
      <p:sp>
        <p:nvSpPr>
          <p:cNvPr id="96268"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912262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035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035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DBB75A65-BDAC-4631-9C53-6842824F1296}" type="slidenum">
              <a:rPr lang="en-US" sz="1800">
                <a:latin typeface="Arial" panose="020B0604020202020204" pitchFamily="34" charset="0"/>
              </a:rPr>
              <a:pPr/>
              <a:t>36</a:t>
            </a:fld>
            <a:endParaRPr lang="en-US" sz="1800">
              <a:latin typeface="Arial" panose="020B0604020202020204" pitchFamily="34" charset="0"/>
            </a:endParaRPr>
          </a:p>
        </p:txBody>
      </p:sp>
      <p:sp>
        <p:nvSpPr>
          <p:cNvPr id="100357"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0358"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0359"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0360"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0361"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0362"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0363" name="Rectangle 8"/>
          <p:cNvSpPr>
            <a:spLocks noGrp="1" noChangeArrowheads="1"/>
          </p:cNvSpPr>
          <p:nvPr>
            <p:ph type="body" idx="1"/>
          </p:nvPr>
        </p:nvSpPr>
        <p:spPr>
          <a:xfrm>
            <a:off x="304800" y="4267200"/>
            <a:ext cx="3886200" cy="44196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Do</a:t>
            </a:r>
          </a:p>
          <a:p>
            <a:pPr lvl="1"/>
            <a:r>
              <a:rPr lang="en-US" smtClean="0"/>
              <a:t>Refer to page 3-4-1 in the participant manual.</a:t>
            </a:r>
          </a:p>
          <a:p>
            <a:endParaRPr lang="en-US" smtClean="0"/>
          </a:p>
          <a:p>
            <a:r>
              <a:rPr lang="en-US" smtClean="0"/>
              <a:t>Instructor Say</a:t>
            </a:r>
          </a:p>
          <a:p>
            <a:pPr lvl="1"/>
            <a:r>
              <a:rPr lang="en-US" smtClean="0"/>
              <a:t>Work breakdown structure</a:t>
            </a:r>
          </a:p>
          <a:p>
            <a:pPr lvl="2"/>
            <a:r>
              <a:rPr lang="en-US" smtClean="0"/>
              <a:t>The next stop in the planning phase on our Roadmap to Project Management Success is the work breakdown structure.</a:t>
            </a:r>
          </a:p>
          <a:p>
            <a:pPr lvl="2"/>
            <a:r>
              <a:rPr lang="en-US" smtClean="0"/>
              <a:t>The work breakdown structure is a systematic, graphical approach for dividing the project into the tasks required to complete the project.</a:t>
            </a:r>
          </a:p>
          <a:p>
            <a:endParaRPr lang="en-US" smtClean="0"/>
          </a:p>
        </p:txBody>
      </p:sp>
      <p:sp>
        <p:nvSpPr>
          <p:cNvPr id="100364"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6497875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137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138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3DF0FBFE-FF41-45E6-ABE3-3757E44A953F}" type="slidenum">
              <a:rPr lang="en-US" sz="1800">
                <a:latin typeface="Arial" panose="020B0604020202020204" pitchFamily="34" charset="0"/>
              </a:rPr>
              <a:pPr/>
              <a:t>37</a:t>
            </a:fld>
            <a:endParaRPr lang="en-US" sz="1800">
              <a:latin typeface="Arial" panose="020B0604020202020204" pitchFamily="34" charset="0"/>
            </a:endParaRPr>
          </a:p>
        </p:txBody>
      </p:sp>
      <p:sp>
        <p:nvSpPr>
          <p:cNvPr id="101381"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1382"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1383"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1384"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1385"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1386"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1387" name="Rectangle 8"/>
          <p:cNvSpPr>
            <a:spLocks noGrp="1" noChangeArrowheads="1"/>
          </p:cNvSpPr>
          <p:nvPr>
            <p:ph type="body" idx="1"/>
          </p:nvPr>
        </p:nvSpPr>
        <p:spPr>
          <a:xfrm>
            <a:off x="304800" y="42672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The work breakdown structure (WBS) is a key planning tool for showing work organization.  It helps the project team:</a:t>
            </a:r>
          </a:p>
          <a:p>
            <a:pPr lvl="2"/>
            <a:r>
              <a:rPr lang="en-US" smtClean="0"/>
              <a:t>Identify all of the work that needs to be done to complete the project.</a:t>
            </a:r>
          </a:p>
          <a:p>
            <a:pPr lvl="2"/>
            <a:r>
              <a:rPr lang="en-US" smtClean="0"/>
              <a:t>Structure the work into logical components and subcomponents.</a:t>
            </a:r>
          </a:p>
          <a:p>
            <a:pPr lvl="2"/>
            <a:r>
              <a:rPr lang="en-US" smtClean="0"/>
              <a:t>Define the work to a level of detail that allows individual responsibilities to be assigned.</a:t>
            </a:r>
          </a:p>
          <a:p>
            <a:pPr lvl="2"/>
            <a:r>
              <a:rPr lang="en-US" smtClean="0"/>
              <a:t>Determine how project data can be reported and summarized</a:t>
            </a:r>
          </a:p>
        </p:txBody>
      </p:sp>
      <p:sp>
        <p:nvSpPr>
          <p:cNvPr id="101388"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11050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342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342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C1ADA8F5-1133-4C9B-B0B4-CBD14EDAB2FB}" type="slidenum">
              <a:rPr lang="en-US" sz="1800">
                <a:latin typeface="Arial" panose="020B0604020202020204" pitchFamily="34" charset="0"/>
              </a:rPr>
              <a:pPr/>
              <a:t>38</a:t>
            </a:fld>
            <a:endParaRPr lang="en-US" sz="1800">
              <a:latin typeface="Arial" panose="020B0604020202020204" pitchFamily="34" charset="0"/>
            </a:endParaRPr>
          </a:p>
        </p:txBody>
      </p:sp>
      <p:sp>
        <p:nvSpPr>
          <p:cNvPr id="103429"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3430"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3431"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3432"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3433"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3434"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3435" name="Rectangle 8"/>
          <p:cNvSpPr>
            <a:spLocks noGrp="1" noChangeArrowheads="1"/>
          </p:cNvSpPr>
          <p:nvPr>
            <p:ph type="body" idx="1"/>
          </p:nvPr>
        </p:nvSpPr>
        <p:spPr>
          <a:xfrm>
            <a:off x="304800" y="4267200"/>
            <a:ext cx="3810000"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An alternative WBS format follows an outlining approach.  One reason this method is becoming more common is because many project management software packages use an outlining approach.</a:t>
            </a:r>
          </a:p>
          <a:p>
            <a:pPr lvl="1"/>
            <a:r>
              <a:rPr lang="en-US" smtClean="0"/>
              <a:t>The outlining approach shows the WBS elements in a tabular listing format.</a:t>
            </a:r>
          </a:p>
          <a:p>
            <a:pPr lvl="1"/>
            <a:r>
              <a:rPr lang="en-US" smtClean="0"/>
              <a:t>Indentations are used to show the different levels.</a:t>
            </a:r>
          </a:p>
          <a:p>
            <a:endParaRPr lang="en-US" b="0" smtClean="0"/>
          </a:p>
          <a:p>
            <a:endParaRPr lang="en-US" smtClean="0"/>
          </a:p>
        </p:txBody>
      </p:sp>
      <p:sp>
        <p:nvSpPr>
          <p:cNvPr id="103436"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625330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445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445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4FBAC6F4-5BD2-487E-9E04-76619432E04F}" type="slidenum">
              <a:rPr lang="en-US" sz="1800">
                <a:latin typeface="Arial" panose="020B0604020202020204" pitchFamily="34" charset="0"/>
              </a:rPr>
              <a:pPr/>
              <a:t>39</a:t>
            </a:fld>
            <a:endParaRPr lang="en-US" sz="1800">
              <a:latin typeface="Arial" panose="020B0604020202020204" pitchFamily="34" charset="0"/>
            </a:endParaRPr>
          </a:p>
        </p:txBody>
      </p:sp>
      <p:sp>
        <p:nvSpPr>
          <p:cNvPr id="104453"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4454"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4455"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4456"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4457"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4458"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4459" name="Rectangle 8"/>
          <p:cNvSpPr>
            <a:spLocks noGrp="1" noChangeArrowheads="1"/>
          </p:cNvSpPr>
          <p:nvPr>
            <p:ph type="body" idx="1"/>
          </p:nvPr>
        </p:nvSpPr>
        <p:spPr>
          <a:xfrm>
            <a:off x="609600" y="44958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The responsibility matrix or RASIC chart is the next stop in the Roadmap to Project Management Success.</a:t>
            </a:r>
          </a:p>
          <a:p>
            <a:endParaRPr lang="en-US" smtClean="0"/>
          </a:p>
        </p:txBody>
      </p:sp>
      <p:sp>
        <p:nvSpPr>
          <p:cNvPr id="104460"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377625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649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650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CFDAFD71-5A4B-43CF-A526-8E20687E57CB}" type="slidenum">
              <a:rPr lang="en-US" sz="1800">
                <a:latin typeface="Arial" panose="020B0604020202020204" pitchFamily="34" charset="0"/>
              </a:rPr>
              <a:pPr/>
              <a:t>40</a:t>
            </a:fld>
            <a:endParaRPr lang="en-US" sz="1800">
              <a:latin typeface="Arial" panose="020B0604020202020204" pitchFamily="34" charset="0"/>
            </a:endParaRPr>
          </a:p>
        </p:txBody>
      </p:sp>
      <p:sp>
        <p:nvSpPr>
          <p:cNvPr id="106501"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6502"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6503"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6504"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6505"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6506"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6507" name="Rectangle 8"/>
          <p:cNvSpPr>
            <a:spLocks noGrp="1" noChangeArrowheads="1"/>
          </p:cNvSpPr>
          <p:nvPr>
            <p:ph type="body" idx="1"/>
          </p:nvPr>
        </p:nvSpPr>
        <p:spPr>
          <a:xfrm>
            <a:off x="609600" y="44958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pPr>
              <a:spcBef>
                <a:spcPct val="0"/>
              </a:spcBef>
            </a:pPr>
            <a:r>
              <a:rPr lang="en-US" smtClean="0"/>
              <a:t>Instructor Say</a:t>
            </a:r>
          </a:p>
          <a:p>
            <a:pPr lvl="1"/>
            <a:r>
              <a:rPr lang="en-US" smtClean="0"/>
              <a:t>For this example, the responsibilities associated with the marketing study are charted against the associated project team members.</a:t>
            </a:r>
          </a:p>
          <a:p>
            <a:pPr lvl="2"/>
            <a:r>
              <a:rPr lang="en-US" smtClean="0"/>
              <a:t>For activity, “Develop Survey”</a:t>
            </a:r>
          </a:p>
          <a:p>
            <a:pPr lvl="3"/>
            <a:r>
              <a:rPr lang="en-US" smtClean="0"/>
              <a:t>The project manager is </a:t>
            </a:r>
            <a:r>
              <a:rPr lang="en-US" b="1" smtClean="0"/>
              <a:t>responsible</a:t>
            </a:r>
            <a:r>
              <a:rPr lang="en-US" smtClean="0"/>
              <a:t> for making sure the survey is developed</a:t>
            </a:r>
          </a:p>
          <a:p>
            <a:pPr lvl="3"/>
            <a:r>
              <a:rPr lang="en-US" smtClean="0"/>
              <a:t>The customer and senior management are kept </a:t>
            </a:r>
            <a:r>
              <a:rPr lang="en-US" b="1" smtClean="0"/>
              <a:t>informed</a:t>
            </a:r>
            <a:r>
              <a:rPr lang="en-US" smtClean="0"/>
              <a:t> regarding the development of the survey.</a:t>
            </a:r>
          </a:p>
          <a:p>
            <a:pPr lvl="3"/>
            <a:r>
              <a:rPr lang="en-US" smtClean="0"/>
              <a:t>A team member actually </a:t>
            </a:r>
            <a:r>
              <a:rPr lang="en-US" b="1" smtClean="0"/>
              <a:t>does the work </a:t>
            </a:r>
            <a:r>
              <a:rPr lang="en-US" smtClean="0"/>
              <a:t>(support) to develop the survey.</a:t>
            </a:r>
          </a:p>
          <a:p>
            <a:endParaRPr lang="en-US" smtClean="0"/>
          </a:p>
          <a:p>
            <a:r>
              <a:rPr lang="en-US" smtClean="0"/>
              <a:t>Instructor Information</a:t>
            </a:r>
          </a:p>
          <a:p>
            <a:pPr lvl="1"/>
            <a:r>
              <a:rPr lang="en-US" smtClean="0"/>
              <a:t>The RASIC or responsibility matrix can be used anytime after the SOW and WBS are completed to begin to evaluate resource issues.</a:t>
            </a:r>
          </a:p>
          <a:p>
            <a:endParaRPr lang="en-US" smtClean="0"/>
          </a:p>
        </p:txBody>
      </p:sp>
      <p:sp>
        <p:nvSpPr>
          <p:cNvPr id="106508"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834516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854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854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54CB4913-510C-4966-9293-34775B09CDAE}" type="slidenum">
              <a:rPr lang="en-US" sz="1800">
                <a:latin typeface="Arial" panose="020B0604020202020204" pitchFamily="34" charset="0"/>
              </a:rPr>
              <a:pPr/>
              <a:t>41</a:t>
            </a:fld>
            <a:endParaRPr lang="en-US" sz="1800">
              <a:latin typeface="Arial" panose="020B0604020202020204" pitchFamily="34" charset="0"/>
            </a:endParaRPr>
          </a:p>
        </p:txBody>
      </p:sp>
      <p:sp>
        <p:nvSpPr>
          <p:cNvPr id="108549"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8550"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8551"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8552"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8553"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8554"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8555" name="Rectangle 8"/>
          <p:cNvSpPr>
            <a:spLocks noGrp="1" noChangeArrowheads="1"/>
          </p:cNvSpPr>
          <p:nvPr>
            <p:ph type="body" idx="1"/>
          </p:nvPr>
        </p:nvSpPr>
        <p:spPr>
          <a:xfrm>
            <a:off x="304800" y="4343400"/>
            <a:ext cx="3886200"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Ask the class if there are any questions on material covered during day 1.</a:t>
            </a:r>
          </a:p>
          <a:p>
            <a:r>
              <a:rPr lang="en-US" b="0" smtClean="0"/>
              <a:t>Introduction to Project Scheduling</a:t>
            </a:r>
          </a:p>
          <a:p>
            <a:pPr lvl="1"/>
            <a:r>
              <a:rPr lang="en-US" smtClean="0"/>
              <a:t>The next two stops on our Roadmap to Project Management Success address project scheduling.</a:t>
            </a:r>
          </a:p>
          <a:p>
            <a:pPr lvl="1"/>
            <a:r>
              <a:rPr lang="en-US" smtClean="0"/>
              <a:t>The project schedule is developed to help determine how to make the best use of </a:t>
            </a:r>
            <a:r>
              <a:rPr lang="en-US" b="1" smtClean="0"/>
              <a:t>human</a:t>
            </a:r>
            <a:r>
              <a:rPr lang="en-US" smtClean="0"/>
              <a:t> and </a:t>
            </a:r>
            <a:r>
              <a:rPr lang="en-US" b="1" smtClean="0"/>
              <a:t>physical</a:t>
            </a:r>
            <a:r>
              <a:rPr lang="en-US" smtClean="0"/>
              <a:t> resources within a project’s cost and time constraints.</a:t>
            </a:r>
          </a:p>
          <a:p>
            <a:endParaRPr lang="en-US" smtClean="0"/>
          </a:p>
        </p:txBody>
      </p:sp>
      <p:sp>
        <p:nvSpPr>
          <p:cNvPr id="108556"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5600205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0957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0957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986E9C09-91C8-4967-9091-21FB881F8143}" type="slidenum">
              <a:rPr lang="en-US" sz="1800">
                <a:latin typeface="Arial" panose="020B0604020202020204" pitchFamily="34" charset="0"/>
              </a:rPr>
              <a:pPr/>
              <a:t>42</a:t>
            </a:fld>
            <a:endParaRPr lang="en-US" sz="1800">
              <a:latin typeface="Arial" panose="020B0604020202020204" pitchFamily="34" charset="0"/>
            </a:endParaRPr>
          </a:p>
        </p:txBody>
      </p:sp>
      <p:sp>
        <p:nvSpPr>
          <p:cNvPr id="109573"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9574"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9575"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9576"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9577"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9578"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09579" name="Rectangle 8"/>
          <p:cNvSpPr>
            <a:spLocks noGrp="1" noRot="1" noChangeAspect="1" noChangeArrowheads="1" noTextEdit="1"/>
          </p:cNvSpPr>
          <p:nvPr>
            <p:ph type="sldImg"/>
          </p:nvPr>
        </p:nvSpPr>
        <p:spPr>
          <a:xfrm>
            <a:off x="1150938" y="692150"/>
            <a:ext cx="4556125" cy="3416300"/>
          </a:xfrm>
          <a:ln cap="flat"/>
        </p:spPr>
      </p:sp>
      <p:sp>
        <p:nvSpPr>
          <p:cNvPr id="109580" name="Rectangle 9"/>
          <p:cNvSpPr>
            <a:spLocks noGrp="1" noChangeArrowheads="1"/>
          </p:cNvSpPr>
          <p:nvPr>
            <p:ph type="body" idx="1"/>
          </p:nvPr>
        </p:nvSpPr>
        <p:spPr>
          <a:xfrm>
            <a:off x="304800" y="4343400"/>
            <a:ext cx="3886200"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A project schedule assists the project manager and team to:</a:t>
            </a:r>
          </a:p>
          <a:p>
            <a:pPr lvl="2"/>
            <a:r>
              <a:rPr lang="en-US" smtClean="0"/>
              <a:t>Determine if the requested completion date is possible.</a:t>
            </a:r>
          </a:p>
          <a:p>
            <a:pPr lvl="2"/>
            <a:r>
              <a:rPr lang="en-US" smtClean="0"/>
              <a:t>Identify the start and completion dates of all work.</a:t>
            </a:r>
          </a:p>
          <a:p>
            <a:pPr lvl="2"/>
            <a:r>
              <a:rPr lang="en-US" smtClean="0"/>
              <a:t>Determine the controlling sequence of activities.</a:t>
            </a:r>
          </a:p>
          <a:p>
            <a:pPr lvl="2"/>
            <a:r>
              <a:rPr lang="en-US" smtClean="0"/>
              <a:t>Provide data for resource allocation by identifying activities with float time.</a:t>
            </a:r>
          </a:p>
          <a:p>
            <a:pPr lvl="2"/>
            <a:r>
              <a:rPr lang="en-US" smtClean="0"/>
              <a:t>Track progress by providing a baseline to measure against.</a:t>
            </a:r>
          </a:p>
          <a:p>
            <a:endParaRPr lang="en-US" smtClean="0"/>
          </a:p>
        </p:txBody>
      </p:sp>
    </p:spTree>
    <p:extLst>
      <p:ext uri="{BB962C8B-B14F-4D97-AF65-F5344CB8AC3E}">
        <p14:creationId xmlns:p14="http://schemas.microsoft.com/office/powerpoint/2010/main" xmlns="" val="4855347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1161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1162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AECEAE86-F4C4-42D5-A564-6D84323B277A}" type="slidenum">
              <a:rPr lang="en-US" sz="1800">
                <a:latin typeface="Arial" panose="020B0604020202020204" pitchFamily="34" charset="0"/>
              </a:rPr>
              <a:pPr/>
              <a:t>43</a:t>
            </a:fld>
            <a:endParaRPr lang="en-US" sz="1800">
              <a:latin typeface="Arial" panose="020B0604020202020204" pitchFamily="34" charset="0"/>
            </a:endParaRPr>
          </a:p>
        </p:txBody>
      </p:sp>
      <p:sp>
        <p:nvSpPr>
          <p:cNvPr id="11162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2"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3"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4" name="Rectangle 5"/>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5" name="Rectangle 6"/>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6" name="Rectangle 7"/>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7" name="Rectangle 8"/>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8" name="Rectangle 9"/>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29" name="Rectangle 10"/>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1630" name="Rectangle 11"/>
          <p:cNvSpPr>
            <a:spLocks noGrp="1" noChangeArrowheads="1"/>
          </p:cNvSpPr>
          <p:nvPr>
            <p:ph type="body" idx="1"/>
          </p:nvPr>
        </p:nvSpPr>
        <p:spPr>
          <a:xfrm>
            <a:off x="609600" y="44958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As discussed earlier, the work breakdown structure is used to identify all project work.</a:t>
            </a:r>
          </a:p>
          <a:p>
            <a:pPr lvl="1"/>
            <a:r>
              <a:rPr lang="en-US" smtClean="0"/>
              <a:t>As shown in this slide, the detail elements of the work breakdown structure become tasks in a network diagram.</a:t>
            </a:r>
          </a:p>
          <a:p>
            <a:endParaRPr lang="en-US" smtClean="0"/>
          </a:p>
        </p:txBody>
      </p:sp>
      <p:sp>
        <p:nvSpPr>
          <p:cNvPr id="111631" name="Rectangle 12"/>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469498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1264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1264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C946D3BC-D496-4D37-8186-373CCD067565}" type="slidenum">
              <a:rPr lang="en-US" sz="1800">
                <a:latin typeface="Arial" panose="020B0604020202020204" pitchFamily="34" charset="0"/>
              </a:rPr>
              <a:pPr/>
              <a:t>44</a:t>
            </a:fld>
            <a:endParaRPr lang="en-US" sz="1800">
              <a:latin typeface="Arial" panose="020B0604020202020204" pitchFamily="34" charset="0"/>
            </a:endParaRPr>
          </a:p>
        </p:txBody>
      </p:sp>
      <p:sp>
        <p:nvSpPr>
          <p:cNvPr id="112645"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46"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47"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48"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49"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50"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51" name="Rectangle 8"/>
          <p:cNvSpPr>
            <a:spLocks noGrp="1" noChangeArrowheads="1"/>
          </p:cNvSpPr>
          <p:nvPr>
            <p:ph type="body" idx="1"/>
          </p:nvPr>
        </p:nvSpPr>
        <p:spPr>
          <a:xfrm>
            <a:off x="609600" y="44958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endParaRPr lang="en-US" smtClean="0"/>
          </a:p>
        </p:txBody>
      </p:sp>
      <p:sp>
        <p:nvSpPr>
          <p:cNvPr id="112652"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9387222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1878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1878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66FCACED-F1BA-40E1-888A-B936E7FBD942}" type="slidenum">
              <a:rPr lang="en-US" sz="1800">
                <a:latin typeface="Arial" panose="020B0604020202020204" pitchFamily="34" charset="0"/>
              </a:rPr>
              <a:pPr/>
              <a:t>45</a:t>
            </a:fld>
            <a:endParaRPr lang="en-US" sz="1800">
              <a:latin typeface="Arial" panose="020B0604020202020204" pitchFamily="34" charset="0"/>
            </a:endParaRPr>
          </a:p>
        </p:txBody>
      </p:sp>
      <p:sp>
        <p:nvSpPr>
          <p:cNvPr id="118789"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8790"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8791"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8792"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8793"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8794"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8795" name="Rectangle 8"/>
          <p:cNvSpPr>
            <a:spLocks noGrp="1" noChangeArrowheads="1"/>
          </p:cNvSpPr>
          <p:nvPr>
            <p:ph type="body" idx="1"/>
          </p:nvPr>
        </p:nvSpPr>
        <p:spPr>
          <a:xfrm>
            <a:off x="838200" y="43434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Now we will move on to the resource planning stop on our Roadmap to Project Management Success.</a:t>
            </a:r>
          </a:p>
          <a:p>
            <a:pPr lvl="1"/>
            <a:r>
              <a:rPr lang="en-US" smtClean="0"/>
              <a:t>Resource planning techniques are used to plan the scheduling of available resources so that the project deliverables are produced on time and within budget.</a:t>
            </a:r>
          </a:p>
          <a:p>
            <a:endParaRPr lang="en-US" smtClean="0"/>
          </a:p>
        </p:txBody>
      </p:sp>
      <p:sp>
        <p:nvSpPr>
          <p:cNvPr id="118796" name="Rectangle 9"/>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1393873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1981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1981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217E0A3C-CA51-4DEB-A702-0D34A061D57D}" type="slidenum">
              <a:rPr lang="en-US" sz="1800">
                <a:latin typeface="Arial" panose="020B0604020202020204" pitchFamily="34" charset="0"/>
              </a:rPr>
              <a:pPr/>
              <a:t>46</a:t>
            </a:fld>
            <a:endParaRPr lang="en-US" sz="1800">
              <a:latin typeface="Arial" panose="020B0604020202020204" pitchFamily="34" charset="0"/>
            </a:endParaRPr>
          </a:p>
        </p:txBody>
      </p:sp>
      <p:sp>
        <p:nvSpPr>
          <p:cNvPr id="119813" name="Rectangle 2"/>
          <p:cNvSpPr>
            <a:spLocks noGrp="1" noRot="1" noChangeAspect="1" noChangeArrowheads="1" noTextEdit="1"/>
          </p:cNvSpPr>
          <p:nvPr>
            <p:ph type="sldImg"/>
          </p:nvPr>
        </p:nvSpPr>
        <p:spPr>
          <a:xfrm>
            <a:off x="1150938" y="692150"/>
            <a:ext cx="4556125" cy="3416300"/>
          </a:xfrm>
          <a:ln/>
        </p:spPr>
      </p:sp>
      <p:sp>
        <p:nvSpPr>
          <p:cNvPr id="119814" name="Rectangle 3"/>
          <p:cNvSpPr>
            <a:spLocks noGrp="1" noChangeArrowheads="1"/>
          </p:cNvSpPr>
          <p:nvPr>
            <p:ph type="body" idx="1"/>
          </p:nvPr>
        </p:nvSpPr>
        <p:spPr>
          <a:xfrm>
            <a:off x="838200" y="43434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424833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185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186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0774EDAA-40DA-47CB-AF17-E8BFD6EF7087}" type="slidenum">
              <a:rPr lang="en-US" sz="1800">
                <a:latin typeface="Arial" panose="020B0604020202020204" pitchFamily="34" charset="0"/>
              </a:rPr>
              <a:pPr/>
              <a:t>47</a:t>
            </a:fld>
            <a:endParaRPr lang="en-US" sz="1800">
              <a:latin typeface="Arial" panose="020B0604020202020204" pitchFamily="34" charset="0"/>
            </a:endParaRPr>
          </a:p>
        </p:txBody>
      </p:sp>
      <p:sp>
        <p:nvSpPr>
          <p:cNvPr id="121861"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1862"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1863"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1864"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1865"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1866"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1867" name="Rectangle 8"/>
          <p:cNvSpPr>
            <a:spLocks noGrp="1" noRot="1" noChangeAspect="1" noChangeArrowheads="1" noTextEdit="1"/>
          </p:cNvSpPr>
          <p:nvPr>
            <p:ph type="sldImg"/>
          </p:nvPr>
        </p:nvSpPr>
        <p:spPr>
          <a:xfrm>
            <a:off x="1150938" y="692150"/>
            <a:ext cx="4556125" cy="3416300"/>
          </a:xfrm>
          <a:ln cap="flat"/>
        </p:spPr>
      </p:sp>
      <p:sp>
        <p:nvSpPr>
          <p:cNvPr id="121868" name="Rectangle 9"/>
          <p:cNvSpPr>
            <a:spLocks noGrp="1" noChangeArrowheads="1"/>
          </p:cNvSpPr>
          <p:nvPr>
            <p:ph type="body" idx="1"/>
          </p:nvPr>
        </p:nvSpPr>
        <p:spPr>
          <a:xfrm>
            <a:off x="533400" y="4314825"/>
            <a:ext cx="3586163" cy="38385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marL="457200" lvl="1">
              <a:lnSpc>
                <a:spcPct val="90000"/>
              </a:lnSpc>
              <a:spcBef>
                <a:spcPct val="40000"/>
              </a:spcBef>
              <a:buFont typeface="Wingdings" panose="05000000000000000000" pitchFamily="2" charset="2"/>
              <a:buNone/>
            </a:pPr>
            <a:r>
              <a:rPr lang="en-US" b="1" smtClean="0"/>
              <a:t>Discussion:  </a:t>
            </a:r>
            <a:r>
              <a:rPr lang="en-US" smtClean="0"/>
              <a:t>Project Budgeting</a:t>
            </a:r>
          </a:p>
          <a:p>
            <a:pPr marL="457200" lvl="1"/>
            <a:r>
              <a:rPr lang="en-US" smtClean="0"/>
              <a:t>The next stop in the planning phase on our Roadmap to Project Management Success is project budgeting.</a:t>
            </a:r>
          </a:p>
          <a:p>
            <a:pPr marL="457200" lvl="1"/>
            <a:r>
              <a:rPr lang="en-US" smtClean="0"/>
              <a:t>When we first started talking about project management, we noted that the planning phase is the most important part of the process.</a:t>
            </a:r>
          </a:p>
          <a:p>
            <a:pPr marL="457200" lvl="1"/>
            <a:r>
              <a:rPr lang="en-US" smtClean="0"/>
              <a:t>We also said that the more details you know about the project, the better your project plan will be.</a:t>
            </a:r>
          </a:p>
          <a:p>
            <a:pPr marL="457200" lvl="1"/>
            <a:r>
              <a:rPr lang="en-US" smtClean="0"/>
              <a:t>This holds true for project budgeting as well.</a:t>
            </a:r>
          </a:p>
        </p:txBody>
      </p:sp>
    </p:spTree>
    <p:extLst>
      <p:ext uri="{BB962C8B-B14F-4D97-AF65-F5344CB8AC3E}">
        <p14:creationId xmlns:p14="http://schemas.microsoft.com/office/powerpoint/2010/main" xmlns="" val="16089997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288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288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08FA32C4-332E-45B2-8C03-3218E79697E3}" type="slidenum">
              <a:rPr lang="en-US" sz="1800">
                <a:latin typeface="Arial" panose="020B0604020202020204" pitchFamily="34" charset="0"/>
              </a:rPr>
              <a:pPr/>
              <a:t>48</a:t>
            </a:fld>
            <a:endParaRPr lang="en-US" sz="1800">
              <a:latin typeface="Arial" panose="020B0604020202020204" pitchFamily="34" charset="0"/>
            </a:endParaRPr>
          </a:p>
        </p:txBody>
      </p:sp>
      <p:sp>
        <p:nvSpPr>
          <p:cNvPr id="122885" name="Rectangle 2"/>
          <p:cNvSpPr>
            <a:spLocks noGrp="1" noRot="1" noChangeAspect="1" noChangeArrowheads="1" noTextEdit="1"/>
          </p:cNvSpPr>
          <p:nvPr>
            <p:ph type="sldImg"/>
          </p:nvPr>
        </p:nvSpPr>
        <p:spPr>
          <a:xfrm>
            <a:off x="1150938" y="692150"/>
            <a:ext cx="4556125" cy="3416300"/>
          </a:xfrm>
          <a:ln/>
        </p:spPr>
      </p:sp>
      <p:sp>
        <p:nvSpPr>
          <p:cNvPr id="122886" name="Rectangle 3"/>
          <p:cNvSpPr>
            <a:spLocks noGrp="1" noChangeArrowheads="1"/>
          </p:cNvSpPr>
          <p:nvPr>
            <p:ph type="body" idx="1"/>
          </p:nvPr>
        </p:nvSpPr>
        <p:spPr>
          <a:xfrm>
            <a:off x="838200" y="43434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a:buFontTx/>
              <a:buChar char="•"/>
            </a:pPr>
            <a:r>
              <a:rPr lang="en-US" smtClean="0"/>
              <a:t> </a:t>
            </a:r>
            <a:r>
              <a:rPr lang="en-US" b="0" smtClean="0"/>
              <a:t>Read the slide discussing the cost budgeting process.  </a:t>
            </a:r>
          </a:p>
        </p:txBody>
      </p:sp>
    </p:spTree>
    <p:extLst>
      <p:ext uri="{BB962C8B-B14F-4D97-AF65-F5344CB8AC3E}">
        <p14:creationId xmlns:p14="http://schemas.microsoft.com/office/powerpoint/2010/main" xmlns="" val="7613057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390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390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C2A96AF0-6409-4CBC-AFC2-5E1EA2A4E47A}" type="slidenum">
              <a:rPr lang="en-US" sz="1800">
                <a:latin typeface="Arial" panose="020B0604020202020204" pitchFamily="34" charset="0"/>
              </a:rPr>
              <a:pPr/>
              <a:t>49</a:t>
            </a:fld>
            <a:endParaRPr lang="en-US" sz="1800">
              <a:latin typeface="Arial" panose="020B0604020202020204" pitchFamily="34" charset="0"/>
            </a:endParaRPr>
          </a:p>
        </p:txBody>
      </p:sp>
      <p:sp>
        <p:nvSpPr>
          <p:cNvPr id="123909"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3910"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3911"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3912"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3913"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3914"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3915" name="Rectangle 8"/>
          <p:cNvSpPr>
            <a:spLocks noGrp="1" noRot="1" noChangeAspect="1" noChangeArrowheads="1" noTextEdit="1"/>
          </p:cNvSpPr>
          <p:nvPr>
            <p:ph type="sldImg"/>
          </p:nvPr>
        </p:nvSpPr>
        <p:spPr>
          <a:xfrm>
            <a:off x="1150938" y="692150"/>
            <a:ext cx="4556125" cy="3416300"/>
          </a:xfrm>
          <a:ln cap="flat"/>
        </p:spPr>
      </p:sp>
      <p:sp>
        <p:nvSpPr>
          <p:cNvPr id="123916" name="Rectangle 9"/>
          <p:cNvSpPr>
            <a:spLocks noGrp="1" noChangeArrowheads="1"/>
          </p:cNvSpPr>
          <p:nvPr>
            <p:ph type="body" idx="1"/>
          </p:nvPr>
        </p:nvSpPr>
        <p:spPr>
          <a:xfrm>
            <a:off x="609600" y="4114800"/>
            <a:ext cx="3876675" cy="4648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pPr>
              <a:spcBef>
                <a:spcPct val="20000"/>
              </a:spcBef>
            </a:pPr>
            <a:r>
              <a:rPr lang="en-US" smtClean="0"/>
              <a:t>Instructor Say</a:t>
            </a:r>
          </a:p>
          <a:p>
            <a:pPr marL="457200" lvl="1">
              <a:spcBef>
                <a:spcPct val="20000"/>
              </a:spcBef>
            </a:pPr>
            <a:r>
              <a:rPr lang="en-US" smtClean="0"/>
              <a:t>At this point in the Roadmap to Project Management  Success, all of the essential elements of the project plan have been developed:</a:t>
            </a:r>
          </a:p>
          <a:p>
            <a:pPr marL="914400" lvl="2">
              <a:spcBef>
                <a:spcPct val="20000"/>
              </a:spcBef>
            </a:pPr>
            <a:r>
              <a:rPr lang="en-US" smtClean="0"/>
              <a:t>Statement of work</a:t>
            </a:r>
          </a:p>
          <a:p>
            <a:pPr marL="914400" lvl="2">
              <a:spcBef>
                <a:spcPct val="20000"/>
              </a:spcBef>
            </a:pPr>
            <a:r>
              <a:rPr lang="en-US" smtClean="0"/>
              <a:t>Work breakdown structure</a:t>
            </a:r>
          </a:p>
          <a:p>
            <a:pPr marL="914400" lvl="2">
              <a:spcBef>
                <a:spcPct val="20000"/>
              </a:spcBef>
            </a:pPr>
            <a:r>
              <a:rPr lang="en-US" smtClean="0"/>
              <a:t>Responsibility matrix</a:t>
            </a:r>
          </a:p>
          <a:p>
            <a:pPr marL="914400" lvl="2">
              <a:spcBef>
                <a:spcPct val="20000"/>
              </a:spcBef>
            </a:pPr>
            <a:r>
              <a:rPr lang="en-US" smtClean="0"/>
              <a:t>Project schedule</a:t>
            </a:r>
          </a:p>
          <a:p>
            <a:pPr marL="914400" lvl="2">
              <a:spcBef>
                <a:spcPct val="20000"/>
              </a:spcBef>
            </a:pPr>
            <a:r>
              <a:rPr lang="en-US" smtClean="0"/>
              <a:t>Resource plan</a:t>
            </a:r>
          </a:p>
          <a:p>
            <a:pPr marL="914400" lvl="2">
              <a:spcBef>
                <a:spcPct val="20000"/>
              </a:spcBef>
            </a:pPr>
            <a:r>
              <a:rPr lang="en-US" smtClean="0"/>
              <a:t>Budget</a:t>
            </a:r>
          </a:p>
          <a:p>
            <a:pPr marL="457200" lvl="1">
              <a:spcBef>
                <a:spcPct val="20000"/>
              </a:spcBef>
            </a:pPr>
            <a:r>
              <a:rPr lang="en-US" smtClean="0"/>
              <a:t>Before moving on to the implementation phase, this is a good time to take another look at project risk.</a:t>
            </a:r>
          </a:p>
          <a:p>
            <a:pPr marL="457200" lvl="1">
              <a:spcBef>
                <a:spcPct val="20000"/>
              </a:spcBef>
            </a:pPr>
            <a:r>
              <a:rPr lang="en-US" smtClean="0"/>
              <a:t>Preliminary risk planning was done when the statement of work was written.</a:t>
            </a:r>
          </a:p>
          <a:p>
            <a:pPr marL="457200" lvl="1">
              <a:spcBef>
                <a:spcPct val="20000"/>
              </a:spcBef>
            </a:pPr>
            <a:r>
              <a:rPr lang="en-US" smtClean="0"/>
              <a:t>However, at that time, only limited project information was available.</a:t>
            </a:r>
          </a:p>
          <a:p>
            <a:pPr marL="457200" lvl="1">
              <a:spcBef>
                <a:spcPct val="20000"/>
              </a:spcBef>
            </a:pPr>
            <a:r>
              <a:rPr lang="en-US" smtClean="0"/>
              <a:t>Now a more thorough analysis can be done based on the results of the planning we’ve done.</a:t>
            </a:r>
          </a:p>
          <a:p>
            <a:pPr>
              <a:spcBef>
                <a:spcPct val="20000"/>
              </a:spcBef>
            </a:pPr>
            <a:r>
              <a:rPr lang="en-US" smtClean="0"/>
              <a:t>Instructor Do</a:t>
            </a:r>
          </a:p>
          <a:p>
            <a:pPr marL="457200" lvl="1">
              <a:spcBef>
                <a:spcPct val="20000"/>
              </a:spcBef>
            </a:pPr>
            <a:r>
              <a:rPr lang="en-US" smtClean="0"/>
              <a:t>Emphasize that risk management is not a one-time act.  It is a continuous process that takes place throughout the project life cycle.</a:t>
            </a:r>
          </a:p>
          <a:p>
            <a:pPr>
              <a:spcBef>
                <a:spcPct val="20000"/>
              </a:spcBef>
            </a:pPr>
            <a:endParaRPr lang="en-US" b="0" smtClean="0"/>
          </a:p>
        </p:txBody>
      </p:sp>
    </p:spTree>
    <p:extLst>
      <p:ext uri="{BB962C8B-B14F-4D97-AF65-F5344CB8AC3E}">
        <p14:creationId xmlns:p14="http://schemas.microsoft.com/office/powerpoint/2010/main" xmlns="" val="530514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493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493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A3919E74-C989-49D7-B793-9F0926DCF451}" type="slidenum">
              <a:rPr lang="en-US" sz="1800">
                <a:latin typeface="Arial" panose="020B0604020202020204" pitchFamily="34" charset="0"/>
              </a:rPr>
              <a:pPr/>
              <a:t>50</a:t>
            </a:fld>
            <a:endParaRPr lang="en-US" sz="1800">
              <a:latin typeface="Arial" panose="020B0604020202020204" pitchFamily="34" charset="0"/>
            </a:endParaRPr>
          </a:p>
        </p:txBody>
      </p:sp>
      <p:sp>
        <p:nvSpPr>
          <p:cNvPr id="124933" name="Rectangle 2"/>
          <p:cNvSpPr>
            <a:spLocks noChangeArrowheads="1"/>
          </p:cNvSpPr>
          <p:nvPr/>
        </p:nvSpPr>
        <p:spPr bwMode="auto">
          <a:xfrm>
            <a:off x="3884613" y="0"/>
            <a:ext cx="2973387"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4934" name="Rectangle 3"/>
          <p:cNvSpPr>
            <a:spLocks noChangeArrowheads="1"/>
          </p:cNvSpPr>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4935" name="Rectangle 4"/>
          <p:cNvSpPr>
            <a:spLocks noChangeArrowheads="1"/>
          </p:cNvSpPr>
          <p:nvPr/>
        </p:nvSpPr>
        <p:spPr bwMode="auto">
          <a:xfrm>
            <a:off x="0" y="0"/>
            <a:ext cx="2971800" cy="455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4936" name="Rectangle 5"/>
          <p:cNvSpPr>
            <a:spLocks noChangeArrowheads="1"/>
          </p:cNvSpPr>
          <p:nvPr/>
        </p:nvSpPr>
        <p:spPr bwMode="auto">
          <a:xfrm>
            <a:off x="3883025" y="-1588"/>
            <a:ext cx="2974975"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4937" name="Rectangle 6"/>
          <p:cNvSpPr>
            <a:spLocks noChangeArrowheads="1"/>
          </p:cNvSpPr>
          <p:nvPr/>
        </p:nvSpPr>
        <p:spPr bwMode="auto">
          <a:xfrm>
            <a:off x="0" y="8683625"/>
            <a:ext cx="29718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4938" name="Rectangle 7"/>
          <p:cNvSpPr>
            <a:spLocks noChangeArrowheads="1"/>
          </p:cNvSpPr>
          <p:nvPr/>
        </p:nvSpPr>
        <p:spPr bwMode="auto">
          <a:xfrm>
            <a:off x="0" y="-1588"/>
            <a:ext cx="2971800" cy="4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4939" name="Rectangle 8"/>
          <p:cNvSpPr>
            <a:spLocks noGrp="1" noRot="1" noChangeAspect="1" noChangeArrowheads="1" noTextEdit="1"/>
          </p:cNvSpPr>
          <p:nvPr>
            <p:ph type="sldImg"/>
          </p:nvPr>
        </p:nvSpPr>
        <p:spPr>
          <a:xfrm>
            <a:off x="1150938" y="692150"/>
            <a:ext cx="4556125" cy="3416300"/>
          </a:xfrm>
          <a:ln cap="flat"/>
        </p:spPr>
      </p:sp>
      <p:sp>
        <p:nvSpPr>
          <p:cNvPr id="124940" name="Rectangle 9"/>
          <p:cNvSpPr>
            <a:spLocks noGrp="1" noChangeArrowheads="1"/>
          </p:cNvSpPr>
          <p:nvPr>
            <p:ph type="body" idx="1"/>
          </p:nvPr>
        </p:nvSpPr>
        <p:spPr>
          <a:xfrm>
            <a:off x="838200" y="43434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6838" tIns="50800" rIns="96838" bIns="50800"/>
          <a:lstStyle/>
          <a:p>
            <a:r>
              <a:rPr lang="en-US" smtClean="0"/>
              <a:t>Instructor Say</a:t>
            </a:r>
          </a:p>
          <a:p>
            <a:pPr lvl="1"/>
            <a:r>
              <a:rPr lang="en-US" smtClean="0"/>
              <a:t>Risk exists in all projects.</a:t>
            </a:r>
          </a:p>
          <a:p>
            <a:pPr lvl="1"/>
            <a:r>
              <a:rPr lang="en-US" smtClean="0"/>
              <a:t>There is always a chance that something can go wrong. </a:t>
            </a:r>
            <a:r>
              <a:rPr lang="en-US" smtClean="0">
                <a:solidFill>
                  <a:schemeClr val="bg1"/>
                </a:solidFill>
              </a:rPr>
              <a:t>(100%)</a:t>
            </a:r>
          </a:p>
          <a:p>
            <a:pPr lvl="1"/>
            <a:r>
              <a:rPr lang="en-US" smtClean="0"/>
              <a:t>Risk can be defined as:</a:t>
            </a:r>
          </a:p>
          <a:p>
            <a:pPr lvl="2">
              <a:buFontTx/>
              <a:buNone/>
            </a:pPr>
            <a:r>
              <a:rPr lang="en-US" smtClean="0"/>
              <a:t>“Any threat to project success”</a:t>
            </a:r>
          </a:p>
          <a:p>
            <a:endParaRPr lang="en-US" b="0" smtClean="0"/>
          </a:p>
          <a:p>
            <a:endParaRPr lang="en-US" smtClean="0"/>
          </a:p>
        </p:txBody>
      </p:sp>
    </p:spTree>
    <p:extLst>
      <p:ext uri="{BB962C8B-B14F-4D97-AF65-F5344CB8AC3E}">
        <p14:creationId xmlns:p14="http://schemas.microsoft.com/office/powerpoint/2010/main" xmlns="" val="31032388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595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595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B27C96BE-1377-4A65-840B-2C4E42776884}" type="slidenum">
              <a:rPr lang="en-US" sz="1800">
                <a:latin typeface="Arial" panose="020B0604020202020204" pitchFamily="34" charset="0"/>
              </a:rPr>
              <a:pPr/>
              <a:t>51</a:t>
            </a:fld>
            <a:endParaRPr lang="en-US" sz="1800">
              <a:latin typeface="Arial" panose="020B0604020202020204" pitchFamily="34" charset="0"/>
            </a:endParaRPr>
          </a:p>
        </p:txBody>
      </p:sp>
      <p:sp>
        <p:nvSpPr>
          <p:cNvPr id="125957" name="Rectangle 2"/>
          <p:cNvSpPr>
            <a:spLocks noGrp="1" noRot="1" noChangeAspect="1" noChangeArrowheads="1" noTextEdit="1"/>
          </p:cNvSpPr>
          <p:nvPr>
            <p:ph type="sldImg"/>
          </p:nvPr>
        </p:nvSpPr>
        <p:spPr>
          <a:xfrm>
            <a:off x="1150938" y="692150"/>
            <a:ext cx="4556125" cy="3416300"/>
          </a:xfrm>
          <a:ln/>
        </p:spPr>
      </p:sp>
      <p:sp>
        <p:nvSpPr>
          <p:cNvPr id="125958" name="Rectangle 3"/>
          <p:cNvSpPr>
            <a:spLocks noGrp="1" noChangeArrowheads="1"/>
          </p:cNvSpPr>
          <p:nvPr>
            <p:ph type="body" idx="1"/>
          </p:nvPr>
        </p:nvSpPr>
        <p:spPr>
          <a:xfrm>
            <a:off x="838200" y="4343400"/>
            <a:ext cx="3343275" cy="41132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9048972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697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698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3296F0F7-B447-4B07-B217-6070F51C64A9}" type="slidenum">
              <a:rPr lang="en-US" sz="1800">
                <a:latin typeface="Arial" panose="020B0604020202020204" pitchFamily="34" charset="0"/>
              </a:rPr>
              <a:pPr/>
              <a:t>52</a:t>
            </a:fld>
            <a:endParaRPr lang="en-US" sz="1800">
              <a:latin typeface="Arial" panose="020B0604020202020204" pitchFamily="34" charset="0"/>
            </a:endParaRPr>
          </a:p>
        </p:txBody>
      </p:sp>
      <p:sp>
        <p:nvSpPr>
          <p:cNvPr id="126981" name="Rectangle 2"/>
          <p:cNvSpPr>
            <a:spLocks noGrp="1" noRot="1" noChangeAspect="1" noChangeArrowheads="1" noTextEdit="1"/>
          </p:cNvSpPr>
          <p:nvPr>
            <p:ph type="sldImg"/>
          </p:nvPr>
        </p:nvSpPr>
        <p:spPr>
          <a:xfrm>
            <a:off x="1150938" y="692150"/>
            <a:ext cx="4556125" cy="3416300"/>
          </a:xfrm>
          <a:ln/>
        </p:spPr>
      </p:sp>
      <p:sp>
        <p:nvSpPr>
          <p:cNvPr id="126982" name="Rectangle 3"/>
          <p:cNvSpPr>
            <a:spLocks noGrp="1" noChangeArrowheads="1"/>
          </p:cNvSpPr>
          <p:nvPr>
            <p:ph type="body" idx="1"/>
          </p:nvPr>
        </p:nvSpPr>
        <p:spPr>
          <a:xfrm>
            <a:off x="533400" y="46482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0350647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800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800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D5F11B2C-C4B8-499A-8535-18173C94D403}" type="slidenum">
              <a:rPr lang="en-US" sz="1800">
                <a:latin typeface="Arial" panose="020B0604020202020204" pitchFamily="34" charset="0"/>
              </a:rPr>
              <a:pPr/>
              <a:t>53</a:t>
            </a:fld>
            <a:endParaRPr lang="en-US" sz="1800">
              <a:latin typeface="Arial" panose="020B0604020202020204" pitchFamily="34" charset="0"/>
            </a:endParaRPr>
          </a:p>
        </p:txBody>
      </p:sp>
      <p:sp>
        <p:nvSpPr>
          <p:cNvPr id="12800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8006"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8007"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8008"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8009"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8010"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8011" name="Rectangle 8"/>
          <p:cNvSpPr>
            <a:spLocks noGrp="1" noRot="1" noChangeAspect="1" noChangeArrowheads="1" noTextEdit="1"/>
          </p:cNvSpPr>
          <p:nvPr>
            <p:ph type="sldImg"/>
          </p:nvPr>
        </p:nvSpPr>
        <p:spPr>
          <a:xfrm>
            <a:off x="1150938" y="692150"/>
            <a:ext cx="4556125" cy="3416300"/>
          </a:xfrm>
          <a:ln cap="flat"/>
        </p:spPr>
      </p:sp>
      <p:sp>
        <p:nvSpPr>
          <p:cNvPr id="128012" name="Rectangle 9"/>
          <p:cNvSpPr>
            <a:spLocks noGrp="1" noChangeArrowheads="1"/>
          </p:cNvSpPr>
          <p:nvPr>
            <p:ph type="body" idx="1"/>
          </p:nvPr>
        </p:nvSpPr>
        <p:spPr>
          <a:xfrm>
            <a:off x="533400" y="46482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lvl="1"/>
            <a:r>
              <a:rPr lang="en-US" smtClean="0"/>
              <a:t>The next phase on the Roadmap to Project Management success is project implementation.</a:t>
            </a:r>
          </a:p>
          <a:p>
            <a:pPr lvl="1"/>
            <a:r>
              <a:rPr lang="en-US" smtClean="0"/>
              <a:t>The implementation phase is the time when the project team actually completes all of the tasks in the project.</a:t>
            </a:r>
          </a:p>
          <a:p>
            <a:pPr lvl="1"/>
            <a:r>
              <a:rPr lang="en-US" smtClean="0"/>
              <a:t>As you can see, the project manager has several responsibilities associated with implementing the project.</a:t>
            </a:r>
          </a:p>
          <a:p>
            <a:pPr lvl="2"/>
            <a:r>
              <a:rPr lang="en-US" smtClean="0"/>
              <a:t>These responsibilities are in addition to any project activities that the project manager has as a team member.</a:t>
            </a:r>
          </a:p>
          <a:p>
            <a:endParaRPr lang="en-US" smtClean="0"/>
          </a:p>
        </p:txBody>
      </p:sp>
    </p:spTree>
    <p:extLst>
      <p:ext uri="{BB962C8B-B14F-4D97-AF65-F5344CB8AC3E}">
        <p14:creationId xmlns:p14="http://schemas.microsoft.com/office/powerpoint/2010/main" xmlns="" val="25280183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2902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2902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6FB12754-6577-4976-A425-8723CAA04BF9}" type="slidenum">
              <a:rPr lang="en-US" sz="1800">
                <a:latin typeface="Arial" panose="020B0604020202020204" pitchFamily="34" charset="0"/>
              </a:rPr>
              <a:pPr/>
              <a:t>54</a:t>
            </a:fld>
            <a:endParaRPr lang="en-US" sz="1800">
              <a:latin typeface="Arial" panose="020B0604020202020204" pitchFamily="34" charset="0"/>
            </a:endParaRPr>
          </a:p>
        </p:txBody>
      </p:sp>
      <p:sp>
        <p:nvSpPr>
          <p:cNvPr id="129029" name="Rectangle 2"/>
          <p:cNvSpPr>
            <a:spLocks noGrp="1" noRot="1" noChangeAspect="1" noChangeArrowheads="1" noTextEdit="1"/>
          </p:cNvSpPr>
          <p:nvPr>
            <p:ph type="sldImg"/>
          </p:nvPr>
        </p:nvSpPr>
        <p:spPr>
          <a:xfrm>
            <a:off x="1150938" y="692150"/>
            <a:ext cx="4556125" cy="3416300"/>
          </a:xfrm>
          <a:ln/>
        </p:spPr>
      </p:sp>
      <p:sp>
        <p:nvSpPr>
          <p:cNvPr id="129030" name="Rectangle 3"/>
          <p:cNvSpPr>
            <a:spLocks noGrp="1" noChangeArrowheads="1"/>
          </p:cNvSpPr>
          <p:nvPr>
            <p:ph type="body" idx="1"/>
          </p:nvPr>
        </p:nvSpPr>
        <p:spPr>
          <a:xfrm>
            <a:off x="533400" y="46482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1817174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005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005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E5E024B3-4DEC-44A0-880E-40DF38DCA388}" type="slidenum">
              <a:rPr lang="en-US" sz="1800">
                <a:latin typeface="Arial" panose="020B0604020202020204" pitchFamily="34" charset="0"/>
              </a:rPr>
              <a:pPr/>
              <a:t>55</a:t>
            </a:fld>
            <a:endParaRPr lang="en-US" sz="1800">
              <a:latin typeface="Arial" panose="020B0604020202020204" pitchFamily="34" charset="0"/>
            </a:endParaRPr>
          </a:p>
        </p:txBody>
      </p:sp>
      <p:sp>
        <p:nvSpPr>
          <p:cNvPr id="13005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0054"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0055"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0056"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0057"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0058"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0059" name="Rectangle 8"/>
          <p:cNvSpPr>
            <a:spLocks noGrp="1" noRot="1" noChangeAspect="1" noChangeArrowheads="1" noTextEdit="1"/>
          </p:cNvSpPr>
          <p:nvPr>
            <p:ph type="sldImg"/>
          </p:nvPr>
        </p:nvSpPr>
        <p:spPr>
          <a:xfrm>
            <a:off x="1150938" y="692150"/>
            <a:ext cx="4556125" cy="3416300"/>
          </a:xfrm>
          <a:ln cap="flat"/>
        </p:spPr>
      </p:sp>
      <p:sp>
        <p:nvSpPr>
          <p:cNvPr id="130060" name="Rectangle 9"/>
          <p:cNvSpPr>
            <a:spLocks noGrp="1" noChangeArrowheads="1"/>
          </p:cNvSpPr>
          <p:nvPr>
            <p:ph type="body" idx="1"/>
          </p:nvPr>
        </p:nvSpPr>
        <p:spPr>
          <a:xfrm>
            <a:off x="304800" y="4314825"/>
            <a:ext cx="3886200" cy="43719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marL="457200" lvl="1"/>
            <a:r>
              <a:rPr lang="en-US" smtClean="0"/>
              <a:t>As mentioned earlier, one of the key activities of the project team during implementation is to perform all of the tasks that make up the project.</a:t>
            </a:r>
          </a:p>
          <a:p>
            <a:pPr marL="457200" lvl="1"/>
            <a:r>
              <a:rPr lang="en-US" smtClean="0"/>
              <a:t>In order to be successful, team members need to know their work assignments, work authorization procedures, communication lines, reporting procedures, the project schedule, etc.</a:t>
            </a:r>
          </a:p>
          <a:p>
            <a:pPr marL="457200" lvl="1"/>
            <a:r>
              <a:rPr lang="en-US" smtClean="0"/>
              <a:t>All of these items need to be addressed early in the implementation phase as part of project start-up.</a:t>
            </a:r>
          </a:p>
        </p:txBody>
      </p:sp>
    </p:spTree>
    <p:extLst>
      <p:ext uri="{BB962C8B-B14F-4D97-AF65-F5344CB8AC3E}">
        <p14:creationId xmlns:p14="http://schemas.microsoft.com/office/powerpoint/2010/main" xmlns="" val="29726537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107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107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B28A4C9D-086F-42F8-84C2-85C3E57D75B8}" type="slidenum">
              <a:rPr lang="en-US" sz="1800">
                <a:latin typeface="Arial" panose="020B0604020202020204" pitchFamily="34" charset="0"/>
              </a:rPr>
              <a:pPr/>
              <a:t>56</a:t>
            </a:fld>
            <a:endParaRPr lang="en-US" sz="1800">
              <a:latin typeface="Arial" panose="020B0604020202020204" pitchFamily="34" charset="0"/>
            </a:endParaRPr>
          </a:p>
        </p:txBody>
      </p:sp>
      <p:sp>
        <p:nvSpPr>
          <p:cNvPr id="13107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1078"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1079"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1080"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1081"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1082"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1083" name="Rectangle 8"/>
          <p:cNvSpPr>
            <a:spLocks noGrp="1" noRot="1" noChangeAspect="1" noChangeArrowheads="1" noTextEdit="1"/>
          </p:cNvSpPr>
          <p:nvPr>
            <p:ph type="sldImg"/>
          </p:nvPr>
        </p:nvSpPr>
        <p:spPr>
          <a:xfrm>
            <a:off x="1150938" y="692150"/>
            <a:ext cx="4556125" cy="3416300"/>
          </a:xfrm>
          <a:ln cap="flat"/>
        </p:spPr>
      </p:sp>
      <p:sp>
        <p:nvSpPr>
          <p:cNvPr id="131084" name="Rectangle 9"/>
          <p:cNvSpPr>
            <a:spLocks noChangeArrowheads="1"/>
          </p:cNvSpPr>
          <p:nvPr/>
        </p:nvSpPr>
        <p:spPr bwMode="auto">
          <a:xfrm>
            <a:off x="381000" y="4267200"/>
            <a:ext cx="34290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Progress review meetings and project status reports are the two most common ways of reporting project status.</a:t>
            </a:r>
          </a:p>
        </p:txBody>
      </p:sp>
    </p:spTree>
    <p:extLst>
      <p:ext uri="{BB962C8B-B14F-4D97-AF65-F5344CB8AC3E}">
        <p14:creationId xmlns:p14="http://schemas.microsoft.com/office/powerpoint/2010/main" xmlns="" val="19584497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312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312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A7E1BF27-3664-4166-9AA3-DEE949CC886F}" type="slidenum">
              <a:rPr lang="en-US" sz="1800">
                <a:latin typeface="Arial" panose="020B0604020202020204" pitchFamily="34" charset="0"/>
              </a:rPr>
              <a:pPr/>
              <a:t>57</a:t>
            </a:fld>
            <a:endParaRPr lang="en-US" sz="1800">
              <a:latin typeface="Arial" panose="020B0604020202020204" pitchFamily="34" charset="0"/>
            </a:endParaRPr>
          </a:p>
        </p:txBody>
      </p:sp>
      <p:sp>
        <p:nvSpPr>
          <p:cNvPr id="13312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26"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27"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28"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29"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30"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31" name="Rectangle 8"/>
          <p:cNvSpPr>
            <a:spLocks noGrp="1" noRot="1" noChangeAspect="1" noChangeArrowheads="1" noTextEdit="1"/>
          </p:cNvSpPr>
          <p:nvPr>
            <p:ph type="sldImg"/>
          </p:nvPr>
        </p:nvSpPr>
        <p:spPr>
          <a:xfrm>
            <a:off x="1150938" y="692150"/>
            <a:ext cx="4556125" cy="3416300"/>
          </a:xfrm>
          <a:ln cap="flat"/>
        </p:spPr>
      </p:sp>
      <p:sp>
        <p:nvSpPr>
          <p:cNvPr id="133132" name="Rectangle 9"/>
          <p:cNvSpPr>
            <a:spLocks noGrp="1" noChangeArrowheads="1"/>
          </p:cNvSpPr>
          <p:nvPr>
            <p:ph type="body" idx="1"/>
          </p:nvPr>
        </p:nvSpPr>
        <p:spPr>
          <a:xfrm>
            <a:off x="381000" y="4314825"/>
            <a:ext cx="3586163" cy="42957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marL="457200" lvl="1"/>
            <a:r>
              <a:rPr lang="en-US" smtClean="0"/>
              <a:t>The next stop on the Roadmap to Project Management Success is tracking progress.</a:t>
            </a:r>
          </a:p>
          <a:p>
            <a:pPr marL="457200" lvl="1"/>
            <a:r>
              <a:rPr lang="en-US" smtClean="0"/>
              <a:t>The objective of project tracking and control is to evaluate project progress against the original plan and take corrective action to minimize deviation.</a:t>
            </a:r>
          </a:p>
        </p:txBody>
      </p:sp>
    </p:spTree>
    <p:extLst>
      <p:ext uri="{BB962C8B-B14F-4D97-AF65-F5344CB8AC3E}">
        <p14:creationId xmlns:p14="http://schemas.microsoft.com/office/powerpoint/2010/main" xmlns="" val="35610740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414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414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E74715E1-E966-4530-B46A-1BA0D313291A}" type="slidenum">
              <a:rPr lang="en-US" sz="1800">
                <a:latin typeface="Arial" panose="020B0604020202020204" pitchFamily="34" charset="0"/>
              </a:rPr>
              <a:pPr/>
              <a:t>58</a:t>
            </a:fld>
            <a:endParaRPr lang="en-US" sz="1800">
              <a:latin typeface="Arial" panose="020B0604020202020204" pitchFamily="34" charset="0"/>
            </a:endParaRPr>
          </a:p>
        </p:txBody>
      </p:sp>
      <p:sp>
        <p:nvSpPr>
          <p:cNvPr id="134149" name="Rectangle 2"/>
          <p:cNvSpPr>
            <a:spLocks noGrp="1" noRot="1" noChangeAspect="1" noChangeArrowheads="1" noTextEdit="1"/>
          </p:cNvSpPr>
          <p:nvPr>
            <p:ph type="sldImg"/>
          </p:nvPr>
        </p:nvSpPr>
        <p:spPr>
          <a:xfrm>
            <a:off x="1150938" y="692150"/>
            <a:ext cx="4556125" cy="3416300"/>
          </a:xfrm>
          <a:ln/>
        </p:spPr>
      </p:sp>
      <p:sp>
        <p:nvSpPr>
          <p:cNvPr id="134150" name="Rectangle 3"/>
          <p:cNvSpPr>
            <a:spLocks noGrp="1" noChangeArrowheads="1"/>
          </p:cNvSpPr>
          <p:nvPr>
            <p:ph type="body" idx="1"/>
          </p:nvPr>
        </p:nvSpPr>
        <p:spPr>
          <a:xfrm>
            <a:off x="533400" y="46482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7883002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517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517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2698C810-21EC-4803-BF3A-5B07FB316652}" type="slidenum">
              <a:rPr lang="en-US" sz="1800">
                <a:latin typeface="Arial" panose="020B0604020202020204" pitchFamily="34" charset="0"/>
              </a:rPr>
              <a:pPr/>
              <a:t>59</a:t>
            </a:fld>
            <a:endParaRPr lang="en-US" sz="1800">
              <a:latin typeface="Arial" panose="020B0604020202020204" pitchFamily="34" charset="0"/>
            </a:endParaRPr>
          </a:p>
        </p:txBody>
      </p:sp>
      <p:sp>
        <p:nvSpPr>
          <p:cNvPr id="13517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5174"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5175"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5176"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5177"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5178"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5179" name="Rectangle 8"/>
          <p:cNvSpPr>
            <a:spLocks noGrp="1" noRot="1" noChangeAspect="1" noChangeArrowheads="1" noTextEdit="1"/>
          </p:cNvSpPr>
          <p:nvPr>
            <p:ph type="sldImg"/>
          </p:nvPr>
        </p:nvSpPr>
        <p:spPr>
          <a:xfrm>
            <a:off x="1150938" y="692150"/>
            <a:ext cx="4556125" cy="3416300"/>
          </a:xfrm>
          <a:ln cap="flat"/>
        </p:spPr>
      </p:sp>
      <p:sp>
        <p:nvSpPr>
          <p:cNvPr id="135180" name="Rectangle 9"/>
          <p:cNvSpPr>
            <a:spLocks noChangeArrowheads="1"/>
          </p:cNvSpPr>
          <p:nvPr/>
        </p:nvSpPr>
        <p:spPr bwMode="auto">
          <a:xfrm>
            <a:off x="381000" y="4267200"/>
            <a:ext cx="3429000" cy="73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b="1">
                <a:latin typeface="Times New Roman" panose="02020603050405020304" pitchFamily="18" charset="0"/>
              </a:rPr>
              <a:t>Managing change </a:t>
            </a:r>
            <a:r>
              <a:rPr lang="en-US" sz="1200">
                <a:latin typeface="Times New Roman" panose="02020603050405020304" pitchFamily="18" charset="0"/>
              </a:rPr>
              <a:t>is the next stop on the Roadmap to Project Management Success.</a:t>
            </a:r>
          </a:p>
        </p:txBody>
      </p:sp>
    </p:spTree>
    <p:extLst>
      <p:ext uri="{BB962C8B-B14F-4D97-AF65-F5344CB8AC3E}">
        <p14:creationId xmlns:p14="http://schemas.microsoft.com/office/powerpoint/2010/main" xmlns="" val="5785549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619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619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30052890-1082-499C-ABE7-1A24F69DF79E}" type="slidenum">
              <a:rPr lang="en-US" sz="1800">
                <a:latin typeface="Arial" panose="020B0604020202020204" pitchFamily="34" charset="0"/>
              </a:rPr>
              <a:pPr/>
              <a:t>60</a:t>
            </a:fld>
            <a:endParaRPr lang="en-US" sz="1800">
              <a:latin typeface="Arial" panose="020B0604020202020204" pitchFamily="34" charset="0"/>
            </a:endParaRPr>
          </a:p>
        </p:txBody>
      </p:sp>
      <p:sp>
        <p:nvSpPr>
          <p:cNvPr id="136197" name="Rectangle 2"/>
          <p:cNvSpPr>
            <a:spLocks noGrp="1" noRot="1" noChangeAspect="1" noChangeArrowheads="1" noTextEdit="1"/>
          </p:cNvSpPr>
          <p:nvPr>
            <p:ph type="sldImg"/>
          </p:nvPr>
        </p:nvSpPr>
        <p:spPr>
          <a:xfrm>
            <a:off x="1150938" y="692150"/>
            <a:ext cx="4556125" cy="3416300"/>
          </a:xfrm>
          <a:ln/>
        </p:spPr>
      </p:sp>
      <p:sp>
        <p:nvSpPr>
          <p:cNvPr id="136198" name="Rectangle 3"/>
          <p:cNvSpPr>
            <a:spLocks noGrp="1" noChangeArrowheads="1"/>
          </p:cNvSpPr>
          <p:nvPr>
            <p:ph type="body" idx="1"/>
          </p:nvPr>
        </p:nvSpPr>
        <p:spPr>
          <a:xfrm>
            <a:off x="533400" y="46482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476248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721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722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0FEB18B0-BD09-4BE4-8681-E71B32465463}" type="slidenum">
              <a:rPr lang="en-US" sz="1800">
                <a:latin typeface="Arial" panose="020B0604020202020204" pitchFamily="34" charset="0"/>
              </a:rPr>
              <a:pPr/>
              <a:t>61</a:t>
            </a:fld>
            <a:endParaRPr lang="en-US" sz="1800">
              <a:latin typeface="Arial" panose="020B0604020202020204" pitchFamily="34" charset="0"/>
            </a:endParaRPr>
          </a:p>
        </p:txBody>
      </p:sp>
      <p:sp>
        <p:nvSpPr>
          <p:cNvPr id="137221"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7222"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7223"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7224"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7225"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7226"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7227" name="Rectangle 8"/>
          <p:cNvSpPr>
            <a:spLocks noGrp="1" noRot="1" noChangeAspect="1" noChangeArrowheads="1" noTextEdit="1"/>
          </p:cNvSpPr>
          <p:nvPr>
            <p:ph type="sldImg"/>
          </p:nvPr>
        </p:nvSpPr>
        <p:spPr>
          <a:xfrm>
            <a:off x="1150938" y="692150"/>
            <a:ext cx="4556125" cy="3416300"/>
          </a:xfrm>
          <a:ln cap="flat"/>
        </p:spPr>
      </p:sp>
      <p:sp>
        <p:nvSpPr>
          <p:cNvPr id="137228" name="Rectangle 9"/>
          <p:cNvSpPr>
            <a:spLocks noChangeArrowheads="1"/>
          </p:cNvSpPr>
          <p:nvPr/>
        </p:nvSpPr>
        <p:spPr bwMode="auto">
          <a:xfrm>
            <a:off x="381000" y="4191000"/>
            <a:ext cx="3733800" cy="4113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In some cases, you cannot effectively deal with a change without the support of upper level management.</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In other cases, it is upper level management that mandates the change.</a:t>
            </a:r>
          </a:p>
          <a:p>
            <a:pPr lvl="2">
              <a:spcBef>
                <a:spcPct val="50000"/>
              </a:spcBef>
              <a:buSzPct val="100000"/>
              <a:buFontTx/>
              <a:buChar char="–"/>
            </a:pPr>
            <a:r>
              <a:rPr lang="en-US" sz="1200">
                <a:latin typeface="Times New Roman" panose="02020603050405020304" pitchFamily="18" charset="0"/>
              </a:rPr>
              <a:t>For example, a program may need to go to the market sooner, so your deadline is moved up.</a:t>
            </a:r>
          </a:p>
          <a:p>
            <a:pPr lvl="2">
              <a:spcBef>
                <a:spcPct val="50000"/>
              </a:spcBef>
              <a:buSzPct val="100000"/>
              <a:buFontTx/>
              <a:buChar char="–"/>
            </a:pPr>
            <a:r>
              <a:rPr lang="en-US" sz="1200">
                <a:latin typeface="Times New Roman" panose="02020603050405020304" pitchFamily="18" charset="0"/>
              </a:rPr>
              <a:t>Or, global budgetary cut-backs are required, which impacts your project budget. In other words—you must do the same project for less money.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For either situation, you must present information to management so they can help you decide on the best course of action.</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You must be able to present the right information so that the “best” decision can be made.</a:t>
            </a:r>
          </a:p>
        </p:txBody>
      </p:sp>
    </p:spTree>
    <p:extLst>
      <p:ext uri="{BB962C8B-B14F-4D97-AF65-F5344CB8AC3E}">
        <p14:creationId xmlns:p14="http://schemas.microsoft.com/office/powerpoint/2010/main" xmlns="" val="31636430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824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824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B81E851F-1FAF-43F0-B26A-CEF771B82DF3}" type="slidenum">
              <a:rPr lang="en-US" sz="1800">
                <a:latin typeface="Arial" panose="020B0604020202020204" pitchFamily="34" charset="0"/>
              </a:rPr>
              <a:pPr/>
              <a:t>62</a:t>
            </a:fld>
            <a:endParaRPr lang="en-US" sz="1800">
              <a:latin typeface="Arial" panose="020B0604020202020204" pitchFamily="34" charset="0"/>
            </a:endParaRPr>
          </a:p>
        </p:txBody>
      </p:sp>
      <p:sp>
        <p:nvSpPr>
          <p:cNvPr id="138245"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8246"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8247"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8248"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8249"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8250"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8251" name="Rectangle 8"/>
          <p:cNvSpPr>
            <a:spLocks noGrp="1" noRot="1" noChangeAspect="1" noChangeArrowheads="1" noTextEdit="1"/>
          </p:cNvSpPr>
          <p:nvPr>
            <p:ph type="sldImg"/>
          </p:nvPr>
        </p:nvSpPr>
        <p:spPr>
          <a:xfrm>
            <a:off x="1150938" y="692150"/>
            <a:ext cx="4556125" cy="3416300"/>
          </a:xfrm>
          <a:ln cap="flat"/>
        </p:spPr>
      </p:sp>
      <p:sp>
        <p:nvSpPr>
          <p:cNvPr id="138252" name="Rectangle 9"/>
          <p:cNvSpPr>
            <a:spLocks noChangeArrowheads="1"/>
          </p:cNvSpPr>
          <p:nvPr/>
        </p:nvSpPr>
        <p:spPr bwMode="auto">
          <a:xfrm>
            <a:off x="304800" y="4191000"/>
            <a:ext cx="3886200" cy="246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Throughout the implementation phase, issues can occur which will seriously impact project success if not addressed in a timely fashion.</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An issue is any unresolved item that needs to addressed.</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It can be as simple as a request for information or as serious a loss of key personnel.</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It is the responsibility of the project manager to make sure issues are identified, assigned, and resolved.</a:t>
            </a:r>
          </a:p>
        </p:txBody>
      </p:sp>
    </p:spTree>
    <p:extLst>
      <p:ext uri="{BB962C8B-B14F-4D97-AF65-F5344CB8AC3E}">
        <p14:creationId xmlns:p14="http://schemas.microsoft.com/office/powerpoint/2010/main" xmlns="" val="29383984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3926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3926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B8F35418-6EA8-4EF0-BA29-B3FF8AD9853F}" type="slidenum">
              <a:rPr lang="en-US" sz="1800">
                <a:latin typeface="Arial" panose="020B0604020202020204" pitchFamily="34" charset="0"/>
              </a:rPr>
              <a:pPr/>
              <a:t>63</a:t>
            </a:fld>
            <a:endParaRPr lang="en-US" sz="1800">
              <a:latin typeface="Arial" panose="020B0604020202020204" pitchFamily="34" charset="0"/>
            </a:endParaRPr>
          </a:p>
        </p:txBody>
      </p:sp>
      <p:sp>
        <p:nvSpPr>
          <p:cNvPr id="139269"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9270"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9271"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9272"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9273"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9274"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9275" name="Rectangle 8"/>
          <p:cNvSpPr>
            <a:spLocks noGrp="1" noRot="1" noChangeAspect="1" noChangeArrowheads="1" noTextEdit="1"/>
          </p:cNvSpPr>
          <p:nvPr>
            <p:ph type="sldImg"/>
          </p:nvPr>
        </p:nvSpPr>
        <p:spPr>
          <a:xfrm>
            <a:off x="1150938" y="692150"/>
            <a:ext cx="4556125" cy="3416300"/>
          </a:xfrm>
          <a:ln cap="flat"/>
        </p:spPr>
      </p:sp>
      <p:sp>
        <p:nvSpPr>
          <p:cNvPr id="139276" name="Rectangle 9"/>
          <p:cNvSpPr>
            <a:spLocks noChangeArrowheads="1"/>
          </p:cNvSpPr>
          <p:nvPr/>
        </p:nvSpPr>
        <p:spPr bwMode="auto">
          <a:xfrm>
            <a:off x="304800" y="4191000"/>
            <a:ext cx="3429000" cy="429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eaLnBrk="0" hangingPunct="0">
              <a:defRPr sz="2400">
                <a:solidFill>
                  <a:schemeClr val="tx1"/>
                </a:solidFill>
                <a:latin typeface="Arial Narrow" panose="020B0606020202030204" pitchFamily="34" charset="0"/>
              </a:defRPr>
            </a:lvl3pPr>
            <a:lvl4pPr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A single process for resolving issues is to:</a:t>
            </a:r>
          </a:p>
          <a:p>
            <a:pPr lvl="2">
              <a:spcBef>
                <a:spcPct val="50000"/>
              </a:spcBef>
              <a:buSzPct val="100000"/>
            </a:pPr>
            <a:r>
              <a:rPr lang="en-US" sz="1200">
                <a:latin typeface="Times New Roman" panose="02020603050405020304" pitchFamily="18" charset="0"/>
              </a:rPr>
              <a:t>1.</a:t>
            </a:r>
            <a:r>
              <a:rPr lang="en-US" sz="1200" b="1">
                <a:latin typeface="Times New Roman" panose="02020603050405020304" pitchFamily="18" charset="0"/>
              </a:rPr>
              <a:t>Document</a:t>
            </a:r>
            <a:r>
              <a:rPr lang="en-US" sz="1200">
                <a:latin typeface="Times New Roman" panose="02020603050405020304" pitchFamily="18" charset="0"/>
              </a:rPr>
              <a:t> the issue.</a:t>
            </a:r>
          </a:p>
          <a:p>
            <a:pPr lvl="3">
              <a:spcBef>
                <a:spcPct val="50000"/>
              </a:spcBef>
              <a:buSzPct val="100000"/>
              <a:buFontTx/>
              <a:buChar char="•"/>
            </a:pPr>
            <a:r>
              <a:rPr lang="en-US" sz="1200">
                <a:latin typeface="Times New Roman" panose="02020603050405020304" pitchFamily="18" charset="0"/>
              </a:rPr>
              <a:t>Assign a number for tracking.</a:t>
            </a:r>
          </a:p>
          <a:p>
            <a:pPr lvl="3">
              <a:spcBef>
                <a:spcPct val="50000"/>
              </a:spcBef>
              <a:buSzPct val="100000"/>
              <a:buFontTx/>
              <a:buChar char="•"/>
            </a:pPr>
            <a:r>
              <a:rPr lang="en-US" sz="1200">
                <a:latin typeface="Times New Roman" panose="02020603050405020304" pitchFamily="18" charset="0"/>
              </a:rPr>
              <a:t>Assign a priority (low, medium, or high).</a:t>
            </a:r>
          </a:p>
          <a:p>
            <a:pPr lvl="3">
              <a:spcBef>
                <a:spcPct val="50000"/>
              </a:spcBef>
              <a:buSzPct val="100000"/>
              <a:buFontTx/>
              <a:buChar char="•"/>
            </a:pPr>
            <a:r>
              <a:rPr lang="en-US" sz="1200">
                <a:latin typeface="Times New Roman" panose="02020603050405020304" pitchFamily="18" charset="0"/>
              </a:rPr>
              <a:t>Describe the issue.</a:t>
            </a:r>
          </a:p>
          <a:p>
            <a:pPr lvl="2">
              <a:spcBef>
                <a:spcPct val="50000"/>
              </a:spcBef>
              <a:buSzPct val="100000"/>
            </a:pPr>
            <a:r>
              <a:rPr lang="en-US" sz="1200">
                <a:latin typeface="Times New Roman" panose="02020603050405020304" pitchFamily="18" charset="0"/>
              </a:rPr>
              <a:t>2. </a:t>
            </a:r>
            <a:r>
              <a:rPr lang="en-US" sz="1200" b="1">
                <a:latin typeface="Times New Roman" panose="02020603050405020304" pitchFamily="18" charset="0"/>
              </a:rPr>
              <a:t>Assign</a:t>
            </a:r>
            <a:r>
              <a:rPr lang="en-US" sz="1200">
                <a:latin typeface="Times New Roman" panose="02020603050405020304" pitchFamily="18" charset="0"/>
              </a:rPr>
              <a:t> the issue to someone for resolution.</a:t>
            </a:r>
          </a:p>
          <a:p>
            <a:pPr lvl="2">
              <a:spcBef>
                <a:spcPct val="50000"/>
              </a:spcBef>
              <a:buSzPct val="100000"/>
            </a:pPr>
            <a:r>
              <a:rPr lang="en-US" sz="1200">
                <a:latin typeface="Times New Roman" panose="02020603050405020304" pitchFamily="18" charset="0"/>
              </a:rPr>
              <a:t>3. </a:t>
            </a:r>
            <a:r>
              <a:rPr lang="en-US" sz="1200" b="1">
                <a:latin typeface="Times New Roman" panose="02020603050405020304" pitchFamily="18" charset="0"/>
              </a:rPr>
              <a:t>Schedule</a:t>
            </a:r>
            <a:r>
              <a:rPr lang="en-US" sz="1200">
                <a:latin typeface="Times New Roman" panose="02020603050405020304" pitchFamily="18" charset="0"/>
              </a:rPr>
              <a:t> its completion.</a:t>
            </a:r>
          </a:p>
          <a:p>
            <a:pPr lvl="2">
              <a:spcBef>
                <a:spcPct val="50000"/>
              </a:spcBef>
              <a:buSzPct val="100000"/>
            </a:pPr>
            <a:r>
              <a:rPr lang="en-US" sz="1200">
                <a:latin typeface="Times New Roman" panose="02020603050405020304" pitchFamily="18" charset="0"/>
              </a:rPr>
              <a:t>4. </a:t>
            </a:r>
            <a:r>
              <a:rPr lang="en-US" sz="1200" b="1">
                <a:latin typeface="Times New Roman" panose="02020603050405020304" pitchFamily="18" charset="0"/>
              </a:rPr>
              <a:t>Track</a:t>
            </a:r>
            <a:r>
              <a:rPr lang="en-US" sz="1200">
                <a:latin typeface="Times New Roman" panose="02020603050405020304" pitchFamily="18" charset="0"/>
              </a:rPr>
              <a:t> its status.</a:t>
            </a:r>
          </a:p>
          <a:p>
            <a:pPr lvl="2">
              <a:spcBef>
                <a:spcPct val="50000"/>
              </a:spcBef>
              <a:buSzPct val="100000"/>
            </a:pPr>
            <a:r>
              <a:rPr lang="en-US" sz="1200">
                <a:latin typeface="Times New Roman" panose="02020603050405020304" pitchFamily="18" charset="0"/>
              </a:rPr>
              <a:t>5. </a:t>
            </a:r>
            <a:r>
              <a:rPr lang="en-US" sz="1200" b="1">
                <a:latin typeface="Times New Roman" panose="02020603050405020304" pitchFamily="18" charset="0"/>
              </a:rPr>
              <a:t>Escalate</a:t>
            </a:r>
            <a:r>
              <a:rPr lang="en-US" sz="1200">
                <a:latin typeface="Times New Roman" panose="02020603050405020304" pitchFamily="18" charset="0"/>
              </a:rPr>
              <a:t> the issue to senior management if their involvement is required.</a:t>
            </a:r>
          </a:p>
          <a:p>
            <a:pPr lvl="2">
              <a:spcBef>
                <a:spcPct val="50000"/>
              </a:spcBef>
              <a:buSzPct val="100000"/>
            </a:pPr>
            <a:r>
              <a:rPr lang="en-US" sz="1200">
                <a:latin typeface="Times New Roman" panose="02020603050405020304" pitchFamily="18" charset="0"/>
              </a:rPr>
              <a:t>6. Once the issue is </a:t>
            </a:r>
            <a:r>
              <a:rPr lang="en-US" sz="1200" b="1">
                <a:latin typeface="Times New Roman" panose="02020603050405020304" pitchFamily="18" charset="0"/>
              </a:rPr>
              <a:t>resolved</a:t>
            </a:r>
            <a:r>
              <a:rPr lang="en-US" sz="1200">
                <a:latin typeface="Times New Roman" panose="02020603050405020304" pitchFamily="18" charset="0"/>
              </a:rPr>
              <a:t>, close it out by recording the actual completion date.	</a:t>
            </a:r>
          </a:p>
        </p:txBody>
      </p:sp>
    </p:spTree>
    <p:extLst>
      <p:ext uri="{BB962C8B-B14F-4D97-AF65-F5344CB8AC3E}">
        <p14:creationId xmlns:p14="http://schemas.microsoft.com/office/powerpoint/2010/main" xmlns="" val="25526105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029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029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BA91368D-CCDC-4F79-BDD7-6437C6B8CD09}" type="slidenum">
              <a:rPr lang="en-US" sz="1800">
                <a:latin typeface="Arial" panose="020B0604020202020204" pitchFamily="34" charset="0"/>
              </a:rPr>
              <a:pPr/>
              <a:t>64</a:t>
            </a:fld>
            <a:endParaRPr lang="en-US" sz="1800">
              <a:latin typeface="Arial" panose="020B0604020202020204" pitchFamily="34" charset="0"/>
            </a:endParaRPr>
          </a:p>
        </p:txBody>
      </p:sp>
      <p:sp>
        <p:nvSpPr>
          <p:cNvPr id="140293"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0294"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0295"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0296" name="Rectangle 5"/>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0297" name="Rectangle 6"/>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0298" name="Rectangle 7"/>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0299" name="Rectangle 8"/>
          <p:cNvSpPr>
            <a:spLocks noGrp="1" noRot="1" noChangeAspect="1" noChangeArrowheads="1" noTextEdit="1"/>
          </p:cNvSpPr>
          <p:nvPr>
            <p:ph type="sldImg"/>
          </p:nvPr>
        </p:nvSpPr>
        <p:spPr>
          <a:xfrm>
            <a:off x="1150938" y="692150"/>
            <a:ext cx="4556125" cy="3416300"/>
          </a:xfrm>
          <a:ln cap="flat"/>
        </p:spPr>
      </p:sp>
      <p:sp>
        <p:nvSpPr>
          <p:cNvPr id="140300" name="Rectangle 9"/>
          <p:cNvSpPr>
            <a:spLocks noChangeArrowheads="1"/>
          </p:cNvSpPr>
          <p:nvPr/>
        </p:nvSpPr>
        <p:spPr bwMode="auto">
          <a:xfrm>
            <a:off x="304800" y="4267200"/>
            <a:ext cx="3429000"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Once project status has been determined and change management decisions made, the project plan needs to be updated and project progress reported.  This is the next stop on the Roadmap to Project Management Success.</a:t>
            </a:r>
          </a:p>
        </p:txBody>
      </p:sp>
    </p:spTree>
    <p:extLst>
      <p:ext uri="{BB962C8B-B14F-4D97-AF65-F5344CB8AC3E}">
        <p14:creationId xmlns:p14="http://schemas.microsoft.com/office/powerpoint/2010/main" xmlns="" val="4583271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131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131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4B1EF36C-120D-4937-AD40-45AC7E24DEF5}" type="slidenum">
              <a:rPr lang="en-US" sz="1800">
                <a:latin typeface="Arial" panose="020B0604020202020204" pitchFamily="34" charset="0"/>
              </a:rPr>
              <a:pPr/>
              <a:t>65</a:t>
            </a:fld>
            <a:endParaRPr lang="en-US" sz="1800">
              <a:latin typeface="Arial" panose="020B0604020202020204" pitchFamily="34" charset="0"/>
            </a:endParaRPr>
          </a:p>
        </p:txBody>
      </p:sp>
      <p:sp>
        <p:nvSpPr>
          <p:cNvPr id="141317" name="Rectangle 2"/>
          <p:cNvSpPr>
            <a:spLocks noGrp="1" noRot="1" noChangeAspect="1" noChangeArrowheads="1" noTextEdit="1"/>
          </p:cNvSpPr>
          <p:nvPr>
            <p:ph type="sldImg"/>
          </p:nvPr>
        </p:nvSpPr>
        <p:spPr>
          <a:xfrm>
            <a:off x="1150938" y="692150"/>
            <a:ext cx="4556125" cy="3416300"/>
          </a:xfrm>
          <a:ln/>
        </p:spPr>
      </p:sp>
      <p:sp>
        <p:nvSpPr>
          <p:cNvPr id="141318" name="Rectangle 3"/>
          <p:cNvSpPr>
            <a:spLocks noGrp="1" noChangeArrowheads="1"/>
          </p:cNvSpPr>
          <p:nvPr>
            <p:ph type="body" idx="1"/>
          </p:nvPr>
        </p:nvSpPr>
        <p:spPr>
          <a:xfrm>
            <a:off x="533400" y="46482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19290871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233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234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01887D70-9448-4755-883E-E5EDA99C5A9A}" type="slidenum">
              <a:rPr lang="en-US" sz="1800">
                <a:latin typeface="Arial" panose="020B0604020202020204" pitchFamily="34" charset="0"/>
              </a:rPr>
              <a:pPr/>
              <a:t>66</a:t>
            </a:fld>
            <a:endParaRPr lang="en-US" sz="1800">
              <a:latin typeface="Arial" panose="020B0604020202020204" pitchFamily="34" charset="0"/>
            </a:endParaRPr>
          </a:p>
        </p:txBody>
      </p:sp>
      <p:sp>
        <p:nvSpPr>
          <p:cNvPr id="142341"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2342"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2343"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2344" name="Rectangle 5"/>
          <p:cNvSpPr>
            <a:spLocks noGrp="1" noRot="1" noChangeAspect="1" noChangeArrowheads="1" noTextEdit="1"/>
          </p:cNvSpPr>
          <p:nvPr>
            <p:ph type="sldImg"/>
          </p:nvPr>
        </p:nvSpPr>
        <p:spPr>
          <a:xfrm>
            <a:off x="1150938" y="692150"/>
            <a:ext cx="4556125" cy="3416300"/>
          </a:xfrm>
          <a:ln cap="flat"/>
        </p:spPr>
      </p:sp>
      <p:sp>
        <p:nvSpPr>
          <p:cNvPr id="142345" name="Rectangle 6"/>
          <p:cNvSpPr>
            <a:spLocks noGrp="1" noChangeArrowheads="1"/>
          </p:cNvSpPr>
          <p:nvPr>
            <p:ph type="body" idx="1"/>
          </p:nvPr>
        </p:nvSpPr>
        <p:spPr>
          <a:xfrm>
            <a:off x="609600" y="45720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nSpc>
                <a:spcPct val="90000"/>
              </a:lnSpc>
              <a:spcBef>
                <a:spcPct val="40000"/>
              </a:spcBef>
            </a:pPr>
            <a:r>
              <a:rPr lang="en-US" u="sng" smtClean="0"/>
              <a:t>Unit:</a:t>
            </a:r>
            <a:r>
              <a:rPr lang="en-US" b="0" smtClean="0"/>
              <a:t>   Close-out</a:t>
            </a:r>
          </a:p>
          <a:p>
            <a:pPr>
              <a:lnSpc>
                <a:spcPct val="90000"/>
              </a:lnSpc>
              <a:spcBef>
                <a:spcPct val="40000"/>
              </a:spcBef>
            </a:pPr>
            <a:r>
              <a:rPr lang="en-US" u="sng" smtClean="0"/>
              <a:t>Learning Objective:</a:t>
            </a:r>
            <a:r>
              <a:rPr lang="en-US" b="0" smtClean="0"/>
              <a:t>   To understand the steps necessary to successfully close-out a project.</a:t>
            </a:r>
          </a:p>
          <a:p>
            <a:pPr>
              <a:lnSpc>
                <a:spcPct val="90000"/>
              </a:lnSpc>
              <a:spcBef>
                <a:spcPct val="40000"/>
              </a:spcBef>
            </a:pPr>
            <a:r>
              <a:rPr lang="en-US" u="sng" smtClean="0"/>
              <a:t>Time:</a:t>
            </a:r>
            <a:r>
              <a:rPr lang="en-US" b="0" smtClean="0"/>
              <a:t>  20 minutes</a:t>
            </a:r>
          </a:p>
          <a:p>
            <a:pPr>
              <a:lnSpc>
                <a:spcPct val="90000"/>
              </a:lnSpc>
              <a:spcBef>
                <a:spcPct val="40000"/>
              </a:spcBef>
            </a:pPr>
            <a:r>
              <a:rPr lang="en-US" u="sng" smtClean="0"/>
              <a:t>Materials:</a:t>
            </a:r>
            <a:r>
              <a:rPr lang="en-US" b="0" smtClean="0"/>
              <a:t>   Overhead projector, transparencies, flipcharts, and markers.</a:t>
            </a:r>
            <a:endParaRPr lang="en-US" u="sng" smtClean="0"/>
          </a:p>
          <a:p>
            <a:endParaRPr lang="en-US" u="sng" smtClean="0"/>
          </a:p>
          <a:p>
            <a:endParaRPr lang="en-US" smtClean="0"/>
          </a:p>
        </p:txBody>
      </p:sp>
    </p:spTree>
    <p:extLst>
      <p:ext uri="{BB962C8B-B14F-4D97-AF65-F5344CB8AC3E}">
        <p14:creationId xmlns:p14="http://schemas.microsoft.com/office/powerpoint/2010/main" xmlns="" val="12655680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336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336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8C573F9C-9ED9-43DC-8F46-AD4D1DA4F1F2}" type="slidenum">
              <a:rPr lang="en-US" sz="1800">
                <a:latin typeface="Arial" panose="020B0604020202020204" pitchFamily="34" charset="0"/>
              </a:rPr>
              <a:pPr/>
              <a:t>67</a:t>
            </a:fld>
            <a:endParaRPr lang="en-US" sz="1800">
              <a:latin typeface="Arial" panose="020B0604020202020204" pitchFamily="34" charset="0"/>
            </a:endParaRPr>
          </a:p>
        </p:txBody>
      </p:sp>
      <p:sp>
        <p:nvSpPr>
          <p:cNvPr id="143365"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3366"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3367"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3368" name="Rectangle 5"/>
          <p:cNvSpPr>
            <a:spLocks noGrp="1" noRot="1" noChangeAspect="1" noChangeArrowheads="1" noTextEdit="1"/>
          </p:cNvSpPr>
          <p:nvPr>
            <p:ph type="sldImg"/>
          </p:nvPr>
        </p:nvSpPr>
        <p:spPr>
          <a:xfrm>
            <a:off x="1150938" y="692150"/>
            <a:ext cx="4556125" cy="3416300"/>
          </a:xfrm>
          <a:ln cap="flat"/>
        </p:spPr>
      </p:sp>
      <p:sp>
        <p:nvSpPr>
          <p:cNvPr id="143369" name="Rectangle 6"/>
          <p:cNvSpPr>
            <a:spLocks noGrp="1" noChangeArrowheads="1"/>
          </p:cNvSpPr>
          <p:nvPr>
            <p:ph type="body" idx="1"/>
          </p:nvPr>
        </p:nvSpPr>
        <p:spPr>
          <a:xfrm>
            <a:off x="609600" y="45720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lvl="1"/>
            <a:r>
              <a:rPr lang="en-US" smtClean="0"/>
              <a:t>The final phase of our Roadmap to Project Management Success is project Close-out.</a:t>
            </a:r>
          </a:p>
          <a:p>
            <a:pPr lvl="1"/>
            <a:r>
              <a:rPr lang="en-US" smtClean="0"/>
              <a:t>The overall purpose of this phase is to bring the project to an orderly and formal end.</a:t>
            </a:r>
          </a:p>
          <a:p>
            <a:endParaRPr lang="en-US" smtClean="0"/>
          </a:p>
        </p:txBody>
      </p:sp>
    </p:spTree>
    <p:extLst>
      <p:ext uri="{BB962C8B-B14F-4D97-AF65-F5344CB8AC3E}">
        <p14:creationId xmlns:p14="http://schemas.microsoft.com/office/powerpoint/2010/main" xmlns="" val="42706234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438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438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E841656C-6EEB-44AE-A6DA-4C5A4D9B31CC}" type="slidenum">
              <a:rPr lang="en-US" sz="1800">
                <a:latin typeface="Arial" panose="020B0604020202020204" pitchFamily="34" charset="0"/>
              </a:rPr>
              <a:pPr/>
              <a:t>68</a:t>
            </a:fld>
            <a:endParaRPr lang="en-US" sz="1800">
              <a:latin typeface="Arial" panose="020B0604020202020204" pitchFamily="34" charset="0"/>
            </a:endParaRPr>
          </a:p>
        </p:txBody>
      </p:sp>
      <p:sp>
        <p:nvSpPr>
          <p:cNvPr id="144389"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4390"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4391"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4392" name="Rectangle 5"/>
          <p:cNvSpPr>
            <a:spLocks noGrp="1" noRot="1" noChangeAspect="1" noChangeArrowheads="1" noTextEdit="1"/>
          </p:cNvSpPr>
          <p:nvPr>
            <p:ph type="sldImg"/>
          </p:nvPr>
        </p:nvSpPr>
        <p:spPr>
          <a:xfrm>
            <a:off x="1150938" y="692150"/>
            <a:ext cx="4556125" cy="3416300"/>
          </a:xfrm>
          <a:ln cap="flat"/>
        </p:spPr>
      </p:sp>
      <p:sp>
        <p:nvSpPr>
          <p:cNvPr id="144393" name="Rectangle 6"/>
          <p:cNvSpPr>
            <a:spLocks noChangeArrowheads="1"/>
          </p:cNvSpPr>
          <p:nvPr/>
        </p:nvSpPr>
        <p:spPr bwMode="auto">
          <a:xfrm>
            <a:off x="304800" y="4267200"/>
            <a:ext cx="3810000" cy="3659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The project manager plays an important role during project close-out.</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The project manager should:</a:t>
            </a:r>
          </a:p>
          <a:p>
            <a:pPr lvl="2">
              <a:spcBef>
                <a:spcPct val="50000"/>
              </a:spcBef>
              <a:buSzPct val="100000"/>
              <a:buFontTx/>
              <a:buChar char="–"/>
            </a:pPr>
            <a:r>
              <a:rPr lang="en-US" sz="1200">
                <a:latin typeface="Times New Roman" panose="02020603050405020304" pitchFamily="18" charset="0"/>
              </a:rPr>
              <a:t>Ensure that all project deliverables have been completed and formally accepted by the customer.</a:t>
            </a:r>
          </a:p>
          <a:p>
            <a:pPr lvl="2">
              <a:spcBef>
                <a:spcPct val="50000"/>
              </a:spcBef>
              <a:buSzPct val="100000"/>
              <a:buFontTx/>
              <a:buChar char="–"/>
            </a:pPr>
            <a:r>
              <a:rPr lang="en-US" sz="1200">
                <a:latin typeface="Times New Roman" panose="02020603050405020304" pitchFamily="18" charset="0"/>
              </a:rPr>
              <a:t>Determine if the measurable success indicators were achieved.</a:t>
            </a:r>
          </a:p>
          <a:p>
            <a:pPr lvl="2">
              <a:spcBef>
                <a:spcPct val="50000"/>
              </a:spcBef>
              <a:buSzPct val="100000"/>
              <a:buFontTx/>
              <a:buChar char="–"/>
            </a:pPr>
            <a:r>
              <a:rPr lang="en-US" sz="1200">
                <a:latin typeface="Times New Roman" panose="02020603050405020304" pitchFamily="18" charset="0"/>
              </a:rPr>
              <a:t>Conduct project close-out meetings, both internal and external.</a:t>
            </a:r>
          </a:p>
          <a:p>
            <a:pPr lvl="2">
              <a:spcBef>
                <a:spcPct val="50000"/>
              </a:spcBef>
              <a:buSzPct val="100000"/>
              <a:buFontTx/>
              <a:buChar char="–"/>
            </a:pPr>
            <a:r>
              <a:rPr lang="en-US" sz="1200">
                <a:latin typeface="Times New Roman" panose="02020603050405020304" pitchFamily="18" charset="0"/>
              </a:rPr>
              <a:t>Write the final project report.</a:t>
            </a:r>
          </a:p>
          <a:p>
            <a:pPr lvl="2">
              <a:spcBef>
                <a:spcPct val="50000"/>
              </a:spcBef>
              <a:buSzPct val="100000"/>
              <a:buFontTx/>
              <a:buChar char="–"/>
            </a:pPr>
            <a:r>
              <a:rPr lang="en-US" sz="1200">
                <a:latin typeface="Times New Roman" panose="02020603050405020304" pitchFamily="18" charset="0"/>
              </a:rPr>
              <a:t>Document and share lessons learned.</a:t>
            </a:r>
          </a:p>
          <a:p>
            <a:pPr>
              <a:spcBef>
                <a:spcPct val="50000"/>
              </a:spcBef>
            </a:pPr>
            <a:r>
              <a:rPr lang="en-US" sz="1200" b="1">
                <a:latin typeface="Times New Roman" panose="02020603050405020304" pitchFamily="18" charset="0"/>
              </a:rPr>
              <a:t>Transition</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Let’s take a closer look at what’s involved.</a:t>
            </a:r>
          </a:p>
        </p:txBody>
      </p:sp>
    </p:spTree>
    <p:extLst>
      <p:ext uri="{BB962C8B-B14F-4D97-AF65-F5344CB8AC3E}">
        <p14:creationId xmlns:p14="http://schemas.microsoft.com/office/powerpoint/2010/main" xmlns="" val="213386580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541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541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39EFA57A-67E7-4D98-B192-F530702847B6}" type="slidenum">
              <a:rPr lang="en-US" sz="1800">
                <a:latin typeface="Arial" panose="020B0604020202020204" pitchFamily="34" charset="0"/>
              </a:rPr>
              <a:pPr/>
              <a:t>69</a:t>
            </a:fld>
            <a:endParaRPr lang="en-US" sz="1800">
              <a:latin typeface="Arial" panose="020B0604020202020204" pitchFamily="34" charset="0"/>
            </a:endParaRPr>
          </a:p>
        </p:txBody>
      </p:sp>
      <p:sp>
        <p:nvSpPr>
          <p:cNvPr id="145413"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5414"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5415"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5416" name="Rectangle 5"/>
          <p:cNvSpPr>
            <a:spLocks noGrp="1" noRot="1" noChangeAspect="1" noChangeArrowheads="1" noTextEdit="1"/>
          </p:cNvSpPr>
          <p:nvPr>
            <p:ph type="sldImg"/>
          </p:nvPr>
        </p:nvSpPr>
        <p:spPr>
          <a:xfrm>
            <a:off x="1150938" y="692150"/>
            <a:ext cx="4556125" cy="3416300"/>
          </a:xfrm>
          <a:ln cap="flat"/>
        </p:spPr>
      </p:sp>
      <p:sp>
        <p:nvSpPr>
          <p:cNvPr id="145417" name="Rectangle 6"/>
          <p:cNvSpPr>
            <a:spLocks noChangeArrowheads="1"/>
          </p:cNvSpPr>
          <p:nvPr/>
        </p:nvSpPr>
        <p:spPr bwMode="auto">
          <a:xfrm>
            <a:off x="304800" y="4267200"/>
            <a:ext cx="3886200" cy="73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Evaluating success is a key activity that needs to be done during project close-out.</a:t>
            </a:r>
          </a:p>
        </p:txBody>
      </p:sp>
    </p:spTree>
    <p:extLst>
      <p:ext uri="{BB962C8B-B14F-4D97-AF65-F5344CB8AC3E}">
        <p14:creationId xmlns:p14="http://schemas.microsoft.com/office/powerpoint/2010/main" xmlns="" val="21653201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643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643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6B517107-533F-4035-81A7-B79EC7C17DF7}" type="slidenum">
              <a:rPr lang="en-US" sz="1800">
                <a:latin typeface="Arial" panose="020B0604020202020204" pitchFamily="34" charset="0"/>
              </a:rPr>
              <a:pPr/>
              <a:t>70</a:t>
            </a:fld>
            <a:endParaRPr lang="en-US" sz="1800">
              <a:latin typeface="Arial" panose="020B0604020202020204" pitchFamily="34" charset="0"/>
            </a:endParaRPr>
          </a:p>
        </p:txBody>
      </p:sp>
      <p:sp>
        <p:nvSpPr>
          <p:cNvPr id="146437"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6438"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6439"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6440" name="Rectangle 5"/>
          <p:cNvSpPr>
            <a:spLocks noGrp="1" noRot="1" noChangeAspect="1" noChangeArrowheads="1" noTextEdit="1"/>
          </p:cNvSpPr>
          <p:nvPr>
            <p:ph type="sldImg"/>
          </p:nvPr>
        </p:nvSpPr>
        <p:spPr>
          <a:xfrm>
            <a:off x="1150938" y="692150"/>
            <a:ext cx="4556125" cy="3416300"/>
          </a:xfrm>
          <a:ln cap="flat"/>
        </p:spPr>
      </p:sp>
      <p:sp>
        <p:nvSpPr>
          <p:cNvPr id="146441" name="Rectangle 6"/>
          <p:cNvSpPr>
            <a:spLocks noChangeArrowheads="1"/>
          </p:cNvSpPr>
          <p:nvPr/>
        </p:nvSpPr>
        <p:spPr bwMode="auto">
          <a:xfrm>
            <a:off x="304800" y="4267200"/>
            <a:ext cx="3810000" cy="438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a:spcBef>
                <a:spcPct val="50000"/>
              </a:spcBef>
            </a:pPr>
            <a:r>
              <a:rPr lang="en-US" sz="1200">
                <a:latin typeface="Times New Roman" panose="02020603050405020304" pitchFamily="18" charset="0"/>
              </a:rPr>
              <a:t>Measuring Project Success</a:t>
            </a:r>
            <a:endParaRPr lang="en-US" sz="1200" b="1">
              <a:latin typeface="Times New Roman" panose="02020603050405020304" pitchFamily="18" charset="0"/>
            </a:endParaRPr>
          </a:p>
          <a:p>
            <a:pPr lvl="1">
              <a:spcBef>
                <a:spcPct val="50000"/>
              </a:spcBef>
              <a:buSzPct val="100000"/>
              <a:buFont typeface="Wingdings" panose="05000000000000000000" pitchFamily="2" charset="2"/>
              <a:buChar char="u"/>
            </a:pPr>
            <a:r>
              <a:rPr lang="en-US" sz="1200">
                <a:latin typeface="Times New Roman" panose="02020603050405020304" pitchFamily="18" charset="0"/>
              </a:rPr>
              <a:t>Before your final meeting with the customer, you need to check that the customer’s needs have been met.</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Check the deliverables against the project’s measurable success indicators.</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For many projects you will deliver some of the project elements before the close-out phase.</a:t>
            </a:r>
          </a:p>
          <a:p>
            <a:pPr lvl="2">
              <a:spcBef>
                <a:spcPct val="50000"/>
              </a:spcBef>
              <a:buSzPct val="100000"/>
              <a:buFontTx/>
              <a:buChar char="–"/>
            </a:pPr>
            <a:r>
              <a:rPr lang="en-US" sz="1200">
                <a:latin typeface="Times New Roman" panose="02020603050405020304" pitchFamily="18" charset="0"/>
              </a:rPr>
              <a:t>If so, review that those deliverables met the specifications and the measurable success indicators.</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Also for many projects, the success of the project will not be determined until long after the close of the project.</a:t>
            </a:r>
          </a:p>
          <a:p>
            <a:pPr lvl="2">
              <a:spcBef>
                <a:spcPct val="50000"/>
              </a:spcBef>
              <a:buSzPct val="100000"/>
              <a:buFontTx/>
              <a:buChar char="–"/>
            </a:pPr>
            <a:r>
              <a:rPr lang="en-US" sz="1200">
                <a:latin typeface="Times New Roman" panose="02020603050405020304" pitchFamily="18" charset="0"/>
              </a:rPr>
              <a:t>For example, the success of an automotive part, as specified by the success indicators, won’t be evident until after that part is in regular production and is being used on the road.</a:t>
            </a:r>
          </a:p>
        </p:txBody>
      </p:sp>
    </p:spTree>
    <p:extLst>
      <p:ext uri="{BB962C8B-B14F-4D97-AF65-F5344CB8AC3E}">
        <p14:creationId xmlns:p14="http://schemas.microsoft.com/office/powerpoint/2010/main" xmlns="" val="26596696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7459"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7460"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6BFB2C1A-EFC1-4EC7-975F-AB2843AD6CB5}" type="slidenum">
              <a:rPr lang="en-US" sz="1800">
                <a:latin typeface="Arial" panose="020B0604020202020204" pitchFamily="34" charset="0"/>
              </a:rPr>
              <a:pPr/>
              <a:t>71</a:t>
            </a:fld>
            <a:endParaRPr lang="en-US" sz="1800">
              <a:latin typeface="Arial" panose="020B0604020202020204" pitchFamily="34" charset="0"/>
            </a:endParaRPr>
          </a:p>
        </p:txBody>
      </p:sp>
      <p:sp>
        <p:nvSpPr>
          <p:cNvPr id="147461"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7462"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7463"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7464" name="Rectangle 5"/>
          <p:cNvSpPr>
            <a:spLocks noGrp="1" noRot="1" noChangeAspect="1" noChangeArrowheads="1" noTextEdit="1"/>
          </p:cNvSpPr>
          <p:nvPr>
            <p:ph type="sldImg"/>
          </p:nvPr>
        </p:nvSpPr>
        <p:spPr>
          <a:xfrm>
            <a:off x="1150938" y="692150"/>
            <a:ext cx="4556125" cy="3416300"/>
          </a:xfrm>
          <a:ln cap="flat"/>
        </p:spPr>
      </p:sp>
      <p:sp>
        <p:nvSpPr>
          <p:cNvPr id="147465" name="Rectangle 6"/>
          <p:cNvSpPr>
            <a:spLocks noChangeArrowheads="1"/>
          </p:cNvSpPr>
          <p:nvPr/>
        </p:nvSpPr>
        <p:spPr bwMode="auto">
          <a:xfrm>
            <a:off x="533400" y="4343400"/>
            <a:ext cx="3429000" cy="2103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a:spcBef>
                <a:spcPct val="50000"/>
              </a:spcBef>
            </a:pPr>
            <a:r>
              <a:rPr lang="en-US" sz="1200">
                <a:latin typeface="Times New Roman" panose="02020603050405020304" pitchFamily="18" charset="0"/>
              </a:rPr>
              <a:t>Close-out Meeting</a:t>
            </a:r>
            <a:endParaRPr lang="en-US" sz="1200" b="1">
              <a:latin typeface="Times New Roman" panose="02020603050405020304" pitchFamily="18" charset="0"/>
            </a:endParaRPr>
          </a:p>
          <a:p>
            <a:pPr lvl="1">
              <a:spcBef>
                <a:spcPct val="50000"/>
              </a:spcBef>
              <a:buSzPct val="100000"/>
              <a:buFont typeface="Wingdings" panose="05000000000000000000" pitchFamily="2" charset="2"/>
              <a:buChar char="u"/>
            </a:pPr>
            <a:r>
              <a:rPr lang="en-US" sz="1200">
                <a:latin typeface="Times New Roman" panose="02020603050405020304" pitchFamily="18" charset="0"/>
              </a:rPr>
              <a:t>Once you have reviewed the measurable success indicators, the close-out meeting can be conducted.</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Attendees at the close-out meeting should be the project stakeholders.</a:t>
            </a:r>
          </a:p>
          <a:p>
            <a:pPr lvl="2">
              <a:spcBef>
                <a:spcPct val="50000"/>
              </a:spcBef>
              <a:buSzPct val="100000"/>
              <a:buFontTx/>
              <a:buChar char="–"/>
            </a:pPr>
            <a:r>
              <a:rPr lang="en-US" sz="1200">
                <a:latin typeface="Times New Roman" panose="02020603050405020304" pitchFamily="18" charset="0"/>
              </a:rPr>
              <a:t>It’s not always necessary for all project team members to be there.</a:t>
            </a:r>
          </a:p>
        </p:txBody>
      </p:sp>
    </p:spTree>
    <p:extLst>
      <p:ext uri="{BB962C8B-B14F-4D97-AF65-F5344CB8AC3E}">
        <p14:creationId xmlns:p14="http://schemas.microsoft.com/office/powerpoint/2010/main" xmlns="" val="2021232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8483"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8484"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AF9E1F81-7C3D-43F4-9FD2-01C86F561CFD}" type="slidenum">
              <a:rPr lang="en-US" sz="1800">
                <a:latin typeface="Arial" panose="020B0604020202020204" pitchFamily="34" charset="0"/>
              </a:rPr>
              <a:pPr/>
              <a:t>72</a:t>
            </a:fld>
            <a:endParaRPr lang="en-US" sz="1800">
              <a:latin typeface="Arial" panose="020B0604020202020204" pitchFamily="34" charset="0"/>
            </a:endParaRPr>
          </a:p>
        </p:txBody>
      </p:sp>
      <p:sp>
        <p:nvSpPr>
          <p:cNvPr id="148485"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8486"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8487"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8488" name="Rectangle 5"/>
          <p:cNvSpPr>
            <a:spLocks noGrp="1" noRot="1" noChangeAspect="1" noChangeArrowheads="1" noTextEdit="1"/>
          </p:cNvSpPr>
          <p:nvPr>
            <p:ph type="sldImg"/>
          </p:nvPr>
        </p:nvSpPr>
        <p:spPr>
          <a:xfrm>
            <a:off x="1150938" y="692150"/>
            <a:ext cx="4556125" cy="3416300"/>
          </a:xfrm>
          <a:ln cap="flat"/>
        </p:spPr>
      </p:sp>
      <p:sp>
        <p:nvSpPr>
          <p:cNvPr id="148489" name="Rectangle 6"/>
          <p:cNvSpPr>
            <a:spLocks noChangeArrowheads="1"/>
          </p:cNvSpPr>
          <p:nvPr/>
        </p:nvSpPr>
        <p:spPr bwMode="auto">
          <a:xfrm>
            <a:off x="381000" y="4267200"/>
            <a:ext cx="34290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200" b="1">
                <a:latin typeface="Times New Roman" panose="02020603050405020304" pitchFamily="18" charset="0"/>
              </a:rPr>
              <a:t>Instructor Say</a:t>
            </a:r>
          </a:p>
          <a:p>
            <a:pPr lvl="1">
              <a:spcBef>
                <a:spcPct val="50000"/>
              </a:spcBef>
              <a:buSzPct val="100000"/>
              <a:buFont typeface="Wingdings" panose="05000000000000000000" pitchFamily="2" charset="2"/>
              <a:buChar char="u"/>
            </a:pPr>
            <a:r>
              <a:rPr lang="en-US" sz="1200">
                <a:latin typeface="Times New Roman" panose="02020603050405020304" pitchFamily="18" charset="0"/>
              </a:rPr>
              <a:t>Sharing lessons learned is probably one of the most important things to do to improve project success.</a:t>
            </a:r>
          </a:p>
        </p:txBody>
      </p:sp>
    </p:spTree>
    <p:extLst>
      <p:ext uri="{BB962C8B-B14F-4D97-AF65-F5344CB8AC3E}">
        <p14:creationId xmlns:p14="http://schemas.microsoft.com/office/powerpoint/2010/main" xmlns="" val="104363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49507"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49508"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6F9B379A-AE6A-4F1A-89C1-EC2D5969F251}" type="slidenum">
              <a:rPr lang="en-US" sz="1800">
                <a:latin typeface="Arial" panose="020B0604020202020204" pitchFamily="34" charset="0"/>
              </a:rPr>
              <a:pPr/>
              <a:t>73</a:t>
            </a:fld>
            <a:endParaRPr lang="en-US" sz="1800">
              <a:latin typeface="Arial" panose="020B0604020202020204" pitchFamily="34" charset="0"/>
            </a:endParaRPr>
          </a:p>
        </p:txBody>
      </p:sp>
      <p:sp>
        <p:nvSpPr>
          <p:cNvPr id="149509"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9510"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9511"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49512" name="Rectangle 5"/>
          <p:cNvSpPr>
            <a:spLocks noGrp="1" noRot="1" noChangeAspect="1" noChangeArrowheads="1" noTextEdit="1"/>
          </p:cNvSpPr>
          <p:nvPr>
            <p:ph type="sldImg"/>
          </p:nvPr>
        </p:nvSpPr>
        <p:spPr>
          <a:xfrm>
            <a:off x="1150938" y="692150"/>
            <a:ext cx="4556125" cy="3416300"/>
          </a:xfrm>
          <a:ln cap="flat"/>
        </p:spPr>
      </p:sp>
      <p:sp>
        <p:nvSpPr>
          <p:cNvPr id="149513" name="Rectangle 6"/>
          <p:cNvSpPr>
            <a:spLocks noGrp="1" noChangeArrowheads="1"/>
          </p:cNvSpPr>
          <p:nvPr>
            <p:ph type="body" idx="1"/>
          </p:nvPr>
        </p:nvSpPr>
        <p:spPr>
          <a:xfrm>
            <a:off x="609600" y="45720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lvl="1"/>
            <a:r>
              <a:rPr lang="en-US" smtClean="0"/>
              <a:t>In order to make lessons more readily accessible, some organizations store final project reports in an electronic data base.</a:t>
            </a:r>
          </a:p>
          <a:p>
            <a:pPr lvl="1"/>
            <a:r>
              <a:rPr lang="en-US" smtClean="0"/>
              <a:t>Another way to share lessons learned is to modify the project management process through the implementation of continuous improvement recommendations.</a:t>
            </a:r>
          </a:p>
          <a:p>
            <a:endParaRPr lang="en-US" smtClean="0"/>
          </a:p>
        </p:txBody>
      </p:sp>
    </p:spTree>
    <p:extLst>
      <p:ext uri="{BB962C8B-B14F-4D97-AF65-F5344CB8AC3E}">
        <p14:creationId xmlns:p14="http://schemas.microsoft.com/office/powerpoint/2010/main" xmlns="" val="299625201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50531"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50532"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D9D6016F-97B6-4A32-BC72-BF7C7BA29D57}" type="slidenum">
              <a:rPr lang="en-US" sz="1800">
                <a:latin typeface="Arial" panose="020B0604020202020204" pitchFamily="34" charset="0"/>
              </a:rPr>
              <a:pPr/>
              <a:t>74</a:t>
            </a:fld>
            <a:endParaRPr lang="en-US" sz="1800">
              <a:latin typeface="Arial" panose="020B0604020202020204" pitchFamily="34" charset="0"/>
            </a:endParaRPr>
          </a:p>
        </p:txBody>
      </p:sp>
      <p:sp>
        <p:nvSpPr>
          <p:cNvPr id="150533" name="Rectangle 2"/>
          <p:cNvSpPr>
            <a:spLocks noChangeArrowheads="1"/>
          </p:cNvSpPr>
          <p:nvPr/>
        </p:nvSpPr>
        <p:spPr bwMode="auto">
          <a:xfrm>
            <a:off x="3884613" y="-3175"/>
            <a:ext cx="2974975"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0534" name="Rectangle 3"/>
          <p:cNvSpPr>
            <a:spLocks noChangeArrowheads="1"/>
          </p:cNvSpPr>
          <p:nvPr/>
        </p:nvSpPr>
        <p:spPr bwMode="auto">
          <a:xfrm>
            <a:off x="-3175" y="8685213"/>
            <a:ext cx="2973388"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0535" name="Rectangle 4"/>
          <p:cNvSpPr>
            <a:spLocks noChangeArrowheads="1"/>
          </p:cNvSpPr>
          <p:nvPr/>
        </p:nvSpPr>
        <p:spPr bwMode="auto">
          <a:xfrm>
            <a:off x="-3175" y="-3175"/>
            <a:ext cx="2973388"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0536" name="Rectangle 5"/>
          <p:cNvSpPr>
            <a:spLocks noGrp="1" noRot="1" noChangeAspect="1" noChangeArrowheads="1" noTextEdit="1"/>
          </p:cNvSpPr>
          <p:nvPr>
            <p:ph type="sldImg"/>
          </p:nvPr>
        </p:nvSpPr>
        <p:spPr>
          <a:xfrm>
            <a:off x="1150938" y="692150"/>
            <a:ext cx="4556125" cy="3416300"/>
          </a:xfrm>
          <a:ln cap="flat"/>
        </p:spPr>
      </p:sp>
      <p:sp>
        <p:nvSpPr>
          <p:cNvPr id="150537" name="Rectangle 6"/>
          <p:cNvSpPr>
            <a:spLocks noGrp="1" noChangeArrowheads="1"/>
          </p:cNvSpPr>
          <p:nvPr>
            <p:ph type="body" idx="1"/>
          </p:nvPr>
        </p:nvSpPr>
        <p:spPr>
          <a:xfrm>
            <a:off x="609600" y="4572000"/>
            <a:ext cx="3471863"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Say</a:t>
            </a:r>
          </a:p>
          <a:p>
            <a:pPr lvl="1"/>
            <a:r>
              <a:rPr lang="en-US" smtClean="0"/>
              <a:t>Congratulations!  You’ve learned the skills along the Roadmap to Project Management Success.</a:t>
            </a:r>
          </a:p>
          <a:p>
            <a:pPr lvl="1"/>
            <a:r>
              <a:rPr lang="en-US" smtClean="0"/>
              <a:t>Does anyone have any questions on any of the topics discussed?</a:t>
            </a:r>
          </a:p>
          <a:p>
            <a:endParaRPr lang="en-US" smtClean="0"/>
          </a:p>
        </p:txBody>
      </p:sp>
    </p:spTree>
    <p:extLst>
      <p:ext uri="{BB962C8B-B14F-4D97-AF65-F5344CB8AC3E}">
        <p14:creationId xmlns:p14="http://schemas.microsoft.com/office/powerpoint/2010/main" xmlns="" val="6125388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200" smtClean="0">
                <a:latin typeface="Arial" panose="020B0604020202020204" pitchFamily="34" charset="0"/>
              </a:rPr>
              <a:t>Course #1031-1:  Project Management Tools and Techniques	              Module 1-Course Intro </a:t>
            </a:r>
            <a:endParaRPr lang="en-US" sz="1200" smtClean="0">
              <a:latin typeface="Times New Roman" panose="02020603050405020304" pitchFamily="18" charset="0"/>
            </a:endParaRPr>
          </a:p>
        </p:txBody>
      </p:sp>
      <p:sp>
        <p:nvSpPr>
          <p:cNvPr id="151555" name="Rectangle 4"/>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smtClean="0">
                <a:latin typeface="Arial" panose="020B0604020202020204" pitchFamily="34" charset="0"/>
              </a:rPr>
              <a:t>Copyright 2001, General Physics Corporation	                  </a:t>
            </a:r>
            <a:r>
              <a:rPr lang="en-US" sz="1200" smtClean="0">
                <a:latin typeface="Arial" panose="020B0604020202020204" pitchFamily="34" charset="0"/>
              </a:rPr>
              <a:t>Instructor Guide</a:t>
            </a:r>
          </a:p>
        </p:txBody>
      </p:sp>
      <p:sp>
        <p:nvSpPr>
          <p:cNvPr id="151556" name="Rectangle 16"/>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sz="1800">
                <a:latin typeface="Arial" panose="020B0604020202020204" pitchFamily="34" charset="0"/>
              </a:rPr>
              <a:t>IG 1-1-</a:t>
            </a:r>
            <a:fld id="{80595F51-8930-4D9F-ACFD-F2DA5CDE4EA8}" type="slidenum">
              <a:rPr lang="en-US" sz="1800">
                <a:latin typeface="Arial" panose="020B0604020202020204" pitchFamily="34" charset="0"/>
              </a:rPr>
              <a:pPr/>
              <a:t>75</a:t>
            </a:fld>
            <a:endParaRPr lang="en-US" sz="1800">
              <a:latin typeface="Arial" panose="020B0604020202020204" pitchFamily="34" charset="0"/>
            </a:endParaRPr>
          </a:p>
        </p:txBody>
      </p:sp>
      <p:sp>
        <p:nvSpPr>
          <p:cNvPr id="151557" name="Rectangle 2"/>
          <p:cNvSpPr>
            <a:spLocks noChangeArrowheads="1"/>
          </p:cNvSpPr>
          <p:nvPr/>
        </p:nvSpPr>
        <p:spPr bwMode="auto">
          <a:xfrm>
            <a:off x="388620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1558" name="Rectangle 3"/>
          <p:cNvSpPr>
            <a:spLocks noChangeArrowheads="1"/>
          </p:cNvSpPr>
          <p:nvPr/>
        </p:nvSpPr>
        <p:spPr bwMode="auto">
          <a:xfrm>
            <a:off x="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1559" name="Rectangle 4"/>
          <p:cNvSpPr>
            <a:spLocks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1560" name="Rectangle 5"/>
          <p:cNvSpPr>
            <a:spLocks noGrp="1" noChangeArrowheads="1"/>
          </p:cNvSpPr>
          <p:nvPr>
            <p:ph type="body" idx="1"/>
          </p:nvPr>
        </p:nvSpPr>
        <p:spPr>
          <a:xfrm>
            <a:off x="528638" y="4572000"/>
            <a:ext cx="3586162" cy="3886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Instructor Do</a:t>
            </a:r>
          </a:p>
          <a:p>
            <a:pPr lvl="1"/>
            <a:r>
              <a:rPr lang="en-US" smtClean="0"/>
              <a:t>Thank the participants for attending the course.</a:t>
            </a:r>
          </a:p>
          <a:p>
            <a:pPr lvl="1"/>
            <a:r>
              <a:rPr lang="en-US" smtClean="0"/>
              <a:t>Wish them well on their next projects and reinforce the use of good project management skills.</a:t>
            </a:r>
          </a:p>
          <a:p>
            <a:endParaRPr lang="en-US" smtClean="0"/>
          </a:p>
          <a:p>
            <a:r>
              <a:rPr lang="en-US" smtClean="0"/>
              <a:t>Instructor Say</a:t>
            </a:r>
          </a:p>
          <a:p>
            <a:pPr lvl="1"/>
            <a:r>
              <a:rPr lang="en-US" smtClean="0"/>
              <a:t>Project management is the key to project success.</a:t>
            </a:r>
          </a:p>
        </p:txBody>
      </p:sp>
      <p:sp>
        <p:nvSpPr>
          <p:cNvPr id="151561"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56566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oleObject" Target="../embeddings/Microsoft_Office_PowerPoint_97-2003_Presentation2.ppt"/><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
          <p:cNvSpPr>
            <a:spLocks/>
          </p:cNvSpPr>
          <p:nvPr/>
        </p:nvSpPr>
        <p:spPr bwMode="hidden">
          <a:xfrm>
            <a:off x="-11113" y="1836738"/>
            <a:ext cx="2268538" cy="2709862"/>
          </a:xfrm>
          <a:custGeom>
            <a:avLst/>
            <a:gdLst/>
            <a:ahLst/>
            <a:cxnLst>
              <a:cxn ang="0">
                <a:pos x="808" y="283"/>
              </a:cxn>
              <a:cxn ang="0">
                <a:pos x="673" y="252"/>
              </a:cxn>
              <a:cxn ang="0">
                <a:pos x="654" y="0"/>
              </a:cxn>
              <a:cxn ang="0">
                <a:pos x="488" y="13"/>
              </a:cxn>
              <a:cxn ang="0">
                <a:pos x="476" y="252"/>
              </a:cxn>
              <a:cxn ang="0">
                <a:pos x="365" y="290"/>
              </a:cxn>
              <a:cxn ang="0">
                <a:pos x="206" y="86"/>
              </a:cxn>
              <a:cxn ang="0">
                <a:pos x="95" y="148"/>
              </a:cxn>
              <a:cxn ang="0">
                <a:pos x="200" y="376"/>
              </a:cxn>
              <a:cxn ang="0">
                <a:pos x="126" y="450"/>
              </a:cxn>
              <a:cxn ang="0">
                <a:pos x="0" y="423"/>
              </a:cxn>
              <a:cxn ang="0">
                <a:pos x="0" y="1273"/>
              </a:cxn>
              <a:cxn ang="0">
                <a:pos x="101" y="1226"/>
              </a:cxn>
              <a:cxn ang="0">
                <a:pos x="181" y="1306"/>
              </a:cxn>
              <a:cxn ang="0">
                <a:pos x="70" y="1509"/>
              </a:cxn>
              <a:cxn ang="0">
                <a:pos x="175" y="1596"/>
              </a:cxn>
              <a:cxn ang="0">
                <a:pos x="365" y="1411"/>
              </a:cxn>
              <a:cxn ang="0">
                <a:pos x="476" y="1448"/>
              </a:cxn>
              <a:cxn ang="0">
                <a:pos x="501" y="1700"/>
              </a:cxn>
              <a:cxn ang="0">
                <a:pos x="667" y="1707"/>
              </a:cxn>
              <a:cxn ang="0">
                <a:pos x="685" y="1442"/>
              </a:cxn>
              <a:cxn ang="0">
                <a:pos x="826" y="1405"/>
              </a:cxn>
              <a:cxn ang="0">
                <a:pos x="993" y="1590"/>
              </a:cxn>
              <a:cxn ang="0">
                <a:pos x="1103" y="1522"/>
              </a:cxn>
              <a:cxn ang="0">
                <a:pos x="993" y="1300"/>
              </a:cxn>
              <a:cxn ang="0">
                <a:pos x="1067" y="1207"/>
              </a:cxn>
              <a:cxn ang="0">
                <a:pos x="1288" y="1312"/>
              </a:cxn>
              <a:cxn ang="0">
                <a:pos x="1355" y="1196"/>
              </a:cxn>
              <a:cxn ang="0">
                <a:pos x="1153" y="1047"/>
              </a:cxn>
              <a:cxn ang="0">
                <a:pos x="1177" y="918"/>
              </a:cxn>
              <a:cxn ang="0">
                <a:pos x="1429" y="894"/>
              </a:cxn>
              <a:cxn ang="0">
                <a:pos x="1423" y="764"/>
              </a:cxn>
              <a:cxn ang="0">
                <a:pos x="1171" y="727"/>
              </a:cxn>
              <a:cxn ang="0">
                <a:pos x="1146" y="629"/>
              </a:cxn>
              <a:cxn ang="0">
                <a:pos x="1349" y="487"/>
              </a:cxn>
              <a:cxn ang="0">
                <a:pos x="1282" y="370"/>
              </a:cxn>
              <a:cxn ang="0">
                <a:pos x="1054" y="462"/>
              </a:cxn>
              <a:cxn ang="0">
                <a:pos x="980" y="388"/>
              </a:cxn>
              <a:cxn ang="0">
                <a:pos x="1097" y="173"/>
              </a:cxn>
              <a:cxn ang="0">
                <a:pos x="986" y="105"/>
              </a:cxn>
              <a:cxn ang="0">
                <a:pos x="808" y="283"/>
              </a:cxn>
            </a:cxnLst>
            <a:rect l="0" t="0" r="r" b="b"/>
            <a:pathLst>
              <a:path w="1429" h="1707">
                <a:moveTo>
                  <a:pt x="808" y="283"/>
                </a:moveTo>
                <a:lnTo>
                  <a:pt x="673" y="252"/>
                </a:lnTo>
                <a:lnTo>
                  <a:pt x="654" y="0"/>
                </a:lnTo>
                <a:lnTo>
                  <a:pt x="488" y="13"/>
                </a:lnTo>
                <a:lnTo>
                  <a:pt x="476" y="252"/>
                </a:lnTo>
                <a:lnTo>
                  <a:pt x="365" y="290"/>
                </a:lnTo>
                <a:lnTo>
                  <a:pt x="206" y="86"/>
                </a:lnTo>
                <a:lnTo>
                  <a:pt x="95" y="148"/>
                </a:lnTo>
                <a:lnTo>
                  <a:pt x="200" y="376"/>
                </a:lnTo>
                <a:lnTo>
                  <a:pt x="126" y="450"/>
                </a:lnTo>
                <a:lnTo>
                  <a:pt x="0" y="423"/>
                </a:lnTo>
                <a:lnTo>
                  <a:pt x="0" y="1273"/>
                </a:lnTo>
                <a:lnTo>
                  <a:pt x="101" y="1226"/>
                </a:lnTo>
                <a:lnTo>
                  <a:pt x="181" y="1306"/>
                </a:lnTo>
                <a:lnTo>
                  <a:pt x="70" y="1509"/>
                </a:lnTo>
                <a:lnTo>
                  <a:pt x="175" y="1596"/>
                </a:lnTo>
                <a:lnTo>
                  <a:pt x="365" y="1411"/>
                </a:lnTo>
                <a:lnTo>
                  <a:pt x="476" y="1448"/>
                </a:lnTo>
                <a:lnTo>
                  <a:pt x="501" y="1700"/>
                </a:lnTo>
                <a:lnTo>
                  <a:pt x="667" y="1707"/>
                </a:lnTo>
                <a:lnTo>
                  <a:pt x="685" y="1442"/>
                </a:lnTo>
                <a:lnTo>
                  <a:pt x="826" y="1405"/>
                </a:lnTo>
                <a:lnTo>
                  <a:pt x="993" y="1590"/>
                </a:lnTo>
                <a:lnTo>
                  <a:pt x="1103" y="1522"/>
                </a:lnTo>
                <a:lnTo>
                  <a:pt x="993" y="1300"/>
                </a:lnTo>
                <a:lnTo>
                  <a:pt x="1067" y="1207"/>
                </a:lnTo>
                <a:lnTo>
                  <a:pt x="1288" y="1312"/>
                </a:lnTo>
                <a:lnTo>
                  <a:pt x="1355" y="1196"/>
                </a:lnTo>
                <a:lnTo>
                  <a:pt x="1153" y="1047"/>
                </a:lnTo>
                <a:lnTo>
                  <a:pt x="1177" y="918"/>
                </a:lnTo>
                <a:lnTo>
                  <a:pt x="1429" y="894"/>
                </a:lnTo>
                <a:lnTo>
                  <a:pt x="1423" y="764"/>
                </a:lnTo>
                <a:lnTo>
                  <a:pt x="1171" y="727"/>
                </a:lnTo>
                <a:lnTo>
                  <a:pt x="1146" y="629"/>
                </a:lnTo>
                <a:lnTo>
                  <a:pt x="1349" y="487"/>
                </a:lnTo>
                <a:lnTo>
                  <a:pt x="1282" y="370"/>
                </a:lnTo>
                <a:lnTo>
                  <a:pt x="1054" y="462"/>
                </a:lnTo>
                <a:lnTo>
                  <a:pt x="980" y="388"/>
                </a:lnTo>
                <a:lnTo>
                  <a:pt x="1097" y="173"/>
                </a:lnTo>
                <a:lnTo>
                  <a:pt x="986" y="105"/>
                </a:lnTo>
                <a:lnTo>
                  <a:pt x="808" y="283"/>
                </a:lnTo>
                <a:close/>
              </a:path>
            </a:pathLst>
          </a:custGeom>
          <a:gradFill rotWithShape="0">
            <a:gsLst>
              <a:gs pos="0">
                <a:schemeClr val="accent2"/>
              </a:gs>
              <a:gs pos="100000">
                <a:schemeClr val="bg1"/>
              </a:gs>
            </a:gsLst>
            <a:lin ang="0" scaled="1"/>
          </a:gradFill>
          <a:ln w="9525">
            <a:noFill/>
            <a:round/>
            <a:headEnd/>
            <a:tailEnd/>
          </a:ln>
          <a:effectLst/>
        </p:spPr>
        <p:txBody>
          <a:bodyPr wrap="none" anchor="ctr"/>
          <a:lstStyle/>
          <a:p>
            <a:pPr>
              <a:defRPr/>
            </a:pPr>
            <a:endParaRPr lang="en-US"/>
          </a:p>
        </p:txBody>
      </p:sp>
      <p:sp>
        <p:nvSpPr>
          <p:cNvPr id="5" name="Freeform 3"/>
          <p:cNvSpPr>
            <a:spLocks/>
          </p:cNvSpPr>
          <p:nvPr/>
        </p:nvSpPr>
        <p:spPr bwMode="hidden">
          <a:xfrm>
            <a:off x="107950" y="15875"/>
            <a:ext cx="838200" cy="787400"/>
          </a:xfrm>
          <a:custGeom>
            <a:avLst/>
            <a:gdLst/>
            <a:ahLst/>
            <a:cxnLst>
              <a:cxn ang="0">
                <a:pos x="335" y="56"/>
              </a:cxn>
              <a:cxn ang="0">
                <a:pos x="293" y="46"/>
              </a:cxn>
              <a:cxn ang="0">
                <a:pos x="288" y="0"/>
              </a:cxn>
              <a:cxn ang="0">
                <a:pos x="238" y="0"/>
              </a:cxn>
              <a:cxn ang="0">
                <a:pos x="232" y="46"/>
              </a:cxn>
              <a:cxn ang="0">
                <a:pos x="198" y="58"/>
              </a:cxn>
              <a:cxn ang="0">
                <a:pos x="146" y="0"/>
              </a:cxn>
              <a:cxn ang="0">
                <a:pos x="114" y="14"/>
              </a:cxn>
              <a:cxn ang="0">
                <a:pos x="147" y="84"/>
              </a:cxn>
              <a:cxn ang="0">
                <a:pos x="124" y="107"/>
              </a:cxn>
              <a:cxn ang="0">
                <a:pos x="50" y="81"/>
              </a:cxn>
              <a:cxn ang="0">
                <a:pos x="32" y="109"/>
              </a:cxn>
              <a:cxn ang="0">
                <a:pos x="90" y="159"/>
              </a:cxn>
              <a:cxn ang="0">
                <a:pos x="80" y="197"/>
              </a:cxn>
              <a:cxn ang="0">
                <a:pos x="2" y="202"/>
              </a:cxn>
              <a:cxn ang="0">
                <a:pos x="0" y="244"/>
              </a:cxn>
              <a:cxn ang="0">
                <a:pos x="80" y="256"/>
              </a:cxn>
              <a:cxn ang="0">
                <a:pos x="88" y="292"/>
              </a:cxn>
              <a:cxn ang="0">
                <a:pos x="29" y="345"/>
              </a:cxn>
              <a:cxn ang="0">
                <a:pos x="50" y="378"/>
              </a:cxn>
              <a:cxn ang="0">
                <a:pos x="116" y="347"/>
              </a:cxn>
              <a:cxn ang="0">
                <a:pos x="141" y="372"/>
              </a:cxn>
              <a:cxn ang="0">
                <a:pos x="107" y="435"/>
              </a:cxn>
              <a:cxn ang="0">
                <a:pos x="139" y="462"/>
              </a:cxn>
              <a:cxn ang="0">
                <a:pos x="198" y="404"/>
              </a:cxn>
              <a:cxn ang="0">
                <a:pos x="232" y="416"/>
              </a:cxn>
              <a:cxn ang="0">
                <a:pos x="240" y="494"/>
              </a:cxn>
              <a:cxn ang="0">
                <a:pos x="292" y="496"/>
              </a:cxn>
              <a:cxn ang="0">
                <a:pos x="297" y="414"/>
              </a:cxn>
              <a:cxn ang="0">
                <a:pos x="341" y="403"/>
              </a:cxn>
              <a:cxn ang="0">
                <a:pos x="393" y="460"/>
              </a:cxn>
              <a:cxn ang="0">
                <a:pos x="427" y="439"/>
              </a:cxn>
              <a:cxn ang="0">
                <a:pos x="393" y="370"/>
              </a:cxn>
              <a:cxn ang="0">
                <a:pos x="416" y="341"/>
              </a:cxn>
              <a:cxn ang="0">
                <a:pos x="484" y="374"/>
              </a:cxn>
              <a:cxn ang="0">
                <a:pos x="505" y="338"/>
              </a:cxn>
              <a:cxn ang="0">
                <a:pos x="442" y="292"/>
              </a:cxn>
              <a:cxn ang="0">
                <a:pos x="450" y="252"/>
              </a:cxn>
              <a:cxn ang="0">
                <a:pos x="528" y="244"/>
              </a:cxn>
              <a:cxn ang="0">
                <a:pos x="526" y="204"/>
              </a:cxn>
              <a:cxn ang="0">
                <a:pos x="448" y="193"/>
              </a:cxn>
              <a:cxn ang="0">
                <a:pos x="440" y="162"/>
              </a:cxn>
              <a:cxn ang="0">
                <a:pos x="503" y="119"/>
              </a:cxn>
              <a:cxn ang="0">
                <a:pos x="482" y="82"/>
              </a:cxn>
              <a:cxn ang="0">
                <a:pos x="412" y="111"/>
              </a:cxn>
              <a:cxn ang="0">
                <a:pos x="389" y="88"/>
              </a:cxn>
              <a:cxn ang="0">
                <a:pos x="425" y="21"/>
              </a:cxn>
              <a:cxn ang="0">
                <a:pos x="391" y="0"/>
              </a:cxn>
              <a:cxn ang="0">
                <a:pos x="335" y="56"/>
              </a:cxn>
            </a:cxnLst>
            <a:rect l="0" t="0" r="r" b="b"/>
            <a:pathLst>
              <a:path w="528" h="496">
                <a:moveTo>
                  <a:pt x="335" y="56"/>
                </a:moveTo>
                <a:lnTo>
                  <a:pt x="293" y="46"/>
                </a:lnTo>
                <a:lnTo>
                  <a:pt x="288" y="0"/>
                </a:lnTo>
                <a:lnTo>
                  <a:pt x="238" y="0"/>
                </a:lnTo>
                <a:lnTo>
                  <a:pt x="232" y="46"/>
                </a:lnTo>
                <a:lnTo>
                  <a:pt x="198" y="58"/>
                </a:lnTo>
                <a:lnTo>
                  <a:pt x="146" y="0"/>
                </a:lnTo>
                <a:lnTo>
                  <a:pt x="114" y="14"/>
                </a:lnTo>
                <a:lnTo>
                  <a:pt x="147" y="84"/>
                </a:lnTo>
                <a:lnTo>
                  <a:pt x="124" y="107"/>
                </a:lnTo>
                <a:lnTo>
                  <a:pt x="50" y="81"/>
                </a:lnTo>
                <a:lnTo>
                  <a:pt x="32" y="109"/>
                </a:lnTo>
                <a:lnTo>
                  <a:pt x="90" y="159"/>
                </a:lnTo>
                <a:lnTo>
                  <a:pt x="80" y="197"/>
                </a:lnTo>
                <a:lnTo>
                  <a:pt x="2" y="202"/>
                </a:lnTo>
                <a:lnTo>
                  <a:pt x="0" y="244"/>
                </a:lnTo>
                <a:lnTo>
                  <a:pt x="80" y="256"/>
                </a:lnTo>
                <a:lnTo>
                  <a:pt x="88" y="292"/>
                </a:lnTo>
                <a:lnTo>
                  <a:pt x="29" y="345"/>
                </a:lnTo>
                <a:lnTo>
                  <a:pt x="50" y="378"/>
                </a:lnTo>
                <a:lnTo>
                  <a:pt x="116" y="347"/>
                </a:lnTo>
                <a:lnTo>
                  <a:pt x="141" y="372"/>
                </a:lnTo>
                <a:lnTo>
                  <a:pt x="107" y="435"/>
                </a:lnTo>
                <a:lnTo>
                  <a:pt x="139" y="462"/>
                </a:lnTo>
                <a:lnTo>
                  <a:pt x="198" y="404"/>
                </a:lnTo>
                <a:lnTo>
                  <a:pt x="232" y="416"/>
                </a:lnTo>
                <a:lnTo>
                  <a:pt x="240" y="494"/>
                </a:lnTo>
                <a:lnTo>
                  <a:pt x="292" y="496"/>
                </a:lnTo>
                <a:lnTo>
                  <a:pt x="297" y="414"/>
                </a:lnTo>
                <a:lnTo>
                  <a:pt x="341" y="403"/>
                </a:lnTo>
                <a:lnTo>
                  <a:pt x="393" y="460"/>
                </a:lnTo>
                <a:lnTo>
                  <a:pt x="427" y="439"/>
                </a:lnTo>
                <a:lnTo>
                  <a:pt x="393" y="370"/>
                </a:lnTo>
                <a:lnTo>
                  <a:pt x="416" y="341"/>
                </a:lnTo>
                <a:lnTo>
                  <a:pt x="484" y="374"/>
                </a:lnTo>
                <a:lnTo>
                  <a:pt x="505" y="338"/>
                </a:lnTo>
                <a:lnTo>
                  <a:pt x="442" y="292"/>
                </a:lnTo>
                <a:lnTo>
                  <a:pt x="450" y="252"/>
                </a:lnTo>
                <a:lnTo>
                  <a:pt x="528" y="244"/>
                </a:lnTo>
                <a:lnTo>
                  <a:pt x="526" y="204"/>
                </a:lnTo>
                <a:lnTo>
                  <a:pt x="448" y="193"/>
                </a:lnTo>
                <a:lnTo>
                  <a:pt x="440" y="162"/>
                </a:lnTo>
                <a:lnTo>
                  <a:pt x="503" y="119"/>
                </a:lnTo>
                <a:lnTo>
                  <a:pt x="482" y="82"/>
                </a:lnTo>
                <a:lnTo>
                  <a:pt x="412" y="111"/>
                </a:lnTo>
                <a:lnTo>
                  <a:pt x="389" y="88"/>
                </a:lnTo>
                <a:lnTo>
                  <a:pt x="425" y="21"/>
                </a:lnTo>
                <a:lnTo>
                  <a:pt x="391" y="0"/>
                </a:lnTo>
                <a:lnTo>
                  <a:pt x="335" y="56"/>
                </a:lnTo>
                <a:close/>
              </a:path>
            </a:pathLst>
          </a:custGeom>
          <a:gradFill rotWithShape="0">
            <a:gsLst>
              <a:gs pos="0">
                <a:schemeClr val="accent1"/>
              </a:gs>
              <a:gs pos="100000">
                <a:schemeClr val="bg1"/>
              </a:gs>
            </a:gsLst>
            <a:lin ang="2700000" scaled="1"/>
          </a:gradFill>
          <a:ln w="9525">
            <a:noFill/>
            <a:round/>
            <a:headEnd/>
            <a:tailEnd/>
          </a:ln>
          <a:effectLst/>
        </p:spPr>
        <p:txBody>
          <a:bodyPr wrap="none" anchor="ctr"/>
          <a:lstStyle/>
          <a:p>
            <a:pPr>
              <a:defRPr/>
            </a:pPr>
            <a:endParaRPr lang="en-US"/>
          </a:p>
        </p:txBody>
      </p:sp>
      <p:sp>
        <p:nvSpPr>
          <p:cNvPr id="6" name="Freeform 4"/>
          <p:cNvSpPr>
            <a:spLocks/>
          </p:cNvSpPr>
          <p:nvPr/>
        </p:nvSpPr>
        <p:spPr bwMode="hidden">
          <a:xfrm>
            <a:off x="1192213" y="354013"/>
            <a:ext cx="2266950" cy="2270125"/>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18900000" scaled="1"/>
          </a:gradFill>
          <a:ln w="9525">
            <a:noFill/>
            <a:round/>
            <a:headEnd/>
            <a:tailEnd/>
          </a:ln>
          <a:effectLst/>
        </p:spPr>
        <p:txBody>
          <a:bodyPr wrap="none" anchor="ctr"/>
          <a:lstStyle/>
          <a:p>
            <a:pPr>
              <a:defRPr/>
            </a:pPr>
            <a:endParaRPr lang="en-US"/>
          </a:p>
        </p:txBody>
      </p:sp>
      <p:sp>
        <p:nvSpPr>
          <p:cNvPr id="7" name="Freeform 5"/>
          <p:cNvSpPr>
            <a:spLocks/>
          </p:cNvSpPr>
          <p:nvPr/>
        </p:nvSpPr>
        <p:spPr bwMode="hidden">
          <a:xfrm>
            <a:off x="2532063" y="1270000"/>
            <a:ext cx="3670300" cy="3671888"/>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en-US"/>
          </a:p>
        </p:txBody>
      </p:sp>
      <p:sp>
        <p:nvSpPr>
          <p:cNvPr id="8" name="Freeform 6"/>
          <p:cNvSpPr>
            <a:spLocks/>
          </p:cNvSpPr>
          <p:nvPr/>
        </p:nvSpPr>
        <p:spPr bwMode="hidden">
          <a:xfrm>
            <a:off x="3175" y="4797425"/>
            <a:ext cx="3417888" cy="2097088"/>
          </a:xfrm>
          <a:custGeom>
            <a:avLst/>
            <a:gdLst/>
            <a:ahLst/>
            <a:cxnLst>
              <a:cxn ang="0">
                <a:pos x="1368" y="358"/>
              </a:cxn>
              <a:cxn ang="0">
                <a:pos x="1197" y="318"/>
              </a:cxn>
              <a:cxn ang="0">
                <a:pos x="1173" y="0"/>
              </a:cxn>
              <a:cxn ang="0">
                <a:pos x="964" y="16"/>
              </a:cxn>
              <a:cxn ang="0">
                <a:pos x="948" y="318"/>
              </a:cxn>
              <a:cxn ang="0">
                <a:pos x="808" y="366"/>
              </a:cxn>
              <a:cxn ang="0">
                <a:pos x="606" y="109"/>
              </a:cxn>
              <a:cxn ang="0">
                <a:pos x="467" y="187"/>
              </a:cxn>
              <a:cxn ang="0">
                <a:pos x="599" y="474"/>
              </a:cxn>
              <a:cxn ang="0">
                <a:pos x="506" y="568"/>
              </a:cxn>
              <a:cxn ang="0">
                <a:pos x="202" y="459"/>
              </a:cxn>
              <a:cxn ang="0">
                <a:pos x="132" y="576"/>
              </a:cxn>
              <a:cxn ang="0">
                <a:pos x="365" y="778"/>
              </a:cxn>
              <a:cxn ang="0">
                <a:pos x="327" y="933"/>
              </a:cxn>
              <a:cxn ang="0">
                <a:pos x="7" y="956"/>
              </a:cxn>
              <a:cxn ang="0">
                <a:pos x="0" y="1128"/>
              </a:cxn>
              <a:cxn ang="0">
                <a:pos x="327" y="1174"/>
              </a:cxn>
              <a:cxn ang="0">
                <a:pos x="358" y="1321"/>
              </a:cxn>
              <a:cxn ang="0">
                <a:pos x="1804" y="1321"/>
              </a:cxn>
              <a:cxn ang="0">
                <a:pos x="1835" y="1158"/>
              </a:cxn>
              <a:cxn ang="0">
                <a:pos x="2153" y="1128"/>
              </a:cxn>
              <a:cxn ang="0">
                <a:pos x="2146" y="964"/>
              </a:cxn>
              <a:cxn ang="0">
                <a:pos x="1827" y="917"/>
              </a:cxn>
              <a:cxn ang="0">
                <a:pos x="1795" y="793"/>
              </a:cxn>
              <a:cxn ang="0">
                <a:pos x="2052" y="615"/>
              </a:cxn>
              <a:cxn ang="0">
                <a:pos x="1967" y="467"/>
              </a:cxn>
              <a:cxn ang="0">
                <a:pos x="1679" y="583"/>
              </a:cxn>
              <a:cxn ang="0">
                <a:pos x="1586" y="490"/>
              </a:cxn>
              <a:cxn ang="0">
                <a:pos x="1733" y="218"/>
              </a:cxn>
              <a:cxn ang="0">
                <a:pos x="1593" y="132"/>
              </a:cxn>
              <a:cxn ang="0">
                <a:pos x="1368" y="358"/>
              </a:cxn>
            </a:cxnLst>
            <a:rect l="0" t="0" r="r" b="b"/>
            <a:pathLst>
              <a:path w="2153" h="1321">
                <a:moveTo>
                  <a:pt x="1368" y="358"/>
                </a:moveTo>
                <a:lnTo>
                  <a:pt x="1197" y="318"/>
                </a:lnTo>
                <a:lnTo>
                  <a:pt x="1173" y="0"/>
                </a:lnTo>
                <a:lnTo>
                  <a:pt x="964" y="16"/>
                </a:lnTo>
                <a:lnTo>
                  <a:pt x="948" y="318"/>
                </a:lnTo>
                <a:lnTo>
                  <a:pt x="808" y="366"/>
                </a:lnTo>
                <a:lnTo>
                  <a:pt x="606" y="109"/>
                </a:lnTo>
                <a:lnTo>
                  <a:pt x="467" y="187"/>
                </a:lnTo>
                <a:lnTo>
                  <a:pt x="599" y="474"/>
                </a:lnTo>
                <a:lnTo>
                  <a:pt x="506" y="568"/>
                </a:lnTo>
                <a:lnTo>
                  <a:pt x="202" y="459"/>
                </a:lnTo>
                <a:lnTo>
                  <a:pt x="132" y="576"/>
                </a:lnTo>
                <a:lnTo>
                  <a:pt x="365" y="778"/>
                </a:lnTo>
                <a:lnTo>
                  <a:pt x="327" y="933"/>
                </a:lnTo>
                <a:lnTo>
                  <a:pt x="7" y="956"/>
                </a:lnTo>
                <a:lnTo>
                  <a:pt x="0" y="1128"/>
                </a:lnTo>
                <a:lnTo>
                  <a:pt x="327" y="1174"/>
                </a:lnTo>
                <a:lnTo>
                  <a:pt x="358" y="1321"/>
                </a:lnTo>
                <a:lnTo>
                  <a:pt x="1804" y="1321"/>
                </a:lnTo>
                <a:lnTo>
                  <a:pt x="1835" y="1158"/>
                </a:lnTo>
                <a:lnTo>
                  <a:pt x="2153" y="1128"/>
                </a:lnTo>
                <a:lnTo>
                  <a:pt x="2146" y="964"/>
                </a:lnTo>
                <a:lnTo>
                  <a:pt x="1827" y="917"/>
                </a:lnTo>
                <a:lnTo>
                  <a:pt x="1795" y="793"/>
                </a:lnTo>
                <a:lnTo>
                  <a:pt x="2052" y="615"/>
                </a:lnTo>
                <a:lnTo>
                  <a:pt x="1967" y="467"/>
                </a:lnTo>
                <a:lnTo>
                  <a:pt x="1679" y="583"/>
                </a:lnTo>
                <a:lnTo>
                  <a:pt x="1586" y="490"/>
                </a:lnTo>
                <a:lnTo>
                  <a:pt x="1733" y="218"/>
                </a:lnTo>
                <a:lnTo>
                  <a:pt x="1593" y="132"/>
                </a:lnTo>
                <a:lnTo>
                  <a:pt x="1368" y="358"/>
                </a:lnTo>
                <a:close/>
              </a:path>
            </a:pathLst>
          </a:custGeom>
          <a:solidFill>
            <a:schemeClr val="bg1">
              <a:alpha val="50000"/>
            </a:schemeClr>
          </a:solidFill>
          <a:ln w="9525">
            <a:noFill/>
            <a:round/>
            <a:headEnd/>
            <a:tailEnd/>
          </a:ln>
          <a:effectLst/>
        </p:spPr>
        <p:txBody>
          <a:bodyPr wrap="none" anchor="ctr"/>
          <a:lstStyle/>
          <a:p>
            <a:pPr>
              <a:defRPr/>
            </a:pPr>
            <a:endParaRPr lang="en-US"/>
          </a:p>
        </p:txBody>
      </p:sp>
      <p:sp>
        <p:nvSpPr>
          <p:cNvPr id="9" name="Freeform 7"/>
          <p:cNvSpPr>
            <a:spLocks/>
          </p:cNvSpPr>
          <p:nvPr/>
        </p:nvSpPr>
        <p:spPr bwMode="hidden">
          <a:xfrm>
            <a:off x="4494213" y="4425950"/>
            <a:ext cx="2263775" cy="2263775"/>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2700000" scaled="1"/>
          </a:gradFill>
          <a:ln w="9525">
            <a:noFill/>
            <a:round/>
            <a:headEnd/>
            <a:tailEnd/>
          </a:ln>
          <a:effectLst/>
        </p:spPr>
        <p:txBody>
          <a:bodyPr wrap="none" anchor="ctr"/>
          <a:lstStyle/>
          <a:p>
            <a:pPr>
              <a:defRPr/>
            </a:pPr>
            <a:endParaRPr lang="en-US"/>
          </a:p>
        </p:txBody>
      </p:sp>
      <p:sp>
        <p:nvSpPr>
          <p:cNvPr id="10" name="Freeform 8"/>
          <p:cNvSpPr>
            <a:spLocks/>
          </p:cNvSpPr>
          <p:nvPr/>
        </p:nvSpPr>
        <p:spPr bwMode="hidden">
          <a:xfrm>
            <a:off x="5646738" y="487363"/>
            <a:ext cx="2928937" cy="2930525"/>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en-US"/>
          </a:p>
        </p:txBody>
      </p:sp>
      <p:sp>
        <p:nvSpPr>
          <p:cNvPr id="11" name="Freeform 9"/>
          <p:cNvSpPr>
            <a:spLocks/>
          </p:cNvSpPr>
          <p:nvPr/>
        </p:nvSpPr>
        <p:spPr bwMode="hidden">
          <a:xfrm>
            <a:off x="7146925" y="2555875"/>
            <a:ext cx="2008188" cy="3997325"/>
          </a:xfrm>
          <a:custGeom>
            <a:avLst/>
            <a:gdLst/>
            <a:ahLst/>
            <a:cxnLst>
              <a:cxn ang="0">
                <a:pos x="1265" y="0"/>
              </a:cxn>
              <a:cxn ang="0">
                <a:pos x="1128" y="18"/>
              </a:cxn>
              <a:cxn ang="0">
                <a:pos x="1110" y="372"/>
              </a:cxn>
              <a:cxn ang="0">
                <a:pos x="946" y="428"/>
              </a:cxn>
              <a:cxn ang="0">
                <a:pos x="710" y="127"/>
              </a:cxn>
              <a:cxn ang="0">
                <a:pos x="546" y="219"/>
              </a:cxn>
              <a:cxn ang="0">
                <a:pos x="701" y="555"/>
              </a:cxn>
              <a:cxn ang="0">
                <a:pos x="592" y="665"/>
              </a:cxn>
              <a:cxn ang="0">
                <a:pos x="237" y="537"/>
              </a:cxn>
              <a:cxn ang="0">
                <a:pos x="155" y="674"/>
              </a:cxn>
              <a:cxn ang="0">
                <a:pos x="427" y="911"/>
              </a:cxn>
              <a:cxn ang="0">
                <a:pos x="383" y="1093"/>
              </a:cxn>
              <a:cxn ang="0">
                <a:pos x="9" y="1121"/>
              </a:cxn>
              <a:cxn ang="0">
                <a:pos x="0" y="1322"/>
              </a:cxn>
              <a:cxn ang="0">
                <a:pos x="383" y="1376"/>
              </a:cxn>
              <a:cxn ang="0">
                <a:pos x="419" y="1549"/>
              </a:cxn>
              <a:cxn ang="0">
                <a:pos x="136" y="1804"/>
              </a:cxn>
              <a:cxn ang="0">
                <a:pos x="237" y="1959"/>
              </a:cxn>
              <a:cxn ang="0">
                <a:pos x="555" y="1813"/>
              </a:cxn>
              <a:cxn ang="0">
                <a:pos x="674" y="1932"/>
              </a:cxn>
              <a:cxn ang="0">
                <a:pos x="509" y="2232"/>
              </a:cxn>
              <a:cxn ang="0">
                <a:pos x="664" y="2360"/>
              </a:cxn>
              <a:cxn ang="0">
                <a:pos x="946" y="2087"/>
              </a:cxn>
              <a:cxn ang="0">
                <a:pos x="1110" y="2142"/>
              </a:cxn>
              <a:cxn ang="0">
                <a:pos x="1147" y="2515"/>
              </a:cxn>
              <a:cxn ang="0">
                <a:pos x="1265" y="2518"/>
              </a:cxn>
              <a:cxn ang="0">
                <a:pos x="1265" y="0"/>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accent2"/>
              </a:gs>
            </a:gsLst>
            <a:lin ang="0" scaled="1"/>
          </a:gradFill>
          <a:ln w="9525">
            <a:noFill/>
            <a:round/>
            <a:headEnd/>
            <a:tailEnd/>
          </a:ln>
          <a:effectLst/>
        </p:spPr>
        <p:txBody>
          <a:bodyPr wrap="none" anchor="ctr"/>
          <a:lstStyle/>
          <a:p>
            <a:pPr>
              <a:defRPr/>
            </a:pPr>
            <a:endParaRPr lang="en-US"/>
          </a:p>
        </p:txBody>
      </p:sp>
      <p:sp>
        <p:nvSpPr>
          <p:cNvPr id="12" name="Freeform 10"/>
          <p:cNvSpPr>
            <a:spLocks/>
          </p:cNvSpPr>
          <p:nvPr/>
        </p:nvSpPr>
        <p:spPr bwMode="hidden">
          <a:xfrm rot="16200000">
            <a:off x="3977481" y="-853281"/>
            <a:ext cx="1722438" cy="3429000"/>
          </a:xfrm>
          <a:custGeom>
            <a:avLst/>
            <a:gdLst/>
            <a:ahLst/>
            <a:cxnLst>
              <a:cxn ang="0">
                <a:pos x="1265" y="0"/>
              </a:cxn>
              <a:cxn ang="0">
                <a:pos x="1128" y="18"/>
              </a:cxn>
              <a:cxn ang="0">
                <a:pos x="1110" y="372"/>
              </a:cxn>
              <a:cxn ang="0">
                <a:pos x="946" y="428"/>
              </a:cxn>
              <a:cxn ang="0">
                <a:pos x="710" y="127"/>
              </a:cxn>
              <a:cxn ang="0">
                <a:pos x="546" y="219"/>
              </a:cxn>
              <a:cxn ang="0">
                <a:pos x="701" y="555"/>
              </a:cxn>
              <a:cxn ang="0">
                <a:pos x="592" y="665"/>
              </a:cxn>
              <a:cxn ang="0">
                <a:pos x="237" y="537"/>
              </a:cxn>
              <a:cxn ang="0">
                <a:pos x="155" y="674"/>
              </a:cxn>
              <a:cxn ang="0">
                <a:pos x="427" y="911"/>
              </a:cxn>
              <a:cxn ang="0">
                <a:pos x="383" y="1093"/>
              </a:cxn>
              <a:cxn ang="0">
                <a:pos x="9" y="1121"/>
              </a:cxn>
              <a:cxn ang="0">
                <a:pos x="0" y="1322"/>
              </a:cxn>
              <a:cxn ang="0">
                <a:pos x="383" y="1376"/>
              </a:cxn>
              <a:cxn ang="0">
                <a:pos x="419" y="1549"/>
              </a:cxn>
              <a:cxn ang="0">
                <a:pos x="136" y="1804"/>
              </a:cxn>
              <a:cxn ang="0">
                <a:pos x="237" y="1959"/>
              </a:cxn>
              <a:cxn ang="0">
                <a:pos x="555" y="1813"/>
              </a:cxn>
              <a:cxn ang="0">
                <a:pos x="674" y="1932"/>
              </a:cxn>
              <a:cxn ang="0">
                <a:pos x="509" y="2232"/>
              </a:cxn>
              <a:cxn ang="0">
                <a:pos x="664" y="2360"/>
              </a:cxn>
              <a:cxn ang="0">
                <a:pos x="946" y="2087"/>
              </a:cxn>
              <a:cxn ang="0">
                <a:pos x="1110" y="2142"/>
              </a:cxn>
              <a:cxn ang="0">
                <a:pos x="1147" y="2515"/>
              </a:cxn>
              <a:cxn ang="0">
                <a:pos x="1265" y="2518"/>
              </a:cxn>
              <a:cxn ang="0">
                <a:pos x="1265" y="0"/>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accent2"/>
              </a:gs>
            </a:gsLst>
            <a:lin ang="0" scaled="1"/>
          </a:gradFill>
          <a:ln w="9525">
            <a:noFill/>
            <a:round/>
            <a:headEnd/>
            <a:tailEnd/>
          </a:ln>
          <a:effectLst/>
        </p:spPr>
        <p:txBody>
          <a:bodyPr wrap="none" anchor="ctr"/>
          <a:lstStyle/>
          <a:p>
            <a:pPr>
              <a:defRPr/>
            </a:pPr>
            <a:endParaRPr lang="en-US"/>
          </a:p>
        </p:txBody>
      </p:sp>
      <p:pic>
        <p:nvPicPr>
          <p:cNvPr id="13" name="Picture 11" descr="Facbann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invGray">
          <a:xfrm>
            <a:off x="3175" y="-3175"/>
            <a:ext cx="8032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7" descr="SkillRight Inc"/>
          <p:cNvPicPr>
            <a:picLocks noChangeAspect="1" noChangeArrowheads="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8002588" y="6392863"/>
            <a:ext cx="938212" cy="30797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graphicFrame>
        <p:nvGraphicFramePr>
          <p:cNvPr id="15" name="Object 18">
            <a:hlinkClick r:id="" action="ppaction://ole?verb=0"/>
          </p:cNvPr>
          <p:cNvGraphicFramePr>
            <a:graphicFrameLocks noChangeAspect="1"/>
          </p:cNvGraphicFramePr>
          <p:nvPr userDrawn="1"/>
        </p:nvGraphicFramePr>
        <p:xfrm>
          <a:off x="0" y="6143625"/>
          <a:ext cx="914400" cy="714375"/>
        </p:xfrm>
        <a:graphic>
          <a:graphicData uri="http://schemas.openxmlformats.org/presentationml/2006/ole">
            <p:oleObj spid="_x0000_s165893" name="Presentation" showAsIcon="1" r:id="rId5" imgW="914400" imgH="714375" progId="PowerPoint.Show.8">
              <p:embed/>
            </p:oleObj>
          </a:graphicData>
        </a:graphic>
      </p:graphicFrame>
      <p:sp>
        <p:nvSpPr>
          <p:cNvPr id="40972" name="Rectangle 12"/>
          <p:cNvSpPr>
            <a:spLocks noGrp="1" noChangeArrowheads="1"/>
          </p:cNvSpPr>
          <p:nvPr>
            <p:ph type="ctrTitle"/>
          </p:nvPr>
        </p:nvSpPr>
        <p:spPr>
          <a:xfrm>
            <a:off x="1143000" y="2286000"/>
            <a:ext cx="7772400" cy="1143000"/>
          </a:xfrm>
        </p:spPr>
        <p:txBody>
          <a:bodyPr/>
          <a:lstStyle>
            <a:lvl1pPr>
              <a:defRPr/>
            </a:lvl1pPr>
          </a:lstStyle>
          <a:p>
            <a:r>
              <a:rPr lang="en-US"/>
              <a:t>Click to edit Master title style</a:t>
            </a:r>
          </a:p>
        </p:txBody>
      </p:sp>
      <p:sp>
        <p:nvSpPr>
          <p:cNvPr id="40973" name="Rectangle 13"/>
          <p:cNvSpPr>
            <a:spLocks noGrp="1" noChangeArrowheads="1"/>
          </p:cNvSpPr>
          <p:nvPr>
            <p:ph type="subTitle" idx="1"/>
          </p:nvPr>
        </p:nvSpPr>
        <p:spPr>
          <a:xfrm>
            <a:off x="2133600" y="4114800"/>
            <a:ext cx="6400800" cy="1752600"/>
          </a:xfrm>
        </p:spPr>
        <p:txBody>
          <a:bodyPr/>
          <a:lstStyle>
            <a:lvl1pPr marL="0" indent="0">
              <a:buFont typeface="Wingdings" pitchFamily="2" charset="2"/>
              <a:buNone/>
              <a:defRPr/>
            </a:lvl1pPr>
          </a:lstStyle>
          <a:p>
            <a:r>
              <a:rPr lang="en-US"/>
              <a:t>Click to edit Master subtitle style</a:t>
            </a:r>
          </a:p>
        </p:txBody>
      </p:sp>
      <p:sp>
        <p:nvSpPr>
          <p:cNvPr id="16" name="Rectangle 14"/>
          <p:cNvSpPr>
            <a:spLocks noGrp="1" noChangeArrowheads="1"/>
          </p:cNvSpPr>
          <p:nvPr>
            <p:ph type="dt" sz="half" idx="10"/>
          </p:nvPr>
        </p:nvSpPr>
        <p:spPr>
          <a:xfrm>
            <a:off x="1143000" y="6248400"/>
            <a:ext cx="1905000" cy="457200"/>
          </a:xfrm>
        </p:spPr>
        <p:txBody>
          <a:bodyPr/>
          <a:lstStyle>
            <a:lvl1pPr>
              <a:defRPr/>
            </a:lvl1pPr>
          </a:lstStyle>
          <a:p>
            <a:pPr>
              <a:defRPr/>
            </a:pPr>
            <a:endParaRPr lang="en-US"/>
          </a:p>
        </p:txBody>
      </p:sp>
      <p:sp>
        <p:nvSpPr>
          <p:cNvPr id="17" name="Rectangle 15"/>
          <p:cNvSpPr>
            <a:spLocks noGrp="1" noChangeArrowheads="1"/>
          </p:cNvSpPr>
          <p:nvPr>
            <p:ph type="ftr" sz="quarter" idx="11"/>
          </p:nvPr>
        </p:nvSpPr>
        <p:spPr>
          <a:xfrm>
            <a:off x="3581400" y="6248400"/>
            <a:ext cx="2895600" cy="457200"/>
          </a:xfrm>
        </p:spPr>
        <p:txBody>
          <a:bodyPr/>
          <a:lstStyle>
            <a:lvl1pPr>
              <a:defRPr/>
            </a:lvl1pPr>
          </a:lstStyle>
          <a:p>
            <a:pPr>
              <a:defRPr/>
            </a:pPr>
            <a:endParaRPr lang="en-US"/>
          </a:p>
        </p:txBody>
      </p:sp>
      <p:sp>
        <p:nvSpPr>
          <p:cNvPr id="18" name="Rectangle 16"/>
          <p:cNvSpPr>
            <a:spLocks noGrp="1" noChangeArrowheads="1"/>
          </p:cNvSpPr>
          <p:nvPr>
            <p:ph type="sldNum" sz="quarter" idx="12"/>
          </p:nvPr>
        </p:nvSpPr>
        <p:spPr>
          <a:xfrm>
            <a:off x="7010400" y="6248400"/>
            <a:ext cx="1905000" cy="457200"/>
          </a:xfrm>
        </p:spPr>
        <p:txBody>
          <a:bodyPr/>
          <a:lstStyle>
            <a:lvl1pPr>
              <a:defRPr/>
            </a:lvl1pPr>
          </a:lstStyle>
          <a:p>
            <a:fld id="{02098D96-51D6-4C0F-AC00-2801B5954FAC}" type="slidenum">
              <a:rPr lang="en-US"/>
              <a:pPr/>
              <a:t>‹#›</a:t>
            </a:fld>
            <a:endParaRPr lang="en-US"/>
          </a:p>
        </p:txBody>
      </p:sp>
    </p:spTree>
    <p:extLst>
      <p:ext uri="{BB962C8B-B14F-4D97-AF65-F5344CB8AC3E}">
        <p14:creationId xmlns:p14="http://schemas.microsoft.com/office/powerpoint/2010/main" xmlns="" val="1786855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lgn="just">
              <a:buClr>
                <a:schemeClr val="tx1"/>
              </a:buClr>
              <a:buFont typeface="Arial" panose="020B0604020202020204" pitchFamily="34" charset="0"/>
              <a:buChar char="•"/>
              <a:defRPr sz="2400">
                <a:solidFill>
                  <a:schemeClr val="tx1"/>
                </a:solidFill>
              </a:defRPr>
            </a:lvl1pPr>
            <a:lvl2pPr marL="800100" indent="-342900" algn="just">
              <a:buClr>
                <a:schemeClr val="tx1"/>
              </a:buClr>
              <a:buFont typeface="Arial" panose="020B0604020202020204" pitchFamily="34" charset="0"/>
              <a:buChar char="•"/>
              <a:defRPr sz="2400">
                <a:solidFill>
                  <a:schemeClr val="tx1"/>
                </a:solidFill>
              </a:defRPr>
            </a:lvl2pPr>
            <a:lvl3pPr marL="1257300" indent="-342900" algn="just">
              <a:buClr>
                <a:schemeClr val="tx1"/>
              </a:buClr>
              <a:buFont typeface="Arial" panose="020B0604020202020204" pitchFamily="34" charset="0"/>
              <a:buChar char="•"/>
              <a:defRPr sz="2400">
                <a:solidFill>
                  <a:schemeClr val="tx1"/>
                </a:solidFill>
              </a:defRPr>
            </a:lvl3pPr>
            <a:lvl4pPr marL="1714500" indent="-342900" algn="just">
              <a:buClr>
                <a:schemeClr val="tx1"/>
              </a:buClr>
              <a:buFont typeface="Arial" panose="020B0604020202020204" pitchFamily="34" charset="0"/>
              <a:buChar char="•"/>
              <a:defRPr sz="2400">
                <a:solidFill>
                  <a:schemeClr val="tx1"/>
                </a:solidFill>
              </a:defRPr>
            </a:lvl4pPr>
            <a:lvl5pPr marL="2171700" indent="-342900" algn="just">
              <a:buClr>
                <a:schemeClr val="tx1"/>
              </a:buClr>
              <a:buFont typeface="Arial" panose="020B0604020202020204" pitchFamily="34" charset="0"/>
              <a:buChar char="•"/>
              <a:defRPr sz="24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195371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fld id="{7740FD0E-3DC1-4DFB-8365-03780B3F032C}" type="slidenum">
              <a:rPr lang="en-US"/>
              <a:pPr/>
              <a:t>‹#›</a:t>
            </a:fld>
            <a:endParaRPr lang="en-US"/>
          </a:p>
        </p:txBody>
      </p:sp>
    </p:spTree>
    <p:extLst>
      <p:ext uri="{BB962C8B-B14F-4D97-AF65-F5344CB8AC3E}">
        <p14:creationId xmlns:p14="http://schemas.microsoft.com/office/powerpoint/2010/main" xmlns="" val="1720233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fld id="{3DCAD76A-B1A7-4BBB-8965-FC2A7416778F}" type="slidenum">
              <a:rPr lang="en-US"/>
              <a:pPr/>
              <a:t>‹#›</a:t>
            </a:fld>
            <a:endParaRPr lang="en-US"/>
          </a:p>
        </p:txBody>
      </p:sp>
    </p:spTree>
    <p:extLst>
      <p:ext uri="{BB962C8B-B14F-4D97-AF65-F5344CB8AC3E}">
        <p14:creationId xmlns:p14="http://schemas.microsoft.com/office/powerpoint/2010/main" xmlns="" val="4196369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dt" sz="half" idx="10"/>
          </p:nvPr>
        </p:nvSpPr>
        <p:spPr>
          <a:ln/>
        </p:spPr>
        <p:txBody>
          <a:bodyPr/>
          <a:lstStyle>
            <a:lvl1pPr>
              <a:defRPr/>
            </a:lvl1pPr>
          </a:lstStyle>
          <a:p>
            <a:pPr>
              <a:defRPr/>
            </a:pPr>
            <a:endParaRPr lang="en-US"/>
          </a:p>
        </p:txBody>
      </p:sp>
      <p:sp>
        <p:nvSpPr>
          <p:cNvPr id="8" name="Rectangle 14"/>
          <p:cNvSpPr>
            <a:spLocks noGrp="1" noChangeArrowheads="1"/>
          </p:cNvSpPr>
          <p:nvPr>
            <p:ph type="ftr" sz="quarter" idx="11"/>
          </p:nvPr>
        </p:nvSpPr>
        <p:spPr>
          <a:ln/>
        </p:spPr>
        <p:txBody>
          <a:bodyPr/>
          <a:lstStyle>
            <a:lvl1pPr>
              <a:defRPr/>
            </a:lvl1pPr>
          </a:lstStyle>
          <a:p>
            <a:pPr>
              <a:defRPr/>
            </a:pPr>
            <a:endParaRPr lang="en-US"/>
          </a:p>
        </p:txBody>
      </p:sp>
      <p:sp>
        <p:nvSpPr>
          <p:cNvPr id="9" name="Rectangle 15"/>
          <p:cNvSpPr>
            <a:spLocks noGrp="1" noChangeArrowheads="1"/>
          </p:cNvSpPr>
          <p:nvPr>
            <p:ph type="sldNum" sz="quarter" idx="12"/>
          </p:nvPr>
        </p:nvSpPr>
        <p:spPr>
          <a:ln/>
        </p:spPr>
        <p:txBody>
          <a:bodyPr/>
          <a:lstStyle>
            <a:lvl1pPr>
              <a:defRPr/>
            </a:lvl1pPr>
          </a:lstStyle>
          <a:p>
            <a:fld id="{885DE99D-CADA-4E4A-9300-19194FBABF1B}" type="slidenum">
              <a:rPr lang="en-US"/>
              <a:pPr/>
              <a:t>‹#›</a:t>
            </a:fld>
            <a:endParaRPr lang="en-US"/>
          </a:p>
        </p:txBody>
      </p:sp>
    </p:spTree>
    <p:extLst>
      <p:ext uri="{BB962C8B-B14F-4D97-AF65-F5344CB8AC3E}">
        <p14:creationId xmlns:p14="http://schemas.microsoft.com/office/powerpoint/2010/main" xmlns="" val="3648438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3"/>
          <p:cNvSpPr>
            <a:spLocks noGrp="1" noChangeArrowheads="1"/>
          </p:cNvSpPr>
          <p:nvPr>
            <p:ph type="dt" sz="half" idx="10"/>
          </p:nvPr>
        </p:nvSpPr>
        <p:spPr>
          <a:ln/>
        </p:spPr>
        <p:txBody>
          <a:bodyPr/>
          <a:lstStyle>
            <a:lvl1pPr>
              <a:defRPr/>
            </a:lvl1pPr>
          </a:lstStyle>
          <a:p>
            <a:pPr>
              <a:defRPr/>
            </a:pPr>
            <a:endParaRPr lang="en-US"/>
          </a:p>
        </p:txBody>
      </p:sp>
      <p:sp>
        <p:nvSpPr>
          <p:cNvPr id="4" name="Rectangle 14"/>
          <p:cNvSpPr>
            <a:spLocks noGrp="1" noChangeArrowheads="1"/>
          </p:cNvSpPr>
          <p:nvPr>
            <p:ph type="ftr" sz="quarter" idx="11"/>
          </p:nvPr>
        </p:nvSpPr>
        <p:spPr>
          <a:ln/>
        </p:spPr>
        <p:txBody>
          <a:bodyPr/>
          <a:lstStyle>
            <a:lvl1pPr>
              <a:defRPr/>
            </a:lvl1pPr>
          </a:lstStyle>
          <a:p>
            <a:pPr>
              <a:defRPr/>
            </a:pPr>
            <a:endParaRPr lang="en-US"/>
          </a:p>
        </p:txBody>
      </p:sp>
      <p:sp>
        <p:nvSpPr>
          <p:cNvPr id="5" name="Rectangle 15"/>
          <p:cNvSpPr>
            <a:spLocks noGrp="1" noChangeArrowheads="1"/>
          </p:cNvSpPr>
          <p:nvPr>
            <p:ph type="sldNum" sz="quarter" idx="12"/>
          </p:nvPr>
        </p:nvSpPr>
        <p:spPr>
          <a:ln/>
        </p:spPr>
        <p:txBody>
          <a:bodyPr/>
          <a:lstStyle>
            <a:lvl1pPr>
              <a:defRPr/>
            </a:lvl1pPr>
          </a:lstStyle>
          <a:p>
            <a:fld id="{3BD6A836-7F99-4EB4-91EC-453A4BA07E39}" type="slidenum">
              <a:rPr lang="en-US"/>
              <a:pPr/>
              <a:t>‹#›</a:t>
            </a:fld>
            <a:endParaRPr lang="en-US"/>
          </a:p>
        </p:txBody>
      </p:sp>
    </p:spTree>
    <p:extLst>
      <p:ext uri="{BB962C8B-B14F-4D97-AF65-F5344CB8AC3E}">
        <p14:creationId xmlns:p14="http://schemas.microsoft.com/office/powerpoint/2010/main" xmlns="" val="1469568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a:ln/>
        </p:spPr>
        <p:txBody>
          <a:bodyPr/>
          <a:lstStyle>
            <a:lvl1pPr>
              <a:defRPr/>
            </a:lvl1pPr>
          </a:lstStyle>
          <a:p>
            <a:pPr>
              <a:defRPr/>
            </a:pPr>
            <a:endParaRPr lang="en-US"/>
          </a:p>
        </p:txBody>
      </p:sp>
      <p:sp>
        <p:nvSpPr>
          <p:cNvPr id="3" name="Rectangle 14"/>
          <p:cNvSpPr>
            <a:spLocks noGrp="1" noChangeArrowheads="1"/>
          </p:cNvSpPr>
          <p:nvPr>
            <p:ph type="ftr" sz="quarter" idx="11"/>
          </p:nvPr>
        </p:nvSpPr>
        <p:spPr>
          <a:ln/>
        </p:spPr>
        <p:txBody>
          <a:bodyPr/>
          <a:lstStyle>
            <a:lvl1pPr>
              <a:defRPr/>
            </a:lvl1pPr>
          </a:lstStyle>
          <a:p>
            <a:pPr>
              <a:defRPr/>
            </a:pPr>
            <a:endParaRPr lang="en-US"/>
          </a:p>
        </p:txBody>
      </p:sp>
      <p:sp>
        <p:nvSpPr>
          <p:cNvPr id="4" name="Rectangle 15"/>
          <p:cNvSpPr>
            <a:spLocks noGrp="1" noChangeArrowheads="1"/>
          </p:cNvSpPr>
          <p:nvPr>
            <p:ph type="sldNum" sz="quarter" idx="12"/>
          </p:nvPr>
        </p:nvSpPr>
        <p:spPr>
          <a:ln/>
        </p:spPr>
        <p:txBody>
          <a:bodyPr/>
          <a:lstStyle>
            <a:lvl1pPr>
              <a:defRPr/>
            </a:lvl1pPr>
          </a:lstStyle>
          <a:p>
            <a:fld id="{A253466F-B536-4CAF-9F4F-CC1214A21315}" type="slidenum">
              <a:rPr lang="en-US"/>
              <a:pPr/>
              <a:t>‹#›</a:t>
            </a:fld>
            <a:endParaRPr lang="en-US"/>
          </a:p>
        </p:txBody>
      </p:sp>
    </p:spTree>
    <p:extLst>
      <p:ext uri="{BB962C8B-B14F-4D97-AF65-F5344CB8AC3E}">
        <p14:creationId xmlns:p14="http://schemas.microsoft.com/office/powerpoint/2010/main" xmlns="" val="422806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fld id="{A4E5FC2B-F62A-4FA5-B13F-9CEA5CC53F26}" type="slidenum">
              <a:rPr lang="en-US"/>
              <a:pPr/>
              <a:t>‹#›</a:t>
            </a:fld>
            <a:endParaRPr lang="en-US"/>
          </a:p>
        </p:txBody>
      </p:sp>
    </p:spTree>
    <p:extLst>
      <p:ext uri="{BB962C8B-B14F-4D97-AF65-F5344CB8AC3E}">
        <p14:creationId xmlns:p14="http://schemas.microsoft.com/office/powerpoint/2010/main" xmlns="" val="822832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fld id="{4B6B0B8A-D013-47D2-B031-5A9FB7F58F0D}" type="slidenum">
              <a:rPr lang="en-US"/>
              <a:pPr/>
              <a:t>‹#›</a:t>
            </a:fld>
            <a:endParaRPr lang="en-US"/>
          </a:p>
        </p:txBody>
      </p:sp>
    </p:spTree>
    <p:extLst>
      <p:ext uri="{BB962C8B-B14F-4D97-AF65-F5344CB8AC3E}">
        <p14:creationId xmlns:p14="http://schemas.microsoft.com/office/powerpoint/2010/main" xmlns="" val="2941775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fld id="{DF4CAB76-E622-4C8D-98F6-BFF18C0A5905}" type="slidenum">
              <a:rPr lang="en-US"/>
              <a:pPr/>
              <a:t>‹#›</a:t>
            </a:fld>
            <a:endParaRPr lang="en-US"/>
          </a:p>
        </p:txBody>
      </p:sp>
    </p:spTree>
    <p:extLst>
      <p:ext uri="{BB962C8B-B14F-4D97-AF65-F5344CB8AC3E}">
        <p14:creationId xmlns:p14="http://schemas.microsoft.com/office/powerpoint/2010/main" xmlns="" val="2216339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100" y="3048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66800" y="3048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dt" sz="half" idx="10"/>
          </p:nvPr>
        </p:nvSpPr>
        <p:spPr>
          <a:ln/>
        </p:spPr>
        <p:txBody>
          <a:bodyPr/>
          <a:lstStyle>
            <a:lvl1pPr>
              <a:defRPr/>
            </a:lvl1pPr>
          </a:lstStyle>
          <a:p>
            <a:pPr>
              <a:defRPr/>
            </a:pPr>
            <a:endParaRPr lang="en-US"/>
          </a:p>
        </p:txBody>
      </p:sp>
      <p:sp>
        <p:nvSpPr>
          <p:cNvPr id="5" name="Rectangle 14"/>
          <p:cNvSpPr>
            <a:spLocks noGrp="1" noChangeArrowheads="1"/>
          </p:cNvSpPr>
          <p:nvPr>
            <p:ph type="ftr" sz="quarter" idx="11"/>
          </p:nvPr>
        </p:nvSpPr>
        <p:spPr>
          <a:ln/>
        </p:spPr>
        <p:txBody>
          <a:bodyPr/>
          <a:lstStyle>
            <a:lvl1pPr>
              <a:defRPr/>
            </a:lvl1pPr>
          </a:lstStyle>
          <a:p>
            <a:pPr>
              <a:defRPr/>
            </a:pPr>
            <a:endParaRPr lang="en-US"/>
          </a:p>
        </p:txBody>
      </p:sp>
      <p:sp>
        <p:nvSpPr>
          <p:cNvPr id="6" name="Rectangle 15"/>
          <p:cNvSpPr>
            <a:spLocks noGrp="1" noChangeArrowheads="1"/>
          </p:cNvSpPr>
          <p:nvPr>
            <p:ph type="sldNum" sz="quarter" idx="12"/>
          </p:nvPr>
        </p:nvSpPr>
        <p:spPr>
          <a:ln/>
        </p:spPr>
        <p:txBody>
          <a:bodyPr/>
          <a:lstStyle>
            <a:lvl1pPr>
              <a:defRPr/>
            </a:lvl1pPr>
          </a:lstStyle>
          <a:p>
            <a:fld id="{6D33B381-09D9-470F-98E1-3E2AE94077CD}" type="slidenum">
              <a:rPr lang="en-US"/>
              <a:pPr/>
              <a:t>‹#›</a:t>
            </a:fld>
            <a:endParaRPr lang="en-US"/>
          </a:p>
        </p:txBody>
      </p:sp>
    </p:spTree>
    <p:extLst>
      <p:ext uri="{BB962C8B-B14F-4D97-AF65-F5344CB8AC3E}">
        <p14:creationId xmlns:p14="http://schemas.microsoft.com/office/powerpoint/2010/main" xmlns="" val="1582075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772400" cy="1143000"/>
          </a:xfrm>
        </p:spPr>
        <p:txBody>
          <a:bodyPr/>
          <a:lstStyle>
            <a:lvl1pPr>
              <a:defRPr sz="2800" b="1">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1066800" y="1676400"/>
            <a:ext cx="3810000" cy="4114800"/>
          </a:xfrm>
        </p:spPr>
        <p:txBody>
          <a:bodyPr/>
          <a:lstStyle>
            <a:lvl1pPr marL="342900" indent="-342900">
              <a:buClr>
                <a:schemeClr val="tx1"/>
              </a:buClr>
              <a:buFont typeface="Arial" panose="020B0604020202020204" pitchFamily="34" charset="0"/>
              <a:buChar char="•"/>
              <a:defRPr sz="2000">
                <a:solidFill>
                  <a:schemeClr val="tx1"/>
                </a:solidFill>
              </a:defRPr>
            </a:lvl1pPr>
            <a:lvl2pPr marL="742950" indent="-285750">
              <a:buClr>
                <a:schemeClr val="tx1"/>
              </a:buClr>
              <a:buFont typeface="Arial" panose="020B0604020202020204" pitchFamily="34" charset="0"/>
              <a:buChar char="•"/>
              <a:defRPr sz="2000">
                <a:solidFill>
                  <a:schemeClr val="tx1"/>
                </a:solidFill>
              </a:defRPr>
            </a:lvl2pPr>
            <a:lvl3pPr marL="1143000" indent="-228600">
              <a:buClr>
                <a:schemeClr val="tx1"/>
              </a:buClr>
              <a:buFont typeface="Arial" panose="020B0604020202020204" pitchFamily="34" charset="0"/>
              <a:buChar char="•"/>
              <a:defRPr sz="2000">
                <a:solidFill>
                  <a:schemeClr val="tx1"/>
                </a:solidFill>
              </a:defRPr>
            </a:lvl3pPr>
            <a:lvl4pPr marL="1600200" indent="-228600">
              <a:buClr>
                <a:schemeClr val="tx1"/>
              </a:buClr>
              <a:buFont typeface="Arial" panose="020B0604020202020204" pitchFamily="34" charset="0"/>
              <a:buChar char="•"/>
              <a:defRPr sz="2000">
                <a:solidFill>
                  <a:schemeClr val="tx1"/>
                </a:solidFill>
              </a:defRPr>
            </a:lvl4pPr>
            <a:lvl5pPr marL="2057400" indent="-228600">
              <a:buClr>
                <a:schemeClr val="tx1"/>
              </a:buClr>
              <a:buFont typeface="Arial" panose="020B0604020202020204" pitchFamily="34" charset="0"/>
              <a:buChar char="•"/>
              <a:defRPr sz="20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lipArt Placeholder 3"/>
          <p:cNvSpPr>
            <a:spLocks noGrp="1"/>
          </p:cNvSpPr>
          <p:nvPr>
            <p:ph type="clipArt" sz="half" idx="2"/>
          </p:nvPr>
        </p:nvSpPr>
        <p:spPr>
          <a:xfrm>
            <a:off x="5029200" y="1676400"/>
            <a:ext cx="3810000" cy="4114800"/>
          </a:xfrm>
        </p:spPr>
        <p:txBody>
          <a:bodyPr/>
          <a:lstStyle/>
          <a:p>
            <a:pPr lvl="0"/>
            <a:endParaRPr lang="en-US" noProof="0" smtClean="0"/>
          </a:p>
        </p:txBody>
      </p:sp>
    </p:spTree>
    <p:extLst>
      <p:ext uri="{BB962C8B-B14F-4D97-AF65-F5344CB8AC3E}">
        <p14:creationId xmlns:p14="http://schemas.microsoft.com/office/powerpoint/2010/main" xmlns="" val="1848697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772400" cy="1143000"/>
          </a:xfrm>
        </p:spPr>
        <p:txBody>
          <a:bodyPr/>
          <a:lstStyle>
            <a:lvl1pPr>
              <a:defRPr sz="2800" b="1">
                <a:solidFill>
                  <a:schemeClr val="tx1"/>
                </a:solidFill>
              </a:defRPr>
            </a:lvl1pPr>
          </a:lstStyle>
          <a:p>
            <a:r>
              <a:rPr lang="en-US" dirty="0" smtClean="0"/>
              <a:t>Click to edit Master title style</a:t>
            </a:r>
            <a:endParaRPr lang="en-US" dirty="0"/>
          </a:p>
        </p:txBody>
      </p:sp>
      <p:sp>
        <p:nvSpPr>
          <p:cNvPr id="3" name="SmartArt Placeholder 2"/>
          <p:cNvSpPr>
            <a:spLocks noGrp="1"/>
          </p:cNvSpPr>
          <p:nvPr>
            <p:ph type="dgm" idx="1"/>
          </p:nvPr>
        </p:nvSpPr>
        <p:spPr>
          <a:xfrm>
            <a:off x="1066800" y="1676400"/>
            <a:ext cx="7772400" cy="4114800"/>
          </a:xfrm>
        </p:spPr>
        <p:txBody>
          <a:bodyPr/>
          <a:lstStyle/>
          <a:p>
            <a:pPr lvl="0"/>
            <a:endParaRPr lang="en-US" noProof="0" dirty="0" smtClean="0"/>
          </a:p>
        </p:txBody>
      </p:sp>
    </p:spTree>
    <p:extLst>
      <p:ext uri="{BB962C8B-B14F-4D97-AF65-F5344CB8AC3E}">
        <p14:creationId xmlns:p14="http://schemas.microsoft.com/office/powerpoint/2010/main" xmlns="" val="12705653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327683" name="Rectangle 3"/>
          <p:cNvSpPr>
            <a:spLocks noGrp="1" noChangeArrowheads="1"/>
          </p:cNvSpPr>
          <p:nvPr>
            <p:ph type="ctrTitle"/>
          </p:nvPr>
        </p:nvSpPr>
        <p:spPr>
          <a:xfrm>
            <a:off x="315913" y="466725"/>
            <a:ext cx="6781800" cy="2133600"/>
          </a:xfrm>
        </p:spPr>
        <p:txBody>
          <a:bodyPr/>
          <a:lstStyle>
            <a:lvl1pPr algn="l">
              <a:defRPr sz="2800">
                <a:solidFill>
                  <a:schemeClr val="accent4">
                    <a:lumMod val="10000"/>
                  </a:schemeClr>
                </a:solidFill>
              </a:defRPr>
            </a:lvl1pPr>
          </a:lstStyle>
          <a:p>
            <a:pPr lvl="0"/>
            <a:r>
              <a:rPr lang="en-US" altLang="en-US" noProof="0" dirty="0" smtClean="0"/>
              <a:t>Click to edit Master title style</a:t>
            </a:r>
          </a:p>
        </p:txBody>
      </p:sp>
      <p:sp>
        <p:nvSpPr>
          <p:cNvPr id="327684" name="Rectangle 4"/>
          <p:cNvSpPr>
            <a:spLocks noGrp="1" noChangeArrowheads="1"/>
          </p:cNvSpPr>
          <p:nvPr>
            <p:ph type="subTitle" idx="1"/>
          </p:nvPr>
        </p:nvSpPr>
        <p:spPr>
          <a:xfrm>
            <a:off x="849313" y="3049588"/>
            <a:ext cx="6248400" cy="2362200"/>
          </a:xfrm>
        </p:spPr>
        <p:txBody>
          <a:bodyPr/>
          <a:lstStyle>
            <a:lvl1pPr marL="0" indent="0" algn="l">
              <a:buFont typeface="Wingdings" panose="05000000000000000000" pitchFamily="2" charset="2"/>
              <a:buNone/>
              <a:defRPr sz="2800" b="1"/>
            </a:lvl1pPr>
          </a:lstStyle>
          <a:p>
            <a:pPr lvl="0"/>
            <a:r>
              <a:rPr lang="en-US" altLang="en-US" noProof="0" dirty="0" smtClean="0"/>
              <a:t>Click to edit Master subtitle style</a:t>
            </a:r>
          </a:p>
        </p:txBody>
      </p:sp>
    </p:spTree>
    <p:extLst>
      <p:ext uri="{BB962C8B-B14F-4D97-AF65-F5344CB8AC3E}">
        <p14:creationId xmlns:p14="http://schemas.microsoft.com/office/powerpoint/2010/main" xmlns="" val="235569982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solidFill>
                  <a:schemeClr val="accent4">
                    <a:lumMod val="10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891" indent="-342891">
              <a:buClrTx/>
              <a:buFont typeface="Wingdings" panose="05000000000000000000" pitchFamily="2" charset="2"/>
              <a:buChar char="§"/>
              <a:defRPr sz="2400">
                <a:solidFill>
                  <a:schemeClr val="accent4">
                    <a:lumMod val="10000"/>
                  </a:schemeClr>
                </a:solidFill>
              </a:defRPr>
            </a:lvl1pPr>
            <a:lvl2pPr marL="692133" indent="-347654">
              <a:buClrTx/>
              <a:buFont typeface="Wingdings" panose="05000000000000000000" pitchFamily="2" charset="2"/>
              <a:buChar char="§"/>
              <a:defRPr sz="2400">
                <a:solidFill>
                  <a:schemeClr val="accent4">
                    <a:lumMod val="10000"/>
                  </a:schemeClr>
                </a:solidFill>
              </a:defRPr>
            </a:lvl2pPr>
            <a:lvl3pPr marL="987401" indent="-293681">
              <a:buClrTx/>
              <a:buFont typeface="Wingdings" panose="05000000000000000000" pitchFamily="2" charset="2"/>
              <a:buChar char="§"/>
              <a:defRPr sz="2400">
                <a:solidFill>
                  <a:schemeClr val="accent4">
                    <a:lumMod val="10000"/>
                  </a:schemeClr>
                </a:solidFill>
              </a:defRPr>
            </a:lvl3pPr>
            <a:lvl4pPr marL="1281081" indent="-292093">
              <a:buClrTx/>
              <a:buFont typeface="Wingdings" panose="05000000000000000000" pitchFamily="2" charset="2"/>
              <a:buChar char="§"/>
              <a:defRPr sz="2400">
                <a:solidFill>
                  <a:schemeClr val="accent4">
                    <a:lumMod val="10000"/>
                  </a:schemeClr>
                </a:solidFill>
              </a:defRPr>
            </a:lvl4pPr>
            <a:lvl5pPr marL="1598573" indent="-315905">
              <a:buClrTx/>
              <a:buFont typeface="Wingdings" panose="05000000000000000000" pitchFamily="2" charset="2"/>
              <a:buChar char="§"/>
              <a:defRPr sz="2400">
                <a:solidFill>
                  <a:schemeClr val="accent4">
                    <a:lumMod val="1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036647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9" y="1709741"/>
            <a:ext cx="7886700" cy="2852737"/>
          </a:xfrm>
        </p:spPr>
        <p:txBody>
          <a:bodyPr/>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9" y="4589466"/>
            <a:ext cx="7886700" cy="1500187"/>
          </a:xfrm>
        </p:spPr>
        <p:txBody>
          <a:bodyPr/>
          <a:lstStyle>
            <a:lvl1pPr marL="0" indent="0">
              <a:buNone/>
              <a:defRPr sz="2400"/>
            </a:lvl1pPr>
            <a:lvl2pPr marL="457189" indent="0">
              <a:buNone/>
              <a:defRPr sz="2000"/>
            </a:lvl2pPr>
            <a:lvl3pPr marL="914377" indent="0">
              <a:buNone/>
              <a:defRPr sz="18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pPr lvl="0"/>
            <a:r>
              <a:rPr lang="en-US" dirty="0" smtClean="0"/>
              <a:t>Click to edit Master text styles</a:t>
            </a:r>
          </a:p>
        </p:txBody>
      </p:sp>
    </p:spTree>
    <p:extLst>
      <p:ext uri="{BB962C8B-B14F-4D97-AF65-F5344CB8AC3E}">
        <p14:creationId xmlns:p14="http://schemas.microsoft.com/office/powerpoint/2010/main" xmlns="" val="2886709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marL="342891" indent="-342891">
              <a:buClr>
                <a:schemeClr val="tx1"/>
              </a:buClr>
              <a:buFont typeface="Wingdings" panose="05000000000000000000" pitchFamily="2" charset="2"/>
              <a:buChar char="§"/>
              <a:defRPr sz="2400">
                <a:solidFill>
                  <a:schemeClr val="accent4">
                    <a:lumMod val="10000"/>
                  </a:schemeClr>
                </a:solidFill>
              </a:defRPr>
            </a:lvl1pPr>
            <a:lvl2pPr marL="692133" indent="-347654">
              <a:buClr>
                <a:schemeClr val="tx1"/>
              </a:buClr>
              <a:buFont typeface="Wingdings" panose="05000000000000000000" pitchFamily="2" charset="2"/>
              <a:buChar char="§"/>
              <a:defRPr sz="2400">
                <a:solidFill>
                  <a:schemeClr val="accent4">
                    <a:lumMod val="10000"/>
                  </a:schemeClr>
                </a:solidFill>
              </a:defRPr>
            </a:lvl2pPr>
            <a:lvl3pPr marL="987401" indent="-293681">
              <a:buClr>
                <a:schemeClr val="tx1"/>
              </a:buClr>
              <a:buFont typeface="Wingdings" panose="05000000000000000000" pitchFamily="2" charset="2"/>
              <a:buChar char="§"/>
              <a:defRPr sz="2400">
                <a:solidFill>
                  <a:schemeClr val="accent4">
                    <a:lumMod val="10000"/>
                  </a:schemeClr>
                </a:solidFill>
              </a:defRPr>
            </a:lvl3pPr>
            <a:lvl4pPr marL="1281081" indent="-292093">
              <a:buClr>
                <a:schemeClr val="tx1"/>
              </a:buClr>
              <a:buFont typeface="Wingdings" panose="05000000000000000000" pitchFamily="2" charset="2"/>
              <a:buChar char="§"/>
              <a:defRPr sz="2400">
                <a:solidFill>
                  <a:schemeClr val="accent4">
                    <a:lumMod val="10000"/>
                  </a:schemeClr>
                </a:solidFill>
              </a:defRPr>
            </a:lvl4pPr>
            <a:lvl5pPr marL="1598573" indent="-315905">
              <a:buClr>
                <a:schemeClr val="tx1"/>
              </a:buClr>
              <a:buFont typeface="Wingdings" panose="05000000000000000000" pitchFamily="2" charset="2"/>
              <a:buChar char="§"/>
              <a:defRPr sz="2400">
                <a:solidFill>
                  <a:schemeClr val="accent4">
                    <a:lumMod val="1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719263"/>
            <a:ext cx="4038600" cy="4411662"/>
          </a:xfrm>
        </p:spPr>
        <p:txBody>
          <a:bodyPr/>
          <a:lstStyle>
            <a:lvl1pPr marL="457189" indent="-457189">
              <a:buClrTx/>
              <a:buFont typeface="Arial" panose="020B0604020202020204" pitchFamily="34" charset="0"/>
              <a:buChar char="•"/>
              <a:defRPr sz="2400"/>
            </a:lvl1pPr>
            <a:lvl2pPr marL="801667" indent="-457189">
              <a:buClrTx/>
              <a:buFont typeface="Arial" panose="020B0604020202020204" pitchFamily="34" charset="0"/>
              <a:buChar char="•"/>
              <a:defRPr sz="2400"/>
            </a:lvl2pPr>
            <a:lvl3pPr marL="1036611" indent="-342891">
              <a:buClrTx/>
              <a:buFont typeface="Arial" panose="020B0604020202020204" pitchFamily="34" charset="0"/>
              <a:buChar char="•"/>
              <a:defRPr sz="2400"/>
            </a:lvl3pPr>
            <a:lvl4pPr marL="1331880" indent="-342891">
              <a:buClrTx/>
              <a:buFont typeface="Arial" panose="020B0604020202020204" pitchFamily="34" charset="0"/>
              <a:buChar char="•"/>
              <a:defRPr sz="2400"/>
            </a:lvl4pPr>
            <a:lvl5pPr marL="1625559" indent="-342891">
              <a:buClrTx/>
              <a:buFont typeface="Arial" panose="020B0604020202020204" pitchFamily="34" charset="0"/>
              <a:buChar cha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370946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9" y="365128"/>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41" y="1681164"/>
            <a:ext cx="386873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2" y="1681164"/>
            <a:ext cx="38877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2"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53940239-07B7-4C01-821A-9E14877A819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1549110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solidFill>
                  <a:schemeClr val="accent4">
                    <a:lumMod val="10000"/>
                  </a:schemeClr>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291064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6D96229-F664-4040-8784-A133315640E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42510186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90" y="987428"/>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40" y="2057400"/>
            <a:ext cx="2949575"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EBF946E-0916-4208-84A3-2A80C1D214A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40040493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0"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90" y="987428"/>
            <a:ext cx="4629151"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630240" y="2057400"/>
            <a:ext cx="2949575"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540EDEA-D1DC-46CF-B11D-EC24FEBA31A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3860558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673D6E-B3B0-4813-A533-C6FC2BBE91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40182902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41"/>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41"/>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7891944-4652-4125-AB9A-A83F74BD28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xmlns="" val="2186658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Microsoft_Office_PowerPoint_97-2003_Presentation1.ppt"/><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Freeform 2"/>
          <p:cNvSpPr>
            <a:spLocks/>
          </p:cNvSpPr>
          <p:nvPr/>
        </p:nvSpPr>
        <p:spPr bwMode="hidden">
          <a:xfrm>
            <a:off x="-11113" y="1836738"/>
            <a:ext cx="2268538" cy="2709862"/>
          </a:xfrm>
          <a:custGeom>
            <a:avLst/>
            <a:gdLst/>
            <a:ahLst/>
            <a:cxnLst>
              <a:cxn ang="0">
                <a:pos x="808" y="283"/>
              </a:cxn>
              <a:cxn ang="0">
                <a:pos x="673" y="252"/>
              </a:cxn>
              <a:cxn ang="0">
                <a:pos x="654" y="0"/>
              </a:cxn>
              <a:cxn ang="0">
                <a:pos x="488" y="13"/>
              </a:cxn>
              <a:cxn ang="0">
                <a:pos x="476" y="252"/>
              </a:cxn>
              <a:cxn ang="0">
                <a:pos x="365" y="290"/>
              </a:cxn>
              <a:cxn ang="0">
                <a:pos x="206" y="86"/>
              </a:cxn>
              <a:cxn ang="0">
                <a:pos x="95" y="148"/>
              </a:cxn>
              <a:cxn ang="0">
                <a:pos x="200" y="376"/>
              </a:cxn>
              <a:cxn ang="0">
                <a:pos x="126" y="450"/>
              </a:cxn>
              <a:cxn ang="0">
                <a:pos x="0" y="423"/>
              </a:cxn>
              <a:cxn ang="0">
                <a:pos x="0" y="1273"/>
              </a:cxn>
              <a:cxn ang="0">
                <a:pos x="101" y="1226"/>
              </a:cxn>
              <a:cxn ang="0">
                <a:pos x="181" y="1306"/>
              </a:cxn>
              <a:cxn ang="0">
                <a:pos x="70" y="1509"/>
              </a:cxn>
              <a:cxn ang="0">
                <a:pos x="175" y="1596"/>
              </a:cxn>
              <a:cxn ang="0">
                <a:pos x="365" y="1411"/>
              </a:cxn>
              <a:cxn ang="0">
                <a:pos x="476" y="1448"/>
              </a:cxn>
              <a:cxn ang="0">
                <a:pos x="501" y="1700"/>
              </a:cxn>
              <a:cxn ang="0">
                <a:pos x="667" y="1707"/>
              </a:cxn>
              <a:cxn ang="0">
                <a:pos x="685" y="1442"/>
              </a:cxn>
              <a:cxn ang="0">
                <a:pos x="826" y="1405"/>
              </a:cxn>
              <a:cxn ang="0">
                <a:pos x="993" y="1590"/>
              </a:cxn>
              <a:cxn ang="0">
                <a:pos x="1103" y="1522"/>
              </a:cxn>
              <a:cxn ang="0">
                <a:pos x="993" y="1300"/>
              </a:cxn>
              <a:cxn ang="0">
                <a:pos x="1067" y="1207"/>
              </a:cxn>
              <a:cxn ang="0">
                <a:pos x="1288" y="1312"/>
              </a:cxn>
              <a:cxn ang="0">
                <a:pos x="1355" y="1196"/>
              </a:cxn>
              <a:cxn ang="0">
                <a:pos x="1153" y="1047"/>
              </a:cxn>
              <a:cxn ang="0">
                <a:pos x="1177" y="918"/>
              </a:cxn>
              <a:cxn ang="0">
                <a:pos x="1429" y="894"/>
              </a:cxn>
              <a:cxn ang="0">
                <a:pos x="1423" y="764"/>
              </a:cxn>
              <a:cxn ang="0">
                <a:pos x="1171" y="727"/>
              </a:cxn>
              <a:cxn ang="0">
                <a:pos x="1146" y="629"/>
              </a:cxn>
              <a:cxn ang="0">
                <a:pos x="1349" y="487"/>
              </a:cxn>
              <a:cxn ang="0">
                <a:pos x="1282" y="370"/>
              </a:cxn>
              <a:cxn ang="0">
                <a:pos x="1054" y="462"/>
              </a:cxn>
              <a:cxn ang="0">
                <a:pos x="980" y="388"/>
              </a:cxn>
              <a:cxn ang="0">
                <a:pos x="1097" y="173"/>
              </a:cxn>
              <a:cxn ang="0">
                <a:pos x="986" y="105"/>
              </a:cxn>
              <a:cxn ang="0">
                <a:pos x="808" y="283"/>
              </a:cxn>
            </a:cxnLst>
            <a:rect l="0" t="0" r="r" b="b"/>
            <a:pathLst>
              <a:path w="1429" h="1707">
                <a:moveTo>
                  <a:pt x="808" y="283"/>
                </a:moveTo>
                <a:lnTo>
                  <a:pt x="673" y="252"/>
                </a:lnTo>
                <a:lnTo>
                  <a:pt x="654" y="0"/>
                </a:lnTo>
                <a:lnTo>
                  <a:pt x="488" y="13"/>
                </a:lnTo>
                <a:lnTo>
                  <a:pt x="476" y="252"/>
                </a:lnTo>
                <a:lnTo>
                  <a:pt x="365" y="290"/>
                </a:lnTo>
                <a:lnTo>
                  <a:pt x="206" y="86"/>
                </a:lnTo>
                <a:lnTo>
                  <a:pt x="95" y="148"/>
                </a:lnTo>
                <a:lnTo>
                  <a:pt x="200" y="376"/>
                </a:lnTo>
                <a:lnTo>
                  <a:pt x="126" y="450"/>
                </a:lnTo>
                <a:lnTo>
                  <a:pt x="0" y="423"/>
                </a:lnTo>
                <a:lnTo>
                  <a:pt x="0" y="1273"/>
                </a:lnTo>
                <a:lnTo>
                  <a:pt x="101" y="1226"/>
                </a:lnTo>
                <a:lnTo>
                  <a:pt x="181" y="1306"/>
                </a:lnTo>
                <a:lnTo>
                  <a:pt x="70" y="1509"/>
                </a:lnTo>
                <a:lnTo>
                  <a:pt x="175" y="1596"/>
                </a:lnTo>
                <a:lnTo>
                  <a:pt x="365" y="1411"/>
                </a:lnTo>
                <a:lnTo>
                  <a:pt x="476" y="1448"/>
                </a:lnTo>
                <a:lnTo>
                  <a:pt x="501" y="1700"/>
                </a:lnTo>
                <a:lnTo>
                  <a:pt x="667" y="1707"/>
                </a:lnTo>
                <a:lnTo>
                  <a:pt x="685" y="1442"/>
                </a:lnTo>
                <a:lnTo>
                  <a:pt x="826" y="1405"/>
                </a:lnTo>
                <a:lnTo>
                  <a:pt x="993" y="1590"/>
                </a:lnTo>
                <a:lnTo>
                  <a:pt x="1103" y="1522"/>
                </a:lnTo>
                <a:lnTo>
                  <a:pt x="993" y="1300"/>
                </a:lnTo>
                <a:lnTo>
                  <a:pt x="1067" y="1207"/>
                </a:lnTo>
                <a:lnTo>
                  <a:pt x="1288" y="1312"/>
                </a:lnTo>
                <a:lnTo>
                  <a:pt x="1355" y="1196"/>
                </a:lnTo>
                <a:lnTo>
                  <a:pt x="1153" y="1047"/>
                </a:lnTo>
                <a:lnTo>
                  <a:pt x="1177" y="918"/>
                </a:lnTo>
                <a:lnTo>
                  <a:pt x="1429" y="894"/>
                </a:lnTo>
                <a:lnTo>
                  <a:pt x="1423" y="764"/>
                </a:lnTo>
                <a:lnTo>
                  <a:pt x="1171" y="727"/>
                </a:lnTo>
                <a:lnTo>
                  <a:pt x="1146" y="629"/>
                </a:lnTo>
                <a:lnTo>
                  <a:pt x="1349" y="487"/>
                </a:lnTo>
                <a:lnTo>
                  <a:pt x="1282" y="370"/>
                </a:lnTo>
                <a:lnTo>
                  <a:pt x="1054" y="462"/>
                </a:lnTo>
                <a:lnTo>
                  <a:pt x="980" y="388"/>
                </a:lnTo>
                <a:lnTo>
                  <a:pt x="1097" y="173"/>
                </a:lnTo>
                <a:lnTo>
                  <a:pt x="986" y="105"/>
                </a:lnTo>
                <a:lnTo>
                  <a:pt x="808" y="283"/>
                </a:lnTo>
                <a:close/>
              </a:path>
            </a:pathLst>
          </a:custGeom>
          <a:gradFill rotWithShape="0">
            <a:gsLst>
              <a:gs pos="0">
                <a:schemeClr val="accent2"/>
              </a:gs>
              <a:gs pos="100000">
                <a:schemeClr val="bg1"/>
              </a:gs>
            </a:gsLst>
            <a:lin ang="0" scaled="1"/>
          </a:gradFill>
          <a:ln w="9525">
            <a:noFill/>
            <a:round/>
            <a:headEnd/>
            <a:tailEnd/>
          </a:ln>
          <a:effectLst/>
        </p:spPr>
        <p:txBody>
          <a:bodyPr wrap="none" anchor="ctr"/>
          <a:lstStyle/>
          <a:p>
            <a:pPr>
              <a:defRPr/>
            </a:pPr>
            <a:endParaRPr lang="en-US"/>
          </a:p>
        </p:txBody>
      </p:sp>
      <p:sp>
        <p:nvSpPr>
          <p:cNvPr id="39939" name="Freeform 3"/>
          <p:cNvSpPr>
            <a:spLocks/>
          </p:cNvSpPr>
          <p:nvPr/>
        </p:nvSpPr>
        <p:spPr bwMode="hidden">
          <a:xfrm>
            <a:off x="107950" y="15875"/>
            <a:ext cx="838200" cy="787400"/>
          </a:xfrm>
          <a:custGeom>
            <a:avLst/>
            <a:gdLst/>
            <a:ahLst/>
            <a:cxnLst>
              <a:cxn ang="0">
                <a:pos x="335" y="56"/>
              </a:cxn>
              <a:cxn ang="0">
                <a:pos x="293" y="46"/>
              </a:cxn>
              <a:cxn ang="0">
                <a:pos x="288" y="0"/>
              </a:cxn>
              <a:cxn ang="0">
                <a:pos x="238" y="0"/>
              </a:cxn>
              <a:cxn ang="0">
                <a:pos x="232" y="46"/>
              </a:cxn>
              <a:cxn ang="0">
                <a:pos x="198" y="58"/>
              </a:cxn>
              <a:cxn ang="0">
                <a:pos x="146" y="0"/>
              </a:cxn>
              <a:cxn ang="0">
                <a:pos x="114" y="14"/>
              </a:cxn>
              <a:cxn ang="0">
                <a:pos x="147" y="84"/>
              </a:cxn>
              <a:cxn ang="0">
                <a:pos x="124" y="107"/>
              </a:cxn>
              <a:cxn ang="0">
                <a:pos x="50" y="81"/>
              </a:cxn>
              <a:cxn ang="0">
                <a:pos x="32" y="109"/>
              </a:cxn>
              <a:cxn ang="0">
                <a:pos x="90" y="159"/>
              </a:cxn>
              <a:cxn ang="0">
                <a:pos x="80" y="197"/>
              </a:cxn>
              <a:cxn ang="0">
                <a:pos x="2" y="202"/>
              </a:cxn>
              <a:cxn ang="0">
                <a:pos x="0" y="244"/>
              </a:cxn>
              <a:cxn ang="0">
                <a:pos x="80" y="256"/>
              </a:cxn>
              <a:cxn ang="0">
                <a:pos x="88" y="292"/>
              </a:cxn>
              <a:cxn ang="0">
                <a:pos x="29" y="345"/>
              </a:cxn>
              <a:cxn ang="0">
                <a:pos x="50" y="378"/>
              </a:cxn>
              <a:cxn ang="0">
                <a:pos x="116" y="347"/>
              </a:cxn>
              <a:cxn ang="0">
                <a:pos x="141" y="372"/>
              </a:cxn>
              <a:cxn ang="0">
                <a:pos x="107" y="435"/>
              </a:cxn>
              <a:cxn ang="0">
                <a:pos x="139" y="462"/>
              </a:cxn>
              <a:cxn ang="0">
                <a:pos x="198" y="404"/>
              </a:cxn>
              <a:cxn ang="0">
                <a:pos x="232" y="416"/>
              </a:cxn>
              <a:cxn ang="0">
                <a:pos x="240" y="494"/>
              </a:cxn>
              <a:cxn ang="0">
                <a:pos x="292" y="496"/>
              </a:cxn>
              <a:cxn ang="0">
                <a:pos x="297" y="414"/>
              </a:cxn>
              <a:cxn ang="0">
                <a:pos x="341" y="403"/>
              </a:cxn>
              <a:cxn ang="0">
                <a:pos x="393" y="460"/>
              </a:cxn>
              <a:cxn ang="0">
                <a:pos x="427" y="439"/>
              </a:cxn>
              <a:cxn ang="0">
                <a:pos x="393" y="370"/>
              </a:cxn>
              <a:cxn ang="0">
                <a:pos x="416" y="341"/>
              </a:cxn>
              <a:cxn ang="0">
                <a:pos x="484" y="374"/>
              </a:cxn>
              <a:cxn ang="0">
                <a:pos x="505" y="338"/>
              </a:cxn>
              <a:cxn ang="0">
                <a:pos x="442" y="292"/>
              </a:cxn>
              <a:cxn ang="0">
                <a:pos x="450" y="252"/>
              </a:cxn>
              <a:cxn ang="0">
                <a:pos x="528" y="244"/>
              </a:cxn>
              <a:cxn ang="0">
                <a:pos x="526" y="204"/>
              </a:cxn>
              <a:cxn ang="0">
                <a:pos x="448" y="193"/>
              </a:cxn>
              <a:cxn ang="0">
                <a:pos x="440" y="162"/>
              </a:cxn>
              <a:cxn ang="0">
                <a:pos x="503" y="119"/>
              </a:cxn>
              <a:cxn ang="0">
                <a:pos x="482" y="82"/>
              </a:cxn>
              <a:cxn ang="0">
                <a:pos x="412" y="111"/>
              </a:cxn>
              <a:cxn ang="0">
                <a:pos x="389" y="88"/>
              </a:cxn>
              <a:cxn ang="0">
                <a:pos x="425" y="21"/>
              </a:cxn>
              <a:cxn ang="0">
                <a:pos x="391" y="0"/>
              </a:cxn>
              <a:cxn ang="0">
                <a:pos x="335" y="56"/>
              </a:cxn>
            </a:cxnLst>
            <a:rect l="0" t="0" r="r" b="b"/>
            <a:pathLst>
              <a:path w="528" h="496">
                <a:moveTo>
                  <a:pt x="335" y="56"/>
                </a:moveTo>
                <a:lnTo>
                  <a:pt x="293" y="46"/>
                </a:lnTo>
                <a:lnTo>
                  <a:pt x="288" y="0"/>
                </a:lnTo>
                <a:lnTo>
                  <a:pt x="238" y="0"/>
                </a:lnTo>
                <a:lnTo>
                  <a:pt x="232" y="46"/>
                </a:lnTo>
                <a:lnTo>
                  <a:pt x="198" y="58"/>
                </a:lnTo>
                <a:lnTo>
                  <a:pt x="146" y="0"/>
                </a:lnTo>
                <a:lnTo>
                  <a:pt x="114" y="14"/>
                </a:lnTo>
                <a:lnTo>
                  <a:pt x="147" y="84"/>
                </a:lnTo>
                <a:lnTo>
                  <a:pt x="124" y="107"/>
                </a:lnTo>
                <a:lnTo>
                  <a:pt x="50" y="81"/>
                </a:lnTo>
                <a:lnTo>
                  <a:pt x="32" y="109"/>
                </a:lnTo>
                <a:lnTo>
                  <a:pt x="90" y="159"/>
                </a:lnTo>
                <a:lnTo>
                  <a:pt x="80" y="197"/>
                </a:lnTo>
                <a:lnTo>
                  <a:pt x="2" y="202"/>
                </a:lnTo>
                <a:lnTo>
                  <a:pt x="0" y="244"/>
                </a:lnTo>
                <a:lnTo>
                  <a:pt x="80" y="256"/>
                </a:lnTo>
                <a:lnTo>
                  <a:pt x="88" y="292"/>
                </a:lnTo>
                <a:lnTo>
                  <a:pt x="29" y="345"/>
                </a:lnTo>
                <a:lnTo>
                  <a:pt x="50" y="378"/>
                </a:lnTo>
                <a:lnTo>
                  <a:pt x="116" y="347"/>
                </a:lnTo>
                <a:lnTo>
                  <a:pt x="141" y="372"/>
                </a:lnTo>
                <a:lnTo>
                  <a:pt x="107" y="435"/>
                </a:lnTo>
                <a:lnTo>
                  <a:pt x="139" y="462"/>
                </a:lnTo>
                <a:lnTo>
                  <a:pt x="198" y="404"/>
                </a:lnTo>
                <a:lnTo>
                  <a:pt x="232" y="416"/>
                </a:lnTo>
                <a:lnTo>
                  <a:pt x="240" y="494"/>
                </a:lnTo>
                <a:lnTo>
                  <a:pt x="292" y="496"/>
                </a:lnTo>
                <a:lnTo>
                  <a:pt x="297" y="414"/>
                </a:lnTo>
                <a:lnTo>
                  <a:pt x="341" y="403"/>
                </a:lnTo>
                <a:lnTo>
                  <a:pt x="393" y="460"/>
                </a:lnTo>
                <a:lnTo>
                  <a:pt x="427" y="439"/>
                </a:lnTo>
                <a:lnTo>
                  <a:pt x="393" y="370"/>
                </a:lnTo>
                <a:lnTo>
                  <a:pt x="416" y="341"/>
                </a:lnTo>
                <a:lnTo>
                  <a:pt x="484" y="374"/>
                </a:lnTo>
                <a:lnTo>
                  <a:pt x="505" y="338"/>
                </a:lnTo>
                <a:lnTo>
                  <a:pt x="442" y="292"/>
                </a:lnTo>
                <a:lnTo>
                  <a:pt x="450" y="252"/>
                </a:lnTo>
                <a:lnTo>
                  <a:pt x="528" y="244"/>
                </a:lnTo>
                <a:lnTo>
                  <a:pt x="526" y="204"/>
                </a:lnTo>
                <a:lnTo>
                  <a:pt x="448" y="193"/>
                </a:lnTo>
                <a:lnTo>
                  <a:pt x="440" y="162"/>
                </a:lnTo>
                <a:lnTo>
                  <a:pt x="503" y="119"/>
                </a:lnTo>
                <a:lnTo>
                  <a:pt x="482" y="82"/>
                </a:lnTo>
                <a:lnTo>
                  <a:pt x="412" y="111"/>
                </a:lnTo>
                <a:lnTo>
                  <a:pt x="389" y="88"/>
                </a:lnTo>
                <a:lnTo>
                  <a:pt x="425" y="21"/>
                </a:lnTo>
                <a:lnTo>
                  <a:pt x="391" y="0"/>
                </a:lnTo>
                <a:lnTo>
                  <a:pt x="335" y="56"/>
                </a:lnTo>
                <a:close/>
              </a:path>
            </a:pathLst>
          </a:custGeom>
          <a:gradFill rotWithShape="0">
            <a:gsLst>
              <a:gs pos="0">
                <a:schemeClr val="accent1"/>
              </a:gs>
              <a:gs pos="100000">
                <a:schemeClr val="bg1"/>
              </a:gs>
            </a:gsLst>
            <a:lin ang="2700000" scaled="1"/>
          </a:gradFill>
          <a:ln w="9525">
            <a:noFill/>
            <a:round/>
            <a:headEnd/>
            <a:tailEnd/>
          </a:ln>
          <a:effectLst/>
        </p:spPr>
        <p:txBody>
          <a:bodyPr wrap="none" anchor="ctr"/>
          <a:lstStyle/>
          <a:p>
            <a:pPr>
              <a:defRPr/>
            </a:pPr>
            <a:endParaRPr lang="en-US"/>
          </a:p>
        </p:txBody>
      </p:sp>
      <p:sp>
        <p:nvSpPr>
          <p:cNvPr id="39940" name="Freeform 4"/>
          <p:cNvSpPr>
            <a:spLocks/>
          </p:cNvSpPr>
          <p:nvPr/>
        </p:nvSpPr>
        <p:spPr bwMode="hidden">
          <a:xfrm>
            <a:off x="1192213" y="354013"/>
            <a:ext cx="2266950" cy="2270125"/>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18900000" scaled="1"/>
          </a:gradFill>
          <a:ln w="9525">
            <a:noFill/>
            <a:round/>
            <a:headEnd/>
            <a:tailEnd/>
          </a:ln>
          <a:effectLst/>
        </p:spPr>
        <p:txBody>
          <a:bodyPr wrap="none" anchor="ctr"/>
          <a:lstStyle/>
          <a:p>
            <a:pPr>
              <a:defRPr/>
            </a:pPr>
            <a:endParaRPr lang="en-US"/>
          </a:p>
        </p:txBody>
      </p:sp>
      <p:sp>
        <p:nvSpPr>
          <p:cNvPr id="39941" name="Freeform 5"/>
          <p:cNvSpPr>
            <a:spLocks/>
          </p:cNvSpPr>
          <p:nvPr/>
        </p:nvSpPr>
        <p:spPr bwMode="hidden">
          <a:xfrm>
            <a:off x="2532063" y="1270000"/>
            <a:ext cx="3670300" cy="3671888"/>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en-US"/>
          </a:p>
        </p:txBody>
      </p:sp>
      <p:sp>
        <p:nvSpPr>
          <p:cNvPr id="39942" name="Freeform 6"/>
          <p:cNvSpPr>
            <a:spLocks/>
          </p:cNvSpPr>
          <p:nvPr/>
        </p:nvSpPr>
        <p:spPr bwMode="hidden">
          <a:xfrm>
            <a:off x="3175" y="4797425"/>
            <a:ext cx="3417888" cy="2097088"/>
          </a:xfrm>
          <a:custGeom>
            <a:avLst/>
            <a:gdLst/>
            <a:ahLst/>
            <a:cxnLst>
              <a:cxn ang="0">
                <a:pos x="1368" y="358"/>
              </a:cxn>
              <a:cxn ang="0">
                <a:pos x="1197" y="318"/>
              </a:cxn>
              <a:cxn ang="0">
                <a:pos x="1173" y="0"/>
              </a:cxn>
              <a:cxn ang="0">
                <a:pos x="964" y="16"/>
              </a:cxn>
              <a:cxn ang="0">
                <a:pos x="948" y="318"/>
              </a:cxn>
              <a:cxn ang="0">
                <a:pos x="808" y="366"/>
              </a:cxn>
              <a:cxn ang="0">
                <a:pos x="606" y="109"/>
              </a:cxn>
              <a:cxn ang="0">
                <a:pos x="467" y="187"/>
              </a:cxn>
              <a:cxn ang="0">
                <a:pos x="599" y="474"/>
              </a:cxn>
              <a:cxn ang="0">
                <a:pos x="506" y="568"/>
              </a:cxn>
              <a:cxn ang="0">
                <a:pos x="202" y="459"/>
              </a:cxn>
              <a:cxn ang="0">
                <a:pos x="132" y="576"/>
              </a:cxn>
              <a:cxn ang="0">
                <a:pos x="365" y="778"/>
              </a:cxn>
              <a:cxn ang="0">
                <a:pos x="327" y="933"/>
              </a:cxn>
              <a:cxn ang="0">
                <a:pos x="7" y="956"/>
              </a:cxn>
              <a:cxn ang="0">
                <a:pos x="0" y="1128"/>
              </a:cxn>
              <a:cxn ang="0">
                <a:pos x="327" y="1174"/>
              </a:cxn>
              <a:cxn ang="0">
                <a:pos x="358" y="1321"/>
              </a:cxn>
              <a:cxn ang="0">
                <a:pos x="1804" y="1321"/>
              </a:cxn>
              <a:cxn ang="0">
                <a:pos x="1835" y="1158"/>
              </a:cxn>
              <a:cxn ang="0">
                <a:pos x="2153" y="1128"/>
              </a:cxn>
              <a:cxn ang="0">
                <a:pos x="2146" y="964"/>
              </a:cxn>
              <a:cxn ang="0">
                <a:pos x="1827" y="917"/>
              </a:cxn>
              <a:cxn ang="0">
                <a:pos x="1795" y="793"/>
              </a:cxn>
              <a:cxn ang="0">
                <a:pos x="2052" y="615"/>
              </a:cxn>
              <a:cxn ang="0">
                <a:pos x="1967" y="467"/>
              </a:cxn>
              <a:cxn ang="0">
                <a:pos x="1679" y="583"/>
              </a:cxn>
              <a:cxn ang="0">
                <a:pos x="1586" y="490"/>
              </a:cxn>
              <a:cxn ang="0">
                <a:pos x="1733" y="218"/>
              </a:cxn>
              <a:cxn ang="0">
                <a:pos x="1593" y="132"/>
              </a:cxn>
              <a:cxn ang="0">
                <a:pos x="1368" y="358"/>
              </a:cxn>
            </a:cxnLst>
            <a:rect l="0" t="0" r="r" b="b"/>
            <a:pathLst>
              <a:path w="2153" h="1321">
                <a:moveTo>
                  <a:pt x="1368" y="358"/>
                </a:moveTo>
                <a:lnTo>
                  <a:pt x="1197" y="318"/>
                </a:lnTo>
                <a:lnTo>
                  <a:pt x="1173" y="0"/>
                </a:lnTo>
                <a:lnTo>
                  <a:pt x="964" y="16"/>
                </a:lnTo>
                <a:lnTo>
                  <a:pt x="948" y="318"/>
                </a:lnTo>
                <a:lnTo>
                  <a:pt x="808" y="366"/>
                </a:lnTo>
                <a:lnTo>
                  <a:pt x="606" y="109"/>
                </a:lnTo>
                <a:lnTo>
                  <a:pt x="467" y="187"/>
                </a:lnTo>
                <a:lnTo>
                  <a:pt x="599" y="474"/>
                </a:lnTo>
                <a:lnTo>
                  <a:pt x="506" y="568"/>
                </a:lnTo>
                <a:lnTo>
                  <a:pt x="202" y="459"/>
                </a:lnTo>
                <a:lnTo>
                  <a:pt x="132" y="576"/>
                </a:lnTo>
                <a:lnTo>
                  <a:pt x="365" y="778"/>
                </a:lnTo>
                <a:lnTo>
                  <a:pt x="327" y="933"/>
                </a:lnTo>
                <a:lnTo>
                  <a:pt x="7" y="956"/>
                </a:lnTo>
                <a:lnTo>
                  <a:pt x="0" y="1128"/>
                </a:lnTo>
                <a:lnTo>
                  <a:pt x="327" y="1174"/>
                </a:lnTo>
                <a:lnTo>
                  <a:pt x="358" y="1321"/>
                </a:lnTo>
                <a:lnTo>
                  <a:pt x="1804" y="1321"/>
                </a:lnTo>
                <a:lnTo>
                  <a:pt x="1835" y="1158"/>
                </a:lnTo>
                <a:lnTo>
                  <a:pt x="2153" y="1128"/>
                </a:lnTo>
                <a:lnTo>
                  <a:pt x="2146" y="964"/>
                </a:lnTo>
                <a:lnTo>
                  <a:pt x="1827" y="917"/>
                </a:lnTo>
                <a:lnTo>
                  <a:pt x="1795" y="793"/>
                </a:lnTo>
                <a:lnTo>
                  <a:pt x="2052" y="615"/>
                </a:lnTo>
                <a:lnTo>
                  <a:pt x="1967" y="467"/>
                </a:lnTo>
                <a:lnTo>
                  <a:pt x="1679" y="583"/>
                </a:lnTo>
                <a:lnTo>
                  <a:pt x="1586" y="490"/>
                </a:lnTo>
                <a:lnTo>
                  <a:pt x="1733" y="218"/>
                </a:lnTo>
                <a:lnTo>
                  <a:pt x="1593" y="132"/>
                </a:lnTo>
                <a:lnTo>
                  <a:pt x="1368" y="358"/>
                </a:lnTo>
                <a:close/>
              </a:path>
            </a:pathLst>
          </a:custGeom>
          <a:solidFill>
            <a:schemeClr val="bg1">
              <a:alpha val="50000"/>
            </a:schemeClr>
          </a:solidFill>
          <a:ln w="9525">
            <a:noFill/>
            <a:round/>
            <a:headEnd/>
            <a:tailEnd/>
          </a:ln>
          <a:effectLst/>
        </p:spPr>
        <p:txBody>
          <a:bodyPr wrap="none" anchor="ctr"/>
          <a:lstStyle/>
          <a:p>
            <a:pPr>
              <a:defRPr/>
            </a:pPr>
            <a:endParaRPr lang="en-US"/>
          </a:p>
        </p:txBody>
      </p:sp>
      <p:sp>
        <p:nvSpPr>
          <p:cNvPr id="39943" name="Freeform 7"/>
          <p:cNvSpPr>
            <a:spLocks/>
          </p:cNvSpPr>
          <p:nvPr/>
        </p:nvSpPr>
        <p:spPr bwMode="hidden">
          <a:xfrm>
            <a:off x="4494213" y="4425950"/>
            <a:ext cx="2263775" cy="2263775"/>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2"/>
              </a:gs>
              <a:gs pos="100000">
                <a:schemeClr val="bg1"/>
              </a:gs>
            </a:gsLst>
            <a:lin ang="2700000" scaled="1"/>
          </a:gradFill>
          <a:ln w="9525">
            <a:noFill/>
            <a:round/>
            <a:headEnd/>
            <a:tailEnd/>
          </a:ln>
          <a:effectLst/>
        </p:spPr>
        <p:txBody>
          <a:bodyPr wrap="none" anchor="ctr"/>
          <a:lstStyle/>
          <a:p>
            <a:pPr>
              <a:defRPr/>
            </a:pPr>
            <a:endParaRPr lang="en-US"/>
          </a:p>
        </p:txBody>
      </p:sp>
      <p:sp>
        <p:nvSpPr>
          <p:cNvPr id="39944" name="Freeform 8"/>
          <p:cNvSpPr>
            <a:spLocks/>
          </p:cNvSpPr>
          <p:nvPr/>
        </p:nvSpPr>
        <p:spPr bwMode="hidden">
          <a:xfrm>
            <a:off x="5646738" y="487363"/>
            <a:ext cx="2928937" cy="2930525"/>
          </a:xfrm>
          <a:custGeom>
            <a:avLst/>
            <a:gdLst/>
            <a:ahLst/>
            <a:cxnLst>
              <a:cxn ang="0">
                <a:pos x="1469" y="384"/>
              </a:cxn>
              <a:cxn ang="0">
                <a:pos x="1285" y="342"/>
              </a:cxn>
              <a:cxn ang="0">
                <a:pos x="1260" y="0"/>
              </a:cxn>
              <a:cxn ang="0">
                <a:pos x="1035" y="17"/>
              </a:cxn>
              <a:cxn ang="0">
                <a:pos x="1018" y="342"/>
              </a:cxn>
              <a:cxn ang="0">
                <a:pos x="868" y="393"/>
              </a:cxn>
              <a:cxn ang="0">
                <a:pos x="651" y="117"/>
              </a:cxn>
              <a:cxn ang="0">
                <a:pos x="501" y="201"/>
              </a:cxn>
              <a:cxn ang="0">
                <a:pos x="643" y="509"/>
              </a:cxn>
              <a:cxn ang="0">
                <a:pos x="543" y="610"/>
              </a:cxn>
              <a:cxn ang="0">
                <a:pos x="217" y="493"/>
              </a:cxn>
              <a:cxn ang="0">
                <a:pos x="142" y="618"/>
              </a:cxn>
              <a:cxn ang="0">
                <a:pos x="392" y="835"/>
              </a:cxn>
              <a:cxn ang="0">
                <a:pos x="351" y="1002"/>
              </a:cxn>
              <a:cxn ang="0">
                <a:pos x="8" y="1027"/>
              </a:cxn>
              <a:cxn ang="0">
                <a:pos x="0" y="1211"/>
              </a:cxn>
              <a:cxn ang="0">
                <a:pos x="351" y="1261"/>
              </a:cxn>
              <a:cxn ang="0">
                <a:pos x="384" y="1419"/>
              </a:cxn>
              <a:cxn ang="0">
                <a:pos x="125" y="1653"/>
              </a:cxn>
              <a:cxn ang="0">
                <a:pos x="217" y="1795"/>
              </a:cxn>
              <a:cxn ang="0">
                <a:pos x="509" y="1661"/>
              </a:cxn>
              <a:cxn ang="0">
                <a:pos x="618" y="1770"/>
              </a:cxn>
              <a:cxn ang="0">
                <a:pos x="467" y="2045"/>
              </a:cxn>
              <a:cxn ang="0">
                <a:pos x="609" y="2162"/>
              </a:cxn>
              <a:cxn ang="0">
                <a:pos x="868" y="1912"/>
              </a:cxn>
              <a:cxn ang="0">
                <a:pos x="1018" y="1962"/>
              </a:cxn>
              <a:cxn ang="0">
                <a:pos x="1052" y="2304"/>
              </a:cxn>
              <a:cxn ang="0">
                <a:pos x="1277" y="2313"/>
              </a:cxn>
              <a:cxn ang="0">
                <a:pos x="1302" y="1954"/>
              </a:cxn>
              <a:cxn ang="0">
                <a:pos x="1494" y="1904"/>
              </a:cxn>
              <a:cxn ang="0">
                <a:pos x="1720" y="2154"/>
              </a:cxn>
              <a:cxn ang="0">
                <a:pos x="1870" y="2062"/>
              </a:cxn>
              <a:cxn ang="0">
                <a:pos x="1720" y="1762"/>
              </a:cxn>
              <a:cxn ang="0">
                <a:pos x="1820" y="1636"/>
              </a:cxn>
              <a:cxn ang="0">
                <a:pos x="2120" y="1778"/>
              </a:cxn>
              <a:cxn ang="0">
                <a:pos x="2212" y="1620"/>
              </a:cxn>
              <a:cxn ang="0">
                <a:pos x="1937" y="1419"/>
              </a:cxn>
              <a:cxn ang="0">
                <a:pos x="1970" y="1244"/>
              </a:cxn>
              <a:cxn ang="0">
                <a:pos x="2312" y="1211"/>
              </a:cxn>
              <a:cxn ang="0">
                <a:pos x="2304" y="1035"/>
              </a:cxn>
              <a:cxn ang="0">
                <a:pos x="1962" y="985"/>
              </a:cxn>
              <a:cxn ang="0">
                <a:pos x="1928" y="852"/>
              </a:cxn>
              <a:cxn ang="0">
                <a:pos x="2204" y="660"/>
              </a:cxn>
              <a:cxn ang="0">
                <a:pos x="2112" y="501"/>
              </a:cxn>
              <a:cxn ang="0">
                <a:pos x="1803" y="626"/>
              </a:cxn>
              <a:cxn ang="0">
                <a:pos x="1703" y="526"/>
              </a:cxn>
              <a:cxn ang="0">
                <a:pos x="1861" y="234"/>
              </a:cxn>
              <a:cxn ang="0">
                <a:pos x="1711" y="142"/>
              </a:cxn>
              <a:cxn ang="0">
                <a:pos x="1469" y="384"/>
              </a:cxn>
            </a:cxnLst>
            <a:rect l="0" t="0" r="r" b="b"/>
            <a:pathLst>
              <a:path w="2312" h="2313">
                <a:moveTo>
                  <a:pt x="1469" y="384"/>
                </a:moveTo>
                <a:lnTo>
                  <a:pt x="1285" y="342"/>
                </a:lnTo>
                <a:lnTo>
                  <a:pt x="1260" y="0"/>
                </a:lnTo>
                <a:lnTo>
                  <a:pt x="1035" y="17"/>
                </a:lnTo>
                <a:lnTo>
                  <a:pt x="1018" y="342"/>
                </a:lnTo>
                <a:lnTo>
                  <a:pt x="868" y="393"/>
                </a:lnTo>
                <a:lnTo>
                  <a:pt x="651" y="117"/>
                </a:lnTo>
                <a:lnTo>
                  <a:pt x="501" y="201"/>
                </a:lnTo>
                <a:lnTo>
                  <a:pt x="643" y="509"/>
                </a:lnTo>
                <a:lnTo>
                  <a:pt x="543" y="610"/>
                </a:lnTo>
                <a:lnTo>
                  <a:pt x="217" y="493"/>
                </a:lnTo>
                <a:lnTo>
                  <a:pt x="142" y="618"/>
                </a:lnTo>
                <a:lnTo>
                  <a:pt x="392" y="835"/>
                </a:lnTo>
                <a:lnTo>
                  <a:pt x="351" y="1002"/>
                </a:lnTo>
                <a:lnTo>
                  <a:pt x="8" y="1027"/>
                </a:lnTo>
                <a:lnTo>
                  <a:pt x="0" y="1211"/>
                </a:lnTo>
                <a:lnTo>
                  <a:pt x="351" y="1261"/>
                </a:lnTo>
                <a:lnTo>
                  <a:pt x="384" y="1419"/>
                </a:lnTo>
                <a:lnTo>
                  <a:pt x="125" y="1653"/>
                </a:lnTo>
                <a:lnTo>
                  <a:pt x="217" y="1795"/>
                </a:lnTo>
                <a:lnTo>
                  <a:pt x="509" y="1661"/>
                </a:lnTo>
                <a:lnTo>
                  <a:pt x="618" y="1770"/>
                </a:lnTo>
                <a:lnTo>
                  <a:pt x="467" y="2045"/>
                </a:lnTo>
                <a:lnTo>
                  <a:pt x="609" y="2162"/>
                </a:lnTo>
                <a:lnTo>
                  <a:pt x="868" y="1912"/>
                </a:lnTo>
                <a:lnTo>
                  <a:pt x="1018" y="1962"/>
                </a:lnTo>
                <a:lnTo>
                  <a:pt x="1052" y="2304"/>
                </a:lnTo>
                <a:lnTo>
                  <a:pt x="1277" y="2313"/>
                </a:lnTo>
                <a:lnTo>
                  <a:pt x="1302" y="1954"/>
                </a:lnTo>
                <a:lnTo>
                  <a:pt x="1494" y="1904"/>
                </a:lnTo>
                <a:lnTo>
                  <a:pt x="1720" y="2154"/>
                </a:lnTo>
                <a:lnTo>
                  <a:pt x="1870" y="2062"/>
                </a:lnTo>
                <a:lnTo>
                  <a:pt x="1720" y="1762"/>
                </a:lnTo>
                <a:lnTo>
                  <a:pt x="1820" y="1636"/>
                </a:lnTo>
                <a:lnTo>
                  <a:pt x="2120" y="1778"/>
                </a:lnTo>
                <a:lnTo>
                  <a:pt x="2212" y="1620"/>
                </a:lnTo>
                <a:lnTo>
                  <a:pt x="1937" y="1419"/>
                </a:lnTo>
                <a:lnTo>
                  <a:pt x="1970" y="1244"/>
                </a:lnTo>
                <a:lnTo>
                  <a:pt x="2312" y="1211"/>
                </a:lnTo>
                <a:lnTo>
                  <a:pt x="2304" y="1035"/>
                </a:lnTo>
                <a:lnTo>
                  <a:pt x="1962" y="985"/>
                </a:lnTo>
                <a:lnTo>
                  <a:pt x="1928" y="852"/>
                </a:lnTo>
                <a:lnTo>
                  <a:pt x="2204" y="660"/>
                </a:lnTo>
                <a:lnTo>
                  <a:pt x="2112" y="501"/>
                </a:lnTo>
                <a:lnTo>
                  <a:pt x="1803" y="626"/>
                </a:lnTo>
                <a:lnTo>
                  <a:pt x="1703" y="526"/>
                </a:lnTo>
                <a:lnTo>
                  <a:pt x="1861" y="234"/>
                </a:lnTo>
                <a:lnTo>
                  <a:pt x="1711" y="142"/>
                </a:lnTo>
                <a:lnTo>
                  <a:pt x="1469" y="384"/>
                </a:lnTo>
                <a:close/>
              </a:path>
            </a:pathLst>
          </a:custGeom>
          <a:gradFill rotWithShape="0">
            <a:gsLst>
              <a:gs pos="0">
                <a:schemeClr val="bg1"/>
              </a:gs>
              <a:gs pos="100000">
                <a:schemeClr val="bg2"/>
              </a:gs>
            </a:gsLst>
            <a:lin ang="2700000" scaled="1"/>
          </a:gradFill>
          <a:ln w="9525">
            <a:noFill/>
            <a:round/>
            <a:headEnd/>
            <a:tailEnd/>
          </a:ln>
          <a:effectLst/>
        </p:spPr>
        <p:txBody>
          <a:bodyPr wrap="none" anchor="ctr"/>
          <a:lstStyle/>
          <a:p>
            <a:pPr>
              <a:defRPr/>
            </a:pPr>
            <a:endParaRPr lang="en-US"/>
          </a:p>
        </p:txBody>
      </p:sp>
      <p:sp>
        <p:nvSpPr>
          <p:cNvPr id="39945" name="Freeform 9"/>
          <p:cNvSpPr>
            <a:spLocks/>
          </p:cNvSpPr>
          <p:nvPr/>
        </p:nvSpPr>
        <p:spPr bwMode="hidden">
          <a:xfrm>
            <a:off x="7146925" y="2555875"/>
            <a:ext cx="2008188" cy="3997325"/>
          </a:xfrm>
          <a:custGeom>
            <a:avLst/>
            <a:gdLst/>
            <a:ahLst/>
            <a:cxnLst>
              <a:cxn ang="0">
                <a:pos x="1265" y="0"/>
              </a:cxn>
              <a:cxn ang="0">
                <a:pos x="1128" y="18"/>
              </a:cxn>
              <a:cxn ang="0">
                <a:pos x="1110" y="372"/>
              </a:cxn>
              <a:cxn ang="0">
                <a:pos x="946" y="428"/>
              </a:cxn>
              <a:cxn ang="0">
                <a:pos x="710" y="127"/>
              </a:cxn>
              <a:cxn ang="0">
                <a:pos x="546" y="219"/>
              </a:cxn>
              <a:cxn ang="0">
                <a:pos x="701" y="555"/>
              </a:cxn>
              <a:cxn ang="0">
                <a:pos x="592" y="665"/>
              </a:cxn>
              <a:cxn ang="0">
                <a:pos x="237" y="537"/>
              </a:cxn>
              <a:cxn ang="0">
                <a:pos x="155" y="674"/>
              </a:cxn>
              <a:cxn ang="0">
                <a:pos x="427" y="911"/>
              </a:cxn>
              <a:cxn ang="0">
                <a:pos x="383" y="1093"/>
              </a:cxn>
              <a:cxn ang="0">
                <a:pos x="9" y="1121"/>
              </a:cxn>
              <a:cxn ang="0">
                <a:pos x="0" y="1322"/>
              </a:cxn>
              <a:cxn ang="0">
                <a:pos x="383" y="1376"/>
              </a:cxn>
              <a:cxn ang="0">
                <a:pos x="419" y="1549"/>
              </a:cxn>
              <a:cxn ang="0">
                <a:pos x="136" y="1804"/>
              </a:cxn>
              <a:cxn ang="0">
                <a:pos x="237" y="1959"/>
              </a:cxn>
              <a:cxn ang="0">
                <a:pos x="555" y="1813"/>
              </a:cxn>
              <a:cxn ang="0">
                <a:pos x="674" y="1932"/>
              </a:cxn>
              <a:cxn ang="0">
                <a:pos x="509" y="2232"/>
              </a:cxn>
              <a:cxn ang="0">
                <a:pos x="664" y="2360"/>
              </a:cxn>
              <a:cxn ang="0">
                <a:pos x="946" y="2087"/>
              </a:cxn>
              <a:cxn ang="0">
                <a:pos x="1110" y="2142"/>
              </a:cxn>
              <a:cxn ang="0">
                <a:pos x="1147" y="2515"/>
              </a:cxn>
              <a:cxn ang="0">
                <a:pos x="1265" y="2518"/>
              </a:cxn>
              <a:cxn ang="0">
                <a:pos x="1265" y="0"/>
              </a:cxn>
            </a:cxnLst>
            <a:rect l="0" t="0" r="r" b="b"/>
            <a:pathLst>
              <a:path w="1265" h="2518">
                <a:moveTo>
                  <a:pt x="1265" y="0"/>
                </a:moveTo>
                <a:lnTo>
                  <a:pt x="1128" y="18"/>
                </a:lnTo>
                <a:lnTo>
                  <a:pt x="1110" y="372"/>
                </a:lnTo>
                <a:lnTo>
                  <a:pt x="946" y="428"/>
                </a:lnTo>
                <a:lnTo>
                  <a:pt x="710" y="127"/>
                </a:lnTo>
                <a:lnTo>
                  <a:pt x="546" y="219"/>
                </a:lnTo>
                <a:lnTo>
                  <a:pt x="701" y="555"/>
                </a:lnTo>
                <a:lnTo>
                  <a:pt x="592" y="665"/>
                </a:lnTo>
                <a:lnTo>
                  <a:pt x="237" y="537"/>
                </a:lnTo>
                <a:lnTo>
                  <a:pt x="155" y="674"/>
                </a:lnTo>
                <a:lnTo>
                  <a:pt x="427" y="911"/>
                </a:lnTo>
                <a:lnTo>
                  <a:pt x="383" y="1093"/>
                </a:lnTo>
                <a:lnTo>
                  <a:pt x="9" y="1121"/>
                </a:lnTo>
                <a:lnTo>
                  <a:pt x="0" y="1322"/>
                </a:lnTo>
                <a:lnTo>
                  <a:pt x="383" y="1376"/>
                </a:lnTo>
                <a:lnTo>
                  <a:pt x="419" y="1549"/>
                </a:lnTo>
                <a:lnTo>
                  <a:pt x="136" y="1804"/>
                </a:lnTo>
                <a:lnTo>
                  <a:pt x="237" y="1959"/>
                </a:lnTo>
                <a:lnTo>
                  <a:pt x="555" y="1813"/>
                </a:lnTo>
                <a:lnTo>
                  <a:pt x="674" y="1932"/>
                </a:lnTo>
                <a:lnTo>
                  <a:pt x="509" y="2232"/>
                </a:lnTo>
                <a:lnTo>
                  <a:pt x="664" y="2360"/>
                </a:lnTo>
                <a:lnTo>
                  <a:pt x="946" y="2087"/>
                </a:lnTo>
                <a:lnTo>
                  <a:pt x="1110" y="2142"/>
                </a:lnTo>
                <a:lnTo>
                  <a:pt x="1147" y="2515"/>
                </a:lnTo>
                <a:lnTo>
                  <a:pt x="1265" y="2518"/>
                </a:lnTo>
                <a:lnTo>
                  <a:pt x="1265" y="0"/>
                </a:lnTo>
                <a:close/>
              </a:path>
            </a:pathLst>
          </a:custGeom>
          <a:gradFill rotWithShape="0">
            <a:gsLst>
              <a:gs pos="0">
                <a:schemeClr val="bg1"/>
              </a:gs>
              <a:gs pos="100000">
                <a:schemeClr val="accent2"/>
              </a:gs>
            </a:gsLst>
            <a:lin ang="0" scaled="1"/>
          </a:gradFill>
          <a:ln w="9525">
            <a:noFill/>
            <a:round/>
            <a:headEnd/>
            <a:tailEnd/>
          </a:ln>
          <a:effectLst/>
        </p:spPr>
        <p:txBody>
          <a:bodyPr wrap="none" anchor="ctr"/>
          <a:lstStyle/>
          <a:p>
            <a:pPr>
              <a:defRPr/>
            </a:pPr>
            <a:endParaRPr lang="en-US"/>
          </a:p>
        </p:txBody>
      </p:sp>
      <p:pic>
        <p:nvPicPr>
          <p:cNvPr id="1036" name="Picture 10" descr="Facbanna"/>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invGray">
          <a:xfrm>
            <a:off x="3175" y="-3175"/>
            <a:ext cx="8032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7" name="Rectangle 11"/>
          <p:cNvSpPr>
            <a:spLocks noGrp="1" noChangeArrowheads="1"/>
          </p:cNvSpPr>
          <p:nvPr>
            <p:ph type="title"/>
          </p:nvPr>
        </p:nvSpPr>
        <p:spPr bwMode="auto">
          <a:xfrm>
            <a:off x="1066800" y="3048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8" name="Rectangle 12"/>
          <p:cNvSpPr>
            <a:spLocks noGrp="1" noChangeArrowheads="1"/>
          </p:cNvSpPr>
          <p:nvPr>
            <p:ph type="body" idx="1"/>
          </p:nvPr>
        </p:nvSpPr>
        <p:spPr bwMode="auto">
          <a:xfrm>
            <a:off x="1066800" y="16764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9949" name="Rectangle 13"/>
          <p:cNvSpPr>
            <a:spLocks noGrp="1" noChangeArrowheads="1"/>
          </p:cNvSpPr>
          <p:nvPr>
            <p:ph type="dt" sz="half" idx="2"/>
          </p:nvPr>
        </p:nvSpPr>
        <p:spPr bwMode="auto">
          <a:xfrm>
            <a:off x="1066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tx2"/>
                </a:solidFill>
                <a:latin typeface="+mn-lt"/>
              </a:defRPr>
            </a:lvl1pPr>
          </a:lstStyle>
          <a:p>
            <a:pPr>
              <a:defRPr/>
            </a:pPr>
            <a:endParaRPr lang="en-US"/>
          </a:p>
        </p:txBody>
      </p:sp>
      <p:sp>
        <p:nvSpPr>
          <p:cNvPr id="39950" name="Rectangle 14"/>
          <p:cNvSpPr>
            <a:spLocks noGrp="1" noChangeArrowheads="1"/>
          </p:cNvSpPr>
          <p:nvPr>
            <p:ph type="ftr" sz="quarter" idx="3"/>
          </p:nvPr>
        </p:nvSpPr>
        <p:spPr bwMode="auto">
          <a:xfrm>
            <a:off x="35052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solidFill>
                  <a:schemeClr val="tx2"/>
                </a:solidFill>
                <a:latin typeface="+mn-lt"/>
              </a:defRPr>
            </a:lvl1pPr>
          </a:lstStyle>
          <a:p>
            <a:pPr>
              <a:defRPr/>
            </a:pPr>
            <a:endParaRPr lang="en-US"/>
          </a:p>
        </p:txBody>
      </p:sp>
      <p:sp>
        <p:nvSpPr>
          <p:cNvPr id="39951" name="Rectangle 15"/>
          <p:cNvSpPr>
            <a:spLocks noGrp="1" noChangeArrowheads="1"/>
          </p:cNvSpPr>
          <p:nvPr>
            <p:ph type="sldNum" sz="quarter" idx="4"/>
          </p:nvPr>
        </p:nvSpPr>
        <p:spPr bwMode="auto">
          <a:xfrm>
            <a:off x="69342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2"/>
                </a:solidFill>
                <a:latin typeface="Arial" panose="020B0604020202020204" pitchFamily="34" charset="0"/>
              </a:defRPr>
            </a:lvl1pPr>
          </a:lstStyle>
          <a:p>
            <a:fld id="{2EAC0FF1-9097-4364-8421-3B960ADF2199}" type="slidenum">
              <a:rPr lang="en-US"/>
              <a:pPr/>
              <a:t>‹#›</a:t>
            </a:fld>
            <a:endParaRPr lang="en-US"/>
          </a:p>
        </p:txBody>
      </p:sp>
      <p:pic>
        <p:nvPicPr>
          <p:cNvPr id="1042" name="Picture 16" descr="SkillRight Inc"/>
          <p:cNvPicPr>
            <a:picLocks noChangeAspect="1" noChangeArrowheads="1"/>
          </p:cNvPicPr>
          <p:nvPr userDrawn="1"/>
        </p:nvPicPr>
        <p:blipFill>
          <a:blip r:embed="rId17" cstate="print">
            <a:extLst>
              <a:ext uri="{28A0092B-C50C-407E-A947-70E740481C1C}">
                <a14:useLocalDpi xmlns:a14="http://schemas.microsoft.com/office/drawing/2010/main" xmlns="" val="0"/>
              </a:ext>
            </a:extLst>
          </a:blip>
          <a:srcRect/>
          <a:stretch>
            <a:fillRect/>
          </a:stretch>
        </p:blipFill>
        <p:spPr bwMode="auto">
          <a:xfrm>
            <a:off x="8002588" y="6392863"/>
            <a:ext cx="938212" cy="30797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graphicFrame>
        <p:nvGraphicFramePr>
          <p:cNvPr id="1026" name="Object 17">
            <a:hlinkClick r:id="" action="ppaction://ole?verb=0"/>
          </p:cNvPr>
          <p:cNvGraphicFramePr>
            <a:graphicFrameLocks noChangeAspect="1"/>
          </p:cNvGraphicFramePr>
          <p:nvPr userDrawn="1"/>
        </p:nvGraphicFramePr>
        <p:xfrm>
          <a:off x="0" y="6143625"/>
          <a:ext cx="914400" cy="714375"/>
        </p:xfrm>
        <a:graphic>
          <a:graphicData uri="http://schemas.openxmlformats.org/presentationml/2006/ole">
            <p:oleObj spid="_x0000_s1046" name="Presentation" showAsIcon="1" r:id="rId18" imgW="914400" imgH="714375" progId="PowerPoint.Show.8">
              <p:embed/>
            </p:oleObj>
          </a:graphicData>
        </a:graphic>
      </p:graphicFrame>
    </p:spTree>
  </p:cSld>
  <p:clrMap bg1="lt1" tx1="dk1" bg2="lt2" tx2="dk2" accent1="accent1" accent2="accent2" accent3="accent3" accent4="accent4" accent5="accent5" accent6="accent6" hlink="hlink" folHlink="folHlink"/>
  <p:sldLayoutIdLst>
    <p:sldLayoutId id="2147483708"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itchFamily="34" charset="0"/>
        </a:defRPr>
      </a:lvl2pPr>
      <a:lvl3pPr algn="l" rtl="0" eaLnBrk="0" fontAlgn="base" hangingPunct="0">
        <a:spcBef>
          <a:spcPct val="0"/>
        </a:spcBef>
        <a:spcAft>
          <a:spcPct val="0"/>
        </a:spcAft>
        <a:defRPr sz="4400">
          <a:solidFill>
            <a:schemeClr val="tx2"/>
          </a:solidFill>
          <a:latin typeface="Arial" pitchFamily="34" charset="0"/>
        </a:defRPr>
      </a:lvl3pPr>
      <a:lvl4pPr algn="l" rtl="0" eaLnBrk="0" fontAlgn="base" hangingPunct="0">
        <a:spcBef>
          <a:spcPct val="0"/>
        </a:spcBef>
        <a:spcAft>
          <a:spcPct val="0"/>
        </a:spcAft>
        <a:defRPr sz="4400">
          <a:solidFill>
            <a:schemeClr val="tx2"/>
          </a:solidFill>
          <a:latin typeface="Arial" pitchFamily="34" charset="0"/>
        </a:defRPr>
      </a:lvl4pPr>
      <a:lvl5pPr algn="l" rtl="0" eaLnBrk="0" fontAlgn="base" hangingPunct="0">
        <a:spcBef>
          <a:spcPct val="0"/>
        </a:spcBef>
        <a:spcAft>
          <a:spcPct val="0"/>
        </a:spcAft>
        <a:defRPr sz="4400">
          <a:solidFill>
            <a:schemeClr val="tx2"/>
          </a:solidFill>
          <a:latin typeface="Arial" pitchFamily="34" charset="0"/>
        </a:defRPr>
      </a:lvl5pPr>
      <a:lvl6pPr marL="457200" algn="l" rtl="0" fontAlgn="base">
        <a:spcBef>
          <a:spcPct val="0"/>
        </a:spcBef>
        <a:spcAft>
          <a:spcPct val="0"/>
        </a:spcAft>
        <a:defRPr sz="4400">
          <a:solidFill>
            <a:schemeClr val="tx2"/>
          </a:solidFill>
          <a:latin typeface="Arial" pitchFamily="34" charset="0"/>
        </a:defRPr>
      </a:lvl6pPr>
      <a:lvl7pPr marL="914400" algn="l" rtl="0" fontAlgn="base">
        <a:spcBef>
          <a:spcPct val="0"/>
        </a:spcBef>
        <a:spcAft>
          <a:spcPct val="0"/>
        </a:spcAft>
        <a:defRPr sz="4400">
          <a:solidFill>
            <a:schemeClr val="tx2"/>
          </a:solidFill>
          <a:latin typeface="Arial" pitchFamily="34" charset="0"/>
        </a:defRPr>
      </a:lvl7pPr>
      <a:lvl8pPr marL="1371600" algn="l" rtl="0" fontAlgn="base">
        <a:spcBef>
          <a:spcPct val="0"/>
        </a:spcBef>
        <a:spcAft>
          <a:spcPct val="0"/>
        </a:spcAft>
        <a:defRPr sz="4400">
          <a:solidFill>
            <a:schemeClr val="tx2"/>
          </a:solidFill>
          <a:latin typeface="Arial" pitchFamily="34" charset="0"/>
        </a:defRPr>
      </a:lvl8pPr>
      <a:lvl9pPr marL="1828800" algn="l"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2"/>
        </a:buClr>
        <a:buSzPct val="80000"/>
        <a:buFont typeface="Wingdings" panose="05000000000000000000"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CC0000"/>
        </a:buClr>
        <a:buSzPct val="70000"/>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009900"/>
        </a:buClr>
        <a:buSzPct val="60000"/>
        <a:buFont typeface="Wingdings" panose="05000000000000000000" pitchFamily="2" charset="2"/>
        <a:buChar char="®"/>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mn-lt"/>
        </a:defRPr>
      </a:lvl5pPr>
      <a:lvl6pPr marL="25146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6pPr>
      <a:lvl7pPr marL="29718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7pPr>
      <a:lvl8pPr marL="34290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8pPr>
      <a:lvl9pPr marL="3886200" indent="-228600" algn="l" rtl="0" fontAlgn="base">
        <a:spcBef>
          <a:spcPct val="20000"/>
        </a:spcBef>
        <a:spcAft>
          <a:spcPct val="0"/>
        </a:spcAft>
        <a:buClr>
          <a:schemeClr val="accent2"/>
        </a:buClr>
        <a:buSzPct val="55000"/>
        <a:buFont typeface="Wingdings" pitchFamily="2" charset="2"/>
        <a:buChar char="l"/>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6658" name="Line 2"/>
          <p:cNvSpPr>
            <a:spLocks noChangeShapeType="1"/>
          </p:cNvSpPr>
          <p:nvPr/>
        </p:nvSpPr>
        <p:spPr bwMode="auto">
          <a:xfrm>
            <a:off x="7962900" y="152400"/>
            <a:ext cx="0" cy="1524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1800">
              <a:solidFill>
                <a:srgbClr val="000000"/>
              </a:solidFill>
              <a:latin typeface="Arial" panose="020B0604020202020204" pitchFamily="34" charset="0"/>
            </a:endParaRPr>
          </a:p>
        </p:txBody>
      </p:sp>
      <p:sp>
        <p:nvSpPr>
          <p:cNvPr id="326659"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dirty="0" smtClean="0"/>
              <a:t>Click to edit Master title style</a:t>
            </a:r>
          </a:p>
        </p:txBody>
      </p:sp>
      <p:sp>
        <p:nvSpPr>
          <p:cNvPr id="326660"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2666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a:lvl1pPr>
          </a:lstStyle>
          <a:p>
            <a:endParaRPr lang="en-US" altLang="en-US" dirty="0">
              <a:solidFill>
                <a:srgbClr val="000000"/>
              </a:solidFill>
              <a:latin typeface="Arial" panose="020B0604020202020204" pitchFamily="34" charset="0"/>
            </a:endParaRPr>
          </a:p>
        </p:txBody>
      </p:sp>
      <p:sp>
        <p:nvSpPr>
          <p:cNvPr id="32666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US" altLang="en-US">
              <a:solidFill>
                <a:srgbClr val="000000"/>
              </a:solidFill>
              <a:latin typeface="Arial" panose="020B0604020202020204" pitchFamily="34" charset="0"/>
            </a:endParaRPr>
          </a:p>
        </p:txBody>
      </p:sp>
      <p:sp>
        <p:nvSpPr>
          <p:cNvPr id="32666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fld id="{2CAF0267-5F57-492E-B845-C7E2EFDFFE7A}" type="slidenum">
              <a:rPr lang="en-US" altLang="en-US">
                <a:solidFill>
                  <a:srgbClr val="000000"/>
                </a:solidFill>
                <a:latin typeface="Arial" panose="020B0604020202020204" pitchFamily="34" charset="0"/>
              </a:rPr>
              <a:pPr/>
              <a:t>‹#›</a:t>
            </a:fld>
            <a:endParaRPr lang="en-US" alt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210053714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iming>
    <p:tnLst>
      <p:par>
        <p:cTn id="1" dur="indefinite" restart="never" nodeType="tmRoot"/>
      </p:par>
    </p:tnLst>
  </p:timing>
  <p:txStyles>
    <p:titleStyle>
      <a:lvl1pPr algn="l" rtl="0" fontAlgn="base">
        <a:spcBef>
          <a:spcPct val="0"/>
        </a:spcBef>
        <a:spcAft>
          <a:spcPct val="0"/>
        </a:spcAft>
        <a:defRPr sz="2800" b="1" kern="1200">
          <a:solidFill>
            <a:schemeClr val="accent4">
              <a:lumMod val="10000"/>
            </a:schemeClr>
          </a:solidFill>
          <a:latin typeface="+mj-lt"/>
          <a:ea typeface="+mj-ea"/>
          <a:cs typeface="+mj-cs"/>
        </a:defRPr>
      </a:lvl1pPr>
      <a:lvl2pPr algn="l" rtl="0" fontAlgn="base">
        <a:spcBef>
          <a:spcPct val="0"/>
        </a:spcBef>
        <a:spcAft>
          <a:spcPct val="0"/>
        </a:spcAft>
        <a:defRPr sz="3900" b="1">
          <a:solidFill>
            <a:schemeClr val="tx2"/>
          </a:solidFill>
          <a:latin typeface="Arial" panose="020B0604020202020204" pitchFamily="34" charset="0"/>
        </a:defRPr>
      </a:lvl2pPr>
      <a:lvl3pPr algn="l" rtl="0" fontAlgn="base">
        <a:spcBef>
          <a:spcPct val="0"/>
        </a:spcBef>
        <a:spcAft>
          <a:spcPct val="0"/>
        </a:spcAft>
        <a:defRPr sz="3900" b="1">
          <a:solidFill>
            <a:schemeClr val="tx2"/>
          </a:solidFill>
          <a:latin typeface="Arial" panose="020B0604020202020204" pitchFamily="34" charset="0"/>
        </a:defRPr>
      </a:lvl3pPr>
      <a:lvl4pPr algn="l" rtl="0" fontAlgn="base">
        <a:spcBef>
          <a:spcPct val="0"/>
        </a:spcBef>
        <a:spcAft>
          <a:spcPct val="0"/>
        </a:spcAft>
        <a:defRPr sz="3900" b="1">
          <a:solidFill>
            <a:schemeClr val="tx2"/>
          </a:solidFill>
          <a:latin typeface="Arial" panose="020B0604020202020204" pitchFamily="34" charset="0"/>
        </a:defRPr>
      </a:lvl4pPr>
      <a:lvl5pPr algn="l" rtl="0" fontAlgn="base">
        <a:spcBef>
          <a:spcPct val="0"/>
        </a:spcBef>
        <a:spcAft>
          <a:spcPct val="0"/>
        </a:spcAft>
        <a:defRPr sz="3900" b="1">
          <a:solidFill>
            <a:schemeClr val="tx2"/>
          </a:solidFill>
          <a:latin typeface="Arial" panose="020B0604020202020204" pitchFamily="34" charset="0"/>
        </a:defRPr>
      </a:lvl5pPr>
      <a:lvl6pPr marL="457189" algn="l" rtl="0" fontAlgn="base">
        <a:spcBef>
          <a:spcPct val="0"/>
        </a:spcBef>
        <a:spcAft>
          <a:spcPct val="0"/>
        </a:spcAft>
        <a:defRPr sz="3900" b="1">
          <a:solidFill>
            <a:schemeClr val="tx2"/>
          </a:solidFill>
          <a:latin typeface="Arial" panose="020B0604020202020204" pitchFamily="34" charset="0"/>
        </a:defRPr>
      </a:lvl6pPr>
      <a:lvl7pPr marL="914377" algn="l" rtl="0" fontAlgn="base">
        <a:spcBef>
          <a:spcPct val="0"/>
        </a:spcBef>
        <a:spcAft>
          <a:spcPct val="0"/>
        </a:spcAft>
        <a:defRPr sz="3900" b="1">
          <a:solidFill>
            <a:schemeClr val="tx2"/>
          </a:solidFill>
          <a:latin typeface="Arial" panose="020B0604020202020204" pitchFamily="34" charset="0"/>
        </a:defRPr>
      </a:lvl7pPr>
      <a:lvl8pPr marL="1371566" algn="l" rtl="0" fontAlgn="base">
        <a:spcBef>
          <a:spcPct val="0"/>
        </a:spcBef>
        <a:spcAft>
          <a:spcPct val="0"/>
        </a:spcAft>
        <a:defRPr sz="3900" b="1">
          <a:solidFill>
            <a:schemeClr val="tx2"/>
          </a:solidFill>
          <a:latin typeface="Arial" panose="020B0604020202020204" pitchFamily="34" charset="0"/>
        </a:defRPr>
      </a:lvl8pPr>
      <a:lvl9pPr marL="1828754" algn="l" rtl="0" fontAlgn="base">
        <a:spcBef>
          <a:spcPct val="0"/>
        </a:spcBef>
        <a:spcAft>
          <a:spcPct val="0"/>
        </a:spcAft>
        <a:defRPr sz="3900" b="1">
          <a:solidFill>
            <a:schemeClr val="tx2"/>
          </a:solidFill>
          <a:latin typeface="Arial" panose="020B0604020202020204" pitchFamily="34" charset="0"/>
        </a:defRPr>
      </a:lvl9pPr>
    </p:titleStyle>
    <p:bodyStyle>
      <a:lvl1pPr marL="342891" indent="-342891" algn="l" rtl="0" fontAlgn="base">
        <a:spcBef>
          <a:spcPct val="20000"/>
        </a:spcBef>
        <a:spcAft>
          <a:spcPct val="0"/>
        </a:spcAft>
        <a:buClr>
          <a:schemeClr val="tx2"/>
        </a:buClr>
        <a:buSzPct val="70000"/>
        <a:buFont typeface="Wingdings" panose="05000000000000000000" pitchFamily="2" charset="2"/>
        <a:buChar char="l"/>
        <a:defRPr sz="3000" kern="1200">
          <a:solidFill>
            <a:schemeClr val="tx1"/>
          </a:solidFill>
          <a:latin typeface="+mn-lt"/>
          <a:ea typeface="+mn-ea"/>
          <a:cs typeface="+mn-cs"/>
        </a:defRPr>
      </a:lvl1pPr>
      <a:lvl2pPr marL="692133" indent="-347654" algn="l" rtl="0" fontAlgn="base">
        <a:spcBef>
          <a:spcPct val="20000"/>
        </a:spcBef>
        <a:spcAft>
          <a:spcPct val="0"/>
        </a:spcAft>
        <a:buClr>
          <a:schemeClr val="accent2"/>
        </a:buClr>
        <a:buSzPct val="70000"/>
        <a:buFont typeface="Wingdings" panose="05000000000000000000" pitchFamily="2" charset="2"/>
        <a:buChar char="l"/>
        <a:defRPr sz="2600" kern="1200">
          <a:solidFill>
            <a:schemeClr val="tx1"/>
          </a:solidFill>
          <a:latin typeface="+mn-lt"/>
          <a:ea typeface="+mn-ea"/>
          <a:cs typeface="+mn-cs"/>
        </a:defRPr>
      </a:lvl2pPr>
      <a:lvl3pPr marL="987401" indent="-293681" algn="l" rtl="0" fontAlgn="base">
        <a:spcBef>
          <a:spcPct val="20000"/>
        </a:spcBef>
        <a:spcAft>
          <a:spcPct val="0"/>
        </a:spcAft>
        <a:buClr>
          <a:schemeClr val="accent1"/>
        </a:buClr>
        <a:buSzPct val="70000"/>
        <a:buFont typeface="Wingdings" panose="05000000000000000000" pitchFamily="2" charset="2"/>
        <a:buChar char="l"/>
        <a:defRPr sz="2300" kern="1200">
          <a:solidFill>
            <a:schemeClr val="tx1"/>
          </a:solidFill>
          <a:latin typeface="+mn-lt"/>
          <a:ea typeface="+mn-ea"/>
          <a:cs typeface="+mn-cs"/>
        </a:defRPr>
      </a:lvl3pPr>
      <a:lvl4pPr marL="1281081" indent="-292093" algn="l" rtl="0" fontAlgn="base">
        <a:spcBef>
          <a:spcPct val="20000"/>
        </a:spcBef>
        <a:spcAft>
          <a:spcPct val="0"/>
        </a:spcAft>
        <a:buClr>
          <a:schemeClr val="tx2"/>
        </a:buClr>
        <a:buSzPct val="75000"/>
        <a:buFont typeface="Wingdings" panose="05000000000000000000" pitchFamily="2" charset="2"/>
        <a:buChar char="§"/>
        <a:defRPr sz="2000" kern="1200">
          <a:solidFill>
            <a:schemeClr val="tx1"/>
          </a:solidFill>
          <a:latin typeface="+mn-lt"/>
          <a:ea typeface="+mn-ea"/>
          <a:cs typeface="+mn-cs"/>
        </a:defRPr>
      </a:lvl4pPr>
      <a:lvl5pPr marL="1598573" indent="-315905" algn="l" rtl="0" fontAlgn="base">
        <a:spcBef>
          <a:spcPct val="20000"/>
        </a:spcBef>
        <a:spcAft>
          <a:spcPct val="0"/>
        </a:spcAft>
        <a:buClr>
          <a:schemeClr val="folHlink"/>
        </a:buClr>
        <a:buSzPct val="80000"/>
        <a:buFont typeface="Wingdings" panose="05000000000000000000" pitchFamily="2" charset="2"/>
        <a:buChar char="§"/>
        <a:defRPr sz="20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4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1.bin"/></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590800"/>
            <a:ext cx="8610600" cy="1828800"/>
          </a:xfrm>
        </p:spPr>
        <p:txBody>
          <a:bodyPr/>
          <a:lstStyle/>
          <a:p>
            <a:r>
              <a:rPr lang="en-US" sz="2400" dirty="0"/>
              <a:t>Lesson 15: Closing the Project</a:t>
            </a:r>
            <a:br>
              <a:rPr lang="en-US" sz="2400" dirty="0"/>
            </a:br>
            <a:r>
              <a:rPr lang="en-US" sz="2400" b="0" dirty="0"/>
              <a:t>Topic 15A: </a:t>
            </a:r>
            <a:r>
              <a:rPr lang="en-US" sz="2400" b="0" dirty="0" smtClean="0"/>
              <a:t>  Close </a:t>
            </a:r>
            <a:r>
              <a:rPr lang="en-US" sz="2400" b="0" dirty="0"/>
              <a:t>Project Procurements</a:t>
            </a:r>
            <a:br>
              <a:rPr lang="en-US" sz="2400" b="0" dirty="0"/>
            </a:br>
            <a:r>
              <a:rPr lang="en-US" sz="2400" b="0" dirty="0"/>
              <a:t>Topic 15B: </a:t>
            </a:r>
            <a:r>
              <a:rPr lang="en-US" sz="2400" b="0" dirty="0" smtClean="0"/>
              <a:t>  Close </a:t>
            </a:r>
            <a:r>
              <a:rPr lang="en-US" sz="2400" b="0" dirty="0"/>
              <a:t>the Project or Phase Administratively</a:t>
            </a:r>
            <a:r>
              <a:rPr lang="en-US" sz="2400" dirty="0"/>
              <a:t/>
            </a:r>
            <a:br>
              <a:rPr lang="en-US" sz="2400" dirty="0"/>
            </a:br>
            <a:endParaRPr lang="en-US" sz="2400" dirty="0"/>
          </a:p>
        </p:txBody>
      </p:sp>
    </p:spTree>
    <p:extLst>
      <p:ext uri="{BB962C8B-B14F-4D97-AF65-F5344CB8AC3E}">
        <p14:creationId xmlns:p14="http://schemas.microsoft.com/office/powerpoint/2010/main" xmlns="" val="4038587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2322" name="Rectangle 2"/>
          <p:cNvSpPr>
            <a:spLocks noGrp="1" noChangeArrowheads="1"/>
          </p:cNvSpPr>
          <p:nvPr>
            <p:ph type="ctrTitle"/>
          </p:nvPr>
        </p:nvSpPr>
        <p:spPr>
          <a:xfrm>
            <a:off x="885599" y="2067604"/>
            <a:ext cx="8294687" cy="1000127"/>
          </a:xfrm>
        </p:spPr>
        <p:txBody>
          <a:bodyPr/>
          <a:lstStyle/>
          <a:p>
            <a:r>
              <a:rPr lang="en-US" dirty="0">
                <a:solidFill>
                  <a:schemeClr val="tx1"/>
                </a:solidFill>
                <a:latin typeface="Arial Black" panose="020B0A04020102020204" pitchFamily="34" charset="0"/>
              </a:rPr>
              <a:t>CLOSE PROJECT OR PHASE</a:t>
            </a:r>
          </a:p>
        </p:txBody>
      </p:sp>
    </p:spTree>
    <p:extLst>
      <p:ext uri="{BB962C8B-B14F-4D97-AF65-F5344CB8AC3E}">
        <p14:creationId xmlns:p14="http://schemas.microsoft.com/office/powerpoint/2010/main" xmlns="" val="26932391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457200" y="122239"/>
            <a:ext cx="8686800" cy="715963"/>
          </a:xfrm>
        </p:spPr>
        <p:txBody>
          <a:bodyPr/>
          <a:lstStyle/>
          <a:p>
            <a:r>
              <a:rPr lang="en-US" dirty="0"/>
              <a:t>CLOSE PROJECT/PHASE PROCESS</a:t>
            </a:r>
          </a:p>
        </p:txBody>
      </p:sp>
      <p:sp>
        <p:nvSpPr>
          <p:cNvPr id="282627" name="Rectangle 3"/>
          <p:cNvSpPr>
            <a:spLocks noGrp="1" noChangeArrowheads="1"/>
          </p:cNvSpPr>
          <p:nvPr>
            <p:ph type="body" idx="1"/>
          </p:nvPr>
        </p:nvSpPr>
        <p:spPr/>
        <p:txBody>
          <a:bodyPr/>
          <a:lstStyle/>
          <a:p>
            <a:pPr algn="just">
              <a:buFont typeface="Wingdings" panose="05000000000000000000" pitchFamily="2" charset="2"/>
              <a:buNone/>
            </a:pPr>
            <a:r>
              <a:rPr lang="en-US" dirty="0">
                <a:latin typeface="+mj-lt"/>
              </a:rPr>
              <a:t>This Process involves finalizing all activities across all the Project Management Process Groups to formally close the project or phase.</a:t>
            </a:r>
          </a:p>
          <a:p>
            <a:pPr algn="just">
              <a:buFont typeface="Wingdings" panose="05000000000000000000" pitchFamily="2" charset="2"/>
              <a:buNone/>
            </a:pPr>
            <a:r>
              <a:rPr lang="en-US" dirty="0">
                <a:latin typeface="+mj-lt"/>
              </a:rPr>
              <a:t>This include finalizing all activities across all the Process Groups to formally close the project or phase and transfer the completed or cancelled project as appropriate.</a:t>
            </a:r>
          </a:p>
        </p:txBody>
      </p:sp>
    </p:spTree>
    <p:extLst>
      <p:ext uri="{BB962C8B-B14F-4D97-AF65-F5344CB8AC3E}">
        <p14:creationId xmlns:p14="http://schemas.microsoft.com/office/powerpoint/2010/main" xmlns="" val="25014431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457200" y="122242"/>
            <a:ext cx="7543800" cy="809625"/>
          </a:xfrm>
        </p:spPr>
        <p:txBody>
          <a:bodyPr/>
          <a:lstStyle/>
          <a:p>
            <a:r>
              <a:rPr lang="en-US"/>
              <a:t>Close Project or Phase</a:t>
            </a:r>
          </a:p>
        </p:txBody>
      </p:sp>
      <p:sp>
        <p:nvSpPr>
          <p:cNvPr id="284675" name="Rectangle 3"/>
          <p:cNvSpPr>
            <a:spLocks noGrp="1" noChangeArrowheads="1"/>
          </p:cNvSpPr>
          <p:nvPr>
            <p:ph type="body" idx="1"/>
          </p:nvPr>
        </p:nvSpPr>
        <p:spPr>
          <a:xfrm>
            <a:off x="228600" y="1219200"/>
            <a:ext cx="8686800" cy="5638800"/>
          </a:xfrm>
        </p:spPr>
        <p:txBody>
          <a:bodyPr/>
          <a:lstStyle/>
          <a:p>
            <a:pPr algn="just">
              <a:buFont typeface="Wingdings" panose="05000000000000000000" pitchFamily="2" charset="2"/>
              <a:buNone/>
            </a:pPr>
            <a:r>
              <a:rPr lang="en-US" dirty="0">
                <a:latin typeface="+mj-lt"/>
              </a:rPr>
              <a:t>The Close Project or Phase process also establishes the procedures to coordinate activities needed to verify and document the project or phase deliverable, to coordinate and interact to formalize acceptance of those deliverables by the customer or sponsor and to investigate and document the reasons for actions taken if a project is terminated before completion.</a:t>
            </a:r>
          </a:p>
          <a:p>
            <a:endParaRPr lang="en-US" b="1" dirty="0">
              <a:latin typeface="Tahoma" panose="020B0604030504040204" pitchFamily="34" charset="0"/>
            </a:endParaRPr>
          </a:p>
        </p:txBody>
      </p:sp>
    </p:spTree>
    <p:extLst>
      <p:ext uri="{BB962C8B-B14F-4D97-AF65-F5344CB8AC3E}">
        <p14:creationId xmlns:p14="http://schemas.microsoft.com/office/powerpoint/2010/main" xmlns="" val="18083652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a:xfrm>
            <a:off x="228600" y="609600"/>
            <a:ext cx="7543800" cy="639763"/>
          </a:xfrm>
        </p:spPr>
        <p:txBody>
          <a:bodyPr/>
          <a:lstStyle/>
          <a:p>
            <a:r>
              <a:rPr lang="en-US" dirty="0"/>
              <a:t>CLOSE PROJECT/PHASE PROCESS</a:t>
            </a:r>
          </a:p>
        </p:txBody>
      </p:sp>
      <p:sp>
        <p:nvSpPr>
          <p:cNvPr id="286723" name="Rectangle 3"/>
          <p:cNvSpPr>
            <a:spLocks noGrp="1" noChangeArrowheads="1"/>
          </p:cNvSpPr>
          <p:nvPr>
            <p:ph type="body" idx="1"/>
          </p:nvPr>
        </p:nvSpPr>
        <p:spPr/>
        <p:txBody>
          <a:bodyPr/>
          <a:lstStyle/>
          <a:p>
            <a:pPr algn="just">
              <a:buFont typeface="Wingdings" panose="05000000000000000000" pitchFamily="2" charset="2"/>
              <a:buNone/>
            </a:pPr>
            <a:r>
              <a:rPr lang="en-US">
                <a:latin typeface="+mj-lt"/>
              </a:rPr>
              <a:t>In multi-phase projects, the process closes the portion of the project scope and associated activities applicable to the given phase.</a:t>
            </a:r>
          </a:p>
        </p:txBody>
      </p:sp>
    </p:spTree>
    <p:extLst>
      <p:ext uri="{BB962C8B-B14F-4D97-AF65-F5344CB8AC3E}">
        <p14:creationId xmlns:p14="http://schemas.microsoft.com/office/powerpoint/2010/main" xmlns="" val="371878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429000" y="3429001"/>
            <a:ext cx="2438400" cy="707886"/>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600" b="1" u="sng">
                <a:solidFill>
                  <a:srgbClr val="000000"/>
                </a:solidFill>
                <a:latin typeface="Tahoma" panose="020B0604030504040204" pitchFamily="34" charset="0"/>
              </a:rPr>
              <a:t>Transformation</a:t>
            </a:r>
          </a:p>
          <a:p>
            <a:pPr>
              <a:spcBef>
                <a:spcPct val="50000"/>
              </a:spcBef>
              <a:buFontTx/>
              <a:buChar char="•"/>
            </a:pPr>
            <a:r>
              <a:rPr lang="en-US" sz="1600" b="1">
                <a:solidFill>
                  <a:srgbClr val="000000"/>
                </a:solidFill>
                <a:latin typeface="Tahoma" panose="020B0604030504040204" pitchFamily="34" charset="0"/>
              </a:rPr>
              <a:t>Expert Judgment </a:t>
            </a:r>
            <a:endParaRPr lang="en-US" sz="1600" b="1">
              <a:solidFill>
                <a:srgbClr val="0000FF"/>
              </a:solidFill>
              <a:latin typeface="Tahoma" panose="020B0604030504040204" pitchFamily="34" charset="0"/>
            </a:endParaRPr>
          </a:p>
        </p:txBody>
      </p:sp>
      <p:sp>
        <p:nvSpPr>
          <p:cNvPr id="3075" name="Text Box 3"/>
          <p:cNvSpPr txBox="1">
            <a:spLocks noChangeArrowheads="1"/>
          </p:cNvSpPr>
          <p:nvPr/>
        </p:nvSpPr>
        <p:spPr bwMode="auto">
          <a:xfrm>
            <a:off x="6248400" y="3276601"/>
            <a:ext cx="2895600" cy="1569660"/>
          </a:xfrm>
          <a:prstGeom prst="rect">
            <a:avLst/>
          </a:prstGeom>
          <a:noFill/>
          <a:ln w="38100" cmpd="dbl">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600" b="1" u="sng">
                <a:solidFill>
                  <a:srgbClr val="000000"/>
                </a:solidFill>
                <a:latin typeface="Tahoma" panose="020B0604030504040204" pitchFamily="34" charset="0"/>
              </a:rPr>
              <a:t>Outputs</a:t>
            </a:r>
            <a:endParaRPr lang="en-US" sz="1600" b="1">
              <a:solidFill>
                <a:srgbClr val="000000"/>
              </a:solidFill>
              <a:latin typeface="Tahoma" panose="020B0604030504040204" pitchFamily="34" charset="0"/>
            </a:endParaRPr>
          </a:p>
          <a:p>
            <a:pPr>
              <a:spcBef>
                <a:spcPct val="50000"/>
              </a:spcBef>
              <a:buFontTx/>
              <a:buChar char="•"/>
            </a:pPr>
            <a:r>
              <a:rPr lang="en-US" sz="1600" b="1">
                <a:solidFill>
                  <a:srgbClr val="000000"/>
                </a:solidFill>
                <a:latin typeface="Tahoma" panose="020B0604030504040204" pitchFamily="34" charset="0"/>
              </a:rPr>
              <a:t>  Final product, service or result</a:t>
            </a:r>
          </a:p>
          <a:p>
            <a:pPr>
              <a:spcBef>
                <a:spcPct val="50000"/>
              </a:spcBef>
              <a:buFontTx/>
              <a:buChar char="•"/>
            </a:pPr>
            <a:r>
              <a:rPr lang="en-US" sz="1600" b="1">
                <a:solidFill>
                  <a:srgbClr val="000000"/>
                </a:solidFill>
                <a:latin typeface="Tahoma" panose="020B0604030504040204" pitchFamily="34" charset="0"/>
              </a:rPr>
              <a:t> Organizational Process Assets (updates)</a:t>
            </a:r>
          </a:p>
        </p:txBody>
      </p:sp>
      <p:sp>
        <p:nvSpPr>
          <p:cNvPr id="3076" name="Text Box 4"/>
          <p:cNvSpPr txBox="1">
            <a:spLocks noChangeArrowheads="1"/>
          </p:cNvSpPr>
          <p:nvPr/>
        </p:nvSpPr>
        <p:spPr bwMode="auto">
          <a:xfrm>
            <a:off x="0" y="3352804"/>
            <a:ext cx="3276600" cy="2062103"/>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600" b="1" u="sng">
                <a:solidFill>
                  <a:srgbClr val="000000"/>
                </a:solidFill>
                <a:latin typeface="Tahoma" panose="020B0604030504040204" pitchFamily="34" charset="0"/>
              </a:rPr>
              <a:t>Inputs</a:t>
            </a:r>
          </a:p>
          <a:p>
            <a:pPr>
              <a:spcBef>
                <a:spcPct val="50000"/>
              </a:spcBef>
              <a:buFontTx/>
              <a:buChar char="•"/>
            </a:pPr>
            <a:r>
              <a:rPr lang="en-US" sz="1600" b="1">
                <a:solidFill>
                  <a:srgbClr val="000000"/>
                </a:solidFill>
                <a:latin typeface="Tahoma" panose="020B0604030504040204" pitchFamily="34" charset="0"/>
              </a:rPr>
              <a:t> Project Management Plan</a:t>
            </a:r>
          </a:p>
          <a:p>
            <a:pPr>
              <a:spcBef>
                <a:spcPct val="50000"/>
              </a:spcBef>
              <a:buFontTx/>
              <a:buChar char="•"/>
            </a:pPr>
            <a:r>
              <a:rPr lang="en-US" sz="1600" b="1">
                <a:solidFill>
                  <a:srgbClr val="000000"/>
                </a:solidFill>
                <a:latin typeface="Tahoma" panose="020B0604030504040204" pitchFamily="34" charset="0"/>
              </a:rPr>
              <a:t>Accepted deliverables</a:t>
            </a:r>
          </a:p>
          <a:p>
            <a:pPr>
              <a:spcBef>
                <a:spcPct val="50000"/>
              </a:spcBef>
              <a:buFontTx/>
              <a:buChar char="•"/>
            </a:pPr>
            <a:r>
              <a:rPr lang="en-US" sz="1600" b="1">
                <a:solidFill>
                  <a:srgbClr val="000000"/>
                </a:solidFill>
                <a:latin typeface="Tahoma" panose="020B0604030504040204" pitchFamily="34" charset="0"/>
              </a:rPr>
              <a:t> Organizational Process Assets</a:t>
            </a:r>
          </a:p>
          <a:p>
            <a:pPr>
              <a:spcBef>
                <a:spcPct val="50000"/>
              </a:spcBef>
            </a:pPr>
            <a:endParaRPr lang="en-US" sz="1600" b="1">
              <a:solidFill>
                <a:srgbClr val="000000"/>
              </a:solidFill>
              <a:latin typeface="Tahoma" panose="020B0604030504040204" pitchFamily="34" charset="0"/>
            </a:endParaRPr>
          </a:p>
        </p:txBody>
      </p:sp>
      <p:sp>
        <p:nvSpPr>
          <p:cNvPr id="288773" name="Rectangle 5"/>
          <p:cNvSpPr>
            <a:spLocks noChangeArrowheads="1"/>
          </p:cNvSpPr>
          <p:nvPr/>
        </p:nvSpPr>
        <p:spPr bwMode="auto">
          <a:xfrm>
            <a:off x="304803" y="304803"/>
            <a:ext cx="7499351" cy="11747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spcBef>
                <a:spcPct val="20000"/>
              </a:spcBef>
            </a:pPr>
            <a:r>
              <a:rPr lang="en-US" sz="2800" b="1" dirty="0">
                <a:solidFill>
                  <a:srgbClr val="000000">
                    <a:lumMod val="10000"/>
                  </a:srgbClr>
                </a:solidFill>
                <a:latin typeface="Arial"/>
              </a:rPr>
              <a:t>CLOSE PROJECT OR PHASE</a:t>
            </a:r>
            <a:endParaRPr lang="en-GB" sz="2800" b="1" dirty="0">
              <a:solidFill>
                <a:srgbClr val="000000">
                  <a:lumMod val="10000"/>
                </a:srgbClr>
              </a:solidFill>
              <a:latin typeface="Arial"/>
            </a:endParaRPr>
          </a:p>
        </p:txBody>
      </p:sp>
      <p:sp>
        <p:nvSpPr>
          <p:cNvPr id="288774" name="Rectangle 6"/>
          <p:cNvSpPr>
            <a:spLocks noChangeArrowheads="1"/>
          </p:cNvSpPr>
          <p:nvPr/>
        </p:nvSpPr>
        <p:spPr bwMode="auto">
          <a:xfrm>
            <a:off x="3754439" y="1628775"/>
            <a:ext cx="1689100" cy="685800"/>
          </a:xfrm>
          <a:prstGeom prst="rect">
            <a:avLst/>
          </a:prstGeom>
          <a:solidFill>
            <a:srgbClr val="FFFF00"/>
          </a:solidFill>
          <a:ln w="9525">
            <a:solidFill>
              <a:srgbClr val="66CCFF"/>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endParaRPr lang="en-GB" sz="1800">
              <a:solidFill>
                <a:srgbClr val="000000"/>
              </a:solidFill>
              <a:latin typeface="Arial" panose="020B0604020202020204" pitchFamily="34" charset="0"/>
            </a:endParaRPr>
          </a:p>
        </p:txBody>
      </p:sp>
      <p:sp>
        <p:nvSpPr>
          <p:cNvPr id="288775" name="Line 7"/>
          <p:cNvSpPr>
            <a:spLocks noChangeShapeType="1"/>
          </p:cNvSpPr>
          <p:nvPr/>
        </p:nvSpPr>
        <p:spPr bwMode="auto">
          <a:xfrm>
            <a:off x="2492377" y="1989139"/>
            <a:ext cx="1239839"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sz="1800">
              <a:solidFill>
                <a:srgbClr val="000000"/>
              </a:solidFill>
              <a:latin typeface="Arial" panose="020B0604020202020204" pitchFamily="34" charset="0"/>
            </a:endParaRPr>
          </a:p>
        </p:txBody>
      </p:sp>
      <p:sp>
        <p:nvSpPr>
          <p:cNvPr id="288776" name="Line 8"/>
          <p:cNvSpPr>
            <a:spLocks noChangeShapeType="1"/>
          </p:cNvSpPr>
          <p:nvPr/>
        </p:nvSpPr>
        <p:spPr bwMode="auto">
          <a:xfrm>
            <a:off x="5443539" y="1989139"/>
            <a:ext cx="1223963"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sz="1800">
              <a:solidFill>
                <a:srgbClr val="000000"/>
              </a:solidFill>
              <a:latin typeface="Arial" panose="020B0604020202020204" pitchFamily="34" charset="0"/>
            </a:endParaRPr>
          </a:p>
        </p:txBody>
      </p:sp>
      <p:sp>
        <p:nvSpPr>
          <p:cNvPr id="288777" name="Rectangle 9"/>
          <p:cNvSpPr>
            <a:spLocks noChangeArrowheads="1"/>
          </p:cNvSpPr>
          <p:nvPr/>
        </p:nvSpPr>
        <p:spPr bwMode="auto">
          <a:xfrm>
            <a:off x="3657600" y="1676403"/>
            <a:ext cx="22098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r>
              <a:rPr lang="en-US" sz="1600" b="1">
                <a:solidFill>
                  <a:srgbClr val="000000"/>
                </a:solidFill>
                <a:latin typeface="Arial Black" panose="020B0A04020102020204" pitchFamily="34" charset="0"/>
              </a:rPr>
              <a:t>JUBILEE HOUSE PROJECT</a:t>
            </a:r>
          </a:p>
        </p:txBody>
      </p:sp>
      <p:sp>
        <p:nvSpPr>
          <p:cNvPr id="288778" name="Line 10"/>
          <p:cNvSpPr>
            <a:spLocks noChangeShapeType="1"/>
          </p:cNvSpPr>
          <p:nvPr/>
        </p:nvSpPr>
        <p:spPr bwMode="auto">
          <a:xfrm>
            <a:off x="2508251" y="1484315"/>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xmlns="">
                <a:noFill/>
              </a14:hiddenFill>
            </a:ext>
          </a:extLst>
        </p:spPr>
        <p:txBody>
          <a:bodyPr wrap="none"/>
          <a:lstStyle/>
          <a:p>
            <a:endParaRPr lang="en-US" sz="1800">
              <a:solidFill>
                <a:srgbClr val="000000"/>
              </a:solidFill>
              <a:latin typeface="Arial" panose="020B0604020202020204" pitchFamily="34" charset="0"/>
            </a:endParaRPr>
          </a:p>
        </p:txBody>
      </p:sp>
      <p:sp>
        <p:nvSpPr>
          <p:cNvPr id="288779" name="Line 11"/>
          <p:cNvSpPr>
            <a:spLocks noChangeShapeType="1"/>
          </p:cNvSpPr>
          <p:nvPr/>
        </p:nvSpPr>
        <p:spPr bwMode="auto">
          <a:xfrm>
            <a:off x="6667500" y="1484315"/>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xmlns="">
                <a:noFill/>
              </a14:hiddenFill>
            </a:ext>
          </a:extLst>
        </p:spPr>
        <p:txBody>
          <a:bodyPr wrap="none"/>
          <a:lstStyle/>
          <a:p>
            <a:endParaRPr lang="en-US" sz="1800">
              <a:solidFill>
                <a:srgbClr val="000000"/>
              </a:solidFill>
              <a:latin typeface="Arial" panose="020B0604020202020204" pitchFamily="34" charset="0"/>
            </a:endParaRPr>
          </a:p>
        </p:txBody>
      </p:sp>
      <p:sp>
        <p:nvSpPr>
          <p:cNvPr id="288780" name="Text Box 12"/>
          <p:cNvSpPr txBox="1">
            <a:spLocks noChangeArrowheads="1"/>
          </p:cNvSpPr>
          <p:nvPr/>
        </p:nvSpPr>
        <p:spPr bwMode="auto">
          <a:xfrm>
            <a:off x="1219203" y="1676403"/>
            <a:ext cx="1082675"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sz="1600" b="1">
                <a:solidFill>
                  <a:srgbClr val="000000"/>
                </a:solidFill>
                <a:latin typeface="Tahoma" panose="020B0604030504040204" pitchFamily="34" charset="0"/>
              </a:rPr>
              <a:t>Monitor and Control Project Work</a:t>
            </a:r>
          </a:p>
        </p:txBody>
      </p:sp>
      <p:sp>
        <p:nvSpPr>
          <p:cNvPr id="288781" name="Text Box 13"/>
          <p:cNvSpPr txBox="1">
            <a:spLocks noChangeArrowheads="1"/>
          </p:cNvSpPr>
          <p:nvPr/>
        </p:nvSpPr>
        <p:spPr bwMode="auto">
          <a:xfrm>
            <a:off x="6654802" y="1763716"/>
            <a:ext cx="126365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sz="1600" b="1">
                <a:solidFill>
                  <a:srgbClr val="000000"/>
                </a:solidFill>
                <a:latin typeface="Tahoma" panose="020B0604030504040204" pitchFamily="34" charset="0"/>
              </a:rPr>
              <a:t>Product, Result or Service</a:t>
            </a:r>
          </a:p>
        </p:txBody>
      </p:sp>
      <p:sp>
        <p:nvSpPr>
          <p:cNvPr id="288782" name="Rectangle 14"/>
          <p:cNvSpPr>
            <a:spLocks noChangeArrowheads="1"/>
          </p:cNvSpPr>
          <p:nvPr/>
        </p:nvSpPr>
        <p:spPr bwMode="auto">
          <a:xfrm>
            <a:off x="8374063" y="6453190"/>
            <a:ext cx="647700" cy="376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fld id="{70CB826C-DDDA-4A1F-A120-796D111FF801}" type="slidenum">
              <a:rPr lang="en-US" sz="1800" b="1">
                <a:solidFill>
                  <a:srgbClr val="0000FF"/>
                </a:solidFill>
                <a:latin typeface="Tahoma" panose="020B0604030504040204" pitchFamily="34" charset="0"/>
              </a:rPr>
              <a:pPr algn="ctr"/>
              <a:t>6</a:t>
            </a:fld>
            <a:endParaRPr lang="en-US" sz="1800" b="1">
              <a:solidFill>
                <a:srgbClr val="0000FF"/>
              </a:solidFill>
              <a:latin typeface="Tahoma" panose="020B0604030504040204" pitchFamily="34" charset="0"/>
            </a:endParaRPr>
          </a:p>
        </p:txBody>
      </p:sp>
    </p:spTree>
    <p:extLst>
      <p:ext uri="{BB962C8B-B14F-4D97-AF65-F5344CB8AC3E}">
        <p14:creationId xmlns:p14="http://schemas.microsoft.com/office/powerpoint/2010/main" xmlns="" val="31246245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457200" y="122239"/>
            <a:ext cx="7543800" cy="792163"/>
          </a:xfrm>
        </p:spPr>
        <p:txBody>
          <a:bodyPr/>
          <a:lstStyle/>
          <a:p>
            <a:r>
              <a:rPr lang="en-US" sz="3200" dirty="0">
                <a:solidFill>
                  <a:schemeClr val="tx1"/>
                </a:solidFill>
              </a:rPr>
              <a:t>Close Project or Phase: Inputs</a:t>
            </a:r>
          </a:p>
        </p:txBody>
      </p:sp>
      <p:sp>
        <p:nvSpPr>
          <p:cNvPr id="290819" name="Rectangle 3"/>
          <p:cNvSpPr>
            <a:spLocks noGrp="1" noChangeArrowheads="1"/>
          </p:cNvSpPr>
          <p:nvPr>
            <p:ph type="body" idx="1"/>
          </p:nvPr>
        </p:nvSpPr>
        <p:spPr>
          <a:xfrm>
            <a:off x="457200" y="1600200"/>
            <a:ext cx="8229600" cy="5562600"/>
          </a:xfrm>
        </p:spPr>
        <p:txBody>
          <a:bodyPr/>
          <a:lstStyle/>
          <a:p>
            <a:pPr marL="609585" indent="-609585" algn="just">
              <a:buFontTx/>
              <a:buAutoNum type="arabicPeriod"/>
            </a:pPr>
            <a:r>
              <a:rPr lang="en-US" dirty="0">
                <a:latin typeface="+mj-lt"/>
              </a:rPr>
              <a:t>Project Management plan</a:t>
            </a:r>
          </a:p>
          <a:p>
            <a:pPr marL="609585" indent="-609585" algn="just">
              <a:buFontTx/>
              <a:buAutoNum type="arabicPeriod"/>
            </a:pPr>
            <a:r>
              <a:rPr lang="en-US" dirty="0">
                <a:latin typeface="+mj-lt"/>
              </a:rPr>
              <a:t>Accepted Deliverable: Those deliverables that have been accepted through the verify scope process </a:t>
            </a:r>
          </a:p>
          <a:p>
            <a:pPr marL="609585" indent="-609585" algn="just">
              <a:buFontTx/>
              <a:buAutoNum type="arabicPeriod"/>
            </a:pPr>
            <a:r>
              <a:rPr lang="en-US" dirty="0">
                <a:latin typeface="+mj-lt"/>
              </a:rPr>
              <a:t>Organizational Process Assets</a:t>
            </a:r>
          </a:p>
          <a:p>
            <a:pPr marL="1371566" lvl="2" indent="-457189" algn="just"/>
            <a:r>
              <a:rPr lang="en-US" dirty="0">
                <a:latin typeface="+mj-lt"/>
              </a:rPr>
              <a:t>Project closure guidelines and requirements (e.g. final project audits, project evaluations, product validations, and acceptance criteria etc.)</a:t>
            </a:r>
          </a:p>
          <a:p>
            <a:pPr marL="1371566" lvl="2" indent="-457189" algn="just"/>
            <a:r>
              <a:rPr lang="en-US" dirty="0">
                <a:latin typeface="+mj-lt"/>
              </a:rPr>
              <a:t>Historical information and lessons learned knowledge base</a:t>
            </a:r>
          </a:p>
        </p:txBody>
      </p:sp>
    </p:spTree>
    <p:extLst>
      <p:ext uri="{BB962C8B-B14F-4D97-AF65-F5344CB8AC3E}">
        <p14:creationId xmlns:p14="http://schemas.microsoft.com/office/powerpoint/2010/main" xmlns="" val="11067051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228600" y="381000"/>
            <a:ext cx="7543800" cy="868363"/>
          </a:xfrm>
        </p:spPr>
        <p:txBody>
          <a:bodyPr/>
          <a:lstStyle/>
          <a:p>
            <a:r>
              <a:rPr lang="en-US" dirty="0"/>
              <a:t>CLOSE PROJECT OR PHASE: Tools &amp; Techniques</a:t>
            </a:r>
          </a:p>
        </p:txBody>
      </p:sp>
      <p:sp>
        <p:nvSpPr>
          <p:cNvPr id="291843" name="Rectangle 3"/>
          <p:cNvSpPr>
            <a:spLocks noGrp="1" noChangeArrowheads="1"/>
          </p:cNvSpPr>
          <p:nvPr>
            <p:ph type="body" idx="1"/>
          </p:nvPr>
        </p:nvSpPr>
        <p:spPr/>
        <p:txBody>
          <a:bodyPr/>
          <a:lstStyle/>
          <a:p>
            <a:pPr algn="just"/>
            <a:r>
              <a:rPr lang="en-US" dirty="0">
                <a:latin typeface="Arial" panose="020B0604020202020204" pitchFamily="34" charset="0"/>
                <a:cs typeface="Arial" panose="020B0604020202020204" pitchFamily="34" charset="0"/>
              </a:rPr>
              <a:t>1. Expert Judgment</a:t>
            </a:r>
          </a:p>
          <a:p>
            <a:pPr algn="just">
              <a:buFont typeface="Wingdings" panose="05000000000000000000" pitchFamily="2" charset="2"/>
              <a:buNone/>
            </a:pPr>
            <a:r>
              <a:rPr lang="en-US" dirty="0">
                <a:latin typeface="Arial" panose="020B0604020202020204" pitchFamily="34" charset="0"/>
                <a:cs typeface="Arial" panose="020B0604020202020204" pitchFamily="34" charset="0"/>
              </a:rPr>
              <a:t>These experts provide expertise to ensure the project or phase closure is performed to the appropriate standards</a:t>
            </a:r>
          </a:p>
          <a:p>
            <a:pPr algn="just">
              <a:buFont typeface="Wingdings" panose="05000000000000000000" pitchFamily="2" charset="2"/>
              <a:buNone/>
            </a:pPr>
            <a:endParaRPr lang="en-US" dirty="0">
              <a:latin typeface="+mj-lt"/>
            </a:endParaRPr>
          </a:p>
        </p:txBody>
      </p:sp>
    </p:spTree>
    <p:extLst>
      <p:ext uri="{BB962C8B-B14F-4D97-AF65-F5344CB8AC3E}">
        <p14:creationId xmlns:p14="http://schemas.microsoft.com/office/powerpoint/2010/main" xmlns="" val="1026268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a:xfrm>
            <a:off x="457200" y="122239"/>
            <a:ext cx="7543800" cy="792163"/>
          </a:xfrm>
        </p:spPr>
        <p:txBody>
          <a:bodyPr/>
          <a:lstStyle/>
          <a:p>
            <a:r>
              <a:rPr lang="en-US" dirty="0"/>
              <a:t>CLOSE PROJECT OR PHASE: OUTPUTS</a:t>
            </a:r>
          </a:p>
        </p:txBody>
      </p:sp>
      <p:sp>
        <p:nvSpPr>
          <p:cNvPr id="293891" name="Rectangle 3"/>
          <p:cNvSpPr>
            <a:spLocks noGrp="1" noChangeArrowheads="1"/>
          </p:cNvSpPr>
          <p:nvPr>
            <p:ph type="body" idx="1"/>
          </p:nvPr>
        </p:nvSpPr>
        <p:spPr/>
        <p:txBody>
          <a:bodyPr/>
          <a:lstStyle/>
          <a:p>
            <a:pPr algn="just"/>
            <a:r>
              <a:rPr lang="en-US" dirty="0">
                <a:latin typeface="Arial" panose="020B0604020202020204" pitchFamily="34" charset="0"/>
                <a:cs typeface="Arial" panose="020B0604020202020204" pitchFamily="34" charset="0"/>
              </a:rPr>
              <a:t>Final Product, Service or Result Transition</a:t>
            </a:r>
          </a:p>
          <a:p>
            <a:pPr marL="958827" lvl="1" indent="-609585" algn="just">
              <a:buNone/>
            </a:pPr>
            <a:r>
              <a:rPr lang="en-US" dirty="0">
                <a:latin typeface="Arial" panose="020B0604020202020204" pitchFamily="34" charset="0"/>
                <a:cs typeface="Arial" panose="020B0604020202020204" pitchFamily="34" charset="0"/>
              </a:rPr>
              <a:t>This is a formal acceptance and handover of the final product, service or result that the project was authorized to produce. E.g. receipt of a formal statement that the terms of the contract have been met </a:t>
            </a:r>
          </a:p>
        </p:txBody>
      </p:sp>
    </p:spTree>
    <p:extLst>
      <p:ext uri="{BB962C8B-B14F-4D97-AF65-F5344CB8AC3E}">
        <p14:creationId xmlns:p14="http://schemas.microsoft.com/office/powerpoint/2010/main" xmlns="" val="4252311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457200" y="122239"/>
            <a:ext cx="7543800" cy="715963"/>
          </a:xfrm>
        </p:spPr>
        <p:txBody>
          <a:bodyPr/>
          <a:lstStyle/>
          <a:p>
            <a:r>
              <a:rPr lang="en-US"/>
              <a:t>CLOSE PROJECT OR PHASE: OUTPUTS</a:t>
            </a:r>
          </a:p>
        </p:txBody>
      </p:sp>
      <p:sp>
        <p:nvSpPr>
          <p:cNvPr id="294915" name="Rectangle 3"/>
          <p:cNvSpPr>
            <a:spLocks noGrp="1" noChangeArrowheads="1"/>
          </p:cNvSpPr>
          <p:nvPr>
            <p:ph type="body" idx="1"/>
          </p:nvPr>
        </p:nvSpPr>
        <p:spPr>
          <a:xfrm>
            <a:off x="381000" y="1219200"/>
            <a:ext cx="8229600" cy="6172200"/>
          </a:xfrm>
        </p:spPr>
        <p:txBody>
          <a:bodyPr/>
          <a:lstStyle/>
          <a:p>
            <a:pPr algn="just">
              <a:lnSpc>
                <a:spcPct val="90000"/>
              </a:lnSpc>
              <a:buFont typeface="Wingdings" panose="05000000000000000000" pitchFamily="2" charset="2"/>
              <a:buNone/>
            </a:pPr>
            <a:r>
              <a:rPr lang="en-US" dirty="0">
                <a:latin typeface="+mj-lt"/>
              </a:rPr>
              <a:t>2. Organizational Process Assets </a:t>
            </a:r>
            <a:r>
              <a:rPr lang="en-US" dirty="0" smtClean="0">
                <a:latin typeface="+mj-lt"/>
              </a:rPr>
              <a:t>Updates These </a:t>
            </a:r>
            <a:r>
              <a:rPr lang="en-US" dirty="0">
                <a:latin typeface="+mj-lt"/>
              </a:rPr>
              <a:t>include</a:t>
            </a:r>
            <a:r>
              <a:rPr lang="en-US" dirty="0" smtClean="0">
                <a:latin typeface="+mj-lt"/>
              </a:rPr>
              <a:t>:</a:t>
            </a:r>
          </a:p>
          <a:p>
            <a:pPr algn="just">
              <a:lnSpc>
                <a:spcPct val="90000"/>
              </a:lnSpc>
              <a:buFont typeface="Wingdings" panose="05000000000000000000" pitchFamily="2" charset="2"/>
              <a:buNone/>
            </a:pPr>
            <a:endParaRPr lang="en-US" dirty="0">
              <a:latin typeface="+mj-lt"/>
            </a:endParaRPr>
          </a:p>
          <a:p>
            <a:pPr algn="just">
              <a:lnSpc>
                <a:spcPct val="90000"/>
              </a:lnSpc>
              <a:buFont typeface="Wingdings" panose="05000000000000000000" pitchFamily="2" charset="2"/>
              <a:buNone/>
            </a:pPr>
            <a:r>
              <a:rPr lang="en-US" dirty="0" err="1">
                <a:latin typeface="+mj-lt"/>
              </a:rPr>
              <a:t>i</a:t>
            </a:r>
            <a:r>
              <a:rPr lang="en-US" dirty="0">
                <a:latin typeface="+mj-lt"/>
              </a:rPr>
              <a:t>. Formal acceptance documentation (customer or sponsor confirmation that specifications have been met)</a:t>
            </a:r>
          </a:p>
          <a:p>
            <a:pPr algn="just">
              <a:lnSpc>
                <a:spcPct val="90000"/>
              </a:lnSpc>
              <a:buFont typeface="Wingdings" panose="05000000000000000000" pitchFamily="2" charset="2"/>
              <a:buNone/>
            </a:pPr>
            <a:r>
              <a:rPr lang="en-US" dirty="0">
                <a:latin typeface="+mj-lt"/>
              </a:rPr>
              <a:t>ii. Project files: (e.g. updated project management plan, scope, cost, schedule and quality baselines, project calendars, etc.)</a:t>
            </a:r>
          </a:p>
          <a:p>
            <a:pPr algn="just">
              <a:lnSpc>
                <a:spcPct val="90000"/>
              </a:lnSpc>
              <a:buFont typeface="Wingdings" panose="05000000000000000000" pitchFamily="2" charset="2"/>
              <a:buNone/>
            </a:pPr>
            <a:r>
              <a:rPr lang="en-US" dirty="0">
                <a:latin typeface="+mj-lt"/>
              </a:rPr>
              <a:t> </a:t>
            </a:r>
          </a:p>
        </p:txBody>
      </p:sp>
    </p:spTree>
    <p:extLst>
      <p:ext uri="{BB962C8B-B14F-4D97-AF65-F5344CB8AC3E}">
        <p14:creationId xmlns:p14="http://schemas.microsoft.com/office/powerpoint/2010/main" xmlns="" val="10518835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138116" y="304800"/>
            <a:ext cx="8243887" cy="533400"/>
          </a:xfrm>
        </p:spPr>
        <p:txBody>
          <a:bodyPr/>
          <a:lstStyle/>
          <a:p>
            <a:r>
              <a:rPr lang="en-US"/>
              <a:t>CLOSE PROJECT OR PHASE: OUTPUTS</a:t>
            </a:r>
          </a:p>
        </p:txBody>
      </p:sp>
      <p:sp>
        <p:nvSpPr>
          <p:cNvPr id="295939" name="Rectangle 3"/>
          <p:cNvSpPr>
            <a:spLocks noGrp="1" noChangeArrowheads="1"/>
          </p:cNvSpPr>
          <p:nvPr>
            <p:ph type="body" idx="1"/>
          </p:nvPr>
        </p:nvSpPr>
        <p:spPr>
          <a:xfrm>
            <a:off x="457200" y="1066800"/>
            <a:ext cx="8229600" cy="6096000"/>
          </a:xfrm>
        </p:spPr>
        <p:txBody>
          <a:bodyPr/>
          <a:lstStyle/>
          <a:p>
            <a:pPr algn="just">
              <a:buFont typeface="Wingdings" panose="05000000000000000000" pitchFamily="2" charset="2"/>
              <a:buNone/>
            </a:pPr>
            <a:r>
              <a:rPr lang="en-US" dirty="0">
                <a:latin typeface="+mj-lt"/>
              </a:rPr>
              <a:t>3. Project or phase closure documents: Formal documentation that indicates completion of the project or phase and the transfer of the completed project or phase to others.</a:t>
            </a:r>
          </a:p>
          <a:p>
            <a:pPr algn="just">
              <a:buFont typeface="Wingdings" panose="05000000000000000000" pitchFamily="2" charset="2"/>
              <a:buNone/>
            </a:pPr>
            <a:r>
              <a:rPr lang="en-US" dirty="0">
                <a:latin typeface="+mj-lt"/>
              </a:rPr>
              <a:t>4. Historical Information: Historical information and lessons learned information are transferred to the lessons learned knowledge base for use by future projects or phases</a:t>
            </a:r>
          </a:p>
        </p:txBody>
      </p:sp>
    </p:spTree>
    <p:extLst>
      <p:ext uri="{BB962C8B-B14F-4D97-AF65-F5344CB8AC3E}">
        <p14:creationId xmlns:p14="http://schemas.microsoft.com/office/powerpoint/2010/main" xmlns="" val="17714184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8708" name="Rectangle 4"/>
          <p:cNvSpPr>
            <a:spLocks noGrp="1" noChangeArrowheads="1"/>
          </p:cNvSpPr>
          <p:nvPr>
            <p:ph type="ctrTitle"/>
          </p:nvPr>
        </p:nvSpPr>
        <p:spPr>
          <a:xfrm>
            <a:off x="1219205" y="2667000"/>
            <a:ext cx="5638796" cy="1066800"/>
          </a:xfrm>
        </p:spPr>
        <p:txBody>
          <a:bodyPr/>
          <a:lstStyle/>
          <a:p>
            <a:r>
              <a:rPr lang="en-US" sz="3600" dirty="0">
                <a:solidFill>
                  <a:schemeClr val="tx1"/>
                </a:solidFill>
              </a:rPr>
              <a:t>CLOSE PROCUREMENT</a:t>
            </a:r>
          </a:p>
        </p:txBody>
      </p:sp>
    </p:spTree>
    <p:extLst>
      <p:ext uri="{BB962C8B-B14F-4D97-AF65-F5344CB8AC3E}">
        <p14:creationId xmlns:p14="http://schemas.microsoft.com/office/powerpoint/2010/main" xmlns="" val="1089329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228600" y="304800"/>
            <a:ext cx="7543800" cy="639763"/>
          </a:xfrm>
        </p:spPr>
        <p:txBody>
          <a:bodyPr/>
          <a:lstStyle/>
          <a:p>
            <a:r>
              <a:rPr lang="en-US" dirty="0"/>
              <a:t> CLOSE PROCUREMENT</a:t>
            </a:r>
          </a:p>
        </p:txBody>
      </p:sp>
      <p:sp>
        <p:nvSpPr>
          <p:cNvPr id="296963" name="Rectangle 3"/>
          <p:cNvSpPr>
            <a:spLocks noGrp="1" noChangeArrowheads="1"/>
          </p:cNvSpPr>
          <p:nvPr>
            <p:ph type="body" idx="1"/>
          </p:nvPr>
        </p:nvSpPr>
        <p:spPr>
          <a:xfrm>
            <a:off x="228600" y="1600200"/>
            <a:ext cx="8686800" cy="5943600"/>
          </a:xfrm>
        </p:spPr>
        <p:txBody>
          <a:bodyPr/>
          <a:lstStyle/>
          <a:p>
            <a:pPr algn="just">
              <a:lnSpc>
                <a:spcPct val="80000"/>
              </a:lnSpc>
            </a:pPr>
            <a:r>
              <a:rPr lang="en-US" dirty="0">
                <a:latin typeface="+mj-lt"/>
              </a:rPr>
              <a:t>The close procurement process supports the close project process, since it involves verifications that all work and deliverables were acceptable. </a:t>
            </a:r>
          </a:p>
          <a:p>
            <a:pPr algn="just">
              <a:lnSpc>
                <a:spcPct val="80000"/>
              </a:lnSpc>
            </a:pPr>
            <a:r>
              <a:rPr lang="en-US" dirty="0">
                <a:latin typeface="+mj-lt"/>
              </a:rPr>
              <a:t>This process also involves administrative activities, such as updating records to reflect final results and archiving such information for future use. </a:t>
            </a:r>
          </a:p>
          <a:p>
            <a:pPr algn="just">
              <a:lnSpc>
                <a:spcPct val="80000"/>
              </a:lnSpc>
            </a:pPr>
            <a:r>
              <a:rPr lang="en-US" dirty="0">
                <a:latin typeface="+mj-lt"/>
              </a:rPr>
              <a:t>Close procurement addresses each contract applicable to the project or project phase. </a:t>
            </a:r>
          </a:p>
        </p:txBody>
      </p:sp>
    </p:spTree>
    <p:extLst>
      <p:ext uri="{BB962C8B-B14F-4D97-AF65-F5344CB8AC3E}">
        <p14:creationId xmlns:p14="http://schemas.microsoft.com/office/powerpoint/2010/main" xmlns="" val="35280620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57200" y="122239"/>
            <a:ext cx="7543800" cy="639763"/>
          </a:xfrm>
        </p:spPr>
        <p:txBody>
          <a:bodyPr/>
          <a:lstStyle/>
          <a:p>
            <a:r>
              <a:rPr lang="en-US" dirty="0"/>
              <a:t>CLOSE PROCUREMENT</a:t>
            </a:r>
          </a:p>
        </p:txBody>
      </p:sp>
      <p:sp>
        <p:nvSpPr>
          <p:cNvPr id="299011" name="Rectangle 3"/>
          <p:cNvSpPr>
            <a:spLocks noGrp="1" noChangeArrowheads="1"/>
          </p:cNvSpPr>
          <p:nvPr>
            <p:ph type="body" idx="1"/>
          </p:nvPr>
        </p:nvSpPr>
        <p:spPr>
          <a:xfrm>
            <a:off x="381000" y="1219200"/>
            <a:ext cx="8382000" cy="5486400"/>
          </a:xfrm>
        </p:spPr>
        <p:txBody>
          <a:bodyPr/>
          <a:lstStyle/>
          <a:p>
            <a:pPr algn="just">
              <a:lnSpc>
                <a:spcPct val="90000"/>
              </a:lnSpc>
            </a:pPr>
            <a:r>
              <a:rPr lang="en-US" dirty="0">
                <a:latin typeface="Tahoma" panose="020B0604030504040204" pitchFamily="34" charset="0"/>
              </a:rPr>
              <a:t>In multiphase project, the term of a contract may only be applicable to a given phase of the project. In these cases, the close procurement process closes the contract (s) applicable to that phase of the project. </a:t>
            </a:r>
          </a:p>
          <a:p>
            <a:pPr algn="just">
              <a:lnSpc>
                <a:spcPct val="90000"/>
              </a:lnSpc>
            </a:pPr>
            <a:r>
              <a:rPr lang="en-US" dirty="0">
                <a:latin typeface="Tahoma" panose="020B0604030504040204" pitchFamily="34" charset="0"/>
              </a:rPr>
              <a:t>Unresolved claims may be subjected to litigation after close procurement process.</a:t>
            </a:r>
          </a:p>
          <a:p>
            <a:pPr algn="just">
              <a:lnSpc>
                <a:spcPct val="90000"/>
              </a:lnSpc>
            </a:pPr>
            <a:r>
              <a:rPr lang="en-US" dirty="0">
                <a:latin typeface="Tahoma" panose="020B0604030504040204" pitchFamily="34" charset="0"/>
              </a:rPr>
              <a:t>The contract terms and conditions can prescribe specific procedures for the close procurement process.</a:t>
            </a:r>
          </a:p>
          <a:p>
            <a:pPr algn="just">
              <a:lnSpc>
                <a:spcPct val="90000"/>
              </a:lnSpc>
            </a:pPr>
            <a:endParaRPr lang="en-US" dirty="0">
              <a:latin typeface="Tahoma" panose="020B0604030504040204" pitchFamily="34" charset="0"/>
            </a:endParaRPr>
          </a:p>
        </p:txBody>
      </p:sp>
    </p:spTree>
    <p:extLst>
      <p:ext uri="{BB962C8B-B14F-4D97-AF65-F5344CB8AC3E}">
        <p14:creationId xmlns:p14="http://schemas.microsoft.com/office/powerpoint/2010/main" xmlns="" val="4104004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a:xfrm>
            <a:off x="304800" y="304800"/>
            <a:ext cx="7543800" cy="685800"/>
          </a:xfrm>
        </p:spPr>
        <p:txBody>
          <a:bodyPr/>
          <a:lstStyle/>
          <a:p>
            <a:r>
              <a:rPr lang="en-US" dirty="0"/>
              <a:t>CLOSE PROCUREMENT</a:t>
            </a:r>
          </a:p>
        </p:txBody>
      </p:sp>
      <p:sp>
        <p:nvSpPr>
          <p:cNvPr id="301059" name="Rectangle 3"/>
          <p:cNvSpPr>
            <a:spLocks noGrp="1" noChangeArrowheads="1"/>
          </p:cNvSpPr>
          <p:nvPr>
            <p:ph type="body" idx="1"/>
          </p:nvPr>
        </p:nvSpPr>
        <p:spPr>
          <a:xfrm>
            <a:off x="152400" y="1295400"/>
            <a:ext cx="9144000" cy="5257800"/>
          </a:xfrm>
        </p:spPr>
        <p:txBody>
          <a:bodyPr/>
          <a:lstStyle/>
          <a:p>
            <a:pPr algn="just">
              <a:lnSpc>
                <a:spcPct val="80000"/>
              </a:lnSpc>
            </a:pPr>
            <a:r>
              <a:rPr lang="en-US" dirty="0">
                <a:latin typeface="+mj-lt"/>
              </a:rPr>
              <a:t>Early termination of a procurement contract is a special case of  close procurement, and can result from a mutual agreement of the parties or from the default of one of the parties. </a:t>
            </a:r>
          </a:p>
          <a:p>
            <a:pPr algn="just">
              <a:lnSpc>
                <a:spcPct val="80000"/>
              </a:lnSpc>
              <a:buFont typeface="Wingdings" panose="05000000000000000000" pitchFamily="2" charset="2"/>
              <a:buNone/>
            </a:pPr>
            <a:endParaRPr lang="en-US" dirty="0">
              <a:latin typeface="+mj-lt"/>
            </a:endParaRPr>
          </a:p>
          <a:p>
            <a:pPr algn="just">
              <a:lnSpc>
                <a:spcPct val="80000"/>
              </a:lnSpc>
            </a:pPr>
            <a:r>
              <a:rPr lang="en-US" dirty="0">
                <a:latin typeface="+mj-lt"/>
              </a:rPr>
              <a:t>The right and the responsibilities of the parties in the event of an early termination are contained in a termination clause of the contract. </a:t>
            </a:r>
          </a:p>
        </p:txBody>
      </p:sp>
    </p:spTree>
    <p:extLst>
      <p:ext uri="{BB962C8B-B14F-4D97-AF65-F5344CB8AC3E}">
        <p14:creationId xmlns:p14="http://schemas.microsoft.com/office/powerpoint/2010/main" xmlns="" val="33579308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228600" y="304800"/>
            <a:ext cx="7543800" cy="685800"/>
          </a:xfrm>
        </p:spPr>
        <p:txBody>
          <a:bodyPr/>
          <a:lstStyle/>
          <a:p>
            <a:r>
              <a:rPr lang="en-US" dirty="0"/>
              <a:t>CLOSE PROCUREMENT</a:t>
            </a:r>
          </a:p>
        </p:txBody>
      </p:sp>
      <p:sp>
        <p:nvSpPr>
          <p:cNvPr id="331779" name="Rectangle 3"/>
          <p:cNvSpPr>
            <a:spLocks noGrp="1" noChangeArrowheads="1"/>
          </p:cNvSpPr>
          <p:nvPr>
            <p:ph type="body" idx="1"/>
          </p:nvPr>
        </p:nvSpPr>
        <p:spPr>
          <a:xfrm>
            <a:off x="0" y="1524000"/>
            <a:ext cx="8610600" cy="4724400"/>
          </a:xfrm>
        </p:spPr>
        <p:txBody>
          <a:bodyPr/>
          <a:lstStyle/>
          <a:p>
            <a:pPr algn="just">
              <a:lnSpc>
                <a:spcPct val="80000"/>
              </a:lnSpc>
            </a:pPr>
            <a:r>
              <a:rPr lang="en-US" dirty="0">
                <a:latin typeface="+mj-lt"/>
              </a:rPr>
              <a:t>Base upon those contract  terms and conditions, the buyer may have the right to terminate the whole contract or a portion of the project for cause or convenience at any time</a:t>
            </a:r>
            <a:r>
              <a:rPr lang="en-US" dirty="0" smtClean="0">
                <a:latin typeface="+mj-lt"/>
              </a:rPr>
              <a:t>.</a:t>
            </a:r>
          </a:p>
          <a:p>
            <a:pPr marL="0" indent="0" algn="just">
              <a:lnSpc>
                <a:spcPct val="80000"/>
              </a:lnSpc>
              <a:buNone/>
            </a:pPr>
            <a:r>
              <a:rPr lang="en-US" dirty="0" smtClean="0">
                <a:latin typeface="+mj-lt"/>
              </a:rPr>
              <a:t> </a:t>
            </a:r>
            <a:endParaRPr lang="en-US" dirty="0">
              <a:latin typeface="+mj-lt"/>
            </a:endParaRPr>
          </a:p>
          <a:p>
            <a:pPr algn="just">
              <a:lnSpc>
                <a:spcPct val="80000"/>
              </a:lnSpc>
            </a:pPr>
            <a:r>
              <a:rPr lang="en-US" dirty="0">
                <a:latin typeface="+mj-lt"/>
              </a:rPr>
              <a:t>However, based upon those contract terms or conditions, the buyer may have to compensate the sellers for seller’s preparations and for any completed and accepted work related to the terminated part of the contract. </a:t>
            </a:r>
          </a:p>
        </p:txBody>
      </p:sp>
    </p:spTree>
    <p:extLst>
      <p:ext uri="{BB962C8B-B14F-4D97-AF65-F5344CB8AC3E}">
        <p14:creationId xmlns:p14="http://schemas.microsoft.com/office/powerpoint/2010/main" xmlns="" val="42497755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276600" y="3429003"/>
            <a:ext cx="2743200" cy="1692771"/>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600" b="1" u="sng" dirty="0">
                <a:solidFill>
                  <a:srgbClr val="000000"/>
                </a:solidFill>
                <a:latin typeface="Arial" panose="020B0604020202020204" pitchFamily="34" charset="0"/>
                <a:cs typeface="Arial" panose="020B0604020202020204" pitchFamily="34" charset="0"/>
              </a:rPr>
              <a:t>Transformation</a:t>
            </a:r>
          </a:p>
          <a:p>
            <a:pPr>
              <a:spcBef>
                <a:spcPct val="50000"/>
              </a:spcBef>
              <a:buFontTx/>
              <a:buChar char="•"/>
            </a:pPr>
            <a:r>
              <a:rPr lang="en-US" sz="1600" b="1" dirty="0">
                <a:solidFill>
                  <a:srgbClr val="000000"/>
                </a:solidFill>
                <a:latin typeface="Arial" panose="020B0604020202020204" pitchFamily="34" charset="0"/>
                <a:cs typeface="Arial" panose="020B0604020202020204" pitchFamily="34" charset="0"/>
              </a:rPr>
              <a:t>  </a:t>
            </a:r>
            <a:r>
              <a:rPr lang="en-US" sz="1600" dirty="0">
                <a:solidFill>
                  <a:srgbClr val="000000"/>
                </a:solidFill>
                <a:latin typeface="Arial" panose="020B0604020202020204" pitchFamily="34" charset="0"/>
                <a:cs typeface="Arial" panose="020B0604020202020204" pitchFamily="34" charset="0"/>
              </a:rPr>
              <a:t>Procurement Audits</a:t>
            </a:r>
          </a:p>
          <a:p>
            <a:pPr>
              <a:spcBef>
                <a:spcPct val="50000"/>
              </a:spcBef>
              <a:buFontTx/>
              <a:buChar char="•"/>
            </a:pPr>
            <a:r>
              <a:rPr lang="en-US" sz="1600" dirty="0">
                <a:solidFill>
                  <a:srgbClr val="000000"/>
                </a:solidFill>
                <a:latin typeface="Arial" panose="020B0604020202020204" pitchFamily="34" charset="0"/>
                <a:cs typeface="Arial" panose="020B0604020202020204" pitchFamily="34" charset="0"/>
              </a:rPr>
              <a:t>Negotiated settlements</a:t>
            </a:r>
          </a:p>
          <a:p>
            <a:pPr>
              <a:spcBef>
                <a:spcPct val="50000"/>
              </a:spcBef>
              <a:buFontTx/>
              <a:buChar char="•"/>
            </a:pPr>
            <a:r>
              <a:rPr lang="en-US" sz="1600" dirty="0">
                <a:solidFill>
                  <a:srgbClr val="000000"/>
                </a:solidFill>
                <a:latin typeface="Arial" panose="020B0604020202020204" pitchFamily="34" charset="0"/>
                <a:cs typeface="Arial" panose="020B0604020202020204" pitchFamily="34" charset="0"/>
              </a:rPr>
              <a:t> Records Management System </a:t>
            </a:r>
            <a:endParaRPr lang="en-US" sz="1600" dirty="0">
              <a:solidFill>
                <a:srgbClr val="0000FF"/>
              </a:solidFill>
              <a:latin typeface="Arial" panose="020B0604020202020204" pitchFamily="34" charset="0"/>
              <a:cs typeface="Arial" panose="020B0604020202020204" pitchFamily="34" charset="0"/>
            </a:endParaRPr>
          </a:p>
        </p:txBody>
      </p:sp>
      <p:sp>
        <p:nvSpPr>
          <p:cNvPr id="3075" name="Text Box 3"/>
          <p:cNvSpPr txBox="1">
            <a:spLocks noChangeArrowheads="1"/>
          </p:cNvSpPr>
          <p:nvPr/>
        </p:nvSpPr>
        <p:spPr bwMode="auto">
          <a:xfrm>
            <a:off x="6248400" y="3302003"/>
            <a:ext cx="2895600" cy="1323439"/>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600" b="1" u="sng" dirty="0">
                <a:solidFill>
                  <a:srgbClr val="000000"/>
                </a:solidFill>
                <a:latin typeface="Arial" panose="020B0604020202020204" pitchFamily="34" charset="0"/>
                <a:cs typeface="Arial" panose="020B0604020202020204" pitchFamily="34" charset="0"/>
              </a:rPr>
              <a:t>Outputs</a:t>
            </a:r>
          </a:p>
          <a:p>
            <a:pPr>
              <a:spcBef>
                <a:spcPct val="50000"/>
              </a:spcBef>
              <a:buFontTx/>
              <a:buChar char="•"/>
            </a:pPr>
            <a:r>
              <a:rPr lang="en-US" sz="1600" dirty="0">
                <a:solidFill>
                  <a:srgbClr val="000000"/>
                </a:solidFill>
                <a:latin typeface="Arial" panose="020B0604020202020204" pitchFamily="34" charset="0"/>
                <a:cs typeface="Arial" panose="020B0604020202020204" pitchFamily="34" charset="0"/>
              </a:rPr>
              <a:t>  Closed Procurement</a:t>
            </a:r>
          </a:p>
          <a:p>
            <a:pPr>
              <a:spcBef>
                <a:spcPct val="50000"/>
              </a:spcBef>
              <a:buFontTx/>
              <a:buChar char="•"/>
            </a:pPr>
            <a:r>
              <a:rPr lang="en-US" sz="1600" dirty="0">
                <a:solidFill>
                  <a:srgbClr val="000000"/>
                </a:solidFill>
                <a:latin typeface="Arial" panose="020B0604020202020204" pitchFamily="34" charset="0"/>
                <a:cs typeface="Arial" panose="020B0604020202020204" pitchFamily="34" charset="0"/>
              </a:rPr>
              <a:t> Organizational Process Assets (updates)</a:t>
            </a:r>
          </a:p>
        </p:txBody>
      </p:sp>
      <p:sp>
        <p:nvSpPr>
          <p:cNvPr id="3076" name="Text Box 4"/>
          <p:cNvSpPr txBox="1">
            <a:spLocks noChangeArrowheads="1"/>
          </p:cNvSpPr>
          <p:nvPr/>
        </p:nvSpPr>
        <p:spPr bwMode="auto">
          <a:xfrm>
            <a:off x="457200" y="3276601"/>
            <a:ext cx="2514600" cy="1754326"/>
          </a:xfrm>
          <a:prstGeom prst="rect">
            <a:avLst/>
          </a:prstGeom>
          <a:noFill/>
          <a:ln w="1905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sz="1800" b="1" u="sng" dirty="0">
                <a:solidFill>
                  <a:srgbClr val="000000"/>
                </a:solidFill>
                <a:latin typeface="Arial" panose="020B0604020202020204" pitchFamily="34" charset="0"/>
                <a:cs typeface="Arial" panose="020B0604020202020204" pitchFamily="34" charset="0"/>
              </a:rPr>
              <a:t>Inputs</a:t>
            </a:r>
          </a:p>
          <a:p>
            <a:pPr>
              <a:spcBef>
                <a:spcPct val="50000"/>
              </a:spcBef>
              <a:buFontTx/>
              <a:buChar char="•"/>
            </a:pPr>
            <a:r>
              <a:rPr lang="en-US" sz="1800" b="1" dirty="0">
                <a:solidFill>
                  <a:srgbClr val="000000"/>
                </a:solidFill>
                <a:latin typeface="Arial" panose="020B0604020202020204" pitchFamily="34" charset="0"/>
                <a:cs typeface="Arial" panose="020B0604020202020204" pitchFamily="34" charset="0"/>
              </a:rPr>
              <a:t> </a:t>
            </a:r>
            <a:r>
              <a:rPr lang="en-US" sz="1800" dirty="0">
                <a:solidFill>
                  <a:srgbClr val="000000"/>
                </a:solidFill>
                <a:latin typeface="Arial" panose="020B0604020202020204" pitchFamily="34" charset="0"/>
                <a:cs typeface="Arial" panose="020B0604020202020204" pitchFamily="34" charset="0"/>
              </a:rPr>
              <a:t>Project Management Plan</a:t>
            </a:r>
          </a:p>
          <a:p>
            <a:pPr>
              <a:spcBef>
                <a:spcPct val="50000"/>
              </a:spcBef>
              <a:buFontTx/>
              <a:buChar char="•"/>
            </a:pPr>
            <a:r>
              <a:rPr lang="en-US" sz="1800" dirty="0">
                <a:solidFill>
                  <a:srgbClr val="000000"/>
                </a:solidFill>
                <a:latin typeface="Arial" panose="020B0604020202020204" pitchFamily="34" charset="0"/>
                <a:cs typeface="Arial" panose="020B0604020202020204" pitchFamily="34" charset="0"/>
              </a:rPr>
              <a:t>Procurement  Documentation</a:t>
            </a:r>
          </a:p>
        </p:txBody>
      </p:sp>
      <p:sp>
        <p:nvSpPr>
          <p:cNvPr id="303109" name="Rectangle 5"/>
          <p:cNvSpPr>
            <a:spLocks noChangeArrowheads="1"/>
          </p:cNvSpPr>
          <p:nvPr/>
        </p:nvSpPr>
        <p:spPr bwMode="auto">
          <a:xfrm>
            <a:off x="990603" y="304803"/>
            <a:ext cx="6813551" cy="11747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spcBef>
                <a:spcPct val="20000"/>
              </a:spcBef>
            </a:pPr>
            <a:r>
              <a:rPr lang="en-US" sz="2800" b="1" dirty="0">
                <a:solidFill>
                  <a:srgbClr val="000000">
                    <a:lumMod val="10000"/>
                  </a:srgbClr>
                </a:solidFill>
                <a:latin typeface="Arial" panose="020B0604020202020204" pitchFamily="34" charset="0"/>
                <a:cs typeface="Arial" panose="020B0604020202020204" pitchFamily="34" charset="0"/>
              </a:rPr>
              <a:t>CLOSE PROCUREMENT</a:t>
            </a:r>
            <a:endParaRPr lang="en-GB" sz="2800" b="1" dirty="0">
              <a:solidFill>
                <a:srgbClr val="000000">
                  <a:lumMod val="10000"/>
                </a:srgbClr>
              </a:solidFill>
              <a:latin typeface="Arial" panose="020B0604020202020204" pitchFamily="34" charset="0"/>
              <a:cs typeface="Arial" panose="020B0604020202020204" pitchFamily="34" charset="0"/>
            </a:endParaRPr>
          </a:p>
        </p:txBody>
      </p:sp>
      <p:sp>
        <p:nvSpPr>
          <p:cNvPr id="303110" name="Rectangle 6"/>
          <p:cNvSpPr>
            <a:spLocks noChangeArrowheads="1"/>
          </p:cNvSpPr>
          <p:nvPr/>
        </p:nvSpPr>
        <p:spPr bwMode="auto">
          <a:xfrm>
            <a:off x="3716868" y="1679575"/>
            <a:ext cx="1862139" cy="685800"/>
          </a:xfrm>
          <a:prstGeom prst="rect">
            <a:avLst/>
          </a:prstGeom>
          <a:solidFill>
            <a:srgbClr val="FFFF00"/>
          </a:solidFill>
          <a:ln w="9525">
            <a:solidFill>
              <a:srgbClr val="66CCFF"/>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endParaRPr lang="en-GB" sz="1800">
              <a:solidFill>
                <a:srgbClr val="000000"/>
              </a:solidFill>
              <a:latin typeface="Arial" panose="020B0604020202020204" pitchFamily="34" charset="0"/>
              <a:cs typeface="Arial" panose="020B0604020202020204" pitchFamily="34" charset="0"/>
            </a:endParaRPr>
          </a:p>
        </p:txBody>
      </p:sp>
      <p:sp>
        <p:nvSpPr>
          <p:cNvPr id="303111" name="Line 7"/>
          <p:cNvSpPr>
            <a:spLocks noChangeShapeType="1"/>
          </p:cNvSpPr>
          <p:nvPr/>
        </p:nvSpPr>
        <p:spPr bwMode="auto">
          <a:xfrm>
            <a:off x="2492377" y="1989139"/>
            <a:ext cx="1239839"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sz="1800">
              <a:solidFill>
                <a:srgbClr val="000000"/>
              </a:solidFill>
              <a:latin typeface="Arial" panose="020B0604020202020204" pitchFamily="34" charset="0"/>
              <a:cs typeface="Arial" panose="020B0604020202020204" pitchFamily="34" charset="0"/>
            </a:endParaRPr>
          </a:p>
        </p:txBody>
      </p:sp>
      <p:sp>
        <p:nvSpPr>
          <p:cNvPr id="303112" name="Line 8"/>
          <p:cNvSpPr>
            <a:spLocks noChangeShapeType="1"/>
          </p:cNvSpPr>
          <p:nvPr/>
        </p:nvSpPr>
        <p:spPr bwMode="auto">
          <a:xfrm>
            <a:off x="5443539" y="1989139"/>
            <a:ext cx="1223963"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en-US" sz="1800">
              <a:solidFill>
                <a:srgbClr val="000000"/>
              </a:solidFill>
              <a:latin typeface="Arial" panose="020B0604020202020204" pitchFamily="34" charset="0"/>
              <a:cs typeface="Arial" panose="020B0604020202020204" pitchFamily="34" charset="0"/>
            </a:endParaRPr>
          </a:p>
        </p:txBody>
      </p:sp>
      <p:sp>
        <p:nvSpPr>
          <p:cNvPr id="303113" name="Rectangle 9"/>
          <p:cNvSpPr>
            <a:spLocks noChangeArrowheads="1"/>
          </p:cNvSpPr>
          <p:nvPr/>
        </p:nvSpPr>
        <p:spPr bwMode="auto">
          <a:xfrm>
            <a:off x="3657603" y="1697038"/>
            <a:ext cx="1845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r>
              <a:rPr lang="en-US" sz="1400" b="1" dirty="0" smtClean="0">
                <a:solidFill>
                  <a:srgbClr val="000000"/>
                </a:solidFill>
                <a:latin typeface="Arial" panose="020B0604020202020204" pitchFamily="34" charset="0"/>
                <a:cs typeface="Arial" panose="020B0604020202020204" pitchFamily="34" charset="0"/>
              </a:rPr>
              <a:t>     XYZ PROJECT</a:t>
            </a:r>
            <a:endParaRPr lang="en-US" sz="1400" b="1" dirty="0">
              <a:solidFill>
                <a:srgbClr val="000000"/>
              </a:solidFill>
              <a:latin typeface="Arial" panose="020B0604020202020204" pitchFamily="34" charset="0"/>
              <a:cs typeface="Arial" panose="020B0604020202020204" pitchFamily="34" charset="0"/>
            </a:endParaRPr>
          </a:p>
        </p:txBody>
      </p:sp>
      <p:sp>
        <p:nvSpPr>
          <p:cNvPr id="303114" name="Line 10"/>
          <p:cNvSpPr>
            <a:spLocks noChangeShapeType="1"/>
          </p:cNvSpPr>
          <p:nvPr/>
        </p:nvSpPr>
        <p:spPr bwMode="auto">
          <a:xfrm>
            <a:off x="2508251" y="1484315"/>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xmlns="">
                <a:noFill/>
              </a14:hiddenFill>
            </a:ext>
          </a:extLst>
        </p:spPr>
        <p:txBody>
          <a:bodyPr wrap="none"/>
          <a:lstStyle/>
          <a:p>
            <a:endParaRPr lang="en-US" sz="1800">
              <a:solidFill>
                <a:srgbClr val="000000"/>
              </a:solidFill>
              <a:latin typeface="Arial" panose="020B0604020202020204" pitchFamily="34" charset="0"/>
              <a:cs typeface="Arial" panose="020B0604020202020204" pitchFamily="34" charset="0"/>
            </a:endParaRPr>
          </a:p>
        </p:txBody>
      </p:sp>
      <p:sp>
        <p:nvSpPr>
          <p:cNvPr id="303115" name="Line 11"/>
          <p:cNvSpPr>
            <a:spLocks noChangeShapeType="1"/>
          </p:cNvSpPr>
          <p:nvPr/>
        </p:nvSpPr>
        <p:spPr bwMode="auto">
          <a:xfrm>
            <a:off x="6667500" y="1484315"/>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xmlns="">
                <a:noFill/>
              </a14:hiddenFill>
            </a:ext>
          </a:extLst>
        </p:spPr>
        <p:txBody>
          <a:bodyPr wrap="none"/>
          <a:lstStyle/>
          <a:p>
            <a:endParaRPr lang="en-US" sz="1800">
              <a:solidFill>
                <a:srgbClr val="000000"/>
              </a:solidFill>
              <a:latin typeface="Arial" panose="020B0604020202020204" pitchFamily="34" charset="0"/>
              <a:cs typeface="Arial" panose="020B0604020202020204" pitchFamily="34" charset="0"/>
            </a:endParaRPr>
          </a:p>
        </p:txBody>
      </p:sp>
      <p:sp>
        <p:nvSpPr>
          <p:cNvPr id="303116" name="Text Box 12"/>
          <p:cNvSpPr txBox="1">
            <a:spLocks noChangeArrowheads="1"/>
          </p:cNvSpPr>
          <p:nvPr/>
        </p:nvSpPr>
        <p:spPr bwMode="auto">
          <a:xfrm>
            <a:off x="1219203" y="1676400"/>
            <a:ext cx="1082675"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sz="1800" dirty="0">
                <a:solidFill>
                  <a:srgbClr val="000000"/>
                </a:solidFill>
                <a:latin typeface="Arial" panose="020B0604020202020204" pitchFamily="34" charset="0"/>
                <a:cs typeface="Arial" panose="020B0604020202020204" pitchFamily="34" charset="0"/>
              </a:rPr>
              <a:t>Monitor and Control Project Work</a:t>
            </a:r>
          </a:p>
        </p:txBody>
      </p:sp>
      <p:sp>
        <p:nvSpPr>
          <p:cNvPr id="303117" name="Text Box 13"/>
          <p:cNvSpPr txBox="1">
            <a:spLocks noChangeArrowheads="1"/>
          </p:cNvSpPr>
          <p:nvPr/>
        </p:nvSpPr>
        <p:spPr bwMode="auto">
          <a:xfrm>
            <a:off x="6629400" y="1371600"/>
            <a:ext cx="1574800"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sz="1800" dirty="0">
                <a:solidFill>
                  <a:srgbClr val="000000"/>
                </a:solidFill>
                <a:latin typeface="Arial" panose="020B0604020202020204" pitchFamily="34" charset="0"/>
                <a:cs typeface="Arial" panose="020B0604020202020204" pitchFamily="34" charset="0"/>
              </a:rPr>
              <a:t>Product, results or service and Documentations</a:t>
            </a:r>
          </a:p>
        </p:txBody>
      </p:sp>
      <p:sp>
        <p:nvSpPr>
          <p:cNvPr id="303118" name="Rectangle 14"/>
          <p:cNvSpPr>
            <a:spLocks noChangeArrowheads="1"/>
          </p:cNvSpPr>
          <p:nvPr/>
        </p:nvSpPr>
        <p:spPr bwMode="auto">
          <a:xfrm>
            <a:off x="8374063" y="6453190"/>
            <a:ext cx="647700" cy="376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ctr"/>
            <a:fld id="{DFD767E8-E58E-4EC4-95E7-0886E639D6BD}" type="slidenum">
              <a:rPr lang="en-US" sz="1800" b="1">
                <a:solidFill>
                  <a:srgbClr val="0000FF"/>
                </a:solidFill>
                <a:latin typeface="Arial" panose="020B0604020202020204" pitchFamily="34" charset="0"/>
                <a:cs typeface="Arial" panose="020B0604020202020204" pitchFamily="34" charset="0"/>
              </a:rPr>
              <a:pPr algn="ctr"/>
              <a:t>17</a:t>
            </a:fld>
            <a:endParaRPr lang="en-US" sz="1800" b="1">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71391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457200" y="122239"/>
            <a:ext cx="7543800" cy="715963"/>
          </a:xfrm>
        </p:spPr>
        <p:txBody>
          <a:bodyPr/>
          <a:lstStyle/>
          <a:p>
            <a:r>
              <a:rPr lang="en-US"/>
              <a:t>CLOSE PROCUREMENT</a:t>
            </a:r>
          </a:p>
        </p:txBody>
      </p:sp>
      <p:sp>
        <p:nvSpPr>
          <p:cNvPr id="333827" name="Rectangle 3"/>
          <p:cNvSpPr>
            <a:spLocks noGrp="1" noChangeArrowheads="1"/>
          </p:cNvSpPr>
          <p:nvPr>
            <p:ph type="body" idx="1"/>
          </p:nvPr>
        </p:nvSpPr>
        <p:spPr/>
        <p:txBody>
          <a:bodyPr/>
          <a:lstStyle/>
          <a:p>
            <a:pPr algn="just">
              <a:lnSpc>
                <a:spcPct val="90000"/>
              </a:lnSpc>
            </a:pPr>
            <a:r>
              <a:rPr lang="en-US" b="1" dirty="0"/>
              <a:t>Procurement Documentation</a:t>
            </a:r>
          </a:p>
          <a:p>
            <a:pPr algn="just">
              <a:lnSpc>
                <a:spcPct val="90000"/>
              </a:lnSpc>
              <a:buFont typeface="Wingdings" panose="05000000000000000000" pitchFamily="2" charset="2"/>
              <a:buNone/>
            </a:pPr>
            <a:r>
              <a:rPr lang="en-US" dirty="0"/>
              <a:t>Procurement Documentation includes but not limited to the procurement contract with all supporting schedules, requested unapproved contract changes, approved change requests.</a:t>
            </a:r>
          </a:p>
          <a:p>
            <a:pPr algn="just">
              <a:lnSpc>
                <a:spcPct val="90000"/>
              </a:lnSpc>
              <a:buFont typeface="Wingdings" panose="05000000000000000000" pitchFamily="2" charset="2"/>
              <a:buNone/>
            </a:pPr>
            <a:r>
              <a:rPr lang="en-US" dirty="0"/>
              <a:t>Procurement Documentation also includes any seller-developed technical documentation and other work performance information, such as deliverables, seller performance reports, financial documents including invoices and payment records, and the results of contract-related inspections.</a:t>
            </a:r>
          </a:p>
        </p:txBody>
      </p:sp>
    </p:spTree>
    <p:extLst>
      <p:ext uri="{BB962C8B-B14F-4D97-AF65-F5344CB8AC3E}">
        <p14:creationId xmlns:p14="http://schemas.microsoft.com/office/powerpoint/2010/main" xmlns="" val="285588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228600" y="152402"/>
            <a:ext cx="8686800" cy="792163"/>
          </a:xfrm>
        </p:spPr>
        <p:txBody>
          <a:bodyPr/>
          <a:lstStyle/>
          <a:p>
            <a:r>
              <a:rPr lang="en-US" dirty="0"/>
              <a:t>CLOSE PROCUREMENT: Tools &amp; Techniques</a:t>
            </a:r>
          </a:p>
        </p:txBody>
      </p:sp>
      <p:sp>
        <p:nvSpPr>
          <p:cNvPr id="305155" name="Rectangle 3"/>
          <p:cNvSpPr>
            <a:spLocks noGrp="1" noChangeArrowheads="1"/>
          </p:cNvSpPr>
          <p:nvPr>
            <p:ph type="body" idx="1"/>
          </p:nvPr>
        </p:nvSpPr>
        <p:spPr>
          <a:xfrm>
            <a:off x="0" y="1676400"/>
            <a:ext cx="8686800" cy="5715000"/>
          </a:xfrm>
        </p:spPr>
        <p:txBody>
          <a:bodyPr/>
          <a:lstStyle/>
          <a:p>
            <a:pPr algn="just">
              <a:lnSpc>
                <a:spcPct val="90000"/>
              </a:lnSpc>
              <a:buFont typeface="Wingdings" panose="05000000000000000000" pitchFamily="2" charset="2"/>
              <a:buNone/>
            </a:pPr>
            <a:r>
              <a:rPr lang="en-US" b="1" dirty="0">
                <a:latin typeface="+mj-lt"/>
              </a:rPr>
              <a:t>Procurement Audit</a:t>
            </a:r>
          </a:p>
          <a:p>
            <a:pPr algn="just">
              <a:lnSpc>
                <a:spcPct val="90000"/>
              </a:lnSpc>
            </a:pPr>
            <a:r>
              <a:rPr lang="en-US" dirty="0">
                <a:latin typeface="+mj-lt"/>
              </a:rPr>
              <a:t>A procurement Audit is a structured review of the procurement process from the Plan Procurements process through Administer Procurements. </a:t>
            </a:r>
          </a:p>
          <a:p>
            <a:pPr algn="just">
              <a:lnSpc>
                <a:spcPct val="90000"/>
              </a:lnSpc>
            </a:pPr>
            <a:r>
              <a:rPr lang="en-US" dirty="0">
                <a:latin typeface="+mj-lt"/>
              </a:rPr>
              <a:t>The objective of the procurement audit is to identify success and failures that warrant recognition in the preparation or administration of other procurement contracts on the project, or on other projects within the performing organization.</a:t>
            </a:r>
          </a:p>
        </p:txBody>
      </p:sp>
    </p:spTree>
    <p:extLst>
      <p:ext uri="{BB962C8B-B14F-4D97-AF65-F5344CB8AC3E}">
        <p14:creationId xmlns:p14="http://schemas.microsoft.com/office/powerpoint/2010/main" xmlns="" val="30295386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152400" y="122239"/>
            <a:ext cx="7848600" cy="639763"/>
          </a:xfrm>
        </p:spPr>
        <p:txBody>
          <a:bodyPr/>
          <a:lstStyle/>
          <a:p>
            <a:r>
              <a:rPr lang="en-US" dirty="0"/>
              <a:t>CLOSE PROCUREMENT: Tools &amp; Techniques</a:t>
            </a:r>
          </a:p>
        </p:txBody>
      </p:sp>
      <p:sp>
        <p:nvSpPr>
          <p:cNvPr id="307203" name="Rectangle 3"/>
          <p:cNvSpPr>
            <a:spLocks noGrp="1" noChangeArrowheads="1"/>
          </p:cNvSpPr>
          <p:nvPr>
            <p:ph type="body" idx="1"/>
          </p:nvPr>
        </p:nvSpPr>
        <p:spPr>
          <a:xfrm>
            <a:off x="381000" y="1219200"/>
            <a:ext cx="8229600" cy="5334000"/>
          </a:xfrm>
        </p:spPr>
        <p:txBody>
          <a:bodyPr/>
          <a:lstStyle/>
          <a:p>
            <a:pPr algn="just">
              <a:buFont typeface="Wingdings" panose="05000000000000000000" pitchFamily="2" charset="2"/>
              <a:buNone/>
            </a:pPr>
            <a:r>
              <a:rPr lang="en-US" b="1" dirty="0">
                <a:latin typeface="+mj-lt"/>
              </a:rPr>
              <a:t>Negotiated Settlements</a:t>
            </a:r>
          </a:p>
          <a:p>
            <a:pPr algn="just"/>
            <a:r>
              <a:rPr lang="en-US" dirty="0">
                <a:latin typeface="+mj-lt"/>
              </a:rPr>
              <a:t>This is the final equitable settlement of outstanding issues, claims and disputes.</a:t>
            </a:r>
          </a:p>
          <a:p>
            <a:pPr algn="just"/>
            <a:r>
              <a:rPr lang="en-US" dirty="0">
                <a:latin typeface="+mj-lt"/>
              </a:rPr>
              <a:t>Where negotiation fails the alternative disputes resolution (ADR) such as mediation or arbitration after which litigation may proceed in the courts.</a:t>
            </a:r>
          </a:p>
        </p:txBody>
      </p:sp>
    </p:spTree>
    <p:extLst>
      <p:ext uri="{BB962C8B-B14F-4D97-AF65-F5344CB8AC3E}">
        <p14:creationId xmlns:p14="http://schemas.microsoft.com/office/powerpoint/2010/main" xmlns="" val="39421086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457200" y="122239"/>
            <a:ext cx="8534400" cy="868363"/>
          </a:xfrm>
        </p:spPr>
        <p:txBody>
          <a:bodyPr/>
          <a:lstStyle/>
          <a:p>
            <a:r>
              <a:rPr lang="en-US" dirty="0"/>
              <a:t>CLOSE PROCUREMENT: Tools &amp; Techniques</a:t>
            </a:r>
          </a:p>
        </p:txBody>
      </p:sp>
      <p:sp>
        <p:nvSpPr>
          <p:cNvPr id="308227" name="Rectangle 3"/>
          <p:cNvSpPr>
            <a:spLocks noGrp="1" noChangeArrowheads="1"/>
          </p:cNvSpPr>
          <p:nvPr>
            <p:ph type="body" idx="1"/>
          </p:nvPr>
        </p:nvSpPr>
        <p:spPr>
          <a:xfrm>
            <a:off x="304800" y="1143000"/>
            <a:ext cx="8534400" cy="5257800"/>
          </a:xfrm>
        </p:spPr>
        <p:txBody>
          <a:bodyPr/>
          <a:lstStyle/>
          <a:p>
            <a:pPr algn="just">
              <a:lnSpc>
                <a:spcPct val="80000"/>
              </a:lnSpc>
              <a:buFont typeface="Wingdings" panose="05000000000000000000" pitchFamily="2" charset="2"/>
              <a:buNone/>
            </a:pPr>
            <a:r>
              <a:rPr lang="en-US" b="1" dirty="0">
                <a:latin typeface="+mj-lt"/>
              </a:rPr>
              <a:t>Record Management System</a:t>
            </a:r>
          </a:p>
          <a:p>
            <a:pPr algn="just">
              <a:lnSpc>
                <a:spcPct val="80000"/>
              </a:lnSpc>
            </a:pPr>
            <a:r>
              <a:rPr lang="en-US" dirty="0">
                <a:latin typeface="+mj-lt"/>
              </a:rPr>
              <a:t>A Records Management System is a specific set of processes, related control functions, and automation tools that are consolidated and combined into a whole, as part of the project management information system.</a:t>
            </a:r>
          </a:p>
          <a:p>
            <a:pPr algn="just">
              <a:lnSpc>
                <a:spcPct val="80000"/>
              </a:lnSpc>
            </a:pPr>
            <a:r>
              <a:rPr lang="en-US" dirty="0">
                <a:latin typeface="+mj-lt"/>
              </a:rPr>
              <a:t>A records management system is used by the project manager to manage contract documentation and records. </a:t>
            </a:r>
          </a:p>
          <a:p>
            <a:pPr algn="just">
              <a:lnSpc>
                <a:spcPct val="80000"/>
              </a:lnSpc>
            </a:pPr>
            <a:r>
              <a:rPr lang="en-US" dirty="0">
                <a:latin typeface="+mj-lt"/>
              </a:rPr>
              <a:t>The system is used to maintain an index of contract documents and correspondence, and assist with retrieving and archiving that documentation.</a:t>
            </a:r>
          </a:p>
        </p:txBody>
      </p:sp>
    </p:spTree>
    <p:extLst>
      <p:ext uri="{BB962C8B-B14F-4D97-AF65-F5344CB8AC3E}">
        <p14:creationId xmlns:p14="http://schemas.microsoft.com/office/powerpoint/2010/main" xmlns="" val="27533573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138116" y="304800"/>
            <a:ext cx="8472487" cy="533400"/>
          </a:xfrm>
        </p:spPr>
        <p:txBody>
          <a:bodyPr/>
          <a:lstStyle/>
          <a:p>
            <a:r>
              <a:rPr lang="en-US" dirty="0"/>
              <a:t>Close Procurements: Outputs</a:t>
            </a:r>
          </a:p>
        </p:txBody>
      </p:sp>
      <p:sp>
        <p:nvSpPr>
          <p:cNvPr id="310275" name="Rectangle 3"/>
          <p:cNvSpPr>
            <a:spLocks noGrp="1" noChangeArrowheads="1"/>
          </p:cNvSpPr>
          <p:nvPr>
            <p:ph type="body" idx="1"/>
          </p:nvPr>
        </p:nvSpPr>
        <p:spPr/>
        <p:txBody>
          <a:bodyPr/>
          <a:lstStyle/>
          <a:p>
            <a:pPr>
              <a:buFont typeface="Wingdings" panose="05000000000000000000" pitchFamily="2" charset="2"/>
              <a:buNone/>
            </a:pPr>
            <a:r>
              <a:rPr lang="en-US" dirty="0">
                <a:latin typeface="+mj-lt"/>
              </a:rPr>
              <a:t>1. Closed Procurement</a:t>
            </a:r>
          </a:p>
          <a:p>
            <a:pPr>
              <a:buFont typeface="Wingdings" panose="05000000000000000000" pitchFamily="2" charset="2"/>
              <a:buNone/>
            </a:pPr>
            <a:r>
              <a:rPr lang="en-US" dirty="0">
                <a:latin typeface="+mj-lt"/>
              </a:rPr>
              <a:t>	Buyer’s authorized procurement administrator provides seller with formal written notice that, the contract has been completed</a:t>
            </a:r>
          </a:p>
        </p:txBody>
      </p:sp>
    </p:spTree>
    <p:extLst>
      <p:ext uri="{BB962C8B-B14F-4D97-AF65-F5344CB8AC3E}">
        <p14:creationId xmlns:p14="http://schemas.microsoft.com/office/powerpoint/2010/main" xmlns="" val="2966770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457200" y="122239"/>
            <a:ext cx="7543800" cy="715963"/>
          </a:xfrm>
        </p:spPr>
        <p:txBody>
          <a:bodyPr/>
          <a:lstStyle/>
          <a:p>
            <a:r>
              <a:rPr lang="en-US"/>
              <a:t>Close Procurements: Outputs</a:t>
            </a:r>
          </a:p>
        </p:txBody>
      </p:sp>
      <p:sp>
        <p:nvSpPr>
          <p:cNvPr id="311299" name="Rectangle 3"/>
          <p:cNvSpPr>
            <a:spLocks noGrp="1" noChangeArrowheads="1"/>
          </p:cNvSpPr>
          <p:nvPr>
            <p:ph type="body" idx="1"/>
          </p:nvPr>
        </p:nvSpPr>
        <p:spPr>
          <a:xfrm>
            <a:off x="457200" y="1143000"/>
            <a:ext cx="8229600" cy="5334000"/>
          </a:xfrm>
        </p:spPr>
        <p:txBody>
          <a:bodyPr/>
          <a:lstStyle/>
          <a:p>
            <a:pPr algn="just">
              <a:lnSpc>
                <a:spcPct val="90000"/>
              </a:lnSpc>
              <a:buFont typeface="Wingdings" panose="05000000000000000000" pitchFamily="2" charset="2"/>
              <a:buNone/>
            </a:pPr>
            <a:r>
              <a:rPr lang="en-US">
                <a:latin typeface="+mj-lt"/>
              </a:rPr>
              <a:t>2. Organization Process Assets Updates</a:t>
            </a:r>
          </a:p>
          <a:p>
            <a:pPr algn="just">
              <a:lnSpc>
                <a:spcPct val="90000"/>
              </a:lnSpc>
            </a:pPr>
            <a:r>
              <a:rPr lang="en-US">
                <a:latin typeface="+mj-lt"/>
              </a:rPr>
              <a:t>Procurement File: Indexed contract documentation including the closed contract is prepared for inclusion in the final project files</a:t>
            </a:r>
          </a:p>
          <a:p>
            <a:pPr algn="just">
              <a:lnSpc>
                <a:spcPct val="90000"/>
              </a:lnSpc>
            </a:pPr>
            <a:r>
              <a:rPr lang="en-US">
                <a:latin typeface="+mj-lt"/>
              </a:rPr>
              <a:t>Deliverable acceptance: Formal documents indicating that the deliverables have been accepted or rejected</a:t>
            </a:r>
          </a:p>
          <a:p>
            <a:pPr algn="just">
              <a:lnSpc>
                <a:spcPct val="90000"/>
              </a:lnSpc>
            </a:pPr>
            <a:r>
              <a:rPr lang="en-US">
                <a:latin typeface="+mj-lt"/>
              </a:rPr>
              <a:t>Lessons Learned:  </a:t>
            </a:r>
          </a:p>
        </p:txBody>
      </p:sp>
    </p:spTree>
    <p:extLst>
      <p:ext uri="{BB962C8B-B14F-4D97-AF65-F5344CB8AC3E}">
        <p14:creationId xmlns:p14="http://schemas.microsoft.com/office/powerpoint/2010/main" xmlns="" val="27921856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228600" y="2286000"/>
            <a:ext cx="9144000" cy="1143000"/>
          </a:xfrm>
        </p:spPr>
        <p:txBody>
          <a:bodyPr/>
          <a:lstStyle/>
          <a:p>
            <a:pPr eaLnBrk="1" hangingPunct="1"/>
            <a:r>
              <a:rPr lang="en-US" b="1" dirty="0" smtClean="0">
                <a:solidFill>
                  <a:schemeClr val="tx1"/>
                </a:solidFill>
              </a:rPr>
              <a:t>A Summary</a:t>
            </a:r>
            <a:r>
              <a:rPr lang="en-US" b="1" dirty="0" smtClean="0">
                <a:solidFill>
                  <a:schemeClr val="tx1"/>
                </a:solidFill>
              </a:rPr>
              <a:t>………</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Key </a:t>
            </a:r>
            <a:r>
              <a:rPr lang="en-US" b="1" dirty="0" smtClean="0">
                <a:solidFill>
                  <a:schemeClr val="tx1"/>
                </a:solidFill>
              </a:rPr>
              <a:t>Attributes of </a:t>
            </a:r>
            <a:r>
              <a:rPr lang="en-US" b="1" dirty="0" smtClean="0">
                <a:solidFill>
                  <a:schemeClr val="tx1"/>
                </a:solidFill>
              </a:rPr>
              <a:t/>
            </a:r>
            <a:br>
              <a:rPr lang="en-US" b="1" dirty="0" smtClean="0">
                <a:solidFill>
                  <a:schemeClr val="tx1"/>
                </a:solidFill>
              </a:rPr>
            </a:br>
            <a:r>
              <a:rPr lang="en-US" b="1" dirty="0" smtClean="0">
                <a:solidFill>
                  <a:schemeClr val="tx1"/>
                </a:solidFill>
              </a:rPr>
              <a:t>“Project Monitoring </a:t>
            </a:r>
            <a:r>
              <a:rPr lang="en-US" b="1" dirty="0" smtClean="0">
                <a:solidFill>
                  <a:schemeClr val="tx1"/>
                </a:solidFill>
              </a:rPr>
              <a:t>and </a:t>
            </a:r>
            <a:r>
              <a:rPr lang="en-US" b="1" dirty="0" smtClean="0">
                <a:solidFill>
                  <a:schemeClr val="tx1"/>
                </a:solidFill>
              </a:rPr>
              <a:t>Control”</a:t>
            </a:r>
            <a:endParaRPr lang="en-US" b="1" dirty="0" smtClean="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1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9220" name="Rectangle 4"/>
          <p:cNvSpPr>
            <a:spLocks noGrp="1" noChangeArrowheads="1"/>
          </p:cNvSpPr>
          <p:nvPr>
            <p:ph type="title"/>
          </p:nvPr>
        </p:nvSpPr>
        <p:spPr/>
        <p:txBody>
          <a:bodyPr/>
          <a:lstStyle/>
          <a:p>
            <a:pPr eaLnBrk="1" hangingPunct="1"/>
            <a:r>
              <a:rPr lang="en-US" smtClean="0"/>
              <a:t>What Is Project Management?</a:t>
            </a:r>
          </a:p>
        </p:txBody>
      </p:sp>
      <p:sp>
        <p:nvSpPr>
          <p:cNvPr id="50181" name="Rectangle 5"/>
          <p:cNvSpPr>
            <a:spLocks noGrp="1" noChangeArrowheads="1"/>
          </p:cNvSpPr>
          <p:nvPr>
            <p:ph type="body" idx="1"/>
          </p:nvPr>
        </p:nvSpPr>
        <p:spPr/>
        <p:txBody>
          <a:bodyPr/>
          <a:lstStyle/>
          <a:p>
            <a:pPr eaLnBrk="1" hangingPunct="1">
              <a:buFont typeface="Wingdings" panose="05000000000000000000" pitchFamily="2" charset="2"/>
              <a:buNone/>
              <a:defRPr/>
            </a:pPr>
            <a:r>
              <a:rPr lang="en-US" dirty="0" smtClean="0"/>
              <a:t>	“Project management is the application of knowledge, skills, tools, and techniques to project activities in order to meet or exceed stakeholder needs and expectations.”</a:t>
            </a:r>
          </a:p>
          <a:p>
            <a:pPr eaLnBrk="1" hangingPunct="1">
              <a:buFont typeface="Wingdings" panose="05000000000000000000" pitchFamily="2" charset="2"/>
              <a:buNone/>
              <a:defRPr/>
            </a:pPr>
            <a:r>
              <a:rPr lang="en-US" dirty="0" smtClean="0"/>
              <a:t>			</a:t>
            </a:r>
            <a:r>
              <a:rPr lang="en-US" sz="2400" dirty="0" smtClean="0"/>
              <a:t>Source:  Project Management Institute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81"/>
                                        </p:tgtEl>
                                        <p:attrNameLst>
                                          <p:attrName>style.visibility</p:attrName>
                                        </p:attrNameLst>
                                      </p:cBhvr>
                                      <p:to>
                                        <p:strVal val="visible"/>
                                      </p:to>
                                    </p:set>
                                    <p:animEffect transition="in" filter="checkerboard(across)">
                                      <p:cBhvr>
                                        <p:cTn id="7" dur="500"/>
                                        <p:tgtEl>
                                          <p:spTgt spid="50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1268" name="Rectangle 4"/>
          <p:cNvSpPr>
            <a:spLocks noGrp="1" noChangeArrowheads="1"/>
          </p:cNvSpPr>
          <p:nvPr>
            <p:ph type="title"/>
          </p:nvPr>
        </p:nvSpPr>
        <p:spPr/>
        <p:txBody>
          <a:bodyPr/>
          <a:lstStyle/>
          <a:p>
            <a:pPr eaLnBrk="1" hangingPunct="1"/>
            <a:r>
              <a:rPr lang="en-US" smtClean="0"/>
              <a:t>Project Manager</a:t>
            </a:r>
          </a:p>
        </p:txBody>
      </p:sp>
      <p:sp>
        <p:nvSpPr>
          <p:cNvPr id="58373" name="Rectangle 5"/>
          <p:cNvSpPr>
            <a:spLocks noGrp="1" noChangeArrowheads="1"/>
          </p:cNvSpPr>
          <p:nvPr>
            <p:ph type="body" idx="1"/>
          </p:nvPr>
        </p:nvSpPr>
        <p:spPr/>
        <p:txBody>
          <a:bodyPr/>
          <a:lstStyle/>
          <a:p>
            <a:pPr eaLnBrk="1" hangingPunct="1">
              <a:buFont typeface="Wingdings" panose="05000000000000000000" pitchFamily="2" charset="2"/>
              <a:buNone/>
            </a:pPr>
            <a:r>
              <a:rPr lang="en-US" smtClean="0"/>
              <a:t>	“The person who is responsible for the project and will be held accountable for its success or failure.”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8373">
                                            <p:txEl>
                                              <p:pRg st="0" end="0"/>
                                            </p:txEl>
                                          </p:spTgt>
                                        </p:tgtEl>
                                        <p:attrNameLst>
                                          <p:attrName>style.visibility</p:attrName>
                                        </p:attrNameLst>
                                      </p:cBhvr>
                                      <p:to>
                                        <p:strVal val="visible"/>
                                      </p:to>
                                    </p:set>
                                    <p:animEffect transition="in" filter="box(out)">
                                      <p:cBhvr>
                                        <p:cTn id="7" dur="500"/>
                                        <p:tgtEl>
                                          <p:spTgt spid="583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Oval 2"/>
          <p:cNvSpPr>
            <a:spLocks noChangeArrowheads="1"/>
          </p:cNvSpPr>
          <p:nvPr/>
        </p:nvSpPr>
        <p:spPr bwMode="auto">
          <a:xfrm>
            <a:off x="2057400" y="2133600"/>
            <a:ext cx="5791200" cy="4495800"/>
          </a:xfrm>
          <a:prstGeom prst="ellipse">
            <a:avLst/>
          </a:prstGeom>
          <a:solidFill>
            <a:schemeClr val="accent1"/>
          </a:solidFill>
          <a:ln w="381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2291" name="Rectangle 3"/>
          <p:cNvSpPr>
            <a:spLocks noGrp="1" noChangeArrowheads="1"/>
          </p:cNvSpPr>
          <p:nvPr>
            <p:ph type="title"/>
          </p:nvPr>
        </p:nvSpPr>
        <p:spPr/>
        <p:txBody>
          <a:bodyPr/>
          <a:lstStyle/>
          <a:p>
            <a:pPr eaLnBrk="1" hangingPunct="1"/>
            <a:r>
              <a:rPr lang="en-US" sz="2800" b="1" smtClean="0">
                <a:solidFill>
                  <a:schemeClr val="tx1"/>
                </a:solidFill>
              </a:rPr>
              <a:t>The Triple Constraint</a:t>
            </a:r>
          </a:p>
        </p:txBody>
      </p:sp>
      <p:sp>
        <p:nvSpPr>
          <p:cNvPr id="60420" name="AutoShape 4"/>
          <p:cNvSpPr>
            <a:spLocks noChangeArrowheads="1"/>
          </p:cNvSpPr>
          <p:nvPr/>
        </p:nvSpPr>
        <p:spPr bwMode="auto">
          <a:xfrm>
            <a:off x="2514600" y="2362200"/>
            <a:ext cx="4876800" cy="2971800"/>
          </a:xfrm>
          <a:prstGeom prst="triangle">
            <a:avLst>
              <a:gd name="adj" fmla="val 50000"/>
            </a:avLst>
          </a:prstGeom>
          <a:gradFill rotWithShape="0">
            <a:gsLst>
              <a:gs pos="0">
                <a:schemeClr val="tx2"/>
              </a:gs>
              <a:gs pos="50000">
                <a:schemeClr val="accent2"/>
              </a:gs>
              <a:gs pos="100000">
                <a:schemeClr val="tx2"/>
              </a:gs>
            </a:gsLst>
            <a:lin ang="5400000" scaled="1"/>
          </a:gradFill>
          <a:ln w="9525">
            <a:solidFill>
              <a:schemeClr val="tx1"/>
            </a:solidFill>
            <a:miter lim="800000"/>
            <a:headEnd/>
            <a:tailEnd/>
          </a:ln>
          <a:effectLst/>
        </p:spPr>
        <p:txBody>
          <a:bodyPr wrap="none" anchor="ctr"/>
          <a:lstStyle/>
          <a:p>
            <a:pPr>
              <a:defRPr/>
            </a:pPr>
            <a:endParaRPr lang="en-US"/>
          </a:p>
        </p:txBody>
      </p:sp>
      <p:sp>
        <p:nvSpPr>
          <p:cNvPr id="60421" name="Text Box 5"/>
          <p:cNvSpPr txBox="1">
            <a:spLocks noChangeArrowheads="1"/>
          </p:cNvSpPr>
          <p:nvPr/>
        </p:nvSpPr>
        <p:spPr bwMode="auto">
          <a:xfrm rot="-3045702">
            <a:off x="2644775" y="3222625"/>
            <a:ext cx="1447800" cy="641350"/>
          </a:xfrm>
          <a:prstGeom prst="rect">
            <a:avLst/>
          </a:prstGeom>
          <a:noFill/>
          <a:ln w="9525">
            <a:noFill/>
            <a:miter lim="800000"/>
            <a:headEnd/>
            <a:tailEnd/>
          </a:ln>
          <a:effectLst/>
        </p:spPr>
        <p:txBody>
          <a:bodyPr>
            <a:spAutoFit/>
          </a:bodyPr>
          <a:lstStyle/>
          <a:p>
            <a:pPr algn="ctr" eaLnBrk="0" hangingPunct="0">
              <a:spcBef>
                <a:spcPct val="50000"/>
              </a:spcBef>
              <a:defRPr/>
            </a:pPr>
            <a:r>
              <a:rPr lang="en-US" sz="3600" b="1">
                <a:solidFill>
                  <a:srgbClr val="043DD8"/>
                </a:solidFill>
                <a:effectLst>
                  <a:outerShdw blurRad="38100" dist="38100" dir="2700000" algn="tl">
                    <a:srgbClr val="000000"/>
                  </a:outerShdw>
                </a:effectLst>
                <a:latin typeface="Times New Roman" pitchFamily="18" charset="0"/>
              </a:rPr>
              <a:t>Cost</a:t>
            </a:r>
            <a:endParaRPr lang="en-US" b="1">
              <a:solidFill>
                <a:srgbClr val="043DD8"/>
              </a:solidFill>
              <a:effectLst>
                <a:outerShdw blurRad="38100" dist="38100" dir="2700000" algn="tl">
                  <a:srgbClr val="000000"/>
                </a:outerShdw>
              </a:effectLst>
              <a:latin typeface="Times New Roman" pitchFamily="18" charset="0"/>
            </a:endParaRPr>
          </a:p>
        </p:txBody>
      </p:sp>
      <p:sp>
        <p:nvSpPr>
          <p:cNvPr id="60422" name="Text Box 6"/>
          <p:cNvSpPr txBox="1">
            <a:spLocks noChangeArrowheads="1"/>
          </p:cNvSpPr>
          <p:nvPr/>
        </p:nvSpPr>
        <p:spPr bwMode="auto">
          <a:xfrm rot="3000688">
            <a:off x="5540375" y="3222625"/>
            <a:ext cx="1905000" cy="641350"/>
          </a:xfrm>
          <a:prstGeom prst="rect">
            <a:avLst/>
          </a:prstGeom>
          <a:noFill/>
          <a:ln w="9525">
            <a:noFill/>
            <a:miter lim="800000"/>
            <a:headEnd/>
            <a:tailEnd/>
          </a:ln>
          <a:effectLst/>
        </p:spPr>
        <p:txBody>
          <a:bodyPr>
            <a:spAutoFit/>
          </a:bodyPr>
          <a:lstStyle/>
          <a:p>
            <a:pPr algn="ctr" eaLnBrk="0" hangingPunct="0">
              <a:spcBef>
                <a:spcPct val="50000"/>
              </a:spcBef>
              <a:defRPr/>
            </a:pPr>
            <a:r>
              <a:rPr lang="en-US" sz="3600" b="1">
                <a:solidFill>
                  <a:srgbClr val="043DD8"/>
                </a:solidFill>
                <a:effectLst>
                  <a:outerShdw blurRad="38100" dist="38100" dir="2700000" algn="tl">
                    <a:srgbClr val="000000"/>
                  </a:outerShdw>
                </a:effectLst>
                <a:latin typeface="Times New Roman" pitchFamily="18" charset="0"/>
              </a:rPr>
              <a:t>Quality</a:t>
            </a:r>
            <a:endParaRPr lang="en-US">
              <a:solidFill>
                <a:srgbClr val="043DD8"/>
              </a:solidFill>
              <a:effectLst>
                <a:outerShdw blurRad="38100" dist="38100" dir="2700000" algn="tl">
                  <a:srgbClr val="000000"/>
                </a:outerShdw>
              </a:effectLst>
              <a:latin typeface="Times New Roman" pitchFamily="18" charset="0"/>
            </a:endParaRPr>
          </a:p>
        </p:txBody>
      </p:sp>
      <p:sp>
        <p:nvSpPr>
          <p:cNvPr id="60423" name="Text Box 7"/>
          <p:cNvSpPr txBox="1">
            <a:spLocks noChangeArrowheads="1"/>
          </p:cNvSpPr>
          <p:nvPr/>
        </p:nvSpPr>
        <p:spPr bwMode="auto">
          <a:xfrm>
            <a:off x="3352800" y="5486400"/>
            <a:ext cx="3124200" cy="641350"/>
          </a:xfrm>
          <a:prstGeom prst="rect">
            <a:avLst/>
          </a:prstGeom>
          <a:noFill/>
          <a:ln w="9525">
            <a:noFill/>
            <a:miter lim="800000"/>
            <a:headEnd/>
            <a:tailEnd/>
          </a:ln>
          <a:effectLst/>
        </p:spPr>
        <p:txBody>
          <a:bodyPr>
            <a:spAutoFit/>
          </a:bodyPr>
          <a:lstStyle/>
          <a:p>
            <a:pPr algn="ctr" eaLnBrk="0" hangingPunct="0">
              <a:spcBef>
                <a:spcPct val="50000"/>
              </a:spcBef>
              <a:defRPr/>
            </a:pPr>
            <a:r>
              <a:rPr lang="en-US" sz="3600" b="1">
                <a:solidFill>
                  <a:srgbClr val="043DD8"/>
                </a:solidFill>
                <a:effectLst>
                  <a:outerShdw blurRad="38100" dist="38100" dir="2700000" algn="tl">
                    <a:srgbClr val="000000"/>
                  </a:outerShdw>
                </a:effectLst>
                <a:latin typeface="Times New Roman" pitchFamily="18" charset="0"/>
              </a:rPr>
              <a:t>Schedule</a:t>
            </a:r>
          </a:p>
        </p:txBody>
      </p:sp>
      <p:sp>
        <p:nvSpPr>
          <p:cNvPr id="60424" name="Text Box 8"/>
          <p:cNvSpPr txBox="1">
            <a:spLocks noChangeArrowheads="1"/>
          </p:cNvSpPr>
          <p:nvPr/>
        </p:nvSpPr>
        <p:spPr bwMode="auto">
          <a:xfrm>
            <a:off x="3886200" y="3505200"/>
            <a:ext cx="2133600" cy="137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spcBef>
                <a:spcPct val="50000"/>
              </a:spcBef>
            </a:pPr>
            <a:r>
              <a:rPr lang="en-US" sz="2800" b="1">
                <a:latin typeface="Times New Roman" panose="02020603050405020304" pitchFamily="18" charset="0"/>
              </a:rPr>
              <a:t>Within Available Resources</a:t>
            </a:r>
          </a:p>
        </p:txBody>
      </p:sp>
      <p:sp>
        <p:nvSpPr>
          <p:cNvPr id="60425" name="Text Box 9"/>
          <p:cNvSpPr txBox="1">
            <a:spLocks noChangeArrowheads="1"/>
          </p:cNvSpPr>
          <p:nvPr/>
        </p:nvSpPr>
        <p:spPr bwMode="auto">
          <a:xfrm>
            <a:off x="2743200" y="1447800"/>
            <a:ext cx="4191000" cy="523220"/>
          </a:xfrm>
          <a:prstGeom prst="rect">
            <a:avLst/>
          </a:prstGeom>
          <a:noFill/>
          <a:ln w="9525">
            <a:noFill/>
            <a:miter lim="800000"/>
            <a:headEnd/>
            <a:tailEnd/>
          </a:ln>
          <a:effectLst/>
        </p:spPr>
        <p:txBody>
          <a:bodyPr>
            <a:spAutoFit/>
          </a:bodyPr>
          <a:lstStyle/>
          <a:p>
            <a:pPr algn="ctr">
              <a:spcBef>
                <a:spcPct val="50000"/>
              </a:spcBef>
              <a:defRPr/>
            </a:pPr>
            <a:r>
              <a:rPr lang="en-US" sz="2800" b="1" dirty="0"/>
              <a:t>Project Scope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421"/>
                                        </p:tgtEl>
                                        <p:attrNameLst>
                                          <p:attrName>style.visibility</p:attrName>
                                        </p:attrNameLst>
                                      </p:cBhvr>
                                      <p:to>
                                        <p:strVal val="visible"/>
                                      </p:to>
                                    </p:set>
                                    <p:anim calcmode="lin" valueType="num">
                                      <p:cBhvr additive="base">
                                        <p:cTn id="7" dur="500" fill="hold"/>
                                        <p:tgtEl>
                                          <p:spTgt spid="60421"/>
                                        </p:tgtEl>
                                        <p:attrNameLst>
                                          <p:attrName>ppt_x</p:attrName>
                                        </p:attrNameLst>
                                      </p:cBhvr>
                                      <p:tavLst>
                                        <p:tav tm="0">
                                          <p:val>
                                            <p:strVal val="0-#ppt_w/2"/>
                                          </p:val>
                                        </p:tav>
                                        <p:tav tm="100000">
                                          <p:val>
                                            <p:strVal val="#ppt_x"/>
                                          </p:val>
                                        </p:tav>
                                      </p:tavLst>
                                    </p:anim>
                                    <p:anim calcmode="lin" valueType="num">
                                      <p:cBhvr additive="base">
                                        <p:cTn id="8" dur="500" fill="hold"/>
                                        <p:tgtEl>
                                          <p:spTgt spid="6042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0422"/>
                                        </p:tgtEl>
                                        <p:attrNameLst>
                                          <p:attrName>style.visibility</p:attrName>
                                        </p:attrNameLst>
                                      </p:cBhvr>
                                      <p:to>
                                        <p:strVal val="visible"/>
                                      </p:to>
                                    </p:set>
                                    <p:anim calcmode="lin" valueType="num">
                                      <p:cBhvr additive="base">
                                        <p:cTn id="13" dur="500" fill="hold"/>
                                        <p:tgtEl>
                                          <p:spTgt spid="60422"/>
                                        </p:tgtEl>
                                        <p:attrNameLst>
                                          <p:attrName>ppt_x</p:attrName>
                                        </p:attrNameLst>
                                      </p:cBhvr>
                                      <p:tavLst>
                                        <p:tav tm="0">
                                          <p:val>
                                            <p:strVal val="1+#ppt_w/2"/>
                                          </p:val>
                                        </p:tav>
                                        <p:tav tm="100000">
                                          <p:val>
                                            <p:strVal val="#ppt_x"/>
                                          </p:val>
                                        </p:tav>
                                      </p:tavLst>
                                    </p:anim>
                                    <p:anim calcmode="lin" valueType="num">
                                      <p:cBhvr additive="base">
                                        <p:cTn id="14" dur="500" fill="hold"/>
                                        <p:tgtEl>
                                          <p:spTgt spid="6042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0423"/>
                                        </p:tgtEl>
                                        <p:attrNameLst>
                                          <p:attrName>style.visibility</p:attrName>
                                        </p:attrNameLst>
                                      </p:cBhvr>
                                      <p:to>
                                        <p:strVal val="visible"/>
                                      </p:to>
                                    </p:set>
                                    <p:anim calcmode="lin" valueType="num">
                                      <p:cBhvr additive="base">
                                        <p:cTn id="19" dur="500" fill="hold"/>
                                        <p:tgtEl>
                                          <p:spTgt spid="60423"/>
                                        </p:tgtEl>
                                        <p:attrNameLst>
                                          <p:attrName>ppt_x</p:attrName>
                                        </p:attrNameLst>
                                      </p:cBhvr>
                                      <p:tavLst>
                                        <p:tav tm="0">
                                          <p:val>
                                            <p:strVal val="#ppt_x"/>
                                          </p:val>
                                        </p:tav>
                                        <p:tav tm="100000">
                                          <p:val>
                                            <p:strVal val="#ppt_x"/>
                                          </p:val>
                                        </p:tav>
                                      </p:tavLst>
                                    </p:anim>
                                    <p:anim calcmode="lin" valueType="num">
                                      <p:cBhvr additive="base">
                                        <p:cTn id="20" dur="500" fill="hold"/>
                                        <p:tgtEl>
                                          <p:spTgt spid="6042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0418"/>
                                        </p:tgtEl>
                                        <p:attrNameLst>
                                          <p:attrName>style.visibility</p:attrName>
                                        </p:attrNameLst>
                                      </p:cBhvr>
                                      <p:to>
                                        <p:strVal val="visible"/>
                                      </p:to>
                                    </p:set>
                                    <p:animEffect transition="in" filter="dissolve">
                                      <p:cBhvr>
                                        <p:cTn id="25" dur="500"/>
                                        <p:tgtEl>
                                          <p:spTgt spid="60418"/>
                                        </p:tgtEl>
                                      </p:cBhvr>
                                    </p:animEffect>
                                  </p:childTnLst>
                                </p:cTn>
                              </p:par>
                            </p:childTnLst>
                          </p:cTn>
                        </p:par>
                        <p:par>
                          <p:cTn id="26" fill="hold" nodeType="afterGroup">
                            <p:stCondLst>
                              <p:cond delay="500"/>
                            </p:stCondLst>
                            <p:childTnLst>
                              <p:par>
                                <p:cTn id="27" presetID="5" presetClass="entr" presetSubtype="10" fill="hold" grpId="0" nodeType="afterEffect">
                                  <p:stCondLst>
                                    <p:cond delay="0"/>
                                  </p:stCondLst>
                                  <p:childTnLst>
                                    <p:set>
                                      <p:cBhvr>
                                        <p:cTn id="28" dur="1" fill="hold">
                                          <p:stCondLst>
                                            <p:cond delay="0"/>
                                          </p:stCondLst>
                                        </p:cTn>
                                        <p:tgtEl>
                                          <p:spTgt spid="60425"/>
                                        </p:tgtEl>
                                        <p:attrNameLst>
                                          <p:attrName>style.visibility</p:attrName>
                                        </p:attrNameLst>
                                      </p:cBhvr>
                                      <p:to>
                                        <p:strVal val="visible"/>
                                      </p:to>
                                    </p:set>
                                    <p:animEffect transition="in" filter="checkerboard(across)">
                                      <p:cBhvr>
                                        <p:cTn id="29" dur="500"/>
                                        <p:tgtEl>
                                          <p:spTgt spid="6042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60424"/>
                                        </p:tgtEl>
                                        <p:attrNameLst>
                                          <p:attrName>style.visibility</p:attrName>
                                        </p:attrNameLst>
                                      </p:cBhvr>
                                      <p:to>
                                        <p:strVal val="visible"/>
                                      </p:to>
                                    </p:set>
                                    <p:anim calcmode="lin" valueType="num">
                                      <p:cBhvr>
                                        <p:cTn id="34" dur="500" fill="hold"/>
                                        <p:tgtEl>
                                          <p:spTgt spid="60424"/>
                                        </p:tgtEl>
                                        <p:attrNameLst>
                                          <p:attrName>ppt_w</p:attrName>
                                        </p:attrNameLst>
                                      </p:cBhvr>
                                      <p:tavLst>
                                        <p:tav tm="0">
                                          <p:val>
                                            <p:fltVal val="0"/>
                                          </p:val>
                                        </p:tav>
                                        <p:tav tm="100000">
                                          <p:val>
                                            <p:strVal val="#ppt_w"/>
                                          </p:val>
                                        </p:tav>
                                      </p:tavLst>
                                    </p:anim>
                                    <p:anim calcmode="lin" valueType="num">
                                      <p:cBhvr>
                                        <p:cTn id="35" dur="500" fill="hold"/>
                                        <p:tgtEl>
                                          <p:spTgt spid="604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animBg="1"/>
      <p:bldP spid="60421" grpId="0" autoUpdateAnimBg="0"/>
      <p:bldP spid="60422" grpId="0" autoUpdateAnimBg="0"/>
      <p:bldP spid="60423" grpId="0" autoUpdateAnimBg="0"/>
      <p:bldP spid="60424" grpId="0" autoUpdateAnimBg="0"/>
      <p:bldP spid="60425"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3316" name="Rectangle 4"/>
          <p:cNvSpPr>
            <a:spLocks noGrp="1" noChangeArrowheads="1"/>
          </p:cNvSpPr>
          <p:nvPr>
            <p:ph type="title"/>
          </p:nvPr>
        </p:nvSpPr>
        <p:spPr/>
        <p:txBody>
          <a:bodyPr/>
          <a:lstStyle/>
          <a:p>
            <a:pPr eaLnBrk="1" hangingPunct="1"/>
            <a:r>
              <a:rPr lang="en-US" sz="2800" b="1" dirty="0" smtClean="0">
                <a:solidFill>
                  <a:schemeClr val="tx1"/>
                </a:solidFill>
              </a:rPr>
              <a:t>Balancing the “Project Success Triangle”</a:t>
            </a:r>
          </a:p>
        </p:txBody>
      </p:sp>
      <p:sp>
        <p:nvSpPr>
          <p:cNvPr id="62469" name="Rectangle 5"/>
          <p:cNvSpPr>
            <a:spLocks noGrp="1" noChangeArrowheads="1"/>
          </p:cNvSpPr>
          <p:nvPr>
            <p:ph type="body" sz="half" idx="1"/>
          </p:nvPr>
        </p:nvSpPr>
        <p:spPr>
          <a:xfrm>
            <a:off x="1066800" y="1676400"/>
            <a:ext cx="3813175" cy="4114800"/>
          </a:xfrm>
        </p:spPr>
        <p:txBody>
          <a:bodyPr/>
          <a:lstStyle/>
          <a:p>
            <a:pPr eaLnBrk="1" hangingPunct="1"/>
            <a:r>
              <a:rPr lang="en-US" sz="2800" dirty="0" smtClean="0"/>
              <a:t>A clear understanding of customer priorities</a:t>
            </a:r>
          </a:p>
          <a:p>
            <a:pPr eaLnBrk="1" hangingPunct="1"/>
            <a:r>
              <a:rPr lang="en-US" sz="2800" dirty="0" smtClean="0"/>
              <a:t>“People” skills </a:t>
            </a:r>
          </a:p>
          <a:p>
            <a:pPr eaLnBrk="1" hangingPunct="1"/>
            <a:r>
              <a:rPr lang="en-US" sz="2800" dirty="0" smtClean="0"/>
              <a:t>Thorough planning</a:t>
            </a:r>
          </a:p>
          <a:p>
            <a:pPr eaLnBrk="1" hangingPunct="1"/>
            <a:r>
              <a:rPr lang="en-US" sz="2800" dirty="0" smtClean="0"/>
              <a:t>An organized, structured process</a:t>
            </a:r>
          </a:p>
        </p:txBody>
      </p:sp>
      <p:sp>
        <p:nvSpPr>
          <p:cNvPr id="13318" name="Rectangle 6"/>
          <p:cNvSpPr>
            <a:spLocks noChangeArrowheads="1"/>
          </p:cNvSpPr>
          <p:nvPr/>
        </p:nvSpPr>
        <p:spPr bwMode="auto">
          <a:xfrm>
            <a:off x="838200" y="990600"/>
            <a:ext cx="74676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62471" name="Picture 7" descr="j0177739"/>
          <p:cNvPicPr>
            <a:picLocks noGrp="1" noChangeAspect="1" noChangeArrowheads="1"/>
          </p:cNvPicPr>
          <p:nvPr>
            <p:ph type="clipArt" sz="half" idx="2"/>
          </p:nvPr>
        </p:nvPicPr>
        <p:blipFill>
          <a:blip r:embed="rId3" cstate="print"/>
          <a:srcRect/>
          <a:stretch>
            <a:fillRect/>
          </a:stretch>
        </p:blipFill>
        <p:spPr>
          <a:xfrm>
            <a:off x="5024438" y="2390775"/>
            <a:ext cx="3814762" cy="2686050"/>
          </a:xfrm>
          <a:ln w="28575">
            <a:solidFill>
              <a:schemeClr val="bg2"/>
            </a:solidFill>
          </a:ln>
          <a:effectLst>
            <a:outerShdw dist="107763" dir="2700000" algn="ctr" rotWithShape="0">
              <a:schemeClr val="bg2"/>
            </a:outerShdw>
          </a:effec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469"/>
                                        </p:tgtEl>
                                        <p:attrNameLst>
                                          <p:attrName>style.visibility</p:attrName>
                                        </p:attrNameLst>
                                      </p:cBhvr>
                                      <p:to>
                                        <p:strVal val="visible"/>
                                      </p:to>
                                    </p:set>
                                    <p:animEffect transition="in" filter="blinds(horizontal)">
                                      <p:cBhvr>
                                        <p:cTn id="7" dur="500"/>
                                        <p:tgtEl>
                                          <p:spTgt spid="62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2800" b="1" dirty="0" smtClean="0">
                <a:solidFill>
                  <a:schemeClr val="tx1"/>
                </a:solidFill>
              </a:rPr>
              <a:t>Project Management Process</a:t>
            </a:r>
          </a:p>
        </p:txBody>
      </p:sp>
      <p:sp>
        <p:nvSpPr>
          <p:cNvPr id="14339" name="Oval 3"/>
          <p:cNvSpPr>
            <a:spLocks noChangeArrowheads="1"/>
          </p:cNvSpPr>
          <p:nvPr/>
        </p:nvSpPr>
        <p:spPr bwMode="auto">
          <a:xfrm>
            <a:off x="990600" y="2209800"/>
            <a:ext cx="2362200" cy="1295400"/>
          </a:xfrm>
          <a:prstGeom prst="ellipse">
            <a:avLst/>
          </a:prstGeom>
          <a:solidFill>
            <a:srgbClr val="66CCFF"/>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Initiation</a:t>
            </a:r>
          </a:p>
        </p:txBody>
      </p:sp>
      <p:sp>
        <p:nvSpPr>
          <p:cNvPr id="64516" name="Oval 4"/>
          <p:cNvSpPr>
            <a:spLocks noChangeArrowheads="1"/>
          </p:cNvSpPr>
          <p:nvPr/>
        </p:nvSpPr>
        <p:spPr bwMode="auto">
          <a:xfrm>
            <a:off x="4572000" y="2209800"/>
            <a:ext cx="2362200" cy="1295400"/>
          </a:xfrm>
          <a:prstGeom prst="ellipse">
            <a:avLst/>
          </a:prstGeom>
          <a:solidFill>
            <a:srgbClr val="FFCC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Planning</a:t>
            </a:r>
          </a:p>
        </p:txBody>
      </p:sp>
      <p:sp>
        <p:nvSpPr>
          <p:cNvPr id="64517" name="Oval 5"/>
          <p:cNvSpPr>
            <a:spLocks noChangeArrowheads="1"/>
          </p:cNvSpPr>
          <p:nvPr/>
        </p:nvSpPr>
        <p:spPr bwMode="auto">
          <a:xfrm>
            <a:off x="2895600" y="3810000"/>
            <a:ext cx="2362200" cy="1295400"/>
          </a:xfrm>
          <a:prstGeom prst="ellipse">
            <a:avLst/>
          </a:prstGeom>
          <a:solidFill>
            <a:srgbClr val="66FF33"/>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Execution</a:t>
            </a:r>
          </a:p>
        </p:txBody>
      </p:sp>
      <p:sp>
        <p:nvSpPr>
          <p:cNvPr id="64518" name="Oval 6"/>
          <p:cNvSpPr>
            <a:spLocks noChangeArrowheads="1"/>
          </p:cNvSpPr>
          <p:nvPr/>
        </p:nvSpPr>
        <p:spPr bwMode="auto">
          <a:xfrm>
            <a:off x="6477000" y="3810000"/>
            <a:ext cx="2362200" cy="1295400"/>
          </a:xfrm>
          <a:prstGeom prst="ellipse">
            <a:avLst/>
          </a:prstGeom>
          <a:solidFill>
            <a:srgbClr val="66FF33"/>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Controls</a:t>
            </a:r>
          </a:p>
        </p:txBody>
      </p:sp>
      <p:sp>
        <p:nvSpPr>
          <p:cNvPr id="64519" name="Oval 7"/>
          <p:cNvSpPr>
            <a:spLocks noChangeArrowheads="1"/>
          </p:cNvSpPr>
          <p:nvPr/>
        </p:nvSpPr>
        <p:spPr bwMode="auto">
          <a:xfrm>
            <a:off x="4800600" y="5257800"/>
            <a:ext cx="2362200" cy="1295400"/>
          </a:xfrm>
          <a:prstGeom prst="ellipse">
            <a:avLst/>
          </a:prstGeom>
          <a:solidFill>
            <a:srgbClr val="FF5008"/>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Closeout</a:t>
            </a:r>
          </a:p>
        </p:txBody>
      </p:sp>
      <p:cxnSp>
        <p:nvCxnSpPr>
          <p:cNvPr id="64520" name="AutoShape 8"/>
          <p:cNvCxnSpPr>
            <a:cxnSpLocks noChangeShapeType="1"/>
            <a:stCxn id="14339" idx="6"/>
            <a:endCxn id="64516" idx="2"/>
          </p:cNvCxnSpPr>
          <p:nvPr/>
        </p:nvCxnSpPr>
        <p:spPr bwMode="auto">
          <a:xfrm>
            <a:off x="3352800" y="2857500"/>
            <a:ext cx="1219200" cy="0"/>
          </a:xfrm>
          <a:prstGeom prst="straightConnector1">
            <a:avLst/>
          </a:prstGeom>
          <a:noFill/>
          <a:ln w="57150">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4521" name="AutoShape 9"/>
          <p:cNvCxnSpPr>
            <a:cxnSpLocks noChangeShapeType="1"/>
            <a:stCxn id="64516" idx="4"/>
            <a:endCxn id="64517" idx="0"/>
          </p:cNvCxnSpPr>
          <p:nvPr/>
        </p:nvCxnSpPr>
        <p:spPr bwMode="auto">
          <a:xfrm flipH="1">
            <a:off x="4076700" y="3505200"/>
            <a:ext cx="1676400" cy="304800"/>
          </a:xfrm>
          <a:prstGeom prst="straightConnector1">
            <a:avLst/>
          </a:prstGeom>
          <a:noFill/>
          <a:ln w="57150">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4522" name="AutoShape 10"/>
          <p:cNvCxnSpPr>
            <a:cxnSpLocks noChangeShapeType="1"/>
            <a:stCxn id="64516" idx="4"/>
            <a:endCxn id="64518" idx="0"/>
          </p:cNvCxnSpPr>
          <p:nvPr/>
        </p:nvCxnSpPr>
        <p:spPr bwMode="auto">
          <a:xfrm>
            <a:off x="5753100" y="3505200"/>
            <a:ext cx="1905000" cy="304800"/>
          </a:xfrm>
          <a:prstGeom prst="straightConnector1">
            <a:avLst/>
          </a:prstGeom>
          <a:noFill/>
          <a:ln w="57150">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4523" name="AutoShape 11"/>
          <p:cNvCxnSpPr>
            <a:cxnSpLocks noChangeShapeType="1"/>
            <a:stCxn id="64517" idx="4"/>
            <a:endCxn id="64519" idx="2"/>
          </p:cNvCxnSpPr>
          <p:nvPr/>
        </p:nvCxnSpPr>
        <p:spPr bwMode="auto">
          <a:xfrm>
            <a:off x="4076700" y="5105400"/>
            <a:ext cx="723900" cy="800100"/>
          </a:xfrm>
          <a:prstGeom prst="straightConnector1">
            <a:avLst/>
          </a:prstGeom>
          <a:noFill/>
          <a:ln w="57150">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4524" name="AutoShape 12"/>
          <p:cNvCxnSpPr>
            <a:cxnSpLocks noChangeShapeType="1"/>
            <a:stCxn id="64517" idx="6"/>
            <a:endCxn id="64518" idx="2"/>
          </p:cNvCxnSpPr>
          <p:nvPr/>
        </p:nvCxnSpPr>
        <p:spPr bwMode="auto">
          <a:xfrm>
            <a:off x="5257800" y="4457700"/>
            <a:ext cx="1219200" cy="0"/>
          </a:xfrm>
          <a:prstGeom prst="straightConnector1">
            <a:avLst/>
          </a:prstGeom>
          <a:noFill/>
          <a:ln w="57150">
            <a:solidFill>
              <a:schemeClr val="tx1"/>
            </a:solidFill>
            <a:round/>
            <a:headEnd type="triangle" w="sm" len="sm"/>
            <a:tailEnd type="triangle" w="sm" len="sm"/>
          </a:ln>
          <a:extLst>
            <a:ext uri="{909E8E84-426E-40DD-AFC4-6F175D3DCCD1}">
              <a14:hiddenFill xmlns:a14="http://schemas.microsoft.com/office/drawing/2010/main" xmlns="">
                <a:noFill/>
              </a14:hiddenFill>
            </a:ext>
          </a:extLst>
        </p:spPr>
      </p:cxnSp>
      <p:sp>
        <p:nvSpPr>
          <p:cNvPr id="14349" name="Text Box 13"/>
          <p:cNvSpPr txBox="1">
            <a:spLocks noChangeArrowheads="1"/>
          </p:cNvSpPr>
          <p:nvPr/>
        </p:nvSpPr>
        <p:spPr bwMode="auto">
          <a:xfrm>
            <a:off x="7086600" y="1905000"/>
            <a:ext cx="1752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spcBef>
                <a:spcPct val="50000"/>
              </a:spcBef>
            </a:pPr>
            <a:r>
              <a:rPr lang="en-US" sz="1400">
                <a:latin typeface="Times New Roman" panose="02020603050405020304" pitchFamily="18" charset="0"/>
              </a:rPr>
              <a:t>Source</a:t>
            </a:r>
            <a:r>
              <a:rPr lang="en-US" sz="1600">
                <a:latin typeface="Times New Roman" panose="02020603050405020304" pitchFamily="18" charset="0"/>
              </a:rPr>
              <a:t>: </a:t>
            </a:r>
            <a:r>
              <a:rPr lang="en-US" sz="1400">
                <a:latin typeface="Times New Roman" panose="02020603050405020304" pitchFamily="18" charset="0"/>
              </a:rPr>
              <a:t>PMBOK</a:t>
            </a:r>
          </a:p>
        </p:txBody>
      </p:sp>
      <p:sp>
        <p:nvSpPr>
          <p:cNvPr id="64526" name="Text Box 14"/>
          <p:cNvSpPr txBox="1">
            <a:spLocks noChangeArrowheads="1"/>
          </p:cNvSpPr>
          <p:nvPr/>
        </p:nvSpPr>
        <p:spPr bwMode="auto">
          <a:xfrm>
            <a:off x="838200" y="4876800"/>
            <a:ext cx="2590800" cy="1766888"/>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sz="2200" b="1">
                <a:effectLst>
                  <a:outerShdw blurRad="38100" dist="38100" dir="2700000" algn="tl">
                    <a:srgbClr val="FFFFFF"/>
                  </a:outerShdw>
                </a:effectLst>
                <a:latin typeface="Times New Roman" pitchFamily="18" charset="0"/>
              </a:rPr>
              <a:t>To help guide you through the process you need a roadmap of some type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4520"/>
                                        </p:tgtEl>
                                        <p:attrNameLst>
                                          <p:attrName>style.visibility</p:attrName>
                                        </p:attrNameLst>
                                      </p:cBhvr>
                                      <p:to>
                                        <p:strVal val="visible"/>
                                      </p:to>
                                    </p:set>
                                    <p:animEffect transition="in" filter="wipe(left)">
                                      <p:cBhvr>
                                        <p:cTn id="7" dur="500"/>
                                        <p:tgtEl>
                                          <p:spTgt spid="64520"/>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4516"/>
                                        </p:tgtEl>
                                        <p:attrNameLst>
                                          <p:attrName>style.visibility</p:attrName>
                                        </p:attrNameLst>
                                      </p:cBhvr>
                                      <p:to>
                                        <p:strVal val="visible"/>
                                      </p:to>
                                    </p:set>
                                    <p:animEffect transition="in" filter="dissolve">
                                      <p:cBhvr>
                                        <p:cTn id="11" dur="500"/>
                                        <p:tgtEl>
                                          <p:spTgt spid="645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64521"/>
                                        </p:tgtEl>
                                        <p:attrNameLst>
                                          <p:attrName>style.visibility</p:attrName>
                                        </p:attrNameLst>
                                      </p:cBhvr>
                                      <p:to>
                                        <p:strVal val="visible"/>
                                      </p:to>
                                    </p:set>
                                    <p:animEffect transition="in" filter="wipe(up)">
                                      <p:cBhvr>
                                        <p:cTn id="16" dur="500"/>
                                        <p:tgtEl>
                                          <p:spTgt spid="64521"/>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64522"/>
                                        </p:tgtEl>
                                        <p:attrNameLst>
                                          <p:attrName>style.visibility</p:attrName>
                                        </p:attrNameLst>
                                      </p:cBhvr>
                                      <p:to>
                                        <p:strVal val="visible"/>
                                      </p:to>
                                    </p:set>
                                    <p:animEffect transition="in" filter="wipe(up)">
                                      <p:cBhvr>
                                        <p:cTn id="20" dur="500"/>
                                        <p:tgtEl>
                                          <p:spTgt spid="64522"/>
                                        </p:tgtEl>
                                      </p:cBhvr>
                                    </p:animEffect>
                                  </p:childTnLst>
                                </p:cTn>
                              </p:par>
                            </p:childTnLst>
                          </p:cTn>
                        </p:par>
                        <p:par>
                          <p:cTn id="21" fill="hold" nodeType="afterGroup">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64517"/>
                                        </p:tgtEl>
                                        <p:attrNameLst>
                                          <p:attrName>style.visibility</p:attrName>
                                        </p:attrNameLst>
                                      </p:cBhvr>
                                      <p:to>
                                        <p:strVal val="visible"/>
                                      </p:to>
                                    </p:set>
                                    <p:animEffect transition="in" filter="dissolve">
                                      <p:cBhvr>
                                        <p:cTn id="24" dur="500"/>
                                        <p:tgtEl>
                                          <p:spTgt spid="64517"/>
                                        </p:tgtEl>
                                      </p:cBhvr>
                                    </p:animEffect>
                                  </p:childTnLst>
                                </p:cTn>
                              </p:par>
                            </p:childTnLst>
                          </p:cTn>
                        </p:par>
                        <p:par>
                          <p:cTn id="25" fill="hold" nodeType="afterGroup">
                            <p:stCondLst>
                              <p:cond delay="1500"/>
                            </p:stCondLst>
                            <p:childTnLst>
                              <p:par>
                                <p:cTn id="26" presetID="9" presetClass="entr" presetSubtype="0" fill="hold" grpId="0" nodeType="afterEffect">
                                  <p:stCondLst>
                                    <p:cond delay="0"/>
                                  </p:stCondLst>
                                  <p:childTnLst>
                                    <p:set>
                                      <p:cBhvr>
                                        <p:cTn id="27" dur="1" fill="hold">
                                          <p:stCondLst>
                                            <p:cond delay="0"/>
                                          </p:stCondLst>
                                        </p:cTn>
                                        <p:tgtEl>
                                          <p:spTgt spid="64518"/>
                                        </p:tgtEl>
                                        <p:attrNameLst>
                                          <p:attrName>style.visibility</p:attrName>
                                        </p:attrNameLst>
                                      </p:cBhvr>
                                      <p:to>
                                        <p:strVal val="visible"/>
                                      </p:to>
                                    </p:set>
                                    <p:animEffect transition="in" filter="dissolve">
                                      <p:cBhvr>
                                        <p:cTn id="28" dur="500"/>
                                        <p:tgtEl>
                                          <p:spTgt spid="64518"/>
                                        </p:tgtEl>
                                      </p:cBhvr>
                                    </p:animEffect>
                                  </p:childTnLst>
                                </p:cTn>
                              </p:par>
                            </p:childTnLst>
                          </p:cTn>
                        </p:par>
                        <p:par>
                          <p:cTn id="29" fill="hold" nodeType="afterGroup">
                            <p:stCondLst>
                              <p:cond delay="2000"/>
                            </p:stCondLst>
                            <p:childTnLst>
                              <p:par>
                                <p:cTn id="30" presetID="17" presetClass="entr" presetSubtype="10" fill="hold" nodeType="afterEffect">
                                  <p:stCondLst>
                                    <p:cond delay="0"/>
                                  </p:stCondLst>
                                  <p:childTnLst>
                                    <p:set>
                                      <p:cBhvr>
                                        <p:cTn id="31" dur="1" fill="hold">
                                          <p:stCondLst>
                                            <p:cond delay="0"/>
                                          </p:stCondLst>
                                        </p:cTn>
                                        <p:tgtEl>
                                          <p:spTgt spid="64524"/>
                                        </p:tgtEl>
                                        <p:attrNameLst>
                                          <p:attrName>style.visibility</p:attrName>
                                        </p:attrNameLst>
                                      </p:cBhvr>
                                      <p:to>
                                        <p:strVal val="visible"/>
                                      </p:to>
                                    </p:set>
                                    <p:anim calcmode="lin" valueType="num">
                                      <p:cBhvr>
                                        <p:cTn id="32" dur="500" fill="hold"/>
                                        <p:tgtEl>
                                          <p:spTgt spid="64524"/>
                                        </p:tgtEl>
                                        <p:attrNameLst>
                                          <p:attrName>ppt_w</p:attrName>
                                        </p:attrNameLst>
                                      </p:cBhvr>
                                      <p:tavLst>
                                        <p:tav tm="0">
                                          <p:val>
                                            <p:fltVal val="0"/>
                                          </p:val>
                                        </p:tav>
                                        <p:tav tm="100000">
                                          <p:val>
                                            <p:strVal val="#ppt_w"/>
                                          </p:val>
                                        </p:tav>
                                      </p:tavLst>
                                    </p:anim>
                                    <p:anim calcmode="lin" valueType="num">
                                      <p:cBhvr>
                                        <p:cTn id="33" dur="500" fill="hold"/>
                                        <p:tgtEl>
                                          <p:spTgt spid="64524"/>
                                        </p:tgtEl>
                                        <p:attrNameLst>
                                          <p:attrName>ppt_h</p:attrName>
                                        </p:attrNameLst>
                                      </p:cBhvr>
                                      <p:tavLst>
                                        <p:tav tm="0">
                                          <p:val>
                                            <p:strVal val="#ppt_h"/>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1" fill="hold" nodeType="clickEffect">
                                  <p:stCondLst>
                                    <p:cond delay="0"/>
                                  </p:stCondLst>
                                  <p:childTnLst>
                                    <p:set>
                                      <p:cBhvr>
                                        <p:cTn id="37" dur="1" fill="hold">
                                          <p:stCondLst>
                                            <p:cond delay="0"/>
                                          </p:stCondLst>
                                        </p:cTn>
                                        <p:tgtEl>
                                          <p:spTgt spid="64523"/>
                                        </p:tgtEl>
                                        <p:attrNameLst>
                                          <p:attrName>style.visibility</p:attrName>
                                        </p:attrNameLst>
                                      </p:cBhvr>
                                      <p:to>
                                        <p:strVal val="visible"/>
                                      </p:to>
                                    </p:set>
                                    <p:animEffect transition="in" filter="wipe(up)">
                                      <p:cBhvr>
                                        <p:cTn id="38" dur="500"/>
                                        <p:tgtEl>
                                          <p:spTgt spid="64523"/>
                                        </p:tgtEl>
                                      </p:cBhvr>
                                    </p:animEffect>
                                  </p:childTnLst>
                                </p:cTn>
                              </p:par>
                            </p:childTnLst>
                          </p:cTn>
                        </p:par>
                        <p:par>
                          <p:cTn id="39" fill="hold" nodeType="afterGroup">
                            <p:stCondLst>
                              <p:cond delay="500"/>
                            </p:stCondLst>
                            <p:childTnLst>
                              <p:par>
                                <p:cTn id="40" presetID="9" presetClass="entr" presetSubtype="0" fill="hold" grpId="0" nodeType="afterEffect">
                                  <p:stCondLst>
                                    <p:cond delay="0"/>
                                  </p:stCondLst>
                                  <p:childTnLst>
                                    <p:set>
                                      <p:cBhvr>
                                        <p:cTn id="41" dur="1" fill="hold">
                                          <p:stCondLst>
                                            <p:cond delay="0"/>
                                          </p:stCondLst>
                                        </p:cTn>
                                        <p:tgtEl>
                                          <p:spTgt spid="64519"/>
                                        </p:tgtEl>
                                        <p:attrNameLst>
                                          <p:attrName>style.visibility</p:attrName>
                                        </p:attrNameLst>
                                      </p:cBhvr>
                                      <p:to>
                                        <p:strVal val="visible"/>
                                      </p:to>
                                    </p:set>
                                    <p:animEffect transition="in" filter="dissolve">
                                      <p:cBhvr>
                                        <p:cTn id="42" dur="500"/>
                                        <p:tgtEl>
                                          <p:spTgt spid="645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64526"/>
                                        </p:tgtEl>
                                        <p:attrNameLst>
                                          <p:attrName>style.visibility</p:attrName>
                                        </p:attrNameLst>
                                      </p:cBhvr>
                                      <p:to>
                                        <p:strVal val="visible"/>
                                      </p:to>
                                    </p:set>
                                    <p:animEffect transition="in" filter="slide(fromBottom)">
                                      <p:cBhvr>
                                        <p:cTn id="47" dur="500"/>
                                        <p:tgtEl>
                                          <p:spTgt spid="645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6" grpId="0" animBg="1" autoUpdateAnimBg="0"/>
      <p:bldP spid="64517" grpId="0" animBg="1" autoUpdateAnimBg="0"/>
      <p:bldP spid="64518" grpId="0" animBg="1" autoUpdateAnimBg="0"/>
      <p:bldP spid="64519" grpId="0" animBg="1" autoUpdateAnimBg="0"/>
      <p:bldP spid="6452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536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15364"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741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7412"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7413"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7414" name="Rectangle 6"/>
          <p:cNvSpPr>
            <a:spLocks noGrp="1" noChangeArrowheads="1"/>
          </p:cNvSpPr>
          <p:nvPr>
            <p:ph type="title"/>
          </p:nvPr>
        </p:nvSpPr>
        <p:spPr/>
        <p:txBody>
          <a:bodyPr/>
          <a:lstStyle/>
          <a:p>
            <a:pPr eaLnBrk="1" hangingPunct="1"/>
            <a:r>
              <a:rPr lang="en-US" smtClean="0"/>
              <a:t>Key Project Stakeholders</a:t>
            </a:r>
          </a:p>
        </p:txBody>
      </p:sp>
      <p:sp>
        <p:nvSpPr>
          <p:cNvPr id="17415" name="Rectangle 7"/>
          <p:cNvSpPr>
            <a:spLocks noGrp="1" noChangeArrowheads="1"/>
          </p:cNvSpPr>
          <p:nvPr>
            <p:ph type="body" sz="half" idx="1"/>
          </p:nvPr>
        </p:nvSpPr>
        <p:spPr/>
        <p:txBody>
          <a:bodyPr/>
          <a:lstStyle/>
          <a:p>
            <a:pPr eaLnBrk="1" hangingPunct="1"/>
            <a:r>
              <a:rPr lang="en-US" smtClean="0"/>
              <a:t>Customer/client</a:t>
            </a:r>
          </a:p>
          <a:p>
            <a:pPr eaLnBrk="1" hangingPunct="1"/>
            <a:r>
              <a:rPr lang="en-US" smtClean="0"/>
              <a:t>Project sponsor</a:t>
            </a:r>
          </a:p>
          <a:p>
            <a:pPr eaLnBrk="1" hangingPunct="1"/>
            <a:r>
              <a:rPr lang="en-US" smtClean="0"/>
              <a:t>Project manager</a:t>
            </a:r>
          </a:p>
          <a:p>
            <a:pPr eaLnBrk="1" hangingPunct="1"/>
            <a:r>
              <a:rPr lang="en-US" smtClean="0"/>
              <a:t>Project team</a:t>
            </a:r>
          </a:p>
        </p:txBody>
      </p:sp>
      <p:pic>
        <p:nvPicPr>
          <p:cNvPr id="17416" name="Picture 8" descr="j0271412"/>
          <p:cNvPicPr>
            <a:picLocks noGrp="1" noChangeAspect="1" noChangeArrowheads="1"/>
          </p:cNvPicPr>
          <p:nvPr>
            <p:ph type="clipArt" sz="half" idx="2"/>
          </p:nvPr>
        </p:nvPicPr>
        <p:blipFill>
          <a:blip r:embed="rId3" cstate="print">
            <a:extLst>
              <a:ext uri="{28A0092B-C50C-407E-A947-70E740481C1C}">
                <a14:useLocalDpi xmlns:a14="http://schemas.microsoft.com/office/drawing/2010/main" xmlns="" val="0"/>
              </a:ext>
            </a:extLst>
          </a:blip>
          <a:srcRect/>
          <a:stretch>
            <a:fillRect/>
          </a:stretch>
        </p:blipFill>
        <p:spPr>
          <a:xfrm>
            <a:off x="6234113" y="1676400"/>
            <a:ext cx="1400175" cy="4114800"/>
          </a:xfr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945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946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946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19462" name="Rectangle 6"/>
          <p:cNvSpPr>
            <a:spLocks noGrp="1" noChangeArrowheads="1"/>
          </p:cNvSpPr>
          <p:nvPr>
            <p:ph type="title"/>
          </p:nvPr>
        </p:nvSpPr>
        <p:spPr/>
        <p:txBody>
          <a:bodyPr/>
          <a:lstStyle/>
          <a:p>
            <a:pPr eaLnBrk="1" hangingPunct="1"/>
            <a:r>
              <a:rPr lang="en-US" sz="2800" b="1" dirty="0" smtClean="0">
                <a:solidFill>
                  <a:schemeClr val="tx1"/>
                </a:solidFill>
              </a:rPr>
              <a:t>Project Team Members</a:t>
            </a:r>
          </a:p>
        </p:txBody>
      </p:sp>
      <p:sp>
        <p:nvSpPr>
          <p:cNvPr id="93191" name="Rectangle 7"/>
          <p:cNvSpPr>
            <a:spLocks noGrp="1" noChangeArrowheads="1"/>
          </p:cNvSpPr>
          <p:nvPr>
            <p:ph type="body" sz="half" idx="1"/>
          </p:nvPr>
        </p:nvSpPr>
        <p:spPr>
          <a:xfrm>
            <a:off x="1066800" y="1676400"/>
            <a:ext cx="3813175" cy="4114800"/>
          </a:xfrm>
        </p:spPr>
        <p:txBody>
          <a:bodyPr/>
          <a:lstStyle/>
          <a:p>
            <a:pPr eaLnBrk="1" hangingPunct="1">
              <a:buClr>
                <a:schemeClr val="tx1"/>
              </a:buClr>
              <a:buFont typeface="Arial" panose="020B0604020202020204" pitchFamily="34" charset="0"/>
              <a:buChar char="•"/>
            </a:pPr>
            <a:r>
              <a:rPr lang="en-US" sz="2400" dirty="0" smtClean="0"/>
              <a:t>Identify work tasks</a:t>
            </a:r>
          </a:p>
          <a:p>
            <a:pPr eaLnBrk="1" hangingPunct="1">
              <a:buClr>
                <a:schemeClr val="tx1"/>
              </a:buClr>
              <a:buFont typeface="Arial" panose="020B0604020202020204" pitchFamily="34" charset="0"/>
              <a:buChar char="•"/>
            </a:pPr>
            <a:r>
              <a:rPr lang="en-US" sz="2400" dirty="0" smtClean="0"/>
              <a:t>Estimate the duration of work tasks</a:t>
            </a:r>
          </a:p>
          <a:p>
            <a:pPr eaLnBrk="1" hangingPunct="1">
              <a:buClr>
                <a:schemeClr val="tx1"/>
              </a:buClr>
              <a:buFont typeface="Arial" panose="020B0604020202020204" pitchFamily="34" charset="0"/>
              <a:buChar char="•"/>
            </a:pPr>
            <a:r>
              <a:rPr lang="en-US" sz="2400" dirty="0" smtClean="0"/>
              <a:t>Help prepare the project network diagram</a:t>
            </a:r>
          </a:p>
          <a:p>
            <a:pPr eaLnBrk="1" hangingPunct="1">
              <a:buClr>
                <a:schemeClr val="tx1"/>
              </a:buClr>
              <a:buFont typeface="Arial" panose="020B0604020202020204" pitchFamily="34" charset="0"/>
              <a:buChar char="•"/>
            </a:pPr>
            <a:r>
              <a:rPr lang="en-US" sz="2400" dirty="0" smtClean="0"/>
              <a:t>Honestly report work status</a:t>
            </a:r>
          </a:p>
          <a:p>
            <a:pPr eaLnBrk="1" hangingPunct="1">
              <a:buClr>
                <a:schemeClr val="tx1"/>
              </a:buClr>
              <a:buFont typeface="Arial" panose="020B0604020202020204" pitchFamily="34" charset="0"/>
              <a:buChar char="•"/>
            </a:pPr>
            <a:r>
              <a:rPr lang="en-US" sz="2400" dirty="0" smtClean="0"/>
              <a:t>Keep the project manager informed on project issues </a:t>
            </a:r>
          </a:p>
        </p:txBody>
      </p:sp>
      <p:sp>
        <p:nvSpPr>
          <p:cNvPr id="93192" name="Rectangle 8"/>
          <p:cNvSpPr>
            <a:spLocks noGrp="1" noChangeArrowheads="1"/>
          </p:cNvSpPr>
          <p:nvPr>
            <p:ph type="body" sz="half" idx="2"/>
          </p:nvPr>
        </p:nvSpPr>
        <p:spPr>
          <a:xfrm>
            <a:off x="5024438" y="1676400"/>
            <a:ext cx="3814762" cy="4114800"/>
          </a:xfrm>
        </p:spPr>
        <p:txBody>
          <a:bodyPr/>
          <a:lstStyle/>
          <a:p>
            <a:pPr eaLnBrk="1" hangingPunct="1">
              <a:buClr>
                <a:schemeClr val="tx1"/>
              </a:buClr>
              <a:buFont typeface="Arial" panose="020B0604020202020204" pitchFamily="34" charset="0"/>
              <a:buChar char="•"/>
            </a:pPr>
            <a:r>
              <a:rPr lang="en-US" sz="2400" smtClean="0"/>
              <a:t>Attend scheduled progress review meetings </a:t>
            </a:r>
          </a:p>
          <a:p>
            <a:pPr eaLnBrk="1" hangingPunct="1">
              <a:buClr>
                <a:schemeClr val="tx1"/>
              </a:buClr>
              <a:buFont typeface="Arial" panose="020B0604020202020204" pitchFamily="34" charset="0"/>
              <a:buChar char="•"/>
            </a:pPr>
            <a:r>
              <a:rPr lang="en-US" sz="2400" smtClean="0"/>
              <a:t>Raise issues important to the project’s success</a:t>
            </a:r>
          </a:p>
          <a:p>
            <a:pPr eaLnBrk="1" hangingPunct="1">
              <a:buClr>
                <a:schemeClr val="tx1"/>
              </a:buClr>
              <a:buFont typeface="Arial" panose="020B0604020202020204" pitchFamily="34" charset="0"/>
              <a:buChar char="•"/>
            </a:pPr>
            <a:r>
              <a:rPr lang="en-US" sz="2400" smtClean="0"/>
              <a:t>Keep their functional managers updated</a:t>
            </a:r>
          </a:p>
          <a:p>
            <a:pPr eaLnBrk="1" hangingPunct="1">
              <a:buClr>
                <a:schemeClr val="tx1"/>
              </a:buClr>
              <a:buFont typeface="Arial" panose="020B0604020202020204" pitchFamily="34" charset="0"/>
              <a:buChar char="•"/>
            </a:pPr>
            <a:r>
              <a:rPr lang="en-US" sz="2400" smtClean="0"/>
              <a:t>Participate in the project close-out</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3191"/>
                                        </p:tgtEl>
                                        <p:attrNameLst>
                                          <p:attrName>style.visibility</p:attrName>
                                        </p:attrNameLst>
                                      </p:cBhvr>
                                      <p:to>
                                        <p:strVal val="visible"/>
                                      </p:to>
                                    </p:set>
                                    <p:anim calcmode="lin" valueType="num">
                                      <p:cBhvr additive="base">
                                        <p:cTn id="7" dur="500" fill="hold"/>
                                        <p:tgtEl>
                                          <p:spTgt spid="93191"/>
                                        </p:tgtEl>
                                        <p:attrNameLst>
                                          <p:attrName>ppt_x</p:attrName>
                                        </p:attrNameLst>
                                      </p:cBhvr>
                                      <p:tavLst>
                                        <p:tav tm="0">
                                          <p:val>
                                            <p:strVal val="0-#ppt_w/2"/>
                                          </p:val>
                                        </p:tav>
                                        <p:tav tm="100000">
                                          <p:val>
                                            <p:strVal val="#ppt_x"/>
                                          </p:val>
                                        </p:tav>
                                      </p:tavLst>
                                    </p:anim>
                                    <p:anim calcmode="lin" valueType="num">
                                      <p:cBhvr additive="base">
                                        <p:cTn id="8" dur="500" fill="hold"/>
                                        <p:tgtEl>
                                          <p:spTgt spid="9319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3192"/>
                                        </p:tgtEl>
                                        <p:attrNameLst>
                                          <p:attrName>style.visibility</p:attrName>
                                        </p:attrNameLst>
                                      </p:cBhvr>
                                      <p:to>
                                        <p:strVal val="visible"/>
                                      </p:to>
                                    </p:set>
                                    <p:anim calcmode="lin" valueType="num">
                                      <p:cBhvr additive="base">
                                        <p:cTn id="13" dur="500" fill="hold"/>
                                        <p:tgtEl>
                                          <p:spTgt spid="93192"/>
                                        </p:tgtEl>
                                        <p:attrNameLst>
                                          <p:attrName>ppt_x</p:attrName>
                                        </p:attrNameLst>
                                      </p:cBhvr>
                                      <p:tavLst>
                                        <p:tav tm="0">
                                          <p:val>
                                            <p:strVal val="1+#ppt_w/2"/>
                                          </p:val>
                                        </p:tav>
                                        <p:tav tm="100000">
                                          <p:val>
                                            <p:strVal val="#ppt_x"/>
                                          </p:val>
                                        </p:tav>
                                      </p:tavLst>
                                    </p:anim>
                                    <p:anim calcmode="lin" valueType="num">
                                      <p:cBhvr additive="base">
                                        <p:cTn id="14" dur="500" fill="hold"/>
                                        <p:tgtEl>
                                          <p:spTgt spid="931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1" grpId="0" autoUpdateAnimBg="0"/>
      <p:bldP spid="93192"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048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0484"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0485"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20486"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150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1508"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1509"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1510" name="Rectangle 6"/>
          <p:cNvSpPr>
            <a:spLocks noGrp="1" noChangeArrowheads="1"/>
          </p:cNvSpPr>
          <p:nvPr>
            <p:ph type="title"/>
          </p:nvPr>
        </p:nvSpPr>
        <p:spPr/>
        <p:txBody>
          <a:bodyPr/>
          <a:lstStyle/>
          <a:p>
            <a:pPr eaLnBrk="1" hangingPunct="1"/>
            <a:r>
              <a:rPr lang="en-US" sz="2800" b="1" smtClean="0">
                <a:solidFill>
                  <a:schemeClr val="tx1"/>
                </a:solidFill>
              </a:rPr>
              <a:t>Project Plan Contents</a:t>
            </a:r>
          </a:p>
        </p:txBody>
      </p:sp>
      <p:sp>
        <p:nvSpPr>
          <p:cNvPr id="117767" name="Rectangle 7"/>
          <p:cNvSpPr>
            <a:spLocks noGrp="1" noChangeArrowheads="1"/>
          </p:cNvSpPr>
          <p:nvPr>
            <p:ph type="body" sz="half" idx="1"/>
          </p:nvPr>
        </p:nvSpPr>
        <p:spPr/>
        <p:txBody>
          <a:bodyPr/>
          <a:lstStyle/>
          <a:p>
            <a:pPr eaLnBrk="1" hangingPunct="1">
              <a:buFont typeface="Arial" panose="020B0604020202020204" pitchFamily="34" charset="0"/>
              <a:buChar char="•"/>
            </a:pPr>
            <a:r>
              <a:rPr lang="en-US" sz="2400" smtClean="0"/>
              <a:t>Statement of work (SOW)</a:t>
            </a:r>
          </a:p>
          <a:p>
            <a:pPr eaLnBrk="1" hangingPunct="1">
              <a:buFont typeface="Arial" panose="020B0604020202020204" pitchFamily="34" charset="0"/>
              <a:buChar char="•"/>
            </a:pPr>
            <a:r>
              <a:rPr lang="en-US" sz="2400" smtClean="0"/>
              <a:t>Work breakdown structures (WBS)</a:t>
            </a:r>
          </a:p>
          <a:p>
            <a:pPr eaLnBrk="1" hangingPunct="1">
              <a:buFont typeface="Arial" panose="020B0604020202020204" pitchFamily="34" charset="0"/>
              <a:buChar char="•"/>
            </a:pPr>
            <a:r>
              <a:rPr lang="en-US" sz="2400" smtClean="0"/>
              <a:t>Responsibility assignment matrices</a:t>
            </a:r>
          </a:p>
          <a:p>
            <a:pPr eaLnBrk="1" hangingPunct="1">
              <a:buFont typeface="Arial" panose="020B0604020202020204" pitchFamily="34" charset="0"/>
              <a:buChar char="•"/>
            </a:pPr>
            <a:r>
              <a:rPr lang="en-US" sz="2400" smtClean="0"/>
              <a:t>Project schedule</a:t>
            </a:r>
          </a:p>
          <a:p>
            <a:pPr eaLnBrk="1" hangingPunct="1">
              <a:buFont typeface="Arial" panose="020B0604020202020204" pitchFamily="34" charset="0"/>
              <a:buChar char="•"/>
            </a:pPr>
            <a:r>
              <a:rPr lang="en-US" sz="2400" smtClean="0"/>
              <a:t>Resource plans/histograms</a:t>
            </a:r>
          </a:p>
          <a:p>
            <a:pPr eaLnBrk="1" hangingPunct="1">
              <a:buFont typeface="Arial" panose="020B0604020202020204" pitchFamily="34" charset="0"/>
              <a:buChar char="•"/>
            </a:pPr>
            <a:r>
              <a:rPr lang="en-US" sz="2400" smtClean="0"/>
              <a:t>Budget</a:t>
            </a:r>
          </a:p>
        </p:txBody>
      </p:sp>
      <p:sp>
        <p:nvSpPr>
          <p:cNvPr id="117768" name="Rectangle 8"/>
          <p:cNvSpPr>
            <a:spLocks noGrp="1" noChangeArrowheads="1"/>
          </p:cNvSpPr>
          <p:nvPr>
            <p:ph type="body" sz="half" idx="2"/>
          </p:nvPr>
        </p:nvSpPr>
        <p:spPr/>
        <p:txBody>
          <a:bodyPr/>
          <a:lstStyle/>
          <a:p>
            <a:pPr eaLnBrk="1" hangingPunct="1">
              <a:buFont typeface="Arial" panose="020B0604020202020204" pitchFamily="34" charset="0"/>
              <a:buChar char="•"/>
            </a:pPr>
            <a:r>
              <a:rPr lang="en-US" sz="2400" dirty="0" smtClean="0"/>
              <a:t>Risk management plan</a:t>
            </a:r>
          </a:p>
          <a:p>
            <a:pPr eaLnBrk="1" hangingPunct="1">
              <a:buFont typeface="Arial" panose="020B0604020202020204" pitchFamily="34" charset="0"/>
              <a:buChar char="•"/>
            </a:pPr>
            <a:r>
              <a:rPr lang="en-US" sz="2400" dirty="0" smtClean="0"/>
              <a:t>Communications plan</a:t>
            </a:r>
          </a:p>
          <a:p>
            <a:pPr eaLnBrk="1" hangingPunct="1">
              <a:buFont typeface="Arial" panose="020B0604020202020204" pitchFamily="34" charset="0"/>
              <a:buChar char="•"/>
            </a:pPr>
            <a:r>
              <a:rPr lang="en-US" sz="2400" dirty="0" smtClean="0"/>
              <a:t>Quality plan</a:t>
            </a:r>
          </a:p>
          <a:p>
            <a:pPr eaLnBrk="1" hangingPunct="1">
              <a:buFont typeface="Arial" panose="020B0604020202020204" pitchFamily="34" charset="0"/>
              <a:buChar char="•"/>
            </a:pPr>
            <a:r>
              <a:rPr lang="en-US" sz="2400" dirty="0" smtClean="0"/>
              <a:t>Verification and validation plan</a:t>
            </a:r>
          </a:p>
          <a:p>
            <a:pPr eaLnBrk="1" hangingPunct="1">
              <a:buFont typeface="Arial" panose="020B0604020202020204" pitchFamily="34" charset="0"/>
              <a:buChar char="•"/>
            </a:pPr>
            <a:endParaRPr lang="en-US" sz="2400" dirty="0" smtClean="0"/>
          </a:p>
        </p:txBody>
      </p:sp>
      <p:pic>
        <p:nvPicPr>
          <p:cNvPr id="21513" name="Picture 9" descr="j024913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53063" y="3781425"/>
            <a:ext cx="2292350" cy="2843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7"/>
                                        </p:tgtEl>
                                        <p:attrNameLst>
                                          <p:attrName>style.visibility</p:attrName>
                                        </p:attrNameLst>
                                      </p:cBhvr>
                                      <p:to>
                                        <p:strVal val="visible"/>
                                      </p:to>
                                    </p:set>
                                    <p:anim calcmode="lin" valueType="num">
                                      <p:cBhvr additive="base">
                                        <p:cTn id="7" dur="500" fill="hold"/>
                                        <p:tgtEl>
                                          <p:spTgt spid="117767"/>
                                        </p:tgtEl>
                                        <p:attrNameLst>
                                          <p:attrName>ppt_x</p:attrName>
                                        </p:attrNameLst>
                                      </p:cBhvr>
                                      <p:tavLst>
                                        <p:tav tm="0">
                                          <p:val>
                                            <p:strVal val="0-#ppt_w/2"/>
                                          </p:val>
                                        </p:tav>
                                        <p:tav tm="100000">
                                          <p:val>
                                            <p:strVal val="#ppt_x"/>
                                          </p:val>
                                        </p:tav>
                                      </p:tavLst>
                                    </p:anim>
                                    <p:anim calcmode="lin" valueType="num">
                                      <p:cBhvr additive="base">
                                        <p:cTn id="8" dur="500" fill="hold"/>
                                        <p:tgtEl>
                                          <p:spTgt spid="11776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7768"/>
                                        </p:tgtEl>
                                        <p:attrNameLst>
                                          <p:attrName>style.visibility</p:attrName>
                                        </p:attrNameLst>
                                      </p:cBhvr>
                                      <p:to>
                                        <p:strVal val="visible"/>
                                      </p:to>
                                    </p:set>
                                    <p:anim calcmode="lin" valueType="num">
                                      <p:cBhvr additive="base">
                                        <p:cTn id="13" dur="500" fill="hold"/>
                                        <p:tgtEl>
                                          <p:spTgt spid="117768"/>
                                        </p:tgtEl>
                                        <p:attrNameLst>
                                          <p:attrName>ppt_x</p:attrName>
                                        </p:attrNameLst>
                                      </p:cBhvr>
                                      <p:tavLst>
                                        <p:tav tm="0">
                                          <p:val>
                                            <p:strVal val="1+#ppt_w/2"/>
                                          </p:val>
                                        </p:tav>
                                        <p:tav tm="100000">
                                          <p:val>
                                            <p:strVal val="#ppt_x"/>
                                          </p:val>
                                        </p:tav>
                                      </p:tavLst>
                                    </p:anim>
                                    <p:anim calcmode="lin" valueType="num">
                                      <p:cBhvr additive="base">
                                        <p:cTn id="14" dur="500" fill="hold"/>
                                        <p:tgtEl>
                                          <p:spTgt spid="1177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7" grpId="0" autoUpdateAnimBg="0"/>
      <p:bldP spid="117768"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457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458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458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4582" name="Rectangle 6"/>
          <p:cNvSpPr>
            <a:spLocks noGrp="1" noChangeArrowheads="1"/>
          </p:cNvSpPr>
          <p:nvPr>
            <p:ph type="title"/>
          </p:nvPr>
        </p:nvSpPr>
        <p:spPr/>
        <p:txBody>
          <a:bodyPr/>
          <a:lstStyle/>
          <a:p>
            <a:pPr eaLnBrk="1" hangingPunct="1"/>
            <a:r>
              <a:rPr lang="en-US" smtClean="0"/>
              <a:t>Statement of Work — Purpose</a:t>
            </a:r>
          </a:p>
        </p:txBody>
      </p:sp>
      <p:sp>
        <p:nvSpPr>
          <p:cNvPr id="123911" name="Rectangle 7"/>
          <p:cNvSpPr>
            <a:spLocks noGrp="1" noChangeArrowheads="1"/>
          </p:cNvSpPr>
          <p:nvPr>
            <p:ph type="body" idx="1"/>
          </p:nvPr>
        </p:nvSpPr>
        <p:spPr/>
        <p:txBody>
          <a:bodyPr/>
          <a:lstStyle/>
          <a:p>
            <a:pPr eaLnBrk="1" hangingPunct="1"/>
            <a:r>
              <a:rPr lang="en-US" smtClean="0"/>
              <a:t>Define the scope of the project</a:t>
            </a:r>
          </a:p>
          <a:p>
            <a:pPr eaLnBrk="1" hangingPunct="1"/>
            <a:r>
              <a:rPr lang="en-US" smtClean="0"/>
              <a:t>Establish customer expectations</a:t>
            </a:r>
          </a:p>
          <a:p>
            <a:pPr eaLnBrk="1" hangingPunct="1"/>
            <a:r>
              <a:rPr lang="en-US" smtClean="0"/>
              <a:t>Serve as a “contract” if necessary</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3911">
                                            <p:txEl>
                                              <p:pRg st="0" end="0"/>
                                            </p:txEl>
                                          </p:spTgt>
                                        </p:tgtEl>
                                        <p:attrNameLst>
                                          <p:attrName>style.visibility</p:attrName>
                                        </p:attrNameLst>
                                      </p:cBhvr>
                                      <p:to>
                                        <p:strVal val="visible"/>
                                      </p:to>
                                    </p:set>
                                    <p:animEffect transition="in" filter="slide(fromBottom)">
                                      <p:cBhvr>
                                        <p:cTn id="7" dur="500"/>
                                        <p:tgtEl>
                                          <p:spTgt spid="1239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23911">
                                            <p:txEl>
                                              <p:pRg st="1" end="1"/>
                                            </p:txEl>
                                          </p:spTgt>
                                        </p:tgtEl>
                                        <p:attrNameLst>
                                          <p:attrName>style.visibility</p:attrName>
                                        </p:attrNameLst>
                                      </p:cBhvr>
                                      <p:to>
                                        <p:strVal val="visible"/>
                                      </p:to>
                                    </p:set>
                                    <p:animEffect transition="in" filter="slide(fromBottom)">
                                      <p:cBhvr>
                                        <p:cTn id="12" dur="500"/>
                                        <p:tgtEl>
                                          <p:spTgt spid="1239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3911">
                                            <p:txEl>
                                              <p:pRg st="2" end="2"/>
                                            </p:txEl>
                                          </p:spTgt>
                                        </p:tgtEl>
                                        <p:attrNameLst>
                                          <p:attrName>style.visibility</p:attrName>
                                        </p:attrNameLst>
                                      </p:cBhvr>
                                      <p:to>
                                        <p:strVal val="visible"/>
                                      </p:to>
                                    </p:set>
                                    <p:animEffect transition="in" filter="slide(fromBottom)">
                                      <p:cBhvr>
                                        <p:cTn id="17" dur="500"/>
                                        <p:tgtEl>
                                          <p:spTgt spid="1239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1"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867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8676"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8677"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28678"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969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970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970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9702" name="Rectangle 6"/>
          <p:cNvSpPr>
            <a:spLocks noGrp="1" noChangeArrowheads="1"/>
          </p:cNvSpPr>
          <p:nvPr>
            <p:ph type="title"/>
          </p:nvPr>
        </p:nvSpPr>
        <p:spPr/>
        <p:txBody>
          <a:bodyPr/>
          <a:lstStyle/>
          <a:p>
            <a:pPr eaLnBrk="1" hangingPunct="1"/>
            <a:r>
              <a:rPr lang="en-US" smtClean="0"/>
              <a:t>Work Breakdown Structure—Purpose</a:t>
            </a:r>
          </a:p>
        </p:txBody>
      </p:sp>
      <p:sp>
        <p:nvSpPr>
          <p:cNvPr id="152583" name="Rectangle 7"/>
          <p:cNvSpPr>
            <a:spLocks noGrp="1" noChangeArrowheads="1"/>
          </p:cNvSpPr>
          <p:nvPr>
            <p:ph type="body" idx="1"/>
          </p:nvPr>
        </p:nvSpPr>
        <p:spPr/>
        <p:txBody>
          <a:bodyPr/>
          <a:lstStyle/>
          <a:p>
            <a:pPr eaLnBrk="1" hangingPunct="1">
              <a:lnSpc>
                <a:spcPct val="90000"/>
              </a:lnSpc>
            </a:pPr>
            <a:r>
              <a:rPr lang="en-US" smtClean="0"/>
              <a:t>Identify all of the work that needs to be done to complete the project.</a:t>
            </a:r>
          </a:p>
          <a:p>
            <a:pPr eaLnBrk="1" hangingPunct="1">
              <a:lnSpc>
                <a:spcPct val="90000"/>
              </a:lnSpc>
            </a:pPr>
            <a:r>
              <a:rPr lang="en-US" smtClean="0"/>
              <a:t>Structure the work into logical components and subcomponents.</a:t>
            </a:r>
          </a:p>
          <a:p>
            <a:pPr eaLnBrk="1" hangingPunct="1">
              <a:lnSpc>
                <a:spcPct val="90000"/>
              </a:lnSpc>
            </a:pPr>
            <a:r>
              <a:rPr lang="en-US" smtClean="0"/>
              <a:t>Define the work to a level of detail so individual responsibilities can be assigned.</a:t>
            </a:r>
          </a:p>
          <a:p>
            <a:pPr eaLnBrk="1" hangingPunct="1">
              <a:lnSpc>
                <a:spcPct val="90000"/>
              </a:lnSpc>
            </a:pPr>
            <a:r>
              <a:rPr lang="en-US" smtClean="0"/>
              <a:t>Summarize and report  project data.</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2583">
                                            <p:txEl>
                                              <p:pRg st="0" end="0"/>
                                            </p:txEl>
                                          </p:spTgt>
                                        </p:tgtEl>
                                        <p:attrNameLst>
                                          <p:attrName>style.visibility</p:attrName>
                                        </p:attrNameLst>
                                      </p:cBhvr>
                                      <p:to>
                                        <p:strVal val="visible"/>
                                      </p:to>
                                    </p:set>
                                    <p:animEffect transition="in" filter="slide(fromBottom)">
                                      <p:cBhvr>
                                        <p:cTn id="7" dur="500"/>
                                        <p:tgtEl>
                                          <p:spTgt spid="1525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52583">
                                            <p:txEl>
                                              <p:pRg st="1" end="1"/>
                                            </p:txEl>
                                          </p:spTgt>
                                        </p:tgtEl>
                                        <p:attrNameLst>
                                          <p:attrName>style.visibility</p:attrName>
                                        </p:attrNameLst>
                                      </p:cBhvr>
                                      <p:to>
                                        <p:strVal val="visible"/>
                                      </p:to>
                                    </p:set>
                                    <p:animEffect transition="in" filter="slide(fromBottom)">
                                      <p:cBhvr>
                                        <p:cTn id="12" dur="500"/>
                                        <p:tgtEl>
                                          <p:spTgt spid="1525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52583">
                                            <p:txEl>
                                              <p:pRg st="2" end="2"/>
                                            </p:txEl>
                                          </p:spTgt>
                                        </p:tgtEl>
                                        <p:attrNameLst>
                                          <p:attrName>style.visibility</p:attrName>
                                        </p:attrNameLst>
                                      </p:cBhvr>
                                      <p:to>
                                        <p:strVal val="visible"/>
                                      </p:to>
                                    </p:set>
                                    <p:animEffect transition="in" filter="slide(fromBottom)">
                                      <p:cBhvr>
                                        <p:cTn id="17" dur="500"/>
                                        <p:tgtEl>
                                          <p:spTgt spid="1525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52583">
                                            <p:txEl>
                                              <p:pRg st="3" end="3"/>
                                            </p:txEl>
                                          </p:spTgt>
                                        </p:tgtEl>
                                        <p:attrNameLst>
                                          <p:attrName>style.visibility</p:attrName>
                                        </p:attrNameLst>
                                      </p:cBhvr>
                                      <p:to>
                                        <p:strVal val="visible"/>
                                      </p:to>
                                    </p:set>
                                    <p:animEffect transition="in" filter="slide(fromBottom)">
                                      <p:cBhvr>
                                        <p:cTn id="22" dur="500"/>
                                        <p:tgtEl>
                                          <p:spTgt spid="1525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3"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072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0724"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0725"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0726" name="Rectangle 6"/>
          <p:cNvSpPr>
            <a:spLocks noGrp="1" noChangeArrowheads="1"/>
          </p:cNvSpPr>
          <p:nvPr>
            <p:ph type="title"/>
          </p:nvPr>
        </p:nvSpPr>
        <p:spPr>
          <a:noFill/>
        </p:spPr>
        <p:txBody>
          <a:bodyPr lIns="92075" tIns="46038" rIns="92075" bIns="46038"/>
          <a:lstStyle/>
          <a:p>
            <a:pPr eaLnBrk="1" hangingPunct="1"/>
            <a:r>
              <a:rPr lang="en-US" smtClean="0"/>
              <a:t>WBS — Outlining Approach</a:t>
            </a:r>
          </a:p>
        </p:txBody>
      </p:sp>
      <p:sp>
        <p:nvSpPr>
          <p:cNvPr id="30727" name="Rectangle 7"/>
          <p:cNvSpPr>
            <a:spLocks noGrp="1" noChangeArrowheads="1"/>
          </p:cNvSpPr>
          <p:nvPr>
            <p:ph type="body" idx="1"/>
          </p:nvPr>
        </p:nvSpPr>
        <p:spPr>
          <a:noFill/>
        </p:spPr>
        <p:txBody>
          <a:bodyPr lIns="92075" tIns="46038" rIns="92075" bIns="46038"/>
          <a:lstStyle/>
          <a:p>
            <a:pPr eaLnBrk="1" hangingPunct="1">
              <a:lnSpc>
                <a:spcPct val="90000"/>
              </a:lnSpc>
              <a:buFont typeface="Wingdings" panose="05000000000000000000" pitchFamily="2" charset="2"/>
              <a:buNone/>
              <a:tabLst>
                <a:tab pos="914400" algn="l"/>
                <a:tab pos="1600200" algn="l"/>
                <a:tab pos="2114550" algn="l"/>
              </a:tabLst>
            </a:pPr>
            <a:r>
              <a:rPr lang="en-US" sz="2400" smtClean="0"/>
              <a:t>I.	Main Project Deliverable</a:t>
            </a:r>
          </a:p>
          <a:p>
            <a:pPr eaLnBrk="1" hangingPunct="1">
              <a:lnSpc>
                <a:spcPct val="90000"/>
              </a:lnSpc>
              <a:buFont typeface="Wingdings" panose="05000000000000000000" pitchFamily="2" charset="2"/>
              <a:buNone/>
              <a:tabLst>
                <a:tab pos="914400" algn="l"/>
                <a:tab pos="1600200" algn="l"/>
                <a:tab pos="2114550" algn="l"/>
              </a:tabLst>
            </a:pPr>
            <a:r>
              <a:rPr lang="en-US" sz="2400" smtClean="0"/>
              <a:t>	A.	Major Element</a:t>
            </a:r>
          </a:p>
          <a:p>
            <a:pPr eaLnBrk="1" hangingPunct="1">
              <a:lnSpc>
                <a:spcPct val="90000"/>
              </a:lnSpc>
              <a:buFont typeface="Wingdings" panose="05000000000000000000" pitchFamily="2" charset="2"/>
              <a:buNone/>
              <a:tabLst>
                <a:tab pos="914400" algn="l"/>
                <a:tab pos="1600200" algn="l"/>
                <a:tab pos="2114550" algn="l"/>
              </a:tabLst>
            </a:pPr>
            <a:r>
              <a:rPr lang="en-US" sz="2400" smtClean="0"/>
              <a:t>		1.	Activity</a:t>
            </a:r>
          </a:p>
          <a:p>
            <a:pPr eaLnBrk="1" hangingPunct="1">
              <a:lnSpc>
                <a:spcPct val="90000"/>
              </a:lnSpc>
              <a:buFont typeface="Wingdings" panose="05000000000000000000" pitchFamily="2" charset="2"/>
              <a:buNone/>
              <a:tabLst>
                <a:tab pos="914400" algn="l"/>
                <a:tab pos="1600200" algn="l"/>
                <a:tab pos="2114550" algn="l"/>
              </a:tabLst>
            </a:pPr>
            <a:r>
              <a:rPr lang="en-US" sz="2400" smtClean="0"/>
              <a:t>		2.	Activity</a:t>
            </a:r>
          </a:p>
          <a:p>
            <a:pPr eaLnBrk="1" hangingPunct="1">
              <a:lnSpc>
                <a:spcPct val="90000"/>
              </a:lnSpc>
              <a:buFont typeface="Wingdings" panose="05000000000000000000" pitchFamily="2" charset="2"/>
              <a:buNone/>
              <a:tabLst>
                <a:tab pos="914400" algn="l"/>
                <a:tab pos="1600200" algn="l"/>
                <a:tab pos="2114550" algn="l"/>
              </a:tabLst>
            </a:pPr>
            <a:r>
              <a:rPr lang="en-US" sz="2400" smtClean="0"/>
              <a:t>			a.	task</a:t>
            </a:r>
          </a:p>
          <a:p>
            <a:pPr eaLnBrk="1" hangingPunct="1">
              <a:lnSpc>
                <a:spcPct val="90000"/>
              </a:lnSpc>
              <a:buFont typeface="Wingdings" panose="05000000000000000000" pitchFamily="2" charset="2"/>
              <a:buNone/>
              <a:tabLst>
                <a:tab pos="914400" algn="l"/>
                <a:tab pos="1600200" algn="l"/>
                <a:tab pos="2114550" algn="l"/>
              </a:tabLst>
            </a:pPr>
            <a:r>
              <a:rPr lang="en-US" sz="2400" smtClean="0"/>
              <a:t>			b.	task</a:t>
            </a:r>
          </a:p>
          <a:p>
            <a:pPr eaLnBrk="1" hangingPunct="1">
              <a:lnSpc>
                <a:spcPct val="90000"/>
              </a:lnSpc>
              <a:buFont typeface="Wingdings" panose="05000000000000000000" pitchFamily="2" charset="2"/>
              <a:buNone/>
              <a:tabLst>
                <a:tab pos="914400" algn="l"/>
                <a:tab pos="1600200" algn="l"/>
                <a:tab pos="2114550" algn="l"/>
              </a:tabLst>
            </a:pPr>
            <a:r>
              <a:rPr lang="en-US" sz="2400" smtClean="0"/>
              <a:t>			c.	task</a:t>
            </a:r>
          </a:p>
          <a:p>
            <a:pPr eaLnBrk="1" hangingPunct="1">
              <a:lnSpc>
                <a:spcPct val="90000"/>
              </a:lnSpc>
              <a:buFont typeface="Wingdings" panose="05000000000000000000" pitchFamily="2" charset="2"/>
              <a:buNone/>
              <a:tabLst>
                <a:tab pos="914400" algn="l"/>
                <a:tab pos="1600200" algn="l"/>
                <a:tab pos="2114550" algn="l"/>
              </a:tabLst>
            </a:pPr>
            <a:r>
              <a:rPr lang="en-US" sz="2400" smtClean="0"/>
              <a:t>		3.	Activity</a:t>
            </a:r>
          </a:p>
          <a:p>
            <a:pPr eaLnBrk="1" hangingPunct="1">
              <a:lnSpc>
                <a:spcPct val="90000"/>
              </a:lnSpc>
              <a:buFont typeface="Wingdings" panose="05000000000000000000" pitchFamily="2" charset="2"/>
              <a:buNone/>
              <a:tabLst>
                <a:tab pos="914400" algn="l"/>
                <a:tab pos="1600200" algn="l"/>
                <a:tab pos="2114550" algn="l"/>
              </a:tabLst>
            </a:pPr>
            <a:r>
              <a:rPr lang="en-US" sz="2400" smtClean="0"/>
              <a:t>	B.	Major Element</a:t>
            </a:r>
          </a:p>
          <a:p>
            <a:pPr eaLnBrk="1" hangingPunct="1">
              <a:lnSpc>
                <a:spcPct val="90000"/>
              </a:lnSpc>
              <a:buFont typeface="Wingdings" panose="05000000000000000000" pitchFamily="2" charset="2"/>
              <a:buNone/>
              <a:tabLst>
                <a:tab pos="914400" algn="l"/>
                <a:tab pos="1600200" algn="l"/>
                <a:tab pos="2114550" algn="l"/>
              </a:tabLst>
            </a:pPr>
            <a:r>
              <a:rPr lang="en-US" sz="2400" smtClean="0"/>
              <a:t>		1.	Activity</a:t>
            </a:r>
          </a:p>
          <a:p>
            <a:pPr eaLnBrk="1" hangingPunct="1">
              <a:lnSpc>
                <a:spcPct val="90000"/>
              </a:lnSpc>
              <a:buFont typeface="Wingdings" panose="05000000000000000000" pitchFamily="2" charset="2"/>
              <a:buNone/>
              <a:tabLst>
                <a:tab pos="914400" algn="l"/>
                <a:tab pos="1600200" algn="l"/>
                <a:tab pos="2114550" algn="l"/>
              </a:tabLst>
            </a:pPr>
            <a:r>
              <a:rPr lang="en-US" sz="2400" smtClean="0"/>
              <a:t>		2.	Activity</a:t>
            </a:r>
          </a:p>
        </p:txBody>
      </p:sp>
      <p:sp>
        <p:nvSpPr>
          <p:cNvPr id="160776" name="Rectangle 8"/>
          <p:cNvSpPr>
            <a:spLocks noChangeArrowheads="1"/>
          </p:cNvSpPr>
          <p:nvPr/>
        </p:nvSpPr>
        <p:spPr bwMode="auto">
          <a:xfrm>
            <a:off x="5722938" y="3736975"/>
            <a:ext cx="2471737" cy="366713"/>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4</a:t>
            </a:r>
          </a:p>
        </p:txBody>
      </p:sp>
      <p:sp>
        <p:nvSpPr>
          <p:cNvPr id="160777" name="Rectangle 9"/>
          <p:cNvSpPr>
            <a:spLocks noChangeArrowheads="1"/>
          </p:cNvSpPr>
          <p:nvPr/>
        </p:nvSpPr>
        <p:spPr bwMode="auto">
          <a:xfrm>
            <a:off x="5592763" y="1668463"/>
            <a:ext cx="2471737" cy="366712"/>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1</a:t>
            </a:r>
          </a:p>
        </p:txBody>
      </p:sp>
      <p:sp>
        <p:nvSpPr>
          <p:cNvPr id="160778" name="Rectangle 10"/>
          <p:cNvSpPr>
            <a:spLocks noChangeArrowheads="1"/>
          </p:cNvSpPr>
          <p:nvPr/>
        </p:nvSpPr>
        <p:spPr bwMode="auto">
          <a:xfrm>
            <a:off x="5741988" y="4879975"/>
            <a:ext cx="2471737" cy="366713"/>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2</a:t>
            </a:r>
          </a:p>
        </p:txBody>
      </p:sp>
      <p:sp>
        <p:nvSpPr>
          <p:cNvPr id="160779" name="Rectangle 11"/>
          <p:cNvSpPr>
            <a:spLocks noChangeArrowheads="1"/>
          </p:cNvSpPr>
          <p:nvPr/>
        </p:nvSpPr>
        <p:spPr bwMode="auto">
          <a:xfrm>
            <a:off x="5754688" y="5562600"/>
            <a:ext cx="2471737" cy="366713"/>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3</a:t>
            </a:r>
          </a:p>
        </p:txBody>
      </p:sp>
      <p:sp>
        <p:nvSpPr>
          <p:cNvPr id="160780" name="Rectangle 12"/>
          <p:cNvSpPr>
            <a:spLocks noChangeArrowheads="1"/>
          </p:cNvSpPr>
          <p:nvPr/>
        </p:nvSpPr>
        <p:spPr bwMode="auto">
          <a:xfrm>
            <a:off x="5624513" y="2117725"/>
            <a:ext cx="2471737" cy="366713"/>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2</a:t>
            </a:r>
          </a:p>
        </p:txBody>
      </p:sp>
      <p:sp>
        <p:nvSpPr>
          <p:cNvPr id="160781" name="Rectangle 13"/>
          <p:cNvSpPr>
            <a:spLocks noChangeArrowheads="1"/>
          </p:cNvSpPr>
          <p:nvPr/>
        </p:nvSpPr>
        <p:spPr bwMode="auto">
          <a:xfrm>
            <a:off x="5741988" y="4481513"/>
            <a:ext cx="2471737" cy="366712"/>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3</a:t>
            </a:r>
          </a:p>
        </p:txBody>
      </p:sp>
      <p:sp>
        <p:nvSpPr>
          <p:cNvPr id="160782" name="Rectangle 14"/>
          <p:cNvSpPr>
            <a:spLocks noChangeArrowheads="1"/>
          </p:cNvSpPr>
          <p:nvPr/>
        </p:nvSpPr>
        <p:spPr bwMode="auto">
          <a:xfrm>
            <a:off x="5649913" y="2693988"/>
            <a:ext cx="2471737" cy="366712"/>
          </a:xfrm>
          <a:prstGeom prst="rect">
            <a:avLst/>
          </a:prstGeom>
          <a:noFill/>
          <a:ln w="9525">
            <a:noFill/>
            <a:miter lim="800000"/>
            <a:headEnd/>
            <a:tailEnd/>
          </a:ln>
          <a:effectLst/>
        </p:spPr>
        <p:txBody>
          <a:bodyPr lIns="92075" tIns="46038" rIns="92075" bIns="46038">
            <a:spAutoFit/>
          </a:bodyPr>
          <a:lstStyle/>
          <a:p>
            <a:pPr eaLnBrk="0" hangingPunct="0">
              <a:spcBef>
                <a:spcPct val="50000"/>
              </a:spcBef>
              <a:defRPr/>
            </a:pPr>
            <a:r>
              <a:rPr lang="en-US" sz="1800" b="1" i="1">
                <a:solidFill>
                  <a:srgbClr val="008000"/>
                </a:solidFill>
                <a:effectLst>
                  <a:outerShdw blurRad="38100" dist="38100" dir="2700000" algn="tl">
                    <a:srgbClr val="000000"/>
                  </a:outerShdw>
                </a:effectLst>
                <a:latin typeface="Arial" pitchFamily="34" charset="0"/>
              </a:rPr>
              <a:t>Level 3</a:t>
            </a:r>
          </a:p>
        </p:txBody>
      </p:sp>
      <p:sp>
        <p:nvSpPr>
          <p:cNvPr id="30735" name="Rectangle 15"/>
          <p:cNvSpPr>
            <a:spLocks noChangeArrowheads="1"/>
          </p:cNvSpPr>
          <p:nvPr/>
        </p:nvSpPr>
        <p:spPr bwMode="auto">
          <a:xfrm>
            <a:off x="8058150" y="688975"/>
            <a:ext cx="1073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800" b="1">
                <a:solidFill>
                  <a:srgbClr val="FFFFFF"/>
                </a:solidFill>
                <a:latin typeface="Arial" panose="020B0604020202020204" pitchFamily="34" charset="0"/>
              </a:rPr>
              <a:t>3-4-10</a:t>
            </a:r>
          </a:p>
        </p:txBody>
      </p:sp>
      <p:sp>
        <p:nvSpPr>
          <p:cNvPr id="30736" name="Line 16"/>
          <p:cNvSpPr>
            <a:spLocks noChangeShapeType="1"/>
          </p:cNvSpPr>
          <p:nvPr/>
        </p:nvSpPr>
        <p:spPr bwMode="auto">
          <a:xfrm>
            <a:off x="3773488" y="2665413"/>
            <a:ext cx="1771650" cy="24130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37" name="Line 17"/>
          <p:cNvSpPr>
            <a:spLocks noChangeShapeType="1"/>
          </p:cNvSpPr>
          <p:nvPr/>
        </p:nvSpPr>
        <p:spPr bwMode="auto">
          <a:xfrm flipV="1">
            <a:off x="3787775" y="2884488"/>
            <a:ext cx="1809750" cy="24765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38" name="Line 18"/>
          <p:cNvSpPr>
            <a:spLocks noChangeShapeType="1"/>
          </p:cNvSpPr>
          <p:nvPr/>
        </p:nvSpPr>
        <p:spPr bwMode="auto">
          <a:xfrm>
            <a:off x="4006850" y="3487738"/>
            <a:ext cx="1752600" cy="43815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39" name="Line 19"/>
          <p:cNvSpPr>
            <a:spLocks noChangeShapeType="1"/>
          </p:cNvSpPr>
          <p:nvPr/>
        </p:nvSpPr>
        <p:spPr bwMode="auto">
          <a:xfrm flipV="1">
            <a:off x="3903663" y="3962400"/>
            <a:ext cx="1866900" cy="38100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0" name="Line 20"/>
          <p:cNvSpPr>
            <a:spLocks noChangeShapeType="1"/>
          </p:cNvSpPr>
          <p:nvPr/>
        </p:nvSpPr>
        <p:spPr bwMode="auto">
          <a:xfrm>
            <a:off x="4951413" y="1897063"/>
            <a:ext cx="561975" cy="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1" name="Line 21"/>
          <p:cNvSpPr>
            <a:spLocks noChangeShapeType="1"/>
          </p:cNvSpPr>
          <p:nvPr/>
        </p:nvSpPr>
        <p:spPr bwMode="auto">
          <a:xfrm>
            <a:off x="3922713" y="4700588"/>
            <a:ext cx="1714500" cy="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2" name="Line 22"/>
          <p:cNvSpPr>
            <a:spLocks noChangeShapeType="1"/>
          </p:cNvSpPr>
          <p:nvPr/>
        </p:nvSpPr>
        <p:spPr bwMode="auto">
          <a:xfrm flipV="1">
            <a:off x="4087813" y="5097463"/>
            <a:ext cx="1524000" cy="7937"/>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3" name="Line 23"/>
          <p:cNvSpPr>
            <a:spLocks noChangeShapeType="1"/>
          </p:cNvSpPr>
          <p:nvPr/>
        </p:nvSpPr>
        <p:spPr bwMode="auto">
          <a:xfrm>
            <a:off x="3833813" y="5499100"/>
            <a:ext cx="1790700" cy="19050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4" name="Line 24"/>
          <p:cNvSpPr>
            <a:spLocks noChangeShapeType="1"/>
          </p:cNvSpPr>
          <p:nvPr/>
        </p:nvSpPr>
        <p:spPr bwMode="auto">
          <a:xfrm flipV="1">
            <a:off x="3840163" y="5667375"/>
            <a:ext cx="1809750" cy="304800"/>
          </a:xfrm>
          <a:prstGeom prst="line">
            <a:avLst/>
          </a:prstGeom>
          <a:noFill/>
          <a:ln w="5080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5" name="Line 25"/>
          <p:cNvSpPr>
            <a:spLocks noChangeShapeType="1"/>
          </p:cNvSpPr>
          <p:nvPr/>
        </p:nvSpPr>
        <p:spPr bwMode="auto">
          <a:xfrm>
            <a:off x="4148138" y="2293938"/>
            <a:ext cx="1409700" cy="0"/>
          </a:xfrm>
          <a:prstGeom prst="line">
            <a:avLst/>
          </a:prstGeom>
          <a:noFill/>
          <a:ln w="57150">
            <a:solidFill>
              <a:srgbClr val="CC9900"/>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0746" name="Text Box 26"/>
          <p:cNvSpPr txBox="1">
            <a:spLocks noChangeArrowheads="1"/>
          </p:cNvSpPr>
          <p:nvPr/>
        </p:nvSpPr>
        <p:spPr bwMode="auto">
          <a:xfrm>
            <a:off x="6838950" y="2808288"/>
            <a:ext cx="1881188" cy="191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spcBef>
                <a:spcPct val="50000"/>
              </a:spcBef>
            </a:pPr>
            <a:r>
              <a:rPr lang="en-US">
                <a:latin typeface="Times New Roman" panose="02020603050405020304" pitchFamily="18" charset="0"/>
              </a:rPr>
              <a:t>The outline approach is used by Microsoft</a:t>
            </a:r>
            <a:r>
              <a:rPr lang="en-US" baseline="30000">
                <a:latin typeface="Times New Roman" panose="02020603050405020304" pitchFamily="18" charset="0"/>
                <a:cs typeface="Times New Roman" panose="02020603050405020304" pitchFamily="18" charset="0"/>
              </a:rPr>
              <a:t>®</a:t>
            </a:r>
            <a:r>
              <a:rPr lang="en-US">
                <a:latin typeface="Times New Roman" panose="02020603050405020304" pitchFamily="18" charset="0"/>
              </a:rPr>
              <a:t> Project</a:t>
            </a:r>
            <a:r>
              <a:rPr lang="en-US" baseline="30000">
                <a:latin typeface="Times New Roman" panose="02020603050405020304" pitchFamily="18" charset="0"/>
                <a:cs typeface="Times New Roman" panose="02020603050405020304" pitchFamily="18" charset="0"/>
              </a:rPr>
              <a:t>®</a:t>
            </a:r>
            <a:endParaRPr lang="en-US" baseline="30000">
              <a:latin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174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1748"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1749"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31750"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379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3796"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3797"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3798" name="Rectangle 6"/>
          <p:cNvSpPr>
            <a:spLocks noGrp="1" noChangeArrowheads="1"/>
          </p:cNvSpPr>
          <p:nvPr>
            <p:ph type="title"/>
          </p:nvPr>
        </p:nvSpPr>
        <p:spPr>
          <a:xfrm>
            <a:off x="107074" y="76200"/>
            <a:ext cx="7695086" cy="725487"/>
          </a:xfrm>
          <a:noFill/>
        </p:spPr>
        <p:txBody>
          <a:bodyPr lIns="92075" tIns="46038" rIns="92075" bIns="46038"/>
          <a:lstStyle/>
          <a:p>
            <a:pPr eaLnBrk="1" hangingPunct="1"/>
            <a:r>
              <a:rPr lang="en-US" dirty="0" smtClean="0"/>
              <a:t>Responsibility Assignment Matrix</a:t>
            </a:r>
          </a:p>
        </p:txBody>
      </p:sp>
      <p:sp>
        <p:nvSpPr>
          <p:cNvPr id="33799" name="Rectangle 7"/>
          <p:cNvSpPr>
            <a:spLocks noChangeArrowheads="1"/>
          </p:cNvSpPr>
          <p:nvPr/>
        </p:nvSpPr>
        <p:spPr bwMode="auto">
          <a:xfrm>
            <a:off x="2368550" y="2406650"/>
            <a:ext cx="3092450" cy="3911600"/>
          </a:xfrm>
          <a:prstGeom prst="rect">
            <a:avLst/>
          </a:prstGeom>
          <a:solidFill>
            <a:srgbClr val="FFFFFF"/>
          </a:solidFill>
          <a:ln w="12700">
            <a:solidFill>
              <a:srgbClr val="006600"/>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3800" name="Rectangle 8"/>
          <p:cNvSpPr>
            <a:spLocks noChangeArrowheads="1"/>
          </p:cNvSpPr>
          <p:nvPr/>
        </p:nvSpPr>
        <p:spPr bwMode="auto">
          <a:xfrm>
            <a:off x="5454650" y="1092200"/>
            <a:ext cx="3530600" cy="5226050"/>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3801" name="Rectangle 9"/>
          <p:cNvSpPr>
            <a:spLocks noChangeArrowheads="1"/>
          </p:cNvSpPr>
          <p:nvPr/>
        </p:nvSpPr>
        <p:spPr bwMode="auto">
          <a:xfrm>
            <a:off x="73025" y="4959350"/>
            <a:ext cx="2254250" cy="1371600"/>
          </a:xfrm>
          <a:prstGeom prst="rect">
            <a:avLst/>
          </a:prstGeom>
          <a:solidFill>
            <a:srgbClr val="FFFFFF"/>
          </a:solidFill>
          <a:ln w="12700">
            <a:solidFill>
              <a:srgbClr val="006600"/>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endParaRPr lang="en-US">
              <a:latin typeface="Times New Roman" panose="02020603050405020304" pitchFamily="18" charset="0"/>
            </a:endParaRPr>
          </a:p>
        </p:txBody>
      </p:sp>
      <p:sp>
        <p:nvSpPr>
          <p:cNvPr id="33802" name="Rectangle 10"/>
          <p:cNvSpPr>
            <a:spLocks noChangeArrowheads="1"/>
          </p:cNvSpPr>
          <p:nvPr/>
        </p:nvSpPr>
        <p:spPr bwMode="auto">
          <a:xfrm>
            <a:off x="77788" y="5337175"/>
            <a:ext cx="25146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5088" tIns="33338" rIns="65088" bIns="33338">
            <a:spAutoFit/>
          </a:bodyPr>
          <a:lstStyle>
            <a:lvl1pPr defTabSz="474663" eaLnBrk="0" hangingPunct="0">
              <a:defRPr sz="2400">
                <a:solidFill>
                  <a:schemeClr val="tx1"/>
                </a:solidFill>
                <a:latin typeface="Arial Narrow" panose="020B0606020202030204" pitchFamily="34" charset="0"/>
              </a:defRPr>
            </a:lvl1pPr>
            <a:lvl2pPr marL="742950" indent="-285750" defTabSz="474663" eaLnBrk="0" hangingPunct="0">
              <a:defRPr sz="2400">
                <a:solidFill>
                  <a:schemeClr val="tx1"/>
                </a:solidFill>
                <a:latin typeface="Arial Narrow" panose="020B0606020202030204" pitchFamily="34" charset="0"/>
              </a:defRPr>
            </a:lvl2pPr>
            <a:lvl3pPr marL="1143000" indent="-228600" defTabSz="474663" eaLnBrk="0" hangingPunct="0">
              <a:defRPr sz="2400">
                <a:solidFill>
                  <a:schemeClr val="tx1"/>
                </a:solidFill>
                <a:latin typeface="Arial Narrow" panose="020B0606020202030204" pitchFamily="34" charset="0"/>
              </a:defRPr>
            </a:lvl3pPr>
            <a:lvl4pPr marL="1600200" indent="-228600" defTabSz="474663" eaLnBrk="0" hangingPunct="0">
              <a:defRPr sz="2400">
                <a:solidFill>
                  <a:schemeClr val="tx1"/>
                </a:solidFill>
                <a:latin typeface="Arial Narrow" panose="020B0606020202030204" pitchFamily="34" charset="0"/>
              </a:defRPr>
            </a:lvl4pPr>
            <a:lvl5pPr marL="2057400" indent="-228600" defTabSz="474663" eaLnBrk="0" hangingPunct="0">
              <a:defRPr sz="2400">
                <a:solidFill>
                  <a:schemeClr val="tx1"/>
                </a:solidFill>
                <a:latin typeface="Arial Narrow" panose="020B0606020202030204" pitchFamily="34" charset="0"/>
              </a:defRPr>
            </a:lvl5pPr>
            <a:lvl6pPr marL="2514600" indent="-228600" defTabSz="474663"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474663"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474663"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474663" eaLnBrk="0" fontAlgn="base" hangingPunct="0">
              <a:spcBef>
                <a:spcPct val="0"/>
              </a:spcBef>
              <a:spcAft>
                <a:spcPct val="0"/>
              </a:spcAft>
              <a:defRPr sz="2400">
                <a:solidFill>
                  <a:schemeClr val="tx1"/>
                </a:solidFill>
                <a:latin typeface="Arial Narrow" panose="020B0606020202030204" pitchFamily="34" charset="0"/>
              </a:defRPr>
            </a:lvl9pPr>
          </a:lstStyle>
          <a:p>
            <a:r>
              <a:rPr lang="en-US" sz="1000" b="1">
                <a:latin typeface="Arial" panose="020B0604020202020204" pitchFamily="34" charset="0"/>
              </a:rPr>
              <a:t>R - RESPONSIBLE</a:t>
            </a:r>
            <a:br>
              <a:rPr lang="en-US" sz="1000" b="1">
                <a:latin typeface="Arial" panose="020B0604020202020204" pitchFamily="34" charset="0"/>
              </a:rPr>
            </a:br>
            <a:r>
              <a:rPr lang="en-US" sz="1000" b="1">
                <a:latin typeface="Arial" panose="020B0604020202020204" pitchFamily="34" charset="0"/>
              </a:rPr>
              <a:t>A - APPROVE</a:t>
            </a:r>
            <a:br>
              <a:rPr lang="en-US" sz="1000" b="1">
                <a:latin typeface="Arial" panose="020B0604020202020204" pitchFamily="34" charset="0"/>
              </a:rPr>
            </a:br>
            <a:r>
              <a:rPr lang="en-US" sz="1000" b="1">
                <a:latin typeface="Arial" panose="020B0604020202020204" pitchFamily="34" charset="0"/>
              </a:rPr>
              <a:t>S - SUPPORT (DOES THE WORK)</a:t>
            </a:r>
            <a:br>
              <a:rPr lang="en-US" sz="1000" b="1">
                <a:latin typeface="Arial" panose="020B0604020202020204" pitchFamily="34" charset="0"/>
              </a:rPr>
            </a:br>
            <a:r>
              <a:rPr lang="en-US" sz="1000" b="1">
                <a:latin typeface="Arial" panose="020B0604020202020204" pitchFamily="34" charset="0"/>
              </a:rPr>
              <a:t>I  -  INFORM</a:t>
            </a:r>
            <a:br>
              <a:rPr lang="en-US" sz="1000" b="1">
                <a:latin typeface="Arial" panose="020B0604020202020204" pitchFamily="34" charset="0"/>
              </a:rPr>
            </a:br>
            <a:r>
              <a:rPr lang="en-US" sz="1000" b="1">
                <a:latin typeface="Arial" panose="020B0604020202020204" pitchFamily="34" charset="0"/>
              </a:rPr>
              <a:t>C - CONSULT</a:t>
            </a:r>
          </a:p>
        </p:txBody>
      </p:sp>
      <p:sp>
        <p:nvSpPr>
          <p:cNvPr id="33803" name="Rectangle 11"/>
          <p:cNvSpPr>
            <a:spLocks noChangeArrowheads="1"/>
          </p:cNvSpPr>
          <p:nvPr/>
        </p:nvSpPr>
        <p:spPr bwMode="auto">
          <a:xfrm>
            <a:off x="84138" y="5021263"/>
            <a:ext cx="2233612"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5088" tIns="33338" rIns="65088" bIns="33338">
            <a:spAutoFit/>
          </a:bodyPr>
          <a:lstStyle>
            <a:lvl1pPr defTabSz="474663" eaLnBrk="0" hangingPunct="0">
              <a:defRPr sz="2400">
                <a:solidFill>
                  <a:schemeClr val="tx1"/>
                </a:solidFill>
                <a:latin typeface="Arial Narrow" panose="020B0606020202030204" pitchFamily="34" charset="0"/>
              </a:defRPr>
            </a:lvl1pPr>
            <a:lvl2pPr marL="742950" indent="-285750" defTabSz="474663" eaLnBrk="0" hangingPunct="0">
              <a:defRPr sz="2400">
                <a:solidFill>
                  <a:schemeClr val="tx1"/>
                </a:solidFill>
                <a:latin typeface="Arial Narrow" panose="020B0606020202030204" pitchFamily="34" charset="0"/>
              </a:defRPr>
            </a:lvl2pPr>
            <a:lvl3pPr marL="1143000" indent="-228600" defTabSz="474663" eaLnBrk="0" hangingPunct="0">
              <a:defRPr sz="2400">
                <a:solidFill>
                  <a:schemeClr val="tx1"/>
                </a:solidFill>
                <a:latin typeface="Arial Narrow" panose="020B0606020202030204" pitchFamily="34" charset="0"/>
              </a:defRPr>
            </a:lvl3pPr>
            <a:lvl4pPr marL="1600200" indent="-228600" defTabSz="474663" eaLnBrk="0" hangingPunct="0">
              <a:defRPr sz="2400">
                <a:solidFill>
                  <a:schemeClr val="tx1"/>
                </a:solidFill>
                <a:latin typeface="Arial Narrow" panose="020B0606020202030204" pitchFamily="34" charset="0"/>
              </a:defRPr>
            </a:lvl4pPr>
            <a:lvl5pPr marL="2057400" indent="-228600" defTabSz="474663" eaLnBrk="0" hangingPunct="0">
              <a:defRPr sz="2400">
                <a:solidFill>
                  <a:schemeClr val="tx1"/>
                </a:solidFill>
                <a:latin typeface="Arial Narrow" panose="020B0606020202030204" pitchFamily="34" charset="0"/>
              </a:defRPr>
            </a:lvl5pPr>
            <a:lvl6pPr marL="2514600" indent="-228600" defTabSz="474663"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474663"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474663"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474663"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r>
              <a:rPr lang="en-US" sz="1200" b="1">
                <a:latin typeface="Arial" panose="020B0604020202020204" pitchFamily="34" charset="0"/>
              </a:rPr>
              <a:t>LEGEND</a:t>
            </a:r>
          </a:p>
        </p:txBody>
      </p:sp>
      <p:sp>
        <p:nvSpPr>
          <p:cNvPr id="33804" name="Line 12"/>
          <p:cNvSpPr>
            <a:spLocks noChangeShapeType="1"/>
          </p:cNvSpPr>
          <p:nvPr/>
        </p:nvSpPr>
        <p:spPr bwMode="auto">
          <a:xfrm flipV="1">
            <a:off x="57150" y="5310188"/>
            <a:ext cx="2276475" cy="4762"/>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round/>
                <a:headEnd type="none" w="sm" len="sm"/>
                <a:tailEnd type="none" w="sm" len="sm"/>
              </a14:hiddenLine>
            </a:ext>
          </a:extLst>
        </p:spPr>
        <p:txBody>
          <a:bodyPr wrap="none" anchor="ctr"/>
          <a:lstStyle/>
          <a:p>
            <a:endParaRPr lang="en-US"/>
          </a:p>
        </p:txBody>
      </p:sp>
      <p:sp>
        <p:nvSpPr>
          <p:cNvPr id="33805" name="Line 13"/>
          <p:cNvSpPr>
            <a:spLocks noChangeShapeType="1"/>
          </p:cNvSpPr>
          <p:nvPr/>
        </p:nvSpPr>
        <p:spPr bwMode="auto">
          <a:xfrm>
            <a:off x="66675" y="5283200"/>
            <a:ext cx="2257425" cy="0"/>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06" name="Line 14"/>
          <p:cNvSpPr>
            <a:spLocks noChangeShapeType="1"/>
          </p:cNvSpPr>
          <p:nvPr/>
        </p:nvSpPr>
        <p:spPr bwMode="auto">
          <a:xfrm flipH="1">
            <a:off x="2386013" y="2809875"/>
            <a:ext cx="6557962" cy="0"/>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07" name="Line 15"/>
          <p:cNvSpPr>
            <a:spLocks noChangeShapeType="1"/>
          </p:cNvSpPr>
          <p:nvPr/>
        </p:nvSpPr>
        <p:spPr bwMode="auto">
          <a:xfrm>
            <a:off x="8243888" y="1081088"/>
            <a:ext cx="0" cy="5200650"/>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08" name="Line 16"/>
          <p:cNvSpPr>
            <a:spLocks noChangeShapeType="1"/>
          </p:cNvSpPr>
          <p:nvPr/>
        </p:nvSpPr>
        <p:spPr bwMode="auto">
          <a:xfrm>
            <a:off x="5457825" y="1081088"/>
            <a:ext cx="0" cy="5214937"/>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09" name="Line 17"/>
          <p:cNvSpPr>
            <a:spLocks noChangeShapeType="1"/>
          </p:cNvSpPr>
          <p:nvPr/>
        </p:nvSpPr>
        <p:spPr bwMode="auto">
          <a:xfrm>
            <a:off x="6157913" y="1081088"/>
            <a:ext cx="0" cy="5214937"/>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10" name="Line 18"/>
          <p:cNvSpPr>
            <a:spLocks noChangeShapeType="1"/>
          </p:cNvSpPr>
          <p:nvPr/>
        </p:nvSpPr>
        <p:spPr bwMode="auto">
          <a:xfrm>
            <a:off x="7543800" y="1081088"/>
            <a:ext cx="0" cy="5214937"/>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11" name="Line 19"/>
          <p:cNvSpPr>
            <a:spLocks noChangeShapeType="1"/>
          </p:cNvSpPr>
          <p:nvPr/>
        </p:nvSpPr>
        <p:spPr bwMode="auto">
          <a:xfrm>
            <a:off x="6858000" y="1081088"/>
            <a:ext cx="0" cy="5214937"/>
          </a:xfrm>
          <a:prstGeom prst="line">
            <a:avLst/>
          </a:prstGeom>
          <a:noFill/>
          <a:ln w="12700">
            <a:solidFill>
              <a:srgbClr val="006600"/>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3812" name="Rectangle 20"/>
          <p:cNvSpPr>
            <a:spLocks noChangeArrowheads="1"/>
          </p:cNvSpPr>
          <p:nvPr/>
        </p:nvSpPr>
        <p:spPr bwMode="auto">
          <a:xfrm>
            <a:off x="8243888" y="2781300"/>
            <a:ext cx="700087"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r>
              <a:rPr lang="en-US" sz="1200" b="1">
                <a:latin typeface="Arial" panose="020B0604020202020204" pitchFamily="34" charset="0"/>
              </a:rPr>
              <a:t>S</a:t>
            </a:r>
          </a:p>
        </p:txBody>
      </p:sp>
      <p:sp>
        <p:nvSpPr>
          <p:cNvPr id="33813" name="Rectangle 21"/>
          <p:cNvSpPr>
            <a:spLocks noChangeArrowheads="1"/>
          </p:cNvSpPr>
          <p:nvPr/>
        </p:nvSpPr>
        <p:spPr bwMode="auto">
          <a:xfrm>
            <a:off x="2392363" y="2795588"/>
            <a:ext cx="3067050" cy="3524250"/>
          </a:xfrm>
          <a:prstGeom prst="rect">
            <a:avLst/>
          </a:prstGeom>
          <a:solidFill>
            <a:srgbClr val="66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120000"/>
              </a:lnSpc>
              <a:spcBef>
                <a:spcPct val="100000"/>
              </a:spcBef>
            </a:pPr>
            <a:r>
              <a:rPr lang="en-US" sz="1200" b="1">
                <a:latin typeface="Arial" panose="020B0604020202020204" pitchFamily="34" charset="0"/>
              </a:rPr>
              <a:t>IDENTIFY POTENTIAL MARKET</a:t>
            </a:r>
          </a:p>
          <a:p>
            <a:pPr>
              <a:lnSpc>
                <a:spcPct val="120000"/>
              </a:lnSpc>
              <a:spcBef>
                <a:spcPct val="100000"/>
              </a:spcBef>
            </a:pPr>
            <a:r>
              <a:rPr lang="en-US" sz="1200" b="1">
                <a:latin typeface="Arial" panose="020B0604020202020204" pitchFamily="34" charset="0"/>
              </a:rPr>
              <a:t>IDENTIFY SURVEY POPULATION</a:t>
            </a:r>
          </a:p>
          <a:p>
            <a:pPr>
              <a:lnSpc>
                <a:spcPct val="120000"/>
              </a:lnSpc>
              <a:spcBef>
                <a:spcPct val="100000"/>
              </a:spcBef>
            </a:pPr>
            <a:r>
              <a:rPr lang="en-US" sz="1200" b="1">
                <a:latin typeface="Arial" panose="020B0604020202020204" pitchFamily="34" charset="0"/>
              </a:rPr>
              <a:t>DEVELOP SURVEY</a:t>
            </a:r>
          </a:p>
          <a:p>
            <a:pPr>
              <a:lnSpc>
                <a:spcPct val="120000"/>
              </a:lnSpc>
              <a:spcBef>
                <a:spcPct val="100000"/>
              </a:spcBef>
            </a:pPr>
            <a:r>
              <a:rPr lang="en-US" sz="1200" b="1">
                <a:latin typeface="Arial" panose="020B0604020202020204" pitchFamily="34" charset="0"/>
              </a:rPr>
              <a:t>TEST SURVEY ON SAMPLE</a:t>
            </a:r>
          </a:p>
          <a:p>
            <a:pPr>
              <a:lnSpc>
                <a:spcPct val="120000"/>
              </a:lnSpc>
              <a:spcBef>
                <a:spcPct val="100000"/>
              </a:spcBef>
            </a:pPr>
            <a:r>
              <a:rPr lang="en-US" sz="1200" b="1">
                <a:latin typeface="Arial" panose="020B0604020202020204" pitchFamily="34" charset="0"/>
              </a:rPr>
              <a:t>FINALIZE SURVEY</a:t>
            </a:r>
          </a:p>
          <a:p>
            <a:pPr>
              <a:lnSpc>
                <a:spcPct val="120000"/>
              </a:lnSpc>
              <a:spcBef>
                <a:spcPct val="100000"/>
              </a:spcBef>
            </a:pPr>
            <a:r>
              <a:rPr lang="en-US" sz="1200" b="1">
                <a:latin typeface="Arial" panose="020B0604020202020204" pitchFamily="34" charset="0"/>
              </a:rPr>
              <a:t>CONDUCT SURVEY</a:t>
            </a:r>
          </a:p>
          <a:p>
            <a:pPr>
              <a:lnSpc>
                <a:spcPct val="120000"/>
              </a:lnSpc>
              <a:spcBef>
                <a:spcPct val="100000"/>
              </a:spcBef>
            </a:pPr>
            <a:r>
              <a:rPr lang="en-US" sz="1200" b="1">
                <a:latin typeface="Arial" panose="020B0604020202020204" pitchFamily="34" charset="0"/>
              </a:rPr>
              <a:t>COLLECT SURVEY</a:t>
            </a:r>
          </a:p>
          <a:p>
            <a:pPr>
              <a:lnSpc>
                <a:spcPct val="120000"/>
              </a:lnSpc>
              <a:spcBef>
                <a:spcPct val="100000"/>
              </a:spcBef>
            </a:pPr>
            <a:r>
              <a:rPr lang="en-US" sz="1200" b="1">
                <a:latin typeface="Arial" panose="020B0604020202020204" pitchFamily="34" charset="0"/>
              </a:rPr>
              <a:t>ANALYZE DATA</a:t>
            </a:r>
          </a:p>
          <a:p>
            <a:pPr>
              <a:lnSpc>
                <a:spcPct val="120000"/>
              </a:lnSpc>
              <a:spcBef>
                <a:spcPct val="100000"/>
              </a:spcBef>
            </a:pPr>
            <a:r>
              <a:rPr lang="en-US" sz="1200" b="1">
                <a:latin typeface="Arial" panose="020B0604020202020204" pitchFamily="34" charset="0"/>
              </a:rPr>
              <a:t>REPORT RESULTS AND SUGGESTION</a:t>
            </a:r>
          </a:p>
        </p:txBody>
      </p:sp>
      <p:sp>
        <p:nvSpPr>
          <p:cNvPr id="33814" name="Rectangle 22"/>
          <p:cNvSpPr>
            <a:spLocks noChangeArrowheads="1"/>
          </p:cNvSpPr>
          <p:nvPr/>
        </p:nvSpPr>
        <p:spPr bwMode="auto">
          <a:xfrm>
            <a:off x="5457825" y="2795588"/>
            <a:ext cx="700088"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r>
              <a:rPr lang="en-US" sz="1200" b="1">
                <a:latin typeface="Arial" panose="020B0604020202020204" pitchFamily="34" charset="0"/>
              </a:rPr>
              <a:t>C</a:t>
            </a:r>
          </a:p>
          <a:p>
            <a:pPr algn="ctr">
              <a:lnSpc>
                <a:spcPct val="120000"/>
              </a:lnSpc>
              <a:spcBef>
                <a:spcPct val="100000"/>
              </a:spcBef>
            </a:pPr>
            <a:r>
              <a:rPr lang="en-US" sz="1200" b="1">
                <a:latin typeface="Arial" panose="020B0604020202020204" pitchFamily="34" charset="0"/>
              </a:rPr>
              <a:t>C</a:t>
            </a:r>
          </a:p>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R</a:t>
            </a:r>
          </a:p>
        </p:txBody>
      </p:sp>
      <p:sp>
        <p:nvSpPr>
          <p:cNvPr id="33815" name="Rectangle 23"/>
          <p:cNvSpPr>
            <a:spLocks noChangeArrowheads="1"/>
          </p:cNvSpPr>
          <p:nvPr/>
        </p:nvSpPr>
        <p:spPr bwMode="auto">
          <a:xfrm>
            <a:off x="6157913" y="2781300"/>
            <a:ext cx="700087"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r>
              <a:rPr lang="en-US" sz="1200" b="1">
                <a:latin typeface="Arial" panose="020B0604020202020204" pitchFamily="34" charset="0"/>
              </a:rPr>
              <a:t>A</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A</a:t>
            </a:r>
          </a:p>
        </p:txBody>
      </p:sp>
      <p:sp>
        <p:nvSpPr>
          <p:cNvPr id="33816" name="Rectangle 24"/>
          <p:cNvSpPr>
            <a:spLocks noChangeArrowheads="1"/>
          </p:cNvSpPr>
          <p:nvPr/>
        </p:nvSpPr>
        <p:spPr bwMode="auto">
          <a:xfrm>
            <a:off x="6858000" y="2781300"/>
            <a:ext cx="700088"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S</a:t>
            </a:r>
          </a:p>
          <a:p>
            <a:pPr algn="ctr">
              <a:lnSpc>
                <a:spcPct val="120000"/>
              </a:lnSpc>
              <a:spcBef>
                <a:spcPct val="100000"/>
              </a:spcBef>
            </a:pPr>
            <a:r>
              <a:rPr lang="en-US" sz="1200" b="1">
                <a:latin typeface="Arial" panose="020B0604020202020204" pitchFamily="34" charset="0"/>
              </a:rPr>
              <a:t>R/S</a:t>
            </a:r>
          </a:p>
          <a:p>
            <a:pPr algn="ctr">
              <a:lnSpc>
                <a:spcPct val="120000"/>
              </a:lnSpc>
              <a:spcBef>
                <a:spcPct val="100000"/>
              </a:spcBef>
            </a:pPr>
            <a:r>
              <a:rPr lang="en-US" sz="1200" b="1">
                <a:latin typeface="Arial" panose="020B0604020202020204" pitchFamily="34" charset="0"/>
              </a:rPr>
              <a:t>S</a:t>
            </a:r>
          </a:p>
        </p:txBody>
      </p:sp>
      <p:sp>
        <p:nvSpPr>
          <p:cNvPr id="33817" name="Rectangle 25"/>
          <p:cNvSpPr>
            <a:spLocks noChangeArrowheads="1"/>
          </p:cNvSpPr>
          <p:nvPr/>
        </p:nvSpPr>
        <p:spPr bwMode="auto">
          <a:xfrm>
            <a:off x="7529513" y="2781300"/>
            <a:ext cx="700087" cy="352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r>
              <a:rPr lang="en-US" sz="1200" b="1">
                <a:latin typeface="Arial" panose="020B0604020202020204" pitchFamily="34" charset="0"/>
              </a:rPr>
              <a:t>R</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r>
              <a:rPr lang="en-US" sz="1200" b="1">
                <a:latin typeface="Arial" panose="020B0604020202020204" pitchFamily="34" charset="0"/>
              </a:rPr>
              <a:t>I</a:t>
            </a: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endParaRPr lang="en-US" sz="1200" b="1">
              <a:latin typeface="Arial" panose="020B0604020202020204" pitchFamily="34" charset="0"/>
            </a:endParaRPr>
          </a:p>
          <a:p>
            <a:pPr algn="ctr">
              <a:lnSpc>
                <a:spcPct val="120000"/>
              </a:lnSpc>
              <a:spcBef>
                <a:spcPct val="100000"/>
              </a:spcBef>
            </a:pPr>
            <a:r>
              <a:rPr lang="en-US" sz="1200" b="1">
                <a:latin typeface="Arial" panose="020B0604020202020204" pitchFamily="34" charset="0"/>
              </a:rPr>
              <a:t>A</a:t>
            </a:r>
          </a:p>
        </p:txBody>
      </p:sp>
      <p:sp>
        <p:nvSpPr>
          <p:cNvPr id="33818" name="Rectangle 26"/>
          <p:cNvSpPr>
            <a:spLocks noChangeArrowheads="1"/>
          </p:cNvSpPr>
          <p:nvPr/>
        </p:nvSpPr>
        <p:spPr bwMode="auto">
          <a:xfrm rot="-5400000">
            <a:off x="5853112" y="2014538"/>
            <a:ext cx="1266825"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120000"/>
              </a:lnSpc>
              <a:spcBef>
                <a:spcPct val="100000"/>
              </a:spcBef>
            </a:pPr>
            <a:r>
              <a:rPr lang="en-US" sz="1200" b="1">
                <a:latin typeface="Arial" panose="020B0604020202020204" pitchFamily="34" charset="0"/>
              </a:rPr>
              <a:t>CUSTOMER</a:t>
            </a:r>
          </a:p>
        </p:txBody>
      </p:sp>
      <p:sp>
        <p:nvSpPr>
          <p:cNvPr id="33819" name="Rectangle 27"/>
          <p:cNvSpPr>
            <a:spLocks noChangeArrowheads="1"/>
          </p:cNvSpPr>
          <p:nvPr/>
        </p:nvSpPr>
        <p:spPr bwMode="auto">
          <a:xfrm rot="-5400000">
            <a:off x="6567488" y="1885950"/>
            <a:ext cx="1266825"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120000"/>
              </a:lnSpc>
              <a:spcBef>
                <a:spcPct val="100000"/>
              </a:spcBef>
            </a:pPr>
            <a:r>
              <a:rPr lang="en-US" sz="1200" b="1">
                <a:latin typeface="Arial" panose="020B0604020202020204" pitchFamily="34" charset="0"/>
              </a:rPr>
              <a:t>TEAM</a:t>
            </a:r>
            <a:br>
              <a:rPr lang="en-US" sz="1200" b="1">
                <a:latin typeface="Arial" panose="020B0604020202020204" pitchFamily="34" charset="0"/>
              </a:rPr>
            </a:br>
            <a:r>
              <a:rPr lang="en-US" sz="1200" b="1">
                <a:latin typeface="Arial" panose="020B0604020202020204" pitchFamily="34" charset="0"/>
              </a:rPr>
              <a:t>MEMBER</a:t>
            </a:r>
          </a:p>
        </p:txBody>
      </p:sp>
      <p:sp>
        <p:nvSpPr>
          <p:cNvPr id="33820" name="Rectangle 28"/>
          <p:cNvSpPr>
            <a:spLocks noChangeArrowheads="1"/>
          </p:cNvSpPr>
          <p:nvPr/>
        </p:nvSpPr>
        <p:spPr bwMode="auto">
          <a:xfrm rot="-5400000">
            <a:off x="7215981" y="1826419"/>
            <a:ext cx="1376363"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120000"/>
              </a:lnSpc>
              <a:spcBef>
                <a:spcPct val="100000"/>
              </a:spcBef>
            </a:pPr>
            <a:r>
              <a:rPr lang="en-US" sz="1200" b="1">
                <a:latin typeface="Arial" panose="020B0604020202020204" pitchFamily="34" charset="0"/>
              </a:rPr>
              <a:t>SENIOR</a:t>
            </a:r>
            <a:br>
              <a:rPr lang="en-US" sz="1200" b="1">
                <a:latin typeface="Arial" panose="020B0604020202020204" pitchFamily="34" charset="0"/>
              </a:rPr>
            </a:br>
            <a:r>
              <a:rPr lang="en-US" sz="1200" b="1">
                <a:latin typeface="Arial" panose="020B0604020202020204" pitchFamily="34" charset="0"/>
              </a:rPr>
              <a:t>MANAGEMENT</a:t>
            </a:r>
          </a:p>
        </p:txBody>
      </p:sp>
      <p:sp>
        <p:nvSpPr>
          <p:cNvPr id="33821" name="Rectangle 29"/>
          <p:cNvSpPr>
            <a:spLocks noChangeArrowheads="1"/>
          </p:cNvSpPr>
          <p:nvPr/>
        </p:nvSpPr>
        <p:spPr bwMode="auto">
          <a:xfrm rot="-5400000">
            <a:off x="7953375" y="1885950"/>
            <a:ext cx="1266825"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120000"/>
              </a:lnSpc>
              <a:spcBef>
                <a:spcPct val="100000"/>
              </a:spcBef>
            </a:pPr>
            <a:r>
              <a:rPr lang="en-US" sz="1200" b="1">
                <a:latin typeface="Arial" panose="020B0604020202020204" pitchFamily="34" charset="0"/>
              </a:rPr>
              <a:t>SUPPORT</a:t>
            </a:r>
            <a:br>
              <a:rPr lang="en-US" sz="1200" b="1">
                <a:latin typeface="Arial" panose="020B0604020202020204" pitchFamily="34" charset="0"/>
              </a:rPr>
            </a:br>
            <a:r>
              <a:rPr lang="en-US" sz="1200" b="1">
                <a:latin typeface="Arial" panose="020B0604020202020204" pitchFamily="34" charset="0"/>
              </a:rPr>
              <a:t>STAFF</a:t>
            </a:r>
          </a:p>
        </p:txBody>
      </p:sp>
      <p:sp>
        <p:nvSpPr>
          <p:cNvPr id="33822" name="Rectangle 30"/>
          <p:cNvSpPr>
            <a:spLocks noChangeArrowheads="1"/>
          </p:cNvSpPr>
          <p:nvPr/>
        </p:nvSpPr>
        <p:spPr bwMode="auto">
          <a:xfrm rot="-5400000">
            <a:off x="5165725" y="1914525"/>
            <a:ext cx="1266825" cy="53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120000"/>
              </a:lnSpc>
              <a:spcBef>
                <a:spcPct val="100000"/>
              </a:spcBef>
            </a:pPr>
            <a:r>
              <a:rPr lang="en-US" sz="1200" b="1">
                <a:latin typeface="Arial" panose="020B0604020202020204" pitchFamily="34" charset="0"/>
              </a:rPr>
              <a:t>PROJECT</a:t>
            </a:r>
            <a:br>
              <a:rPr lang="en-US" sz="1200" b="1">
                <a:latin typeface="Arial" panose="020B0604020202020204" pitchFamily="34" charset="0"/>
              </a:rPr>
            </a:br>
            <a:r>
              <a:rPr lang="en-US" sz="1200" b="1">
                <a:latin typeface="Arial" panose="020B0604020202020204" pitchFamily="34" charset="0"/>
              </a:rPr>
              <a:t>MANAGER</a:t>
            </a:r>
          </a:p>
        </p:txBody>
      </p:sp>
      <p:sp>
        <p:nvSpPr>
          <p:cNvPr id="33823" name="Rectangle 31"/>
          <p:cNvSpPr>
            <a:spLocks noChangeArrowheads="1"/>
          </p:cNvSpPr>
          <p:nvPr/>
        </p:nvSpPr>
        <p:spPr bwMode="auto">
          <a:xfrm>
            <a:off x="2381250" y="2497138"/>
            <a:ext cx="3071813"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lnSpc>
                <a:spcPct val="120000"/>
              </a:lnSpc>
              <a:spcBef>
                <a:spcPct val="100000"/>
              </a:spcBef>
            </a:pPr>
            <a:r>
              <a:rPr lang="en-US" sz="1200" b="1">
                <a:latin typeface="Arial" panose="020B0604020202020204" pitchFamily="34" charset="0"/>
              </a:rPr>
              <a:t>MARKETING STUDY</a:t>
            </a:r>
          </a:p>
        </p:txBody>
      </p:sp>
      <p:sp>
        <p:nvSpPr>
          <p:cNvPr id="33824" name="Text Box 32"/>
          <p:cNvSpPr txBox="1">
            <a:spLocks noChangeArrowheads="1"/>
          </p:cNvSpPr>
          <p:nvPr/>
        </p:nvSpPr>
        <p:spPr bwMode="auto">
          <a:xfrm>
            <a:off x="2001838" y="1590675"/>
            <a:ext cx="1855787"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r>
              <a:rPr lang="en-US"/>
              <a:t>RASIC Method</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584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5844"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5845"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35846"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686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6868"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6869"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6870" name="Rectangle 6"/>
          <p:cNvSpPr>
            <a:spLocks noGrp="1" noChangeArrowheads="1"/>
          </p:cNvSpPr>
          <p:nvPr>
            <p:ph type="title"/>
          </p:nvPr>
        </p:nvSpPr>
        <p:spPr/>
        <p:txBody>
          <a:bodyPr/>
          <a:lstStyle/>
          <a:p>
            <a:pPr eaLnBrk="1" hangingPunct="1"/>
            <a:r>
              <a:rPr lang="en-US" smtClean="0"/>
              <a:t>Project Schedule — Purpose</a:t>
            </a:r>
          </a:p>
        </p:txBody>
      </p:sp>
      <p:sp>
        <p:nvSpPr>
          <p:cNvPr id="179207" name="Rectangle 7"/>
          <p:cNvSpPr>
            <a:spLocks noGrp="1" noChangeArrowheads="1"/>
          </p:cNvSpPr>
          <p:nvPr>
            <p:ph type="body" idx="1"/>
          </p:nvPr>
        </p:nvSpPr>
        <p:spPr/>
        <p:txBody>
          <a:bodyPr/>
          <a:lstStyle/>
          <a:p>
            <a:pPr eaLnBrk="1" hangingPunct="1">
              <a:lnSpc>
                <a:spcPct val="90000"/>
              </a:lnSpc>
            </a:pPr>
            <a:r>
              <a:rPr lang="en-US" smtClean="0"/>
              <a:t>Determine if requested completion date is possible.</a:t>
            </a:r>
          </a:p>
          <a:p>
            <a:pPr eaLnBrk="1" hangingPunct="1">
              <a:lnSpc>
                <a:spcPct val="90000"/>
              </a:lnSpc>
            </a:pPr>
            <a:r>
              <a:rPr lang="en-US" smtClean="0"/>
              <a:t>Identify start and completion dates of all work.</a:t>
            </a:r>
          </a:p>
          <a:p>
            <a:pPr eaLnBrk="1" hangingPunct="1">
              <a:lnSpc>
                <a:spcPct val="90000"/>
              </a:lnSpc>
            </a:pPr>
            <a:r>
              <a:rPr lang="en-US" smtClean="0"/>
              <a:t>Determine the controlling sequence of activities.</a:t>
            </a:r>
          </a:p>
          <a:p>
            <a:pPr eaLnBrk="1" hangingPunct="1">
              <a:lnSpc>
                <a:spcPct val="90000"/>
              </a:lnSpc>
            </a:pPr>
            <a:r>
              <a:rPr lang="en-US" smtClean="0"/>
              <a:t>Provide data for resource allocation.</a:t>
            </a:r>
          </a:p>
          <a:p>
            <a:pPr eaLnBrk="1" hangingPunct="1">
              <a:lnSpc>
                <a:spcPct val="90000"/>
              </a:lnSpc>
            </a:pPr>
            <a:r>
              <a:rPr lang="en-US" smtClean="0"/>
              <a:t>Track progress by providing a baseline.</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79207">
                                            <p:txEl>
                                              <p:pRg st="0" end="0"/>
                                            </p:txEl>
                                          </p:spTgt>
                                        </p:tgtEl>
                                        <p:attrNameLst>
                                          <p:attrName>style.visibility</p:attrName>
                                        </p:attrNameLst>
                                      </p:cBhvr>
                                      <p:to>
                                        <p:strVal val="visible"/>
                                      </p:to>
                                    </p:set>
                                    <p:animEffect transition="in" filter="slide(fromBottom)">
                                      <p:cBhvr>
                                        <p:cTn id="7" dur="500"/>
                                        <p:tgtEl>
                                          <p:spTgt spid="1792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79207">
                                            <p:txEl>
                                              <p:pRg st="1" end="1"/>
                                            </p:txEl>
                                          </p:spTgt>
                                        </p:tgtEl>
                                        <p:attrNameLst>
                                          <p:attrName>style.visibility</p:attrName>
                                        </p:attrNameLst>
                                      </p:cBhvr>
                                      <p:to>
                                        <p:strVal val="visible"/>
                                      </p:to>
                                    </p:set>
                                    <p:animEffect transition="in" filter="slide(fromBottom)">
                                      <p:cBhvr>
                                        <p:cTn id="12" dur="500"/>
                                        <p:tgtEl>
                                          <p:spTgt spid="1792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79207">
                                            <p:txEl>
                                              <p:pRg st="2" end="2"/>
                                            </p:txEl>
                                          </p:spTgt>
                                        </p:tgtEl>
                                        <p:attrNameLst>
                                          <p:attrName>style.visibility</p:attrName>
                                        </p:attrNameLst>
                                      </p:cBhvr>
                                      <p:to>
                                        <p:strVal val="visible"/>
                                      </p:to>
                                    </p:set>
                                    <p:animEffect transition="in" filter="slide(fromBottom)">
                                      <p:cBhvr>
                                        <p:cTn id="17" dur="500"/>
                                        <p:tgtEl>
                                          <p:spTgt spid="1792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179207">
                                            <p:txEl>
                                              <p:pRg st="3" end="3"/>
                                            </p:txEl>
                                          </p:spTgt>
                                        </p:tgtEl>
                                        <p:attrNameLst>
                                          <p:attrName>style.visibility</p:attrName>
                                        </p:attrNameLst>
                                      </p:cBhvr>
                                      <p:to>
                                        <p:strVal val="visible"/>
                                      </p:to>
                                    </p:set>
                                    <p:animEffect transition="in" filter="slide(fromBottom)">
                                      <p:cBhvr>
                                        <p:cTn id="22" dur="500"/>
                                        <p:tgtEl>
                                          <p:spTgt spid="1792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179207">
                                            <p:txEl>
                                              <p:pRg st="4" end="4"/>
                                            </p:txEl>
                                          </p:spTgt>
                                        </p:tgtEl>
                                        <p:attrNameLst>
                                          <p:attrName>style.visibility</p:attrName>
                                        </p:attrNameLst>
                                      </p:cBhvr>
                                      <p:to>
                                        <p:strVal val="visible"/>
                                      </p:to>
                                    </p:set>
                                    <p:animEffect transition="in" filter="slide(fromBottom)">
                                      <p:cBhvr>
                                        <p:cTn id="27" dur="500"/>
                                        <p:tgtEl>
                                          <p:spTgt spid="1792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7"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2800" b="1" dirty="0" smtClean="0">
                <a:solidFill>
                  <a:schemeClr val="tx1"/>
                </a:solidFill>
              </a:rPr>
              <a:t>WBS/Network Diagram Linkage</a:t>
            </a:r>
          </a:p>
        </p:txBody>
      </p:sp>
      <p:grpSp>
        <p:nvGrpSpPr>
          <p:cNvPr id="38915" name="Group 3"/>
          <p:cNvGrpSpPr>
            <a:grpSpLocks/>
          </p:cNvGrpSpPr>
          <p:nvPr/>
        </p:nvGrpSpPr>
        <p:grpSpPr bwMode="auto">
          <a:xfrm>
            <a:off x="457200" y="1854200"/>
            <a:ext cx="8101013" cy="2473325"/>
            <a:chOff x="288" y="1168"/>
            <a:chExt cx="5103" cy="1558"/>
          </a:xfrm>
        </p:grpSpPr>
        <p:sp>
          <p:nvSpPr>
            <p:cNvPr id="38961" name="Line 4"/>
            <p:cNvSpPr>
              <a:spLocks noChangeShapeType="1"/>
            </p:cNvSpPr>
            <p:nvPr/>
          </p:nvSpPr>
          <p:spPr bwMode="auto">
            <a:xfrm flipV="1">
              <a:off x="2002" y="1622"/>
              <a:ext cx="0" cy="69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62" name="Line 5"/>
            <p:cNvSpPr>
              <a:spLocks noChangeShapeType="1"/>
            </p:cNvSpPr>
            <p:nvPr/>
          </p:nvSpPr>
          <p:spPr bwMode="auto">
            <a:xfrm flipV="1">
              <a:off x="3478" y="1622"/>
              <a:ext cx="0" cy="69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63" name="Line 6"/>
            <p:cNvSpPr>
              <a:spLocks noChangeShapeType="1"/>
            </p:cNvSpPr>
            <p:nvPr/>
          </p:nvSpPr>
          <p:spPr bwMode="auto">
            <a:xfrm flipV="1">
              <a:off x="4998" y="1622"/>
              <a:ext cx="0" cy="69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64" name="Line 7"/>
            <p:cNvSpPr>
              <a:spLocks noChangeShapeType="1"/>
            </p:cNvSpPr>
            <p:nvPr/>
          </p:nvSpPr>
          <p:spPr bwMode="auto">
            <a:xfrm flipV="1">
              <a:off x="681" y="1622"/>
              <a:ext cx="0" cy="69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65" name="Rectangle 8"/>
            <p:cNvSpPr>
              <a:spLocks noChangeArrowheads="1"/>
            </p:cNvSpPr>
            <p:nvPr/>
          </p:nvSpPr>
          <p:spPr bwMode="auto">
            <a:xfrm>
              <a:off x="2472" y="1168"/>
              <a:ext cx="502" cy="240"/>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66" name="Rectangle 9"/>
            <p:cNvSpPr>
              <a:spLocks noChangeArrowheads="1"/>
            </p:cNvSpPr>
            <p:nvPr/>
          </p:nvSpPr>
          <p:spPr bwMode="auto">
            <a:xfrm>
              <a:off x="4749" y="1891"/>
              <a:ext cx="501" cy="239"/>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67" name="Rectangle 10"/>
            <p:cNvSpPr>
              <a:spLocks noChangeArrowheads="1"/>
            </p:cNvSpPr>
            <p:nvPr/>
          </p:nvSpPr>
          <p:spPr bwMode="auto">
            <a:xfrm>
              <a:off x="3229" y="1891"/>
              <a:ext cx="502" cy="239"/>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68" name="Rectangle 11"/>
            <p:cNvSpPr>
              <a:spLocks noChangeArrowheads="1"/>
            </p:cNvSpPr>
            <p:nvPr/>
          </p:nvSpPr>
          <p:spPr bwMode="auto">
            <a:xfrm>
              <a:off x="1753" y="1891"/>
              <a:ext cx="501" cy="239"/>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69" name="Rectangle 12"/>
            <p:cNvSpPr>
              <a:spLocks noChangeArrowheads="1"/>
            </p:cNvSpPr>
            <p:nvPr/>
          </p:nvSpPr>
          <p:spPr bwMode="auto">
            <a:xfrm>
              <a:off x="435" y="1891"/>
              <a:ext cx="501" cy="239"/>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70" name="Line 13"/>
            <p:cNvSpPr>
              <a:spLocks noChangeShapeType="1"/>
            </p:cNvSpPr>
            <p:nvPr/>
          </p:nvSpPr>
          <p:spPr bwMode="auto">
            <a:xfrm>
              <a:off x="681" y="1622"/>
              <a:ext cx="431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71" name="Line 14"/>
            <p:cNvSpPr>
              <a:spLocks noChangeShapeType="1"/>
            </p:cNvSpPr>
            <p:nvPr/>
          </p:nvSpPr>
          <p:spPr bwMode="auto">
            <a:xfrm>
              <a:off x="2727" y="1414"/>
              <a:ext cx="0" cy="20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72" name="Rectangle 15"/>
            <p:cNvSpPr>
              <a:spLocks noChangeArrowheads="1"/>
            </p:cNvSpPr>
            <p:nvPr/>
          </p:nvSpPr>
          <p:spPr bwMode="auto">
            <a:xfrm>
              <a:off x="1862"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73" name="Rectangle 16"/>
            <p:cNvSpPr>
              <a:spLocks noChangeArrowheads="1"/>
            </p:cNvSpPr>
            <p:nvPr/>
          </p:nvSpPr>
          <p:spPr bwMode="auto">
            <a:xfrm>
              <a:off x="763"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74" name="Rectangle 17"/>
            <p:cNvSpPr>
              <a:spLocks noChangeArrowheads="1"/>
            </p:cNvSpPr>
            <p:nvPr/>
          </p:nvSpPr>
          <p:spPr bwMode="auto">
            <a:xfrm>
              <a:off x="824" y="2501"/>
              <a:ext cx="179"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b</a:t>
              </a:r>
            </a:p>
          </p:txBody>
        </p:sp>
        <p:sp>
          <p:nvSpPr>
            <p:cNvPr id="38975" name="Rectangle 18"/>
            <p:cNvSpPr>
              <a:spLocks noChangeArrowheads="1"/>
            </p:cNvSpPr>
            <p:nvPr/>
          </p:nvSpPr>
          <p:spPr bwMode="auto">
            <a:xfrm>
              <a:off x="1924"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d</a:t>
              </a:r>
            </a:p>
          </p:txBody>
        </p:sp>
        <p:sp>
          <p:nvSpPr>
            <p:cNvPr id="38976" name="Rectangle 19"/>
            <p:cNvSpPr>
              <a:spLocks noChangeArrowheads="1"/>
            </p:cNvSpPr>
            <p:nvPr/>
          </p:nvSpPr>
          <p:spPr bwMode="auto">
            <a:xfrm>
              <a:off x="1399"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77" name="Rectangle 20"/>
            <p:cNvSpPr>
              <a:spLocks noChangeArrowheads="1"/>
            </p:cNvSpPr>
            <p:nvPr/>
          </p:nvSpPr>
          <p:spPr bwMode="auto">
            <a:xfrm>
              <a:off x="288"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78" name="Rectangle 21"/>
            <p:cNvSpPr>
              <a:spLocks noChangeArrowheads="1"/>
            </p:cNvSpPr>
            <p:nvPr/>
          </p:nvSpPr>
          <p:spPr bwMode="auto">
            <a:xfrm>
              <a:off x="350"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a</a:t>
              </a:r>
            </a:p>
          </p:txBody>
        </p:sp>
        <p:sp>
          <p:nvSpPr>
            <p:cNvPr id="38979" name="Rectangle 22"/>
            <p:cNvSpPr>
              <a:spLocks noChangeArrowheads="1"/>
            </p:cNvSpPr>
            <p:nvPr/>
          </p:nvSpPr>
          <p:spPr bwMode="auto">
            <a:xfrm>
              <a:off x="1458"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c</a:t>
              </a:r>
            </a:p>
          </p:txBody>
        </p:sp>
        <p:sp>
          <p:nvSpPr>
            <p:cNvPr id="38980" name="Rectangle 23"/>
            <p:cNvSpPr>
              <a:spLocks noChangeArrowheads="1"/>
            </p:cNvSpPr>
            <p:nvPr/>
          </p:nvSpPr>
          <p:spPr bwMode="auto">
            <a:xfrm>
              <a:off x="3336"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81" name="Rectangle 24"/>
            <p:cNvSpPr>
              <a:spLocks noChangeArrowheads="1"/>
            </p:cNvSpPr>
            <p:nvPr/>
          </p:nvSpPr>
          <p:spPr bwMode="auto">
            <a:xfrm>
              <a:off x="2872"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82" name="Rectangle 25"/>
            <p:cNvSpPr>
              <a:spLocks noChangeArrowheads="1"/>
            </p:cNvSpPr>
            <p:nvPr/>
          </p:nvSpPr>
          <p:spPr bwMode="auto">
            <a:xfrm>
              <a:off x="2934"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f</a:t>
              </a:r>
            </a:p>
          </p:txBody>
        </p:sp>
        <p:sp>
          <p:nvSpPr>
            <p:cNvPr id="38983" name="Rectangle 26"/>
            <p:cNvSpPr>
              <a:spLocks noChangeArrowheads="1"/>
            </p:cNvSpPr>
            <p:nvPr/>
          </p:nvSpPr>
          <p:spPr bwMode="auto">
            <a:xfrm>
              <a:off x="3397" y="2493"/>
              <a:ext cx="196"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g</a:t>
              </a:r>
            </a:p>
          </p:txBody>
        </p:sp>
        <p:sp>
          <p:nvSpPr>
            <p:cNvPr id="38984" name="Rectangle 27"/>
            <p:cNvSpPr>
              <a:spLocks noChangeArrowheads="1"/>
            </p:cNvSpPr>
            <p:nvPr/>
          </p:nvSpPr>
          <p:spPr bwMode="auto">
            <a:xfrm>
              <a:off x="5097"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85" name="Rectangle 28"/>
            <p:cNvSpPr>
              <a:spLocks noChangeArrowheads="1"/>
            </p:cNvSpPr>
            <p:nvPr/>
          </p:nvSpPr>
          <p:spPr bwMode="auto">
            <a:xfrm>
              <a:off x="4622"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86" name="Rectangle 29"/>
            <p:cNvSpPr>
              <a:spLocks noChangeArrowheads="1"/>
            </p:cNvSpPr>
            <p:nvPr/>
          </p:nvSpPr>
          <p:spPr bwMode="auto">
            <a:xfrm>
              <a:off x="5167"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j</a:t>
              </a:r>
            </a:p>
          </p:txBody>
        </p:sp>
        <p:sp>
          <p:nvSpPr>
            <p:cNvPr id="38987" name="Rectangle 30"/>
            <p:cNvSpPr>
              <a:spLocks noChangeArrowheads="1"/>
            </p:cNvSpPr>
            <p:nvPr/>
          </p:nvSpPr>
          <p:spPr bwMode="auto">
            <a:xfrm>
              <a:off x="4684"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i</a:t>
              </a:r>
            </a:p>
          </p:txBody>
        </p:sp>
        <p:sp>
          <p:nvSpPr>
            <p:cNvPr id="38988" name="Line 31"/>
            <p:cNvSpPr>
              <a:spLocks noChangeShapeType="1"/>
            </p:cNvSpPr>
            <p:nvPr/>
          </p:nvSpPr>
          <p:spPr bwMode="auto">
            <a:xfrm>
              <a:off x="1550" y="2321"/>
              <a:ext cx="45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89" name="Line 32"/>
            <p:cNvSpPr>
              <a:spLocks noChangeShapeType="1"/>
            </p:cNvSpPr>
            <p:nvPr/>
          </p:nvSpPr>
          <p:spPr bwMode="auto">
            <a:xfrm flipV="1">
              <a:off x="2008"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0" name="Line 33"/>
            <p:cNvSpPr>
              <a:spLocks noChangeShapeType="1"/>
            </p:cNvSpPr>
            <p:nvPr/>
          </p:nvSpPr>
          <p:spPr bwMode="auto">
            <a:xfrm flipV="1">
              <a:off x="1550"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1" name="Line 34"/>
            <p:cNvSpPr>
              <a:spLocks noChangeShapeType="1"/>
            </p:cNvSpPr>
            <p:nvPr/>
          </p:nvSpPr>
          <p:spPr bwMode="auto">
            <a:xfrm>
              <a:off x="3021" y="2321"/>
              <a:ext cx="45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2" name="Line 35"/>
            <p:cNvSpPr>
              <a:spLocks noChangeShapeType="1"/>
            </p:cNvSpPr>
            <p:nvPr/>
          </p:nvSpPr>
          <p:spPr bwMode="auto">
            <a:xfrm flipV="1">
              <a:off x="3478"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3" name="Line 36"/>
            <p:cNvSpPr>
              <a:spLocks noChangeShapeType="1"/>
            </p:cNvSpPr>
            <p:nvPr/>
          </p:nvSpPr>
          <p:spPr bwMode="auto">
            <a:xfrm flipV="1">
              <a:off x="3021"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4" name="Line 37"/>
            <p:cNvSpPr>
              <a:spLocks noChangeShapeType="1"/>
            </p:cNvSpPr>
            <p:nvPr/>
          </p:nvSpPr>
          <p:spPr bwMode="auto">
            <a:xfrm>
              <a:off x="4773" y="2321"/>
              <a:ext cx="45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5" name="Line 38"/>
            <p:cNvSpPr>
              <a:spLocks noChangeShapeType="1"/>
            </p:cNvSpPr>
            <p:nvPr/>
          </p:nvSpPr>
          <p:spPr bwMode="auto">
            <a:xfrm flipV="1">
              <a:off x="5231"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6" name="Line 39"/>
            <p:cNvSpPr>
              <a:spLocks noChangeShapeType="1"/>
            </p:cNvSpPr>
            <p:nvPr/>
          </p:nvSpPr>
          <p:spPr bwMode="auto">
            <a:xfrm flipV="1">
              <a:off x="4773"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7" name="Line 40"/>
            <p:cNvSpPr>
              <a:spLocks noChangeShapeType="1"/>
            </p:cNvSpPr>
            <p:nvPr/>
          </p:nvSpPr>
          <p:spPr bwMode="auto">
            <a:xfrm>
              <a:off x="439" y="2321"/>
              <a:ext cx="45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8" name="Line 41"/>
            <p:cNvSpPr>
              <a:spLocks noChangeShapeType="1"/>
            </p:cNvSpPr>
            <p:nvPr/>
          </p:nvSpPr>
          <p:spPr bwMode="auto">
            <a:xfrm flipV="1">
              <a:off x="897"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99" name="Line 42"/>
            <p:cNvSpPr>
              <a:spLocks noChangeShapeType="1"/>
            </p:cNvSpPr>
            <p:nvPr/>
          </p:nvSpPr>
          <p:spPr bwMode="auto">
            <a:xfrm flipV="1">
              <a:off x="439"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000" name="Rectangle 43"/>
            <p:cNvSpPr>
              <a:spLocks noChangeArrowheads="1"/>
            </p:cNvSpPr>
            <p:nvPr/>
          </p:nvSpPr>
          <p:spPr bwMode="auto">
            <a:xfrm>
              <a:off x="2334" y="2469"/>
              <a:ext cx="294" cy="257"/>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001" name="Line 44"/>
            <p:cNvSpPr>
              <a:spLocks noChangeShapeType="1"/>
            </p:cNvSpPr>
            <p:nvPr/>
          </p:nvSpPr>
          <p:spPr bwMode="auto">
            <a:xfrm>
              <a:off x="2022" y="2321"/>
              <a:ext cx="45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002" name="Line 45"/>
            <p:cNvSpPr>
              <a:spLocks noChangeShapeType="1"/>
            </p:cNvSpPr>
            <p:nvPr/>
          </p:nvSpPr>
          <p:spPr bwMode="auto">
            <a:xfrm flipV="1">
              <a:off x="2483"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003" name="Rectangle 46"/>
            <p:cNvSpPr>
              <a:spLocks noChangeArrowheads="1"/>
            </p:cNvSpPr>
            <p:nvPr/>
          </p:nvSpPr>
          <p:spPr bwMode="auto">
            <a:xfrm>
              <a:off x="2396"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e</a:t>
              </a:r>
            </a:p>
          </p:txBody>
        </p:sp>
        <p:sp>
          <p:nvSpPr>
            <p:cNvPr id="39004" name="Line 47"/>
            <p:cNvSpPr>
              <a:spLocks noChangeShapeType="1"/>
            </p:cNvSpPr>
            <p:nvPr/>
          </p:nvSpPr>
          <p:spPr bwMode="auto">
            <a:xfrm>
              <a:off x="3493" y="2321"/>
              <a:ext cx="457"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005" name="Line 48"/>
            <p:cNvSpPr>
              <a:spLocks noChangeShapeType="1"/>
            </p:cNvSpPr>
            <p:nvPr/>
          </p:nvSpPr>
          <p:spPr bwMode="auto">
            <a:xfrm flipV="1">
              <a:off x="3953" y="2321"/>
              <a:ext cx="0" cy="13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006" name="Rectangle 49"/>
            <p:cNvSpPr>
              <a:spLocks noChangeArrowheads="1"/>
            </p:cNvSpPr>
            <p:nvPr/>
          </p:nvSpPr>
          <p:spPr bwMode="auto">
            <a:xfrm>
              <a:off x="3808" y="2458"/>
              <a:ext cx="294" cy="256"/>
            </a:xfrm>
            <a:prstGeom prst="rect">
              <a:avLst/>
            </a:prstGeom>
            <a:solidFill>
              <a:srgbClr val="00CCFF"/>
            </a:solidFill>
            <a:ln w="127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007" name="Rectangle 50"/>
            <p:cNvSpPr>
              <a:spLocks noChangeArrowheads="1"/>
            </p:cNvSpPr>
            <p:nvPr/>
          </p:nvSpPr>
          <p:spPr bwMode="auto">
            <a:xfrm>
              <a:off x="3869" y="2501"/>
              <a:ext cx="171" cy="212"/>
            </a:xfrm>
            <a:prstGeom prst="rect">
              <a:avLst/>
            </a:prstGeom>
            <a:solidFill>
              <a:srgbClr val="00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000000"/>
                  </a:solidFill>
                  <a:latin typeface="Arial" panose="020B0604020202020204" pitchFamily="34" charset="0"/>
                </a:rPr>
                <a:t>h</a:t>
              </a:r>
            </a:p>
          </p:txBody>
        </p:sp>
      </p:grpSp>
      <p:grpSp>
        <p:nvGrpSpPr>
          <p:cNvPr id="3" name="Group 51"/>
          <p:cNvGrpSpPr>
            <a:grpSpLocks/>
          </p:cNvGrpSpPr>
          <p:nvPr/>
        </p:nvGrpSpPr>
        <p:grpSpPr bwMode="auto">
          <a:xfrm>
            <a:off x="450850" y="4314825"/>
            <a:ext cx="8113713" cy="2390775"/>
            <a:chOff x="284" y="2718"/>
            <a:chExt cx="5111" cy="1506"/>
          </a:xfrm>
        </p:grpSpPr>
        <p:sp>
          <p:nvSpPr>
            <p:cNvPr id="38917" name="Rectangle 52"/>
            <p:cNvSpPr>
              <a:spLocks noChangeArrowheads="1"/>
            </p:cNvSpPr>
            <p:nvPr/>
          </p:nvSpPr>
          <p:spPr bwMode="auto">
            <a:xfrm>
              <a:off x="1968" y="3936"/>
              <a:ext cx="182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18" name="Rectangle 53"/>
            <p:cNvSpPr>
              <a:spLocks noChangeArrowheads="1"/>
            </p:cNvSpPr>
            <p:nvPr/>
          </p:nvSpPr>
          <p:spPr bwMode="auto">
            <a:xfrm>
              <a:off x="1968" y="3936"/>
              <a:ext cx="182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19" name="Rectangle 54"/>
            <p:cNvSpPr>
              <a:spLocks noChangeArrowheads="1"/>
            </p:cNvSpPr>
            <p:nvPr/>
          </p:nvSpPr>
          <p:spPr bwMode="auto">
            <a:xfrm>
              <a:off x="681" y="3158"/>
              <a:ext cx="4320" cy="865"/>
            </a:xfrm>
            <a:prstGeom prst="rect">
              <a:avLst/>
            </a:prstGeom>
            <a:noFill/>
            <a:ln w="254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endParaRPr lang="en-US">
                <a:solidFill>
                  <a:srgbClr val="000000"/>
                </a:solidFill>
                <a:latin typeface="Times New Roman" panose="02020603050405020304" pitchFamily="18" charset="0"/>
              </a:endParaRPr>
            </a:p>
          </p:txBody>
        </p:sp>
        <p:sp>
          <p:nvSpPr>
            <p:cNvPr id="38920" name="Rectangle 55"/>
            <p:cNvSpPr>
              <a:spLocks noChangeArrowheads="1"/>
            </p:cNvSpPr>
            <p:nvPr/>
          </p:nvSpPr>
          <p:spPr bwMode="auto">
            <a:xfrm>
              <a:off x="1862" y="3030"/>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1" name="Rectangle 56" descr="Dashed vertical"/>
            <p:cNvSpPr>
              <a:spLocks noChangeArrowheads="1"/>
            </p:cNvSpPr>
            <p:nvPr/>
          </p:nvSpPr>
          <p:spPr bwMode="auto">
            <a:xfrm>
              <a:off x="284" y="2718"/>
              <a:ext cx="302" cy="769"/>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2" name="Rectangle 57" descr="Dashed vertical"/>
            <p:cNvSpPr>
              <a:spLocks noChangeArrowheads="1"/>
            </p:cNvSpPr>
            <p:nvPr/>
          </p:nvSpPr>
          <p:spPr bwMode="auto">
            <a:xfrm>
              <a:off x="759" y="2718"/>
              <a:ext cx="302" cy="294"/>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3" name="Rectangle 58" descr="Dashed vertical"/>
            <p:cNvSpPr>
              <a:spLocks noChangeArrowheads="1"/>
            </p:cNvSpPr>
            <p:nvPr/>
          </p:nvSpPr>
          <p:spPr bwMode="auto">
            <a:xfrm>
              <a:off x="4618" y="2718"/>
              <a:ext cx="302" cy="559"/>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4" name="Rectangle 59" descr="Dashed vertical"/>
            <p:cNvSpPr>
              <a:spLocks noChangeArrowheads="1"/>
            </p:cNvSpPr>
            <p:nvPr/>
          </p:nvSpPr>
          <p:spPr bwMode="auto">
            <a:xfrm>
              <a:off x="5093" y="2718"/>
              <a:ext cx="302" cy="769"/>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5" name="Rectangle 60" descr="Dashed vertical"/>
            <p:cNvSpPr>
              <a:spLocks noChangeArrowheads="1"/>
            </p:cNvSpPr>
            <p:nvPr/>
          </p:nvSpPr>
          <p:spPr bwMode="auto">
            <a:xfrm>
              <a:off x="1858" y="2730"/>
              <a:ext cx="302" cy="294"/>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6" name="Line 61"/>
            <p:cNvSpPr>
              <a:spLocks noChangeShapeType="1"/>
            </p:cNvSpPr>
            <p:nvPr/>
          </p:nvSpPr>
          <p:spPr bwMode="auto">
            <a:xfrm>
              <a:off x="595" y="3634"/>
              <a:ext cx="449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27" name="Rectangle 62"/>
            <p:cNvSpPr>
              <a:spLocks noChangeArrowheads="1"/>
            </p:cNvSpPr>
            <p:nvPr/>
          </p:nvSpPr>
          <p:spPr bwMode="auto">
            <a:xfrm>
              <a:off x="1399" y="3494"/>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8" name="Rectangle 63"/>
            <p:cNvSpPr>
              <a:spLocks noChangeArrowheads="1"/>
            </p:cNvSpPr>
            <p:nvPr/>
          </p:nvSpPr>
          <p:spPr bwMode="auto">
            <a:xfrm>
              <a:off x="3336" y="3891"/>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29" name="Rectangle 64"/>
            <p:cNvSpPr>
              <a:spLocks noChangeArrowheads="1"/>
            </p:cNvSpPr>
            <p:nvPr/>
          </p:nvSpPr>
          <p:spPr bwMode="auto">
            <a:xfrm>
              <a:off x="2872" y="3891"/>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30" name="Rectangle 65"/>
            <p:cNvSpPr>
              <a:spLocks noChangeArrowheads="1"/>
            </p:cNvSpPr>
            <p:nvPr/>
          </p:nvSpPr>
          <p:spPr bwMode="auto">
            <a:xfrm>
              <a:off x="5097" y="3494"/>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31" name="Rectangle 66"/>
            <p:cNvSpPr>
              <a:spLocks noChangeArrowheads="1"/>
            </p:cNvSpPr>
            <p:nvPr/>
          </p:nvSpPr>
          <p:spPr bwMode="auto">
            <a:xfrm>
              <a:off x="4622" y="3022"/>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32" name="Rectangle 67"/>
            <p:cNvSpPr>
              <a:spLocks noChangeArrowheads="1"/>
            </p:cNvSpPr>
            <p:nvPr/>
          </p:nvSpPr>
          <p:spPr bwMode="auto">
            <a:xfrm>
              <a:off x="288" y="3494"/>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33" name="Rectangle 68"/>
            <p:cNvSpPr>
              <a:spLocks noChangeArrowheads="1"/>
            </p:cNvSpPr>
            <p:nvPr/>
          </p:nvSpPr>
          <p:spPr bwMode="auto">
            <a:xfrm>
              <a:off x="5167" y="3538"/>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j</a:t>
              </a:r>
            </a:p>
          </p:txBody>
        </p:sp>
        <p:sp>
          <p:nvSpPr>
            <p:cNvPr id="38934" name="Rectangle 69"/>
            <p:cNvSpPr>
              <a:spLocks noChangeArrowheads="1"/>
            </p:cNvSpPr>
            <p:nvPr/>
          </p:nvSpPr>
          <p:spPr bwMode="auto">
            <a:xfrm>
              <a:off x="350" y="3538"/>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a</a:t>
              </a:r>
            </a:p>
          </p:txBody>
        </p:sp>
        <p:sp>
          <p:nvSpPr>
            <p:cNvPr id="38935" name="Rectangle 70"/>
            <p:cNvSpPr>
              <a:spLocks noChangeArrowheads="1"/>
            </p:cNvSpPr>
            <p:nvPr/>
          </p:nvSpPr>
          <p:spPr bwMode="auto">
            <a:xfrm>
              <a:off x="1458" y="3538"/>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c</a:t>
              </a:r>
            </a:p>
          </p:txBody>
        </p:sp>
        <p:sp>
          <p:nvSpPr>
            <p:cNvPr id="38936" name="Rectangle 71"/>
            <p:cNvSpPr>
              <a:spLocks noChangeArrowheads="1"/>
            </p:cNvSpPr>
            <p:nvPr/>
          </p:nvSpPr>
          <p:spPr bwMode="auto">
            <a:xfrm>
              <a:off x="2933" y="3935"/>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f</a:t>
              </a:r>
            </a:p>
          </p:txBody>
        </p:sp>
        <p:sp>
          <p:nvSpPr>
            <p:cNvPr id="38937" name="Rectangle 72"/>
            <p:cNvSpPr>
              <a:spLocks noChangeArrowheads="1"/>
            </p:cNvSpPr>
            <p:nvPr/>
          </p:nvSpPr>
          <p:spPr bwMode="auto">
            <a:xfrm>
              <a:off x="3397" y="3935"/>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g</a:t>
              </a:r>
            </a:p>
          </p:txBody>
        </p:sp>
        <p:sp>
          <p:nvSpPr>
            <p:cNvPr id="38938" name="Rectangle 73"/>
            <p:cNvSpPr>
              <a:spLocks noChangeArrowheads="1"/>
            </p:cNvSpPr>
            <p:nvPr/>
          </p:nvSpPr>
          <p:spPr bwMode="auto">
            <a:xfrm>
              <a:off x="4684" y="3054"/>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i</a:t>
              </a:r>
            </a:p>
          </p:txBody>
        </p:sp>
        <p:sp>
          <p:nvSpPr>
            <p:cNvPr id="38939" name="Rectangle 74"/>
            <p:cNvSpPr>
              <a:spLocks noChangeArrowheads="1"/>
            </p:cNvSpPr>
            <p:nvPr/>
          </p:nvSpPr>
          <p:spPr bwMode="auto">
            <a:xfrm>
              <a:off x="763" y="3019"/>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40" name="Rectangle 75"/>
            <p:cNvSpPr>
              <a:spLocks noChangeArrowheads="1"/>
            </p:cNvSpPr>
            <p:nvPr/>
          </p:nvSpPr>
          <p:spPr bwMode="auto">
            <a:xfrm>
              <a:off x="824" y="3063"/>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b</a:t>
              </a:r>
            </a:p>
          </p:txBody>
        </p:sp>
        <p:sp>
          <p:nvSpPr>
            <p:cNvPr id="38941" name="Rectangle 76"/>
            <p:cNvSpPr>
              <a:spLocks noChangeArrowheads="1"/>
            </p:cNvSpPr>
            <p:nvPr/>
          </p:nvSpPr>
          <p:spPr bwMode="auto">
            <a:xfrm>
              <a:off x="1924" y="3063"/>
              <a:ext cx="18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d</a:t>
              </a:r>
            </a:p>
          </p:txBody>
        </p:sp>
        <p:sp>
          <p:nvSpPr>
            <p:cNvPr id="38942" name="Rectangle 77" descr="Dashed vertical"/>
            <p:cNvSpPr>
              <a:spLocks noChangeArrowheads="1"/>
            </p:cNvSpPr>
            <p:nvPr/>
          </p:nvSpPr>
          <p:spPr bwMode="auto">
            <a:xfrm>
              <a:off x="2330" y="2741"/>
              <a:ext cx="302" cy="294"/>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43" name="Rectangle 78"/>
            <p:cNvSpPr>
              <a:spLocks noChangeArrowheads="1"/>
            </p:cNvSpPr>
            <p:nvPr/>
          </p:nvSpPr>
          <p:spPr bwMode="auto">
            <a:xfrm>
              <a:off x="2334" y="3030"/>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44" name="Rectangle 79"/>
            <p:cNvSpPr>
              <a:spLocks noChangeArrowheads="1"/>
            </p:cNvSpPr>
            <p:nvPr/>
          </p:nvSpPr>
          <p:spPr bwMode="auto">
            <a:xfrm>
              <a:off x="2396" y="3063"/>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e</a:t>
              </a:r>
            </a:p>
          </p:txBody>
        </p:sp>
        <p:sp>
          <p:nvSpPr>
            <p:cNvPr id="38945" name="Rectangle 80"/>
            <p:cNvSpPr>
              <a:spLocks noChangeArrowheads="1"/>
            </p:cNvSpPr>
            <p:nvPr/>
          </p:nvSpPr>
          <p:spPr bwMode="auto">
            <a:xfrm>
              <a:off x="3814" y="3493"/>
              <a:ext cx="294" cy="257"/>
            </a:xfrm>
            <a:prstGeom prst="rect">
              <a:avLst/>
            </a:prstGeom>
            <a:solidFill>
              <a:srgbClr val="FF3300"/>
            </a:solidFill>
            <a:ln w="12700">
              <a:solidFill>
                <a:srgbClr val="FFFFFF"/>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46" name="Rectangle 81"/>
            <p:cNvSpPr>
              <a:spLocks noChangeArrowheads="1"/>
            </p:cNvSpPr>
            <p:nvPr/>
          </p:nvSpPr>
          <p:spPr bwMode="auto">
            <a:xfrm>
              <a:off x="3875" y="3508"/>
              <a:ext cx="171"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a:spcBef>
                  <a:spcPct val="50000"/>
                </a:spcBef>
              </a:pPr>
              <a:r>
                <a:rPr lang="en-US" sz="1600" b="1">
                  <a:solidFill>
                    <a:srgbClr val="FFFFFF"/>
                  </a:solidFill>
                  <a:latin typeface="Arial" panose="020B0604020202020204" pitchFamily="34" charset="0"/>
                </a:rPr>
                <a:t>h</a:t>
              </a:r>
            </a:p>
          </p:txBody>
        </p:sp>
        <p:sp>
          <p:nvSpPr>
            <p:cNvPr id="38947" name="Line 82"/>
            <p:cNvSpPr>
              <a:spLocks noChangeShapeType="1"/>
            </p:cNvSpPr>
            <p:nvPr/>
          </p:nvSpPr>
          <p:spPr bwMode="auto">
            <a:xfrm>
              <a:off x="3778" y="3150"/>
              <a:ext cx="345" cy="0"/>
            </a:xfrm>
            <a:prstGeom prst="line">
              <a:avLst/>
            </a:prstGeom>
            <a:noFill/>
            <a:ln w="12700">
              <a:solidFill>
                <a:srgbClr val="FFFFFF"/>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8948" name="Freeform 83"/>
            <p:cNvSpPr>
              <a:spLocks/>
            </p:cNvSpPr>
            <p:nvPr/>
          </p:nvSpPr>
          <p:spPr bwMode="auto">
            <a:xfrm>
              <a:off x="1333" y="3592"/>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49" name="Freeform 84"/>
            <p:cNvSpPr>
              <a:spLocks/>
            </p:cNvSpPr>
            <p:nvPr/>
          </p:nvSpPr>
          <p:spPr bwMode="auto">
            <a:xfrm>
              <a:off x="1789" y="3106"/>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0" name="Freeform 85"/>
            <p:cNvSpPr>
              <a:spLocks/>
            </p:cNvSpPr>
            <p:nvPr/>
          </p:nvSpPr>
          <p:spPr bwMode="auto">
            <a:xfrm>
              <a:off x="2257" y="3118"/>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1" name="Freeform 86"/>
            <p:cNvSpPr>
              <a:spLocks/>
            </p:cNvSpPr>
            <p:nvPr/>
          </p:nvSpPr>
          <p:spPr bwMode="auto">
            <a:xfrm>
              <a:off x="697" y="3106"/>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2" name="Freeform 87"/>
            <p:cNvSpPr>
              <a:spLocks/>
            </p:cNvSpPr>
            <p:nvPr/>
          </p:nvSpPr>
          <p:spPr bwMode="auto">
            <a:xfrm>
              <a:off x="2797" y="3988"/>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3" name="Freeform 88"/>
            <p:cNvSpPr>
              <a:spLocks/>
            </p:cNvSpPr>
            <p:nvPr/>
          </p:nvSpPr>
          <p:spPr bwMode="auto">
            <a:xfrm>
              <a:off x="3283" y="3982"/>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4" name="Freeform 89"/>
            <p:cNvSpPr>
              <a:spLocks/>
            </p:cNvSpPr>
            <p:nvPr/>
          </p:nvSpPr>
          <p:spPr bwMode="auto">
            <a:xfrm>
              <a:off x="3745" y="3592"/>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5" name="Freeform 90"/>
            <p:cNvSpPr>
              <a:spLocks/>
            </p:cNvSpPr>
            <p:nvPr/>
          </p:nvSpPr>
          <p:spPr bwMode="auto">
            <a:xfrm>
              <a:off x="4549" y="3118"/>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6" name="Freeform 91"/>
            <p:cNvSpPr>
              <a:spLocks/>
            </p:cNvSpPr>
            <p:nvPr/>
          </p:nvSpPr>
          <p:spPr bwMode="auto">
            <a:xfrm>
              <a:off x="5035" y="3598"/>
              <a:ext cx="62" cy="87"/>
            </a:xfrm>
            <a:custGeom>
              <a:avLst/>
              <a:gdLst>
                <a:gd name="T0" fmla="*/ 61 w 62"/>
                <a:gd name="T1" fmla="*/ 43 h 87"/>
                <a:gd name="T2" fmla="*/ 0 w 62"/>
                <a:gd name="T3" fmla="*/ 0 h 87"/>
                <a:gd name="T4" fmla="*/ 61 w 62"/>
                <a:gd name="T5" fmla="*/ 43 h 87"/>
                <a:gd name="T6" fmla="*/ 0 w 62"/>
                <a:gd name="T7" fmla="*/ 86 h 87"/>
                <a:gd name="T8" fmla="*/ 0 w 62"/>
                <a:gd name="T9" fmla="*/ 0 h 87"/>
                <a:gd name="T10" fmla="*/ 61 w 62"/>
                <a:gd name="T11" fmla="*/ 43 h 87"/>
                <a:gd name="T12" fmla="*/ 0 60000 65536"/>
                <a:gd name="T13" fmla="*/ 0 60000 65536"/>
                <a:gd name="T14" fmla="*/ 0 60000 65536"/>
                <a:gd name="T15" fmla="*/ 0 60000 65536"/>
                <a:gd name="T16" fmla="*/ 0 60000 65536"/>
                <a:gd name="T17" fmla="*/ 0 60000 65536"/>
                <a:gd name="T18" fmla="*/ 0 w 62"/>
                <a:gd name="T19" fmla="*/ 0 h 87"/>
                <a:gd name="T20" fmla="*/ 62 w 62"/>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2" h="87">
                  <a:moveTo>
                    <a:pt x="61" y="43"/>
                  </a:moveTo>
                  <a:lnTo>
                    <a:pt x="0" y="0"/>
                  </a:lnTo>
                  <a:lnTo>
                    <a:pt x="61" y="43"/>
                  </a:lnTo>
                  <a:lnTo>
                    <a:pt x="0" y="86"/>
                  </a:lnTo>
                  <a:lnTo>
                    <a:pt x="0" y="0"/>
                  </a:lnTo>
                  <a:lnTo>
                    <a:pt x="61" y="43"/>
                  </a:lnTo>
                </a:path>
              </a:pathLst>
            </a:custGeom>
            <a:solidFill>
              <a:schemeClr val="tx1"/>
            </a:solidFill>
            <a:ln w="12700" cap="rnd">
              <a:solidFill>
                <a:schemeClr val="tx1"/>
              </a:solidFill>
              <a:round/>
              <a:headEnd/>
              <a:tailEnd/>
            </a:ln>
          </p:spPr>
          <p:txBody>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7" name="Rectangle 92" descr="Dashed vertical"/>
            <p:cNvSpPr>
              <a:spLocks noChangeArrowheads="1"/>
            </p:cNvSpPr>
            <p:nvPr/>
          </p:nvSpPr>
          <p:spPr bwMode="auto">
            <a:xfrm>
              <a:off x="1395" y="2718"/>
              <a:ext cx="302" cy="769"/>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8" name="Rectangle 93" descr="Dashed vertical"/>
            <p:cNvSpPr>
              <a:spLocks noChangeArrowheads="1"/>
            </p:cNvSpPr>
            <p:nvPr/>
          </p:nvSpPr>
          <p:spPr bwMode="auto">
            <a:xfrm>
              <a:off x="2868" y="2718"/>
              <a:ext cx="302" cy="1166"/>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59" name="Rectangle 94" descr="Dashed vertical"/>
            <p:cNvSpPr>
              <a:spLocks noChangeArrowheads="1"/>
            </p:cNvSpPr>
            <p:nvPr/>
          </p:nvSpPr>
          <p:spPr bwMode="auto">
            <a:xfrm>
              <a:off x="3332" y="2718"/>
              <a:ext cx="302" cy="1166"/>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8960" name="Rectangle 95" descr="Dashed vertical"/>
            <p:cNvSpPr>
              <a:spLocks noChangeArrowheads="1"/>
            </p:cNvSpPr>
            <p:nvPr/>
          </p:nvSpPr>
          <p:spPr bwMode="auto">
            <a:xfrm>
              <a:off x="3812" y="2730"/>
              <a:ext cx="302" cy="769"/>
            </a:xfrm>
            <a:prstGeom prst="rect">
              <a:avLst/>
            </a:prstGeom>
            <a:pattFill prst="dashVert">
              <a:fgClr>
                <a:schemeClr val="accent1"/>
              </a:fgClr>
              <a:bgClr>
                <a:schemeClr val="bg1"/>
              </a:bgClr>
            </a:patt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To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p:spPr>
        <p:txBody>
          <a:bodyPr lIns="92075" tIns="46038" rIns="92075" bIns="46038"/>
          <a:lstStyle/>
          <a:p>
            <a:pPr eaLnBrk="1" hangingPunct="1"/>
            <a:r>
              <a:rPr lang="en-US" sz="2800" b="1" dirty="0" smtClean="0">
                <a:solidFill>
                  <a:schemeClr val="tx1"/>
                </a:solidFill>
              </a:rPr>
              <a:t>Network Diagram Methods</a:t>
            </a:r>
          </a:p>
        </p:txBody>
      </p:sp>
      <p:sp>
        <p:nvSpPr>
          <p:cNvPr id="39939" name="Line 3"/>
          <p:cNvSpPr>
            <a:spLocks noChangeShapeType="1"/>
          </p:cNvSpPr>
          <p:nvPr/>
        </p:nvSpPr>
        <p:spPr bwMode="auto">
          <a:xfrm>
            <a:off x="57150" y="4200525"/>
            <a:ext cx="9001125" cy="0"/>
          </a:xfrm>
          <a:prstGeom prst="line">
            <a:avLst/>
          </a:prstGeom>
          <a:noFill/>
          <a:ln w="28575">
            <a:solidFill>
              <a:schemeClr val="tx1"/>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40" name="Rectangle 4"/>
          <p:cNvSpPr>
            <a:spLocks noChangeArrowheads="1"/>
          </p:cNvSpPr>
          <p:nvPr/>
        </p:nvSpPr>
        <p:spPr bwMode="auto">
          <a:xfrm>
            <a:off x="887413" y="5815013"/>
            <a:ext cx="3286125"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Arial" panose="020B0604020202020204" pitchFamily="34" charset="0"/>
              </a:rPr>
              <a:t>Precedence Diagram </a:t>
            </a:r>
          </a:p>
          <a:p>
            <a:r>
              <a:rPr lang="en-US" b="1">
                <a:solidFill>
                  <a:srgbClr val="000000"/>
                </a:solidFill>
                <a:latin typeface="Arial" panose="020B0604020202020204" pitchFamily="34" charset="0"/>
              </a:rPr>
              <a:t>Method</a:t>
            </a:r>
          </a:p>
        </p:txBody>
      </p:sp>
      <p:sp>
        <p:nvSpPr>
          <p:cNvPr id="189445" name="Rectangle 5"/>
          <p:cNvSpPr>
            <a:spLocks noChangeArrowheads="1"/>
          </p:cNvSpPr>
          <p:nvPr/>
        </p:nvSpPr>
        <p:spPr bwMode="auto">
          <a:xfrm>
            <a:off x="496888" y="5118100"/>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46" name="Rectangle 6"/>
          <p:cNvSpPr>
            <a:spLocks noChangeArrowheads="1"/>
          </p:cNvSpPr>
          <p:nvPr/>
        </p:nvSpPr>
        <p:spPr bwMode="auto">
          <a:xfrm>
            <a:off x="2054225" y="5154613"/>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47" name="Rectangle 7"/>
          <p:cNvSpPr>
            <a:spLocks noChangeArrowheads="1"/>
          </p:cNvSpPr>
          <p:nvPr/>
        </p:nvSpPr>
        <p:spPr bwMode="auto">
          <a:xfrm>
            <a:off x="4133850" y="4435475"/>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48" name="Rectangle 8"/>
          <p:cNvSpPr>
            <a:spLocks noChangeArrowheads="1"/>
          </p:cNvSpPr>
          <p:nvPr/>
        </p:nvSpPr>
        <p:spPr bwMode="auto">
          <a:xfrm>
            <a:off x="3500438" y="5173663"/>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49" name="Rectangle 9"/>
          <p:cNvSpPr>
            <a:spLocks noChangeArrowheads="1"/>
          </p:cNvSpPr>
          <p:nvPr/>
        </p:nvSpPr>
        <p:spPr bwMode="auto">
          <a:xfrm>
            <a:off x="4848225" y="5216525"/>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50" name="Rectangle 10"/>
          <p:cNvSpPr>
            <a:spLocks noChangeArrowheads="1"/>
          </p:cNvSpPr>
          <p:nvPr/>
        </p:nvSpPr>
        <p:spPr bwMode="auto">
          <a:xfrm>
            <a:off x="6338888" y="5202238"/>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51" name="Rectangle 11"/>
          <p:cNvSpPr>
            <a:spLocks noChangeArrowheads="1"/>
          </p:cNvSpPr>
          <p:nvPr/>
        </p:nvSpPr>
        <p:spPr bwMode="auto">
          <a:xfrm>
            <a:off x="7715250" y="5221288"/>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52" name="Rectangle 12"/>
          <p:cNvSpPr>
            <a:spLocks noChangeArrowheads="1"/>
          </p:cNvSpPr>
          <p:nvPr/>
        </p:nvSpPr>
        <p:spPr bwMode="auto">
          <a:xfrm>
            <a:off x="5448300" y="4435475"/>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53" name="Rectangle 13"/>
          <p:cNvSpPr>
            <a:spLocks noChangeArrowheads="1"/>
          </p:cNvSpPr>
          <p:nvPr/>
        </p:nvSpPr>
        <p:spPr bwMode="auto">
          <a:xfrm>
            <a:off x="4883150" y="5915025"/>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189454" name="Rectangle 14"/>
          <p:cNvSpPr>
            <a:spLocks noChangeArrowheads="1"/>
          </p:cNvSpPr>
          <p:nvPr/>
        </p:nvSpPr>
        <p:spPr bwMode="auto">
          <a:xfrm>
            <a:off x="6330950" y="5940425"/>
            <a:ext cx="990600" cy="514350"/>
          </a:xfrm>
          <a:prstGeom prst="rect">
            <a:avLst/>
          </a:prstGeom>
          <a:solidFill>
            <a:srgbClr val="FFFFFF"/>
          </a:solidFill>
          <a:ln w="9525">
            <a:solidFill>
              <a:schemeClr val="tx1"/>
            </a:solidFill>
            <a:miter lim="800000"/>
            <a:headEnd/>
            <a:tailEnd/>
          </a:ln>
          <a:effectLst>
            <a:outerShdw dist="107763" dir="2700000" algn="ctr" rotWithShape="0">
              <a:srgbClr val="000000"/>
            </a:outerShdw>
          </a:effectLst>
        </p:spPr>
        <p:txBody>
          <a:bodyPr wrap="none" anchor="ctr"/>
          <a:lstStyle/>
          <a:p>
            <a:pPr>
              <a:defRPr/>
            </a:pPr>
            <a:endParaRPr lang="en-US"/>
          </a:p>
        </p:txBody>
      </p:sp>
      <p:sp>
        <p:nvSpPr>
          <p:cNvPr id="39951" name="Line 15"/>
          <p:cNvSpPr>
            <a:spLocks noChangeShapeType="1"/>
          </p:cNvSpPr>
          <p:nvPr/>
        </p:nvSpPr>
        <p:spPr bwMode="auto">
          <a:xfrm>
            <a:off x="1524000" y="5400675"/>
            <a:ext cx="52070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52" name="Line 16"/>
          <p:cNvSpPr>
            <a:spLocks noChangeShapeType="1"/>
          </p:cNvSpPr>
          <p:nvPr/>
        </p:nvSpPr>
        <p:spPr bwMode="auto">
          <a:xfrm>
            <a:off x="3086100" y="5419725"/>
            <a:ext cx="40005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53" name="Line 17"/>
          <p:cNvSpPr>
            <a:spLocks noChangeShapeType="1"/>
          </p:cNvSpPr>
          <p:nvPr/>
        </p:nvSpPr>
        <p:spPr bwMode="auto">
          <a:xfrm>
            <a:off x="4533900" y="5445125"/>
            <a:ext cx="31750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54" name="Line 18"/>
          <p:cNvSpPr>
            <a:spLocks noChangeShapeType="1"/>
          </p:cNvSpPr>
          <p:nvPr/>
        </p:nvSpPr>
        <p:spPr bwMode="auto">
          <a:xfrm>
            <a:off x="5876925" y="5486400"/>
            <a:ext cx="447675"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55" name="Line 19"/>
          <p:cNvSpPr>
            <a:spLocks noChangeShapeType="1"/>
          </p:cNvSpPr>
          <p:nvPr/>
        </p:nvSpPr>
        <p:spPr bwMode="auto">
          <a:xfrm>
            <a:off x="7362825" y="5500688"/>
            <a:ext cx="342900" cy="4762"/>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56" name="Line 20"/>
          <p:cNvSpPr>
            <a:spLocks noChangeShapeType="1"/>
          </p:cNvSpPr>
          <p:nvPr/>
        </p:nvSpPr>
        <p:spPr bwMode="auto">
          <a:xfrm flipV="1">
            <a:off x="3390900" y="4625975"/>
            <a:ext cx="0" cy="6953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57" name="Line 21"/>
          <p:cNvSpPr>
            <a:spLocks noChangeShapeType="1"/>
          </p:cNvSpPr>
          <p:nvPr/>
        </p:nvSpPr>
        <p:spPr bwMode="auto">
          <a:xfrm>
            <a:off x="3390900" y="4635500"/>
            <a:ext cx="728663"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58" name="Line 22"/>
          <p:cNvSpPr>
            <a:spLocks noChangeShapeType="1"/>
          </p:cNvSpPr>
          <p:nvPr/>
        </p:nvSpPr>
        <p:spPr bwMode="auto">
          <a:xfrm flipH="1">
            <a:off x="3086100" y="5324475"/>
            <a:ext cx="3048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59" name="Line 23"/>
          <p:cNvSpPr>
            <a:spLocks noChangeShapeType="1"/>
          </p:cNvSpPr>
          <p:nvPr/>
        </p:nvSpPr>
        <p:spPr bwMode="auto">
          <a:xfrm flipV="1">
            <a:off x="4718050" y="5051425"/>
            <a:ext cx="0" cy="25876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60" name="Line 24"/>
          <p:cNvSpPr>
            <a:spLocks noChangeShapeType="1"/>
          </p:cNvSpPr>
          <p:nvPr/>
        </p:nvSpPr>
        <p:spPr bwMode="auto">
          <a:xfrm>
            <a:off x="4718050" y="5054600"/>
            <a:ext cx="57308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61" name="Line 25"/>
          <p:cNvSpPr>
            <a:spLocks noChangeShapeType="1"/>
          </p:cNvSpPr>
          <p:nvPr/>
        </p:nvSpPr>
        <p:spPr bwMode="auto">
          <a:xfrm flipH="1">
            <a:off x="4543425" y="5311775"/>
            <a:ext cx="17462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62" name="Line 26"/>
          <p:cNvSpPr>
            <a:spLocks noChangeShapeType="1"/>
          </p:cNvSpPr>
          <p:nvPr/>
        </p:nvSpPr>
        <p:spPr bwMode="auto">
          <a:xfrm flipV="1">
            <a:off x="5289550" y="4683125"/>
            <a:ext cx="0" cy="3746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63" name="Line 27"/>
          <p:cNvSpPr>
            <a:spLocks noChangeShapeType="1"/>
          </p:cNvSpPr>
          <p:nvPr/>
        </p:nvSpPr>
        <p:spPr bwMode="auto">
          <a:xfrm flipV="1">
            <a:off x="5314950" y="4667250"/>
            <a:ext cx="142875" cy="952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64" name="Rectangle 28"/>
          <p:cNvSpPr>
            <a:spLocks noChangeArrowheads="1"/>
          </p:cNvSpPr>
          <p:nvPr/>
        </p:nvSpPr>
        <p:spPr bwMode="auto">
          <a:xfrm>
            <a:off x="814388" y="5153025"/>
            <a:ext cx="4048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A</a:t>
            </a:r>
          </a:p>
        </p:txBody>
      </p:sp>
      <p:sp>
        <p:nvSpPr>
          <p:cNvPr id="39965" name="Rectangle 29"/>
          <p:cNvSpPr>
            <a:spLocks noChangeArrowheads="1"/>
          </p:cNvSpPr>
          <p:nvPr/>
        </p:nvSpPr>
        <p:spPr bwMode="auto">
          <a:xfrm>
            <a:off x="2376488" y="5191125"/>
            <a:ext cx="463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B </a:t>
            </a:r>
          </a:p>
        </p:txBody>
      </p:sp>
      <p:sp>
        <p:nvSpPr>
          <p:cNvPr id="39966" name="Rectangle 30"/>
          <p:cNvSpPr>
            <a:spLocks noChangeArrowheads="1"/>
          </p:cNvSpPr>
          <p:nvPr/>
        </p:nvSpPr>
        <p:spPr bwMode="auto">
          <a:xfrm>
            <a:off x="4451350" y="4486275"/>
            <a:ext cx="4048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C</a:t>
            </a:r>
          </a:p>
        </p:txBody>
      </p:sp>
      <p:sp>
        <p:nvSpPr>
          <p:cNvPr id="39967" name="Rectangle 31"/>
          <p:cNvSpPr>
            <a:spLocks noChangeArrowheads="1"/>
          </p:cNvSpPr>
          <p:nvPr/>
        </p:nvSpPr>
        <p:spPr bwMode="auto">
          <a:xfrm>
            <a:off x="3805238" y="5229225"/>
            <a:ext cx="4048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D</a:t>
            </a:r>
          </a:p>
        </p:txBody>
      </p:sp>
      <p:sp>
        <p:nvSpPr>
          <p:cNvPr id="39968" name="Rectangle 32"/>
          <p:cNvSpPr>
            <a:spLocks noChangeArrowheads="1"/>
          </p:cNvSpPr>
          <p:nvPr/>
        </p:nvSpPr>
        <p:spPr bwMode="auto">
          <a:xfrm>
            <a:off x="5737225" y="4467225"/>
            <a:ext cx="336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J</a:t>
            </a:r>
          </a:p>
        </p:txBody>
      </p:sp>
      <p:sp>
        <p:nvSpPr>
          <p:cNvPr id="39969" name="Line 33"/>
          <p:cNvSpPr>
            <a:spLocks noChangeShapeType="1"/>
          </p:cNvSpPr>
          <p:nvPr/>
        </p:nvSpPr>
        <p:spPr bwMode="auto">
          <a:xfrm>
            <a:off x="5181600" y="4552950"/>
            <a:ext cx="276225"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70" name="Rectangle 34"/>
          <p:cNvSpPr>
            <a:spLocks noChangeArrowheads="1"/>
          </p:cNvSpPr>
          <p:nvPr/>
        </p:nvSpPr>
        <p:spPr bwMode="auto">
          <a:xfrm>
            <a:off x="5203825" y="5238750"/>
            <a:ext cx="3873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E</a:t>
            </a:r>
          </a:p>
        </p:txBody>
      </p:sp>
      <p:sp>
        <p:nvSpPr>
          <p:cNvPr id="39971" name="Rectangle 35"/>
          <p:cNvSpPr>
            <a:spLocks noChangeArrowheads="1"/>
          </p:cNvSpPr>
          <p:nvPr/>
        </p:nvSpPr>
        <p:spPr bwMode="auto">
          <a:xfrm>
            <a:off x="6604000" y="5257800"/>
            <a:ext cx="369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F</a:t>
            </a:r>
          </a:p>
        </p:txBody>
      </p:sp>
      <p:sp>
        <p:nvSpPr>
          <p:cNvPr id="39972" name="Line 36"/>
          <p:cNvSpPr>
            <a:spLocks noChangeShapeType="1"/>
          </p:cNvSpPr>
          <p:nvPr/>
        </p:nvSpPr>
        <p:spPr bwMode="auto">
          <a:xfrm>
            <a:off x="6477000" y="4664075"/>
            <a:ext cx="102870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73" name="Line 37"/>
          <p:cNvSpPr>
            <a:spLocks noChangeShapeType="1"/>
          </p:cNvSpPr>
          <p:nvPr/>
        </p:nvSpPr>
        <p:spPr bwMode="auto">
          <a:xfrm>
            <a:off x="7496175" y="4664075"/>
            <a:ext cx="0" cy="6953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74" name="Line 38"/>
          <p:cNvSpPr>
            <a:spLocks noChangeShapeType="1"/>
          </p:cNvSpPr>
          <p:nvPr/>
        </p:nvSpPr>
        <p:spPr bwMode="auto">
          <a:xfrm>
            <a:off x="7505700" y="5368925"/>
            <a:ext cx="209550" cy="1270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75" name="Rectangle 39"/>
          <p:cNvSpPr>
            <a:spLocks noChangeArrowheads="1"/>
          </p:cNvSpPr>
          <p:nvPr/>
        </p:nvSpPr>
        <p:spPr bwMode="auto">
          <a:xfrm>
            <a:off x="8023225" y="5281613"/>
            <a:ext cx="4206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G</a:t>
            </a:r>
          </a:p>
        </p:txBody>
      </p:sp>
      <p:sp>
        <p:nvSpPr>
          <p:cNvPr id="39976" name="Rectangle 40"/>
          <p:cNvSpPr>
            <a:spLocks noChangeArrowheads="1"/>
          </p:cNvSpPr>
          <p:nvPr/>
        </p:nvSpPr>
        <p:spPr bwMode="auto">
          <a:xfrm>
            <a:off x="5162550" y="5972175"/>
            <a:ext cx="4206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H</a:t>
            </a:r>
          </a:p>
        </p:txBody>
      </p:sp>
      <p:sp>
        <p:nvSpPr>
          <p:cNvPr id="39977" name="Rectangle 41"/>
          <p:cNvSpPr>
            <a:spLocks noChangeArrowheads="1"/>
          </p:cNvSpPr>
          <p:nvPr/>
        </p:nvSpPr>
        <p:spPr bwMode="auto">
          <a:xfrm>
            <a:off x="6673850" y="5981700"/>
            <a:ext cx="30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I</a:t>
            </a:r>
          </a:p>
        </p:txBody>
      </p:sp>
      <p:sp>
        <p:nvSpPr>
          <p:cNvPr id="39978" name="Line 42"/>
          <p:cNvSpPr>
            <a:spLocks noChangeShapeType="1"/>
          </p:cNvSpPr>
          <p:nvPr/>
        </p:nvSpPr>
        <p:spPr bwMode="auto">
          <a:xfrm>
            <a:off x="4524375" y="5597525"/>
            <a:ext cx="130175"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79" name="Line 43"/>
          <p:cNvSpPr>
            <a:spLocks noChangeShapeType="1"/>
          </p:cNvSpPr>
          <p:nvPr/>
        </p:nvSpPr>
        <p:spPr bwMode="auto">
          <a:xfrm>
            <a:off x="4660900" y="5603875"/>
            <a:ext cx="0" cy="64770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80" name="Line 44"/>
          <p:cNvSpPr>
            <a:spLocks noChangeShapeType="1"/>
          </p:cNvSpPr>
          <p:nvPr/>
        </p:nvSpPr>
        <p:spPr bwMode="auto">
          <a:xfrm>
            <a:off x="4667250" y="6257925"/>
            <a:ext cx="20955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81" name="Line 45"/>
          <p:cNvSpPr>
            <a:spLocks noChangeShapeType="1"/>
          </p:cNvSpPr>
          <p:nvPr/>
        </p:nvSpPr>
        <p:spPr bwMode="auto">
          <a:xfrm>
            <a:off x="5934075" y="6210300"/>
            <a:ext cx="384175"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82" name="Line 46"/>
          <p:cNvSpPr>
            <a:spLocks noChangeShapeType="1"/>
          </p:cNvSpPr>
          <p:nvPr/>
        </p:nvSpPr>
        <p:spPr bwMode="auto">
          <a:xfrm>
            <a:off x="7486650" y="5641975"/>
            <a:ext cx="0" cy="57785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83" name="Line 47"/>
          <p:cNvSpPr>
            <a:spLocks noChangeShapeType="1"/>
          </p:cNvSpPr>
          <p:nvPr/>
        </p:nvSpPr>
        <p:spPr bwMode="auto">
          <a:xfrm flipH="1">
            <a:off x="7353300" y="6213475"/>
            <a:ext cx="13335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39984" name="Line 48"/>
          <p:cNvSpPr>
            <a:spLocks noChangeShapeType="1"/>
          </p:cNvSpPr>
          <p:nvPr/>
        </p:nvSpPr>
        <p:spPr bwMode="auto">
          <a:xfrm>
            <a:off x="7486650" y="5638800"/>
            <a:ext cx="241300" cy="31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9985" name="Group 49"/>
          <p:cNvGrpSpPr>
            <a:grpSpLocks/>
          </p:cNvGrpSpPr>
          <p:nvPr/>
        </p:nvGrpSpPr>
        <p:grpSpPr bwMode="auto">
          <a:xfrm>
            <a:off x="5924550" y="5619750"/>
            <a:ext cx="396875" cy="442913"/>
            <a:chOff x="3732" y="3540"/>
            <a:chExt cx="250" cy="279"/>
          </a:xfrm>
        </p:grpSpPr>
        <p:sp>
          <p:nvSpPr>
            <p:cNvPr id="40018" name="Line 50"/>
            <p:cNvSpPr>
              <a:spLocks noChangeShapeType="1"/>
            </p:cNvSpPr>
            <p:nvPr/>
          </p:nvSpPr>
          <p:spPr bwMode="auto">
            <a:xfrm>
              <a:off x="3732" y="3540"/>
              <a:ext cx="88"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0019" name="Line 51"/>
            <p:cNvSpPr>
              <a:spLocks noChangeShapeType="1"/>
            </p:cNvSpPr>
            <p:nvPr/>
          </p:nvSpPr>
          <p:spPr bwMode="auto">
            <a:xfrm>
              <a:off x="3819" y="3540"/>
              <a:ext cx="0" cy="279"/>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0020" name="Line 52"/>
            <p:cNvSpPr>
              <a:spLocks noChangeShapeType="1"/>
            </p:cNvSpPr>
            <p:nvPr/>
          </p:nvSpPr>
          <p:spPr bwMode="auto">
            <a:xfrm>
              <a:off x="3822" y="3818"/>
              <a:ext cx="16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9986" name="Rectangle 53"/>
          <p:cNvSpPr>
            <a:spLocks noChangeArrowheads="1"/>
          </p:cNvSpPr>
          <p:nvPr/>
        </p:nvSpPr>
        <p:spPr bwMode="auto">
          <a:xfrm>
            <a:off x="744538" y="2751138"/>
            <a:ext cx="35369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Arial" panose="020B0604020202020204" pitchFamily="34" charset="0"/>
              </a:rPr>
              <a:t>Arrow Diagram Method</a:t>
            </a:r>
          </a:p>
        </p:txBody>
      </p:sp>
      <p:sp>
        <p:nvSpPr>
          <p:cNvPr id="39987" name="Oval 54"/>
          <p:cNvSpPr>
            <a:spLocks noChangeArrowheads="1"/>
          </p:cNvSpPr>
          <p:nvPr/>
        </p:nvSpPr>
        <p:spPr bwMode="auto">
          <a:xfrm>
            <a:off x="2794000" y="2159000"/>
            <a:ext cx="388938" cy="357188"/>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88" name="Oval 55"/>
          <p:cNvSpPr>
            <a:spLocks noChangeArrowheads="1"/>
          </p:cNvSpPr>
          <p:nvPr/>
        </p:nvSpPr>
        <p:spPr bwMode="auto">
          <a:xfrm>
            <a:off x="3779838" y="2147888"/>
            <a:ext cx="388937" cy="357187"/>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89" name="Oval 56"/>
          <p:cNvSpPr>
            <a:spLocks noChangeArrowheads="1"/>
          </p:cNvSpPr>
          <p:nvPr/>
        </p:nvSpPr>
        <p:spPr bwMode="auto">
          <a:xfrm>
            <a:off x="4752975" y="2138363"/>
            <a:ext cx="390525" cy="357187"/>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90" name="Oval 57"/>
          <p:cNvSpPr>
            <a:spLocks noChangeArrowheads="1"/>
          </p:cNvSpPr>
          <p:nvPr/>
        </p:nvSpPr>
        <p:spPr bwMode="auto">
          <a:xfrm>
            <a:off x="5922963" y="1476375"/>
            <a:ext cx="388937" cy="357188"/>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91" name="Oval 58"/>
          <p:cNvSpPr>
            <a:spLocks noChangeArrowheads="1"/>
          </p:cNvSpPr>
          <p:nvPr/>
        </p:nvSpPr>
        <p:spPr bwMode="auto">
          <a:xfrm>
            <a:off x="5235575" y="2798763"/>
            <a:ext cx="388938" cy="357187"/>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92" name="Oval 59"/>
          <p:cNvSpPr>
            <a:spLocks noChangeArrowheads="1"/>
          </p:cNvSpPr>
          <p:nvPr/>
        </p:nvSpPr>
        <p:spPr bwMode="auto">
          <a:xfrm>
            <a:off x="6197600" y="2830513"/>
            <a:ext cx="388938" cy="357187"/>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93" name="Oval 60"/>
          <p:cNvSpPr>
            <a:spLocks noChangeArrowheads="1"/>
          </p:cNvSpPr>
          <p:nvPr/>
        </p:nvSpPr>
        <p:spPr bwMode="auto">
          <a:xfrm>
            <a:off x="8215313" y="2809875"/>
            <a:ext cx="388937" cy="357188"/>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94" name="Oval 61"/>
          <p:cNvSpPr>
            <a:spLocks noChangeArrowheads="1"/>
          </p:cNvSpPr>
          <p:nvPr/>
        </p:nvSpPr>
        <p:spPr bwMode="auto">
          <a:xfrm>
            <a:off x="7183438" y="2809875"/>
            <a:ext cx="388937" cy="357188"/>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39995" name="Line 62"/>
          <p:cNvSpPr>
            <a:spLocks noChangeShapeType="1"/>
          </p:cNvSpPr>
          <p:nvPr/>
        </p:nvSpPr>
        <p:spPr bwMode="auto">
          <a:xfrm>
            <a:off x="3189288" y="2359025"/>
            <a:ext cx="584200" cy="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96" name="Line 63"/>
          <p:cNvSpPr>
            <a:spLocks noChangeShapeType="1"/>
          </p:cNvSpPr>
          <p:nvPr/>
        </p:nvSpPr>
        <p:spPr bwMode="auto">
          <a:xfrm>
            <a:off x="4175125" y="2336800"/>
            <a:ext cx="584200" cy="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97" name="Line 64"/>
          <p:cNvSpPr>
            <a:spLocks noChangeShapeType="1"/>
          </p:cNvSpPr>
          <p:nvPr/>
        </p:nvSpPr>
        <p:spPr bwMode="auto">
          <a:xfrm>
            <a:off x="5057775" y="2484438"/>
            <a:ext cx="263525" cy="33655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98" name="Line 65"/>
          <p:cNvSpPr>
            <a:spLocks noChangeShapeType="1"/>
          </p:cNvSpPr>
          <p:nvPr/>
        </p:nvSpPr>
        <p:spPr bwMode="auto">
          <a:xfrm>
            <a:off x="5481638" y="3155950"/>
            <a:ext cx="452437" cy="60960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39999" name="Line 66"/>
          <p:cNvSpPr>
            <a:spLocks noChangeShapeType="1"/>
          </p:cNvSpPr>
          <p:nvPr/>
        </p:nvSpPr>
        <p:spPr bwMode="auto">
          <a:xfrm>
            <a:off x="5641975" y="2989263"/>
            <a:ext cx="584200" cy="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0" name="Line 67"/>
          <p:cNvSpPr>
            <a:spLocks noChangeShapeType="1"/>
          </p:cNvSpPr>
          <p:nvPr/>
        </p:nvSpPr>
        <p:spPr bwMode="auto">
          <a:xfrm>
            <a:off x="6627813" y="2989263"/>
            <a:ext cx="584200" cy="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1" name="Line 68"/>
          <p:cNvSpPr>
            <a:spLocks noChangeShapeType="1"/>
          </p:cNvSpPr>
          <p:nvPr/>
        </p:nvSpPr>
        <p:spPr bwMode="auto">
          <a:xfrm>
            <a:off x="7613650" y="2989263"/>
            <a:ext cx="584200" cy="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2" name="Line 69"/>
          <p:cNvSpPr>
            <a:spLocks noChangeShapeType="1"/>
          </p:cNvSpPr>
          <p:nvPr/>
        </p:nvSpPr>
        <p:spPr bwMode="auto">
          <a:xfrm flipV="1">
            <a:off x="6272213" y="3125788"/>
            <a:ext cx="950912" cy="628650"/>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3" name="Line 70"/>
          <p:cNvSpPr>
            <a:spLocks noChangeShapeType="1"/>
          </p:cNvSpPr>
          <p:nvPr/>
        </p:nvSpPr>
        <p:spPr bwMode="auto">
          <a:xfrm flipH="1" flipV="1">
            <a:off x="6261100" y="1760538"/>
            <a:ext cx="1019175" cy="1081087"/>
          </a:xfrm>
          <a:prstGeom prst="line">
            <a:avLst/>
          </a:prstGeom>
          <a:noFill/>
          <a:ln w="25400">
            <a:solidFill>
              <a:schemeClr val="tx1"/>
            </a:solidFill>
            <a:round/>
            <a:headEnd type="stealth" w="med" len="lg"/>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40004" name="Line 71"/>
          <p:cNvSpPr>
            <a:spLocks noChangeShapeType="1"/>
          </p:cNvSpPr>
          <p:nvPr/>
        </p:nvSpPr>
        <p:spPr bwMode="auto">
          <a:xfrm flipV="1">
            <a:off x="5103813" y="1728788"/>
            <a:ext cx="801687" cy="441325"/>
          </a:xfrm>
          <a:prstGeom prst="line">
            <a:avLst/>
          </a:prstGeom>
          <a:noFill/>
          <a:ln w="254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5" name="Line 72"/>
          <p:cNvSpPr>
            <a:spLocks noChangeShapeType="1"/>
          </p:cNvSpPr>
          <p:nvPr/>
        </p:nvSpPr>
        <p:spPr bwMode="auto">
          <a:xfrm flipV="1">
            <a:off x="5527675" y="1833563"/>
            <a:ext cx="503238" cy="976312"/>
          </a:xfrm>
          <a:prstGeom prst="line">
            <a:avLst/>
          </a:prstGeom>
          <a:noFill/>
          <a:ln w="25400">
            <a:solidFill>
              <a:schemeClr val="tx1"/>
            </a:solidFill>
            <a:prstDash val="lgDash"/>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6" name="Line 73"/>
          <p:cNvSpPr>
            <a:spLocks noChangeShapeType="1"/>
          </p:cNvSpPr>
          <p:nvPr/>
        </p:nvSpPr>
        <p:spPr bwMode="auto">
          <a:xfrm flipH="1">
            <a:off x="6048375" y="3146425"/>
            <a:ext cx="223838" cy="498475"/>
          </a:xfrm>
          <a:prstGeom prst="line">
            <a:avLst/>
          </a:prstGeom>
          <a:noFill/>
          <a:ln w="25400">
            <a:solidFill>
              <a:schemeClr val="tx1"/>
            </a:solidFill>
            <a:prstDash val="lgDash"/>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40007" name="Rectangle 74"/>
          <p:cNvSpPr>
            <a:spLocks noChangeArrowheads="1"/>
          </p:cNvSpPr>
          <p:nvPr/>
        </p:nvSpPr>
        <p:spPr bwMode="auto">
          <a:xfrm>
            <a:off x="3262313" y="1949450"/>
            <a:ext cx="4048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A</a:t>
            </a:r>
          </a:p>
        </p:txBody>
      </p:sp>
      <p:sp>
        <p:nvSpPr>
          <p:cNvPr id="40008" name="Rectangle 75"/>
          <p:cNvSpPr>
            <a:spLocks noChangeArrowheads="1"/>
          </p:cNvSpPr>
          <p:nvPr/>
        </p:nvSpPr>
        <p:spPr bwMode="auto">
          <a:xfrm>
            <a:off x="4294188" y="1970088"/>
            <a:ext cx="3651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B</a:t>
            </a:r>
          </a:p>
        </p:txBody>
      </p:sp>
      <p:sp>
        <p:nvSpPr>
          <p:cNvPr id="40009" name="Rectangle 76"/>
          <p:cNvSpPr>
            <a:spLocks noChangeArrowheads="1"/>
          </p:cNvSpPr>
          <p:nvPr/>
        </p:nvSpPr>
        <p:spPr bwMode="auto">
          <a:xfrm>
            <a:off x="5116513" y="1601788"/>
            <a:ext cx="4048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C</a:t>
            </a:r>
          </a:p>
        </p:txBody>
      </p:sp>
      <p:sp>
        <p:nvSpPr>
          <p:cNvPr id="40010" name="Rectangle 77"/>
          <p:cNvSpPr>
            <a:spLocks noChangeArrowheads="1"/>
          </p:cNvSpPr>
          <p:nvPr/>
        </p:nvSpPr>
        <p:spPr bwMode="auto">
          <a:xfrm>
            <a:off x="5180013" y="2273300"/>
            <a:ext cx="40481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D</a:t>
            </a:r>
          </a:p>
        </p:txBody>
      </p:sp>
      <p:sp>
        <p:nvSpPr>
          <p:cNvPr id="40011" name="Rectangle 78"/>
          <p:cNvSpPr>
            <a:spLocks noChangeArrowheads="1"/>
          </p:cNvSpPr>
          <p:nvPr/>
        </p:nvSpPr>
        <p:spPr bwMode="auto">
          <a:xfrm>
            <a:off x="5751513" y="2611438"/>
            <a:ext cx="3492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E</a:t>
            </a:r>
          </a:p>
        </p:txBody>
      </p:sp>
      <p:sp>
        <p:nvSpPr>
          <p:cNvPr id="40012" name="Rectangle 79"/>
          <p:cNvSpPr>
            <a:spLocks noChangeArrowheads="1"/>
          </p:cNvSpPr>
          <p:nvPr/>
        </p:nvSpPr>
        <p:spPr bwMode="auto">
          <a:xfrm>
            <a:off x="6692900" y="2592388"/>
            <a:ext cx="369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F</a:t>
            </a:r>
          </a:p>
        </p:txBody>
      </p:sp>
      <p:sp>
        <p:nvSpPr>
          <p:cNvPr id="40013" name="Rectangle 80"/>
          <p:cNvSpPr>
            <a:spLocks noChangeArrowheads="1"/>
          </p:cNvSpPr>
          <p:nvPr/>
        </p:nvSpPr>
        <p:spPr bwMode="auto">
          <a:xfrm>
            <a:off x="7673975" y="2614613"/>
            <a:ext cx="4206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G</a:t>
            </a:r>
          </a:p>
        </p:txBody>
      </p:sp>
      <p:sp>
        <p:nvSpPr>
          <p:cNvPr id="40014" name="Rectangle 81"/>
          <p:cNvSpPr>
            <a:spLocks noChangeArrowheads="1"/>
          </p:cNvSpPr>
          <p:nvPr/>
        </p:nvSpPr>
        <p:spPr bwMode="auto">
          <a:xfrm>
            <a:off x="5654675" y="3089275"/>
            <a:ext cx="4206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H</a:t>
            </a:r>
          </a:p>
        </p:txBody>
      </p:sp>
      <p:sp>
        <p:nvSpPr>
          <p:cNvPr id="40015" name="Rectangle 82"/>
          <p:cNvSpPr>
            <a:spLocks noChangeArrowheads="1"/>
          </p:cNvSpPr>
          <p:nvPr/>
        </p:nvSpPr>
        <p:spPr bwMode="auto">
          <a:xfrm>
            <a:off x="6508750" y="3103563"/>
            <a:ext cx="30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I</a:t>
            </a:r>
          </a:p>
        </p:txBody>
      </p:sp>
      <p:sp>
        <p:nvSpPr>
          <p:cNvPr id="40016" name="Rectangle 83"/>
          <p:cNvSpPr>
            <a:spLocks noChangeArrowheads="1"/>
          </p:cNvSpPr>
          <p:nvPr/>
        </p:nvSpPr>
        <p:spPr bwMode="auto">
          <a:xfrm>
            <a:off x="6829425" y="1970088"/>
            <a:ext cx="3365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r>
              <a:rPr lang="en-US" b="1">
                <a:solidFill>
                  <a:srgbClr val="000000"/>
                </a:solidFill>
                <a:latin typeface="Switzerland" charset="0"/>
              </a:rPr>
              <a:t>J</a:t>
            </a:r>
          </a:p>
        </p:txBody>
      </p:sp>
      <p:sp>
        <p:nvSpPr>
          <p:cNvPr id="40017" name="Oval 84"/>
          <p:cNvSpPr>
            <a:spLocks noChangeArrowheads="1"/>
          </p:cNvSpPr>
          <p:nvPr/>
        </p:nvSpPr>
        <p:spPr bwMode="auto">
          <a:xfrm>
            <a:off x="5911850" y="3640138"/>
            <a:ext cx="388938" cy="357187"/>
          </a:xfrm>
          <a:prstGeom prst="ellipse">
            <a:avLst/>
          </a:prstGeom>
          <a:solidFill>
            <a:srgbClr val="FFFFFF"/>
          </a:solidFill>
          <a:ln w="25400">
            <a:solidFill>
              <a:schemeClr val="tx1"/>
            </a:solidFill>
            <a:round/>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4608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46084"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46085"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46086"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Assigning Resources</a:t>
            </a:r>
          </a:p>
        </p:txBody>
      </p:sp>
      <p:sp>
        <p:nvSpPr>
          <p:cNvPr id="218115" name="Rectangle 3"/>
          <p:cNvSpPr>
            <a:spLocks noGrp="1" noChangeArrowheads="1"/>
          </p:cNvSpPr>
          <p:nvPr>
            <p:ph type="body" idx="1"/>
          </p:nvPr>
        </p:nvSpPr>
        <p:spPr/>
        <p:txBody>
          <a:bodyPr/>
          <a:lstStyle/>
          <a:p>
            <a:pPr marL="0" indent="0" eaLnBrk="1" hangingPunct="1">
              <a:buFont typeface="Wingdings" panose="05000000000000000000" pitchFamily="2" charset="2"/>
              <a:buNone/>
            </a:pPr>
            <a:r>
              <a:rPr lang="en-US" i="1" smtClean="0"/>
              <a:t>A schedule is not complete until all the resources necessary to complete the project have been committed or assigned.</a:t>
            </a:r>
          </a:p>
        </p:txBody>
      </p:sp>
      <p:pic>
        <p:nvPicPr>
          <p:cNvPr id="218116" name="Picture 4" descr="j007880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11800" y="3294063"/>
            <a:ext cx="3179763" cy="284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8117" name="Picture 5" descr="j00788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50938" y="3313113"/>
            <a:ext cx="3154362" cy="294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8118" name="AutoShape 6"/>
          <p:cNvSpPr>
            <a:spLocks noChangeArrowheads="1"/>
          </p:cNvSpPr>
          <p:nvPr/>
        </p:nvSpPr>
        <p:spPr bwMode="auto">
          <a:xfrm>
            <a:off x="4308475" y="3910013"/>
            <a:ext cx="1074738" cy="993775"/>
          </a:xfrm>
          <a:prstGeom prst="leftRightArrow">
            <a:avLst>
              <a:gd name="adj1" fmla="val 50000"/>
              <a:gd name="adj2" fmla="val 21629"/>
            </a:avLst>
          </a:prstGeom>
          <a:gradFill rotWithShape="0">
            <a:gsLst>
              <a:gs pos="0">
                <a:schemeClr val="accent1"/>
              </a:gs>
              <a:gs pos="100000">
                <a:schemeClr val="accent1">
                  <a:gamma/>
                  <a:shade val="46275"/>
                  <a:invGamma/>
                </a:schemeClr>
              </a:gs>
            </a:gsLst>
            <a:path path="rect">
              <a:fillToRect l="50000" t="50000" r="50000" b="50000"/>
            </a:path>
          </a:gradFill>
          <a:ln w="9525">
            <a:solidFill>
              <a:schemeClr val="tx1"/>
            </a:solidFill>
            <a:miter lim="800000"/>
            <a:headEnd/>
            <a:tailEnd/>
          </a:ln>
          <a:effectLst/>
        </p:spPr>
        <p:txBody>
          <a:bodyPr wrap="none" anchor="ctr"/>
          <a:lstStyle/>
          <a:p>
            <a:pPr>
              <a:defRPr/>
            </a:pPr>
            <a:endParaRPr 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18116"/>
                                        </p:tgtEl>
                                        <p:attrNameLst>
                                          <p:attrName>style.visibility</p:attrName>
                                        </p:attrNameLst>
                                      </p:cBhvr>
                                      <p:to>
                                        <p:strVal val="visible"/>
                                      </p:to>
                                    </p:set>
                                    <p:animEffect transition="in" filter="dissolve">
                                      <p:cBhvr>
                                        <p:cTn id="7" dur="500"/>
                                        <p:tgtEl>
                                          <p:spTgt spid="2181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8115">
                                            <p:txEl>
                                              <p:pRg st="0" end="0"/>
                                            </p:txEl>
                                          </p:spTgt>
                                        </p:tgtEl>
                                        <p:attrNameLst>
                                          <p:attrName>style.visibility</p:attrName>
                                        </p:attrNameLst>
                                      </p:cBhvr>
                                      <p:to>
                                        <p:strVal val="visible"/>
                                      </p:to>
                                    </p:set>
                                    <p:animEffect transition="in" filter="checkerboard(across)">
                                      <p:cBhvr>
                                        <p:cTn id="12" dur="500"/>
                                        <p:tgtEl>
                                          <p:spTgt spid="218115">
                                            <p:txEl>
                                              <p:pRg st="0" end="0"/>
                                            </p:txEl>
                                          </p:spTgt>
                                        </p:tgtEl>
                                      </p:cBhvr>
                                    </p:animEffect>
                                  </p:childTnLst>
                                </p:cTn>
                              </p:par>
                            </p:childTnLst>
                          </p:cTn>
                        </p:par>
                        <p:par>
                          <p:cTn id="13" fill="hold" nodeType="afterGroup">
                            <p:stCondLst>
                              <p:cond delay="500"/>
                            </p:stCondLst>
                            <p:childTnLst>
                              <p:par>
                                <p:cTn id="14" presetID="9" presetClass="entr" presetSubtype="0" fill="hold" nodeType="afterEffect">
                                  <p:stCondLst>
                                    <p:cond delay="0"/>
                                  </p:stCondLst>
                                  <p:childTnLst>
                                    <p:set>
                                      <p:cBhvr>
                                        <p:cTn id="15" dur="1" fill="hold">
                                          <p:stCondLst>
                                            <p:cond delay="0"/>
                                          </p:stCondLst>
                                        </p:cTn>
                                        <p:tgtEl>
                                          <p:spTgt spid="218117"/>
                                        </p:tgtEl>
                                        <p:attrNameLst>
                                          <p:attrName>style.visibility</p:attrName>
                                        </p:attrNameLst>
                                      </p:cBhvr>
                                      <p:to>
                                        <p:strVal val="visible"/>
                                      </p:to>
                                    </p:set>
                                    <p:animEffect transition="in" filter="dissolve">
                                      <p:cBhvr>
                                        <p:cTn id="16" dur="500"/>
                                        <p:tgtEl>
                                          <p:spTgt spid="21811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6" presetClass="entr" presetSubtype="37" fill="hold" grpId="0" nodeType="clickEffect">
                                  <p:stCondLst>
                                    <p:cond delay="0"/>
                                  </p:stCondLst>
                                  <p:childTnLst>
                                    <p:set>
                                      <p:cBhvr>
                                        <p:cTn id="20" dur="1" fill="hold">
                                          <p:stCondLst>
                                            <p:cond delay="0"/>
                                          </p:stCondLst>
                                        </p:cTn>
                                        <p:tgtEl>
                                          <p:spTgt spid="218118"/>
                                        </p:tgtEl>
                                        <p:attrNameLst>
                                          <p:attrName>style.visibility</p:attrName>
                                        </p:attrNameLst>
                                      </p:cBhvr>
                                      <p:to>
                                        <p:strVal val="visible"/>
                                      </p:to>
                                    </p:set>
                                    <p:animEffect transition="in" filter="barn(outVertical)">
                                      <p:cBhvr>
                                        <p:cTn id="21" dur="500"/>
                                        <p:tgtEl>
                                          <p:spTgt spid="218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autoUpdateAnimBg="0"/>
      <p:bldP spid="218118"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4813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48132"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48133"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48134"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showMasterPhAnim="0" show="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smtClean="0"/>
              <a:t>Cost Budgeting</a:t>
            </a:r>
          </a:p>
        </p:txBody>
      </p:sp>
      <p:sp>
        <p:nvSpPr>
          <p:cNvPr id="226307"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Char char="Ø"/>
            </a:pPr>
            <a:r>
              <a:rPr lang="en-US" sz="2800" smtClean="0"/>
              <a:t>Cost Budgeting involves allocating overall cost estimates to individual work items in order to establish a cost baseline for measuring project performance. Using cost estimates, the WBS, the project schedule, and cost estimating tools, the project team develops a time-phased budget.  This budget will be used to measure and monitor cost performance on the project.”</a:t>
            </a:r>
          </a:p>
          <a:p>
            <a:pPr eaLnBrk="1" hangingPunct="1">
              <a:lnSpc>
                <a:spcPct val="90000"/>
              </a:lnSpc>
              <a:buFont typeface="Wingdings" panose="05000000000000000000" pitchFamily="2" charset="2"/>
              <a:buNone/>
            </a:pPr>
            <a:endParaRPr lang="en-US" sz="2800" smtClean="0"/>
          </a:p>
          <a:p>
            <a:pPr algn="r" eaLnBrk="1" hangingPunct="1">
              <a:lnSpc>
                <a:spcPct val="90000"/>
              </a:lnSpc>
              <a:buFont typeface="Wingdings" panose="05000000000000000000" pitchFamily="2" charset="2"/>
              <a:buNone/>
            </a:pPr>
            <a:r>
              <a:rPr lang="en-US" sz="2800" smtClean="0"/>
              <a:t>					</a:t>
            </a:r>
            <a:r>
              <a:rPr lang="en-US" sz="2400" smtClean="0"/>
              <a:t>Source:  PMI</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6307"/>
                                        </p:tgtEl>
                                        <p:attrNameLst>
                                          <p:attrName>style.visibility</p:attrName>
                                        </p:attrNameLst>
                                      </p:cBhvr>
                                      <p:to>
                                        <p:strVal val="visible"/>
                                      </p:to>
                                    </p:set>
                                    <p:animEffect transition="in" filter="checkerboard(across)">
                                      <p:cBhvr>
                                        <p:cTn id="7" dur="500"/>
                                        <p:tgtEl>
                                          <p:spTgt spid="226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017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018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018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50182"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124"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125"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126"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127" name="Rectangle 6"/>
          <p:cNvSpPr>
            <a:spLocks noGrp="1" noChangeArrowheads="1"/>
          </p:cNvSpPr>
          <p:nvPr>
            <p:ph type="title"/>
          </p:nvPr>
        </p:nvSpPr>
        <p:spPr/>
        <p:txBody>
          <a:bodyPr/>
          <a:lstStyle/>
          <a:p>
            <a:pPr eaLnBrk="1" hangingPunct="1"/>
            <a:r>
              <a:rPr lang="en-US" smtClean="0"/>
              <a:t>What Is Risk?</a:t>
            </a:r>
          </a:p>
        </p:txBody>
      </p:sp>
      <p:sp>
        <p:nvSpPr>
          <p:cNvPr id="5128" name="Rectangle 7"/>
          <p:cNvSpPr>
            <a:spLocks noGrp="1" noChangeArrowheads="1"/>
          </p:cNvSpPr>
          <p:nvPr>
            <p:ph type="body" idx="1"/>
          </p:nvPr>
        </p:nvSpPr>
        <p:spPr/>
        <p:txBody>
          <a:bodyPr/>
          <a:lstStyle/>
          <a:p>
            <a:pPr eaLnBrk="1" hangingPunct="1">
              <a:buFont typeface="Wingdings" panose="05000000000000000000" pitchFamily="2" charset="2"/>
              <a:buNone/>
            </a:pPr>
            <a:r>
              <a:rPr lang="en-US" smtClean="0"/>
              <a:t>Risk can be defined as:</a:t>
            </a:r>
          </a:p>
          <a:p>
            <a:pPr eaLnBrk="1" hangingPunct="1">
              <a:buFont typeface="Wingdings" panose="05000000000000000000" pitchFamily="2" charset="2"/>
              <a:buNone/>
            </a:pPr>
            <a:endParaRPr lang="en-US" smtClean="0"/>
          </a:p>
          <a:p>
            <a:pPr algn="ctr" eaLnBrk="1" hangingPunct="1">
              <a:buFont typeface="Wingdings" panose="05000000000000000000" pitchFamily="2" charset="2"/>
              <a:buNone/>
            </a:pPr>
            <a:r>
              <a:rPr lang="en-US" sz="3600" smtClean="0"/>
              <a:t>“Any threat to project success.”</a:t>
            </a:r>
          </a:p>
        </p:txBody>
      </p:sp>
      <p:graphicFrame>
        <p:nvGraphicFramePr>
          <p:cNvPr id="5122" name="Object 8"/>
          <p:cNvGraphicFramePr>
            <a:graphicFrameLocks/>
          </p:cNvGraphicFramePr>
          <p:nvPr/>
        </p:nvGraphicFramePr>
        <p:xfrm>
          <a:off x="2676525" y="3941763"/>
          <a:ext cx="4219575" cy="2441575"/>
        </p:xfrm>
        <a:graphic>
          <a:graphicData uri="http://schemas.openxmlformats.org/presentationml/2006/ole">
            <p:oleObj spid="_x0000_s5133" name="ClipArt" r:id="rId4" imgW="3657078" imgH="2347325" progId="">
              <p:embed/>
            </p:oleObj>
          </a:graphicData>
        </a:graphic>
      </p:graphicFrame>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02" name="Group 2"/>
          <p:cNvGrpSpPr>
            <a:grpSpLocks/>
          </p:cNvGrpSpPr>
          <p:nvPr/>
        </p:nvGrpSpPr>
        <p:grpSpPr bwMode="auto">
          <a:xfrm>
            <a:off x="2044700" y="533400"/>
            <a:ext cx="5791200" cy="5181600"/>
            <a:chOff x="1296" y="912"/>
            <a:chExt cx="3648" cy="3264"/>
          </a:xfrm>
        </p:grpSpPr>
        <p:sp>
          <p:nvSpPr>
            <p:cNvPr id="51204" name="Oval 3"/>
            <p:cNvSpPr>
              <a:spLocks noChangeArrowheads="1"/>
            </p:cNvSpPr>
            <p:nvPr/>
          </p:nvSpPr>
          <p:spPr bwMode="auto">
            <a:xfrm>
              <a:off x="1296" y="1344"/>
              <a:ext cx="3648" cy="2832"/>
            </a:xfrm>
            <a:prstGeom prst="ellipse">
              <a:avLst/>
            </a:prstGeom>
            <a:solidFill>
              <a:schemeClr val="accent1"/>
            </a:solidFill>
            <a:ln w="38100">
              <a:solidFill>
                <a:schemeClr val="tx1"/>
              </a:solidFill>
              <a:miter lim="800000"/>
              <a:headEnd/>
              <a:tailEnd/>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248836" name="AutoShape 4"/>
            <p:cNvSpPr>
              <a:spLocks noChangeArrowheads="1"/>
            </p:cNvSpPr>
            <p:nvPr/>
          </p:nvSpPr>
          <p:spPr bwMode="auto">
            <a:xfrm>
              <a:off x="1584" y="1488"/>
              <a:ext cx="3072" cy="1872"/>
            </a:xfrm>
            <a:prstGeom prst="triangle">
              <a:avLst>
                <a:gd name="adj" fmla="val 50000"/>
              </a:avLst>
            </a:prstGeom>
            <a:gradFill rotWithShape="0">
              <a:gsLst>
                <a:gs pos="0">
                  <a:schemeClr val="tx2"/>
                </a:gs>
                <a:gs pos="50000">
                  <a:schemeClr val="accent2"/>
                </a:gs>
                <a:gs pos="100000">
                  <a:schemeClr val="tx2"/>
                </a:gs>
              </a:gsLst>
              <a:lin ang="5400000" scaled="1"/>
            </a:gradFill>
            <a:ln w="9525">
              <a:solidFill>
                <a:schemeClr val="tx1"/>
              </a:solidFill>
              <a:miter lim="800000"/>
              <a:headEnd/>
              <a:tailEnd/>
            </a:ln>
            <a:effectLst/>
          </p:spPr>
          <p:txBody>
            <a:bodyPr wrap="none" anchor="ctr"/>
            <a:lstStyle/>
            <a:p>
              <a:pPr>
                <a:defRPr/>
              </a:pPr>
              <a:endParaRPr lang="en-US"/>
            </a:p>
          </p:txBody>
        </p:sp>
        <p:sp>
          <p:nvSpPr>
            <p:cNvPr id="248837" name="Text Box 5"/>
            <p:cNvSpPr txBox="1">
              <a:spLocks noChangeArrowheads="1"/>
            </p:cNvSpPr>
            <p:nvPr/>
          </p:nvSpPr>
          <p:spPr bwMode="auto">
            <a:xfrm rot="-3045702">
              <a:off x="1666" y="2030"/>
              <a:ext cx="912" cy="404"/>
            </a:xfrm>
            <a:prstGeom prst="rect">
              <a:avLst/>
            </a:prstGeom>
            <a:noFill/>
            <a:ln w="9525">
              <a:noFill/>
              <a:miter lim="800000"/>
              <a:headEnd/>
              <a:tailEnd/>
            </a:ln>
            <a:effectLst/>
          </p:spPr>
          <p:txBody>
            <a:bodyPr>
              <a:spAutoFit/>
            </a:bodyPr>
            <a:lstStyle/>
            <a:p>
              <a:pPr algn="ctr" eaLnBrk="0" hangingPunct="0">
                <a:spcBef>
                  <a:spcPct val="50000"/>
                </a:spcBef>
                <a:defRPr/>
              </a:pPr>
              <a:r>
                <a:rPr lang="en-US" sz="3600" b="1">
                  <a:solidFill>
                    <a:srgbClr val="043DD8"/>
                  </a:solidFill>
                  <a:effectLst>
                    <a:outerShdw blurRad="38100" dist="38100" dir="2700000" algn="tl">
                      <a:srgbClr val="000000"/>
                    </a:outerShdw>
                  </a:effectLst>
                  <a:latin typeface="Times New Roman" pitchFamily="18" charset="0"/>
                </a:rPr>
                <a:t>Cost</a:t>
              </a:r>
              <a:endParaRPr lang="en-US" b="1">
                <a:solidFill>
                  <a:srgbClr val="043DD8"/>
                </a:solidFill>
                <a:effectLst>
                  <a:outerShdw blurRad="38100" dist="38100" dir="2700000" algn="tl">
                    <a:srgbClr val="000000"/>
                  </a:outerShdw>
                </a:effectLst>
                <a:latin typeface="Times New Roman" pitchFamily="18" charset="0"/>
              </a:endParaRPr>
            </a:p>
          </p:txBody>
        </p:sp>
        <p:sp>
          <p:nvSpPr>
            <p:cNvPr id="248838" name="Text Box 6"/>
            <p:cNvSpPr txBox="1">
              <a:spLocks noChangeArrowheads="1"/>
            </p:cNvSpPr>
            <p:nvPr/>
          </p:nvSpPr>
          <p:spPr bwMode="auto">
            <a:xfrm rot="3000688">
              <a:off x="3490" y="2030"/>
              <a:ext cx="1200" cy="404"/>
            </a:xfrm>
            <a:prstGeom prst="rect">
              <a:avLst/>
            </a:prstGeom>
            <a:noFill/>
            <a:ln w="9525">
              <a:noFill/>
              <a:miter lim="800000"/>
              <a:headEnd/>
              <a:tailEnd/>
            </a:ln>
            <a:effectLst/>
          </p:spPr>
          <p:txBody>
            <a:bodyPr>
              <a:spAutoFit/>
            </a:bodyPr>
            <a:lstStyle/>
            <a:p>
              <a:pPr algn="ctr" eaLnBrk="0" hangingPunct="0">
                <a:spcBef>
                  <a:spcPct val="50000"/>
                </a:spcBef>
                <a:defRPr/>
              </a:pPr>
              <a:r>
                <a:rPr lang="en-US" sz="3600" b="1">
                  <a:solidFill>
                    <a:srgbClr val="043DD8"/>
                  </a:solidFill>
                  <a:effectLst>
                    <a:outerShdw blurRad="38100" dist="38100" dir="2700000" algn="tl">
                      <a:srgbClr val="000000"/>
                    </a:outerShdw>
                  </a:effectLst>
                  <a:latin typeface="Times New Roman" pitchFamily="18" charset="0"/>
                </a:rPr>
                <a:t>Quality</a:t>
              </a:r>
              <a:endParaRPr lang="en-US">
                <a:solidFill>
                  <a:srgbClr val="043DD8"/>
                </a:solidFill>
                <a:effectLst>
                  <a:outerShdw blurRad="38100" dist="38100" dir="2700000" algn="tl">
                    <a:srgbClr val="000000"/>
                  </a:outerShdw>
                </a:effectLst>
                <a:latin typeface="Times New Roman" pitchFamily="18" charset="0"/>
              </a:endParaRPr>
            </a:p>
          </p:txBody>
        </p:sp>
        <p:sp>
          <p:nvSpPr>
            <p:cNvPr id="248839" name="Text Box 7"/>
            <p:cNvSpPr txBox="1">
              <a:spLocks noChangeArrowheads="1"/>
            </p:cNvSpPr>
            <p:nvPr/>
          </p:nvSpPr>
          <p:spPr bwMode="auto">
            <a:xfrm>
              <a:off x="2112" y="3456"/>
              <a:ext cx="1968" cy="404"/>
            </a:xfrm>
            <a:prstGeom prst="rect">
              <a:avLst/>
            </a:prstGeom>
            <a:noFill/>
            <a:ln w="9525">
              <a:noFill/>
              <a:miter lim="800000"/>
              <a:headEnd/>
              <a:tailEnd/>
            </a:ln>
            <a:effectLst/>
          </p:spPr>
          <p:txBody>
            <a:bodyPr>
              <a:spAutoFit/>
            </a:bodyPr>
            <a:lstStyle/>
            <a:p>
              <a:pPr algn="ctr" eaLnBrk="0" hangingPunct="0">
                <a:spcBef>
                  <a:spcPct val="50000"/>
                </a:spcBef>
                <a:defRPr/>
              </a:pPr>
              <a:r>
                <a:rPr lang="en-US" sz="3600" b="1">
                  <a:solidFill>
                    <a:srgbClr val="043DD8"/>
                  </a:solidFill>
                  <a:effectLst>
                    <a:outerShdw blurRad="38100" dist="38100" dir="2700000" algn="tl">
                      <a:srgbClr val="000000"/>
                    </a:outerShdw>
                  </a:effectLst>
                  <a:latin typeface="Times New Roman" pitchFamily="18" charset="0"/>
                </a:rPr>
                <a:t>Schedule</a:t>
              </a:r>
            </a:p>
          </p:txBody>
        </p:sp>
        <p:sp>
          <p:nvSpPr>
            <p:cNvPr id="51209" name="Text Box 8"/>
            <p:cNvSpPr txBox="1">
              <a:spLocks noChangeArrowheads="1"/>
            </p:cNvSpPr>
            <p:nvPr/>
          </p:nvSpPr>
          <p:spPr bwMode="auto">
            <a:xfrm>
              <a:off x="2448" y="2208"/>
              <a:ext cx="1344" cy="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spcBef>
                  <a:spcPct val="50000"/>
                </a:spcBef>
              </a:pPr>
              <a:r>
                <a:rPr lang="en-US" sz="2800" b="1">
                  <a:latin typeface="Times New Roman" panose="02020603050405020304" pitchFamily="18" charset="0"/>
                </a:rPr>
                <a:t>Within Available Resources</a:t>
              </a:r>
            </a:p>
          </p:txBody>
        </p:sp>
        <p:sp>
          <p:nvSpPr>
            <p:cNvPr id="248841" name="Text Box 9"/>
            <p:cNvSpPr txBox="1">
              <a:spLocks noChangeArrowheads="1"/>
            </p:cNvSpPr>
            <p:nvPr/>
          </p:nvSpPr>
          <p:spPr bwMode="auto">
            <a:xfrm>
              <a:off x="1728" y="912"/>
              <a:ext cx="2640" cy="404"/>
            </a:xfrm>
            <a:prstGeom prst="rect">
              <a:avLst/>
            </a:prstGeom>
            <a:noFill/>
            <a:ln w="9525">
              <a:noFill/>
              <a:miter lim="800000"/>
              <a:headEnd/>
              <a:tailEnd/>
            </a:ln>
            <a:effectLst/>
          </p:spPr>
          <p:txBody>
            <a:bodyPr>
              <a:spAutoFit/>
            </a:bodyPr>
            <a:lstStyle/>
            <a:p>
              <a:pPr algn="ctr">
                <a:spcBef>
                  <a:spcPct val="50000"/>
                </a:spcBef>
                <a:defRPr/>
              </a:pPr>
              <a:r>
                <a:rPr lang="en-US" sz="3600" b="1">
                  <a:solidFill>
                    <a:schemeClr val="hlink"/>
                  </a:solidFill>
                  <a:effectLst>
                    <a:outerShdw blurRad="38100" dist="38100" dir="2700000" algn="tl">
                      <a:srgbClr val="000000"/>
                    </a:outerShdw>
                  </a:effectLst>
                </a:rPr>
                <a:t>Project Scope</a:t>
              </a:r>
            </a:p>
          </p:txBody>
        </p:sp>
      </p:grpSp>
      <p:sp>
        <p:nvSpPr>
          <p:cNvPr id="248842" name="AutoShape 10"/>
          <p:cNvSpPr>
            <a:spLocks noChangeArrowheads="1"/>
          </p:cNvSpPr>
          <p:nvPr/>
        </p:nvSpPr>
        <p:spPr bwMode="auto">
          <a:xfrm flipV="1">
            <a:off x="901700" y="5156200"/>
            <a:ext cx="8016875" cy="966788"/>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gradFill rotWithShape="0">
            <a:gsLst>
              <a:gs pos="0">
                <a:schemeClr val="accent2"/>
              </a:gs>
              <a:gs pos="100000">
                <a:schemeClr val="accent2">
                  <a:gamma/>
                  <a:shade val="46275"/>
                  <a:invGamma/>
                </a:schemeClr>
              </a:gs>
            </a:gsLst>
            <a:lin ang="5400000" scaled="1"/>
          </a:gradFill>
          <a:ln w="28575">
            <a:solidFill>
              <a:schemeClr val="tx1"/>
            </a:solidFill>
            <a:miter lim="800000"/>
            <a:headEnd/>
            <a:tailEnd/>
          </a:ln>
          <a:effectLst/>
        </p:spPr>
        <p:txBody>
          <a:bodyPr rot="10800000" wrap="none" anchor="ctr"/>
          <a:lstStyle/>
          <a:p>
            <a:pPr algn="ctr">
              <a:defRPr/>
            </a:pPr>
            <a:r>
              <a:rPr lang="en-US" sz="4000"/>
              <a:t>Project Risk</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ctrTitle"/>
          </p:nvPr>
        </p:nvSpPr>
        <p:spPr/>
        <p:txBody>
          <a:bodyPr/>
          <a:lstStyle/>
          <a:p>
            <a:pPr eaLnBrk="1" hangingPunct="1"/>
            <a:r>
              <a:rPr lang="en-US" b="1" dirty="0" smtClean="0">
                <a:solidFill>
                  <a:schemeClr val="tx1"/>
                </a:solidFill>
              </a:rPr>
              <a:t>Project Implementation</a:t>
            </a:r>
          </a:p>
        </p:txBody>
      </p:sp>
      <p:pic>
        <p:nvPicPr>
          <p:cNvPr id="52227" name="Picture 4" descr="Fig 02 - Lifecyc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304800"/>
            <a:ext cx="2133600" cy="1600200"/>
          </a:xfrm>
          <a:prstGeom prst="rect">
            <a:avLst/>
          </a:prstGeom>
          <a:noFill/>
          <a:ln w="38100" cmpd="dbl">
            <a:solidFill>
              <a:schemeClr val="tx2"/>
            </a:solidFill>
            <a:miter lim="800000"/>
            <a:headEnd/>
            <a:tailEnd/>
          </a:ln>
          <a:extLst>
            <a:ext uri="{909E8E84-426E-40DD-AFC4-6F175D3DCCD1}">
              <a14:hiddenFill xmlns:a14="http://schemas.microsoft.com/office/drawing/2010/main" xmlns="">
                <a:solidFill>
                  <a:srgbClr val="FFFFFF"/>
                </a:solidFill>
              </a14:hiddenFill>
            </a:ext>
          </a:extLst>
        </p:spPr>
      </p:pic>
      <p:sp>
        <p:nvSpPr>
          <p:cNvPr id="52228" name="Rectangle 5"/>
          <p:cNvSpPr>
            <a:spLocks noGrp="1" noChangeArrowheads="1"/>
          </p:cNvSpPr>
          <p:nvPr>
            <p:ph type="subTitle" idx="1"/>
          </p:nvPr>
        </p:nvSpPr>
        <p:spPr>
          <a:xfrm>
            <a:off x="2133600" y="4128448"/>
            <a:ext cx="6400800" cy="1752600"/>
          </a:xfrm>
        </p:spPr>
        <p:txBody>
          <a:bodyPr/>
          <a:lstStyle/>
          <a:p>
            <a:pPr eaLnBrk="1" hangingPunct="1"/>
            <a:endParaRPr lang="en-US" smtClean="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325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3252"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3253"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53254"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z="2800" b="1" smtClean="0">
                <a:solidFill>
                  <a:schemeClr val="tx1"/>
                </a:solidFill>
              </a:rPr>
              <a:t>Implementation Model</a:t>
            </a:r>
          </a:p>
        </p:txBody>
      </p:sp>
      <p:sp>
        <p:nvSpPr>
          <p:cNvPr id="277507" name="Oval 3"/>
          <p:cNvSpPr>
            <a:spLocks noChangeArrowheads="1"/>
          </p:cNvSpPr>
          <p:nvPr/>
        </p:nvSpPr>
        <p:spPr bwMode="auto">
          <a:xfrm>
            <a:off x="3322638" y="1865313"/>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1</a:t>
            </a:r>
          </a:p>
          <a:p>
            <a:pPr algn="ctr" eaLnBrk="1" hangingPunct="1"/>
            <a:r>
              <a:rPr lang="en-US" b="1">
                <a:latin typeface="Times New Roman" panose="02020603050405020304" pitchFamily="18" charset="0"/>
              </a:rPr>
              <a:t>Perform Tasks</a:t>
            </a:r>
          </a:p>
        </p:txBody>
      </p:sp>
      <p:sp>
        <p:nvSpPr>
          <p:cNvPr id="277508" name="Oval 4"/>
          <p:cNvSpPr>
            <a:spLocks noChangeArrowheads="1"/>
          </p:cNvSpPr>
          <p:nvPr/>
        </p:nvSpPr>
        <p:spPr bwMode="auto">
          <a:xfrm>
            <a:off x="3317875" y="4929188"/>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3</a:t>
            </a:r>
          </a:p>
          <a:p>
            <a:pPr algn="ctr" eaLnBrk="1" hangingPunct="1"/>
            <a:r>
              <a:rPr lang="en-US" b="1">
                <a:latin typeface="Times New Roman" panose="02020603050405020304" pitchFamily="18" charset="0"/>
              </a:rPr>
              <a:t>Manage Change</a:t>
            </a:r>
          </a:p>
        </p:txBody>
      </p:sp>
      <p:sp>
        <p:nvSpPr>
          <p:cNvPr id="277509" name="Oval 5"/>
          <p:cNvSpPr>
            <a:spLocks noChangeArrowheads="1"/>
          </p:cNvSpPr>
          <p:nvPr/>
        </p:nvSpPr>
        <p:spPr bwMode="auto">
          <a:xfrm>
            <a:off x="438150" y="3381375"/>
            <a:ext cx="2489200" cy="1379538"/>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4</a:t>
            </a:r>
          </a:p>
          <a:p>
            <a:pPr algn="ctr" eaLnBrk="1" hangingPunct="1"/>
            <a:r>
              <a:rPr lang="en-US" b="1">
                <a:latin typeface="Times New Roman" panose="02020603050405020304" pitchFamily="18" charset="0"/>
              </a:rPr>
              <a:t>Update the Plan</a:t>
            </a:r>
          </a:p>
        </p:txBody>
      </p:sp>
      <p:sp>
        <p:nvSpPr>
          <p:cNvPr id="277510" name="Oval 6"/>
          <p:cNvSpPr>
            <a:spLocks noChangeArrowheads="1"/>
          </p:cNvSpPr>
          <p:nvPr/>
        </p:nvSpPr>
        <p:spPr bwMode="auto">
          <a:xfrm>
            <a:off x="6146800" y="3384550"/>
            <a:ext cx="2489200" cy="1379538"/>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2</a:t>
            </a:r>
          </a:p>
          <a:p>
            <a:pPr algn="ctr" eaLnBrk="1" hangingPunct="1"/>
            <a:r>
              <a:rPr lang="en-US" b="1">
                <a:latin typeface="Times New Roman" panose="02020603050405020304" pitchFamily="18" charset="0"/>
              </a:rPr>
              <a:t>Track Progress</a:t>
            </a:r>
          </a:p>
        </p:txBody>
      </p:sp>
      <p:cxnSp>
        <p:nvCxnSpPr>
          <p:cNvPr id="277511" name="AutoShape 7"/>
          <p:cNvCxnSpPr>
            <a:cxnSpLocks noChangeShapeType="1"/>
            <a:stCxn id="277507" idx="6"/>
            <a:endCxn id="277510" idx="0"/>
          </p:cNvCxnSpPr>
          <p:nvPr/>
        </p:nvCxnSpPr>
        <p:spPr bwMode="auto">
          <a:xfrm>
            <a:off x="5811838" y="2555875"/>
            <a:ext cx="1579562" cy="82867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277512" name="AutoShape 8"/>
          <p:cNvCxnSpPr>
            <a:cxnSpLocks noChangeShapeType="1"/>
            <a:stCxn id="277510" idx="4"/>
            <a:endCxn id="277508" idx="6"/>
          </p:cNvCxnSpPr>
          <p:nvPr/>
        </p:nvCxnSpPr>
        <p:spPr bwMode="auto">
          <a:xfrm rot="5400000">
            <a:off x="6171407" y="4399756"/>
            <a:ext cx="855662" cy="158432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277513" name="AutoShape 9"/>
          <p:cNvCxnSpPr>
            <a:cxnSpLocks noChangeShapeType="1"/>
            <a:stCxn id="277508" idx="2"/>
            <a:endCxn id="277509" idx="4"/>
          </p:cNvCxnSpPr>
          <p:nvPr/>
        </p:nvCxnSpPr>
        <p:spPr bwMode="auto">
          <a:xfrm rot="10800000">
            <a:off x="1682750" y="4760913"/>
            <a:ext cx="1635125" cy="858837"/>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277514" name="AutoShape 10"/>
          <p:cNvCxnSpPr>
            <a:cxnSpLocks noChangeShapeType="1"/>
            <a:stCxn id="277509" idx="0"/>
            <a:endCxn id="277507" idx="2"/>
          </p:cNvCxnSpPr>
          <p:nvPr/>
        </p:nvCxnSpPr>
        <p:spPr bwMode="auto">
          <a:xfrm rot="-5400000">
            <a:off x="2089944" y="2148681"/>
            <a:ext cx="825500" cy="1639888"/>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grpSp>
        <p:nvGrpSpPr>
          <p:cNvPr id="2" name="Group 11"/>
          <p:cNvGrpSpPr>
            <a:grpSpLocks/>
          </p:cNvGrpSpPr>
          <p:nvPr/>
        </p:nvGrpSpPr>
        <p:grpSpPr bwMode="auto">
          <a:xfrm>
            <a:off x="2927350" y="3244850"/>
            <a:ext cx="3219450" cy="1684338"/>
            <a:chOff x="1844" y="2044"/>
            <a:chExt cx="2028" cy="1061"/>
          </a:xfrm>
        </p:grpSpPr>
        <p:sp>
          <p:nvSpPr>
            <p:cNvPr id="277516" name="Text Box 12"/>
            <p:cNvSpPr txBox="1">
              <a:spLocks noChangeArrowheads="1"/>
            </p:cNvSpPr>
            <p:nvPr/>
          </p:nvSpPr>
          <p:spPr bwMode="auto">
            <a:xfrm>
              <a:off x="2474" y="2305"/>
              <a:ext cx="802" cy="523"/>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b="1" dirty="0">
                  <a:latin typeface="Times New Roman" pitchFamily="18" charset="0"/>
                </a:rPr>
                <a:t>Resolve Issues</a:t>
              </a:r>
            </a:p>
          </p:txBody>
        </p:sp>
        <p:cxnSp>
          <p:nvCxnSpPr>
            <p:cNvPr id="54285" name="AutoShape 13"/>
            <p:cNvCxnSpPr>
              <a:cxnSpLocks noChangeShapeType="1"/>
              <a:stCxn id="277516" idx="1"/>
              <a:endCxn id="277509" idx="6"/>
            </p:cNvCxnSpPr>
            <p:nvPr/>
          </p:nvCxnSpPr>
          <p:spPr bwMode="auto">
            <a:xfrm flipH="1" flipV="1">
              <a:off x="1844" y="2565"/>
              <a:ext cx="630" cy="2"/>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4286" name="AutoShape 14"/>
            <p:cNvCxnSpPr>
              <a:cxnSpLocks noChangeShapeType="1"/>
              <a:stCxn id="277516" idx="3"/>
              <a:endCxn id="277510" idx="2"/>
            </p:cNvCxnSpPr>
            <p:nvPr/>
          </p:nvCxnSpPr>
          <p:spPr bwMode="auto">
            <a:xfrm flipV="1">
              <a:off x="3276" y="2567"/>
              <a:ext cx="596" cy="0"/>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4287" name="AutoShape 15"/>
            <p:cNvCxnSpPr>
              <a:cxnSpLocks noChangeShapeType="1"/>
              <a:stCxn id="277516" idx="0"/>
              <a:endCxn id="277507" idx="4"/>
            </p:cNvCxnSpPr>
            <p:nvPr/>
          </p:nvCxnSpPr>
          <p:spPr bwMode="auto">
            <a:xfrm flipV="1">
              <a:off x="2875" y="2044"/>
              <a:ext cx="2" cy="261"/>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4288" name="AutoShape 16"/>
            <p:cNvCxnSpPr>
              <a:cxnSpLocks noChangeShapeType="1"/>
              <a:stCxn id="277516" idx="2"/>
              <a:endCxn id="277508" idx="0"/>
            </p:cNvCxnSpPr>
            <p:nvPr/>
          </p:nvCxnSpPr>
          <p:spPr bwMode="auto">
            <a:xfrm flipH="1">
              <a:off x="2874" y="2828"/>
              <a:ext cx="1" cy="277"/>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7507"/>
                                        </p:tgtEl>
                                        <p:attrNameLst>
                                          <p:attrName>style.visibility</p:attrName>
                                        </p:attrNameLst>
                                      </p:cBhvr>
                                      <p:to>
                                        <p:strVal val="visible"/>
                                      </p:to>
                                    </p:set>
                                    <p:animEffect transition="in" filter="dissolve">
                                      <p:cBhvr>
                                        <p:cTn id="7" dur="500"/>
                                        <p:tgtEl>
                                          <p:spTgt spid="277507"/>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277511"/>
                                        </p:tgtEl>
                                        <p:attrNameLst>
                                          <p:attrName>style.visibility</p:attrName>
                                        </p:attrNameLst>
                                      </p:cBhvr>
                                      <p:to>
                                        <p:strVal val="visible"/>
                                      </p:to>
                                    </p:set>
                                    <p:animEffect transition="in" filter="wipe(up)">
                                      <p:cBhvr>
                                        <p:cTn id="11" dur="500"/>
                                        <p:tgtEl>
                                          <p:spTgt spid="277511"/>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77510"/>
                                        </p:tgtEl>
                                        <p:attrNameLst>
                                          <p:attrName>style.visibility</p:attrName>
                                        </p:attrNameLst>
                                      </p:cBhvr>
                                      <p:to>
                                        <p:strVal val="visible"/>
                                      </p:to>
                                    </p:set>
                                    <p:animEffect transition="in" filter="dissolve">
                                      <p:cBhvr>
                                        <p:cTn id="15" dur="500"/>
                                        <p:tgtEl>
                                          <p:spTgt spid="277510"/>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277512"/>
                                        </p:tgtEl>
                                        <p:attrNameLst>
                                          <p:attrName>style.visibility</p:attrName>
                                        </p:attrNameLst>
                                      </p:cBhvr>
                                      <p:to>
                                        <p:strVal val="visible"/>
                                      </p:to>
                                    </p:set>
                                    <p:animEffect transition="in" filter="wipe(up)">
                                      <p:cBhvr>
                                        <p:cTn id="19" dur="500"/>
                                        <p:tgtEl>
                                          <p:spTgt spid="277512"/>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277508"/>
                                        </p:tgtEl>
                                        <p:attrNameLst>
                                          <p:attrName>style.visibility</p:attrName>
                                        </p:attrNameLst>
                                      </p:cBhvr>
                                      <p:to>
                                        <p:strVal val="visible"/>
                                      </p:to>
                                    </p:set>
                                    <p:animEffect transition="in" filter="dissolve">
                                      <p:cBhvr>
                                        <p:cTn id="23" dur="500"/>
                                        <p:tgtEl>
                                          <p:spTgt spid="277508"/>
                                        </p:tgtEl>
                                      </p:cBhvr>
                                    </p:animEffect>
                                  </p:childTnLst>
                                </p:cTn>
                              </p:par>
                            </p:childTnLst>
                          </p:cTn>
                        </p:par>
                        <p:par>
                          <p:cTn id="24" fill="hold" nodeType="afterGroup">
                            <p:stCondLst>
                              <p:cond delay="2500"/>
                            </p:stCondLst>
                            <p:childTnLst>
                              <p:par>
                                <p:cTn id="25" presetID="22" presetClass="entr" presetSubtype="4" fill="hold" nodeType="afterEffect">
                                  <p:stCondLst>
                                    <p:cond delay="0"/>
                                  </p:stCondLst>
                                  <p:childTnLst>
                                    <p:set>
                                      <p:cBhvr>
                                        <p:cTn id="26" dur="1" fill="hold">
                                          <p:stCondLst>
                                            <p:cond delay="0"/>
                                          </p:stCondLst>
                                        </p:cTn>
                                        <p:tgtEl>
                                          <p:spTgt spid="277513"/>
                                        </p:tgtEl>
                                        <p:attrNameLst>
                                          <p:attrName>style.visibility</p:attrName>
                                        </p:attrNameLst>
                                      </p:cBhvr>
                                      <p:to>
                                        <p:strVal val="visible"/>
                                      </p:to>
                                    </p:set>
                                    <p:animEffect transition="in" filter="wipe(down)">
                                      <p:cBhvr>
                                        <p:cTn id="27" dur="500"/>
                                        <p:tgtEl>
                                          <p:spTgt spid="277513"/>
                                        </p:tgtEl>
                                      </p:cBhvr>
                                    </p:animEffect>
                                  </p:childTnLst>
                                </p:cTn>
                              </p:par>
                            </p:childTnLst>
                          </p:cTn>
                        </p:par>
                        <p:par>
                          <p:cTn id="28" fill="hold" nodeType="afterGroup">
                            <p:stCondLst>
                              <p:cond delay="3000"/>
                            </p:stCondLst>
                            <p:childTnLst>
                              <p:par>
                                <p:cTn id="29" presetID="9" presetClass="entr" presetSubtype="0" fill="hold" grpId="0" nodeType="afterEffect">
                                  <p:stCondLst>
                                    <p:cond delay="0"/>
                                  </p:stCondLst>
                                  <p:childTnLst>
                                    <p:set>
                                      <p:cBhvr>
                                        <p:cTn id="30" dur="1" fill="hold">
                                          <p:stCondLst>
                                            <p:cond delay="0"/>
                                          </p:stCondLst>
                                        </p:cTn>
                                        <p:tgtEl>
                                          <p:spTgt spid="277509"/>
                                        </p:tgtEl>
                                        <p:attrNameLst>
                                          <p:attrName>style.visibility</p:attrName>
                                        </p:attrNameLst>
                                      </p:cBhvr>
                                      <p:to>
                                        <p:strVal val="visible"/>
                                      </p:to>
                                    </p:set>
                                    <p:animEffect transition="in" filter="dissolve">
                                      <p:cBhvr>
                                        <p:cTn id="31" dur="500"/>
                                        <p:tgtEl>
                                          <p:spTgt spid="277509"/>
                                        </p:tgtEl>
                                      </p:cBhvr>
                                    </p:animEffect>
                                  </p:childTnLst>
                                </p:cTn>
                              </p:par>
                            </p:childTnLst>
                          </p:cTn>
                        </p:par>
                        <p:par>
                          <p:cTn id="32" fill="hold" nodeType="afterGroup">
                            <p:stCondLst>
                              <p:cond delay="3500"/>
                            </p:stCondLst>
                            <p:childTnLst>
                              <p:par>
                                <p:cTn id="33" presetID="22" presetClass="entr" presetSubtype="4" fill="hold" nodeType="afterEffect">
                                  <p:stCondLst>
                                    <p:cond delay="0"/>
                                  </p:stCondLst>
                                  <p:childTnLst>
                                    <p:set>
                                      <p:cBhvr>
                                        <p:cTn id="34" dur="1" fill="hold">
                                          <p:stCondLst>
                                            <p:cond delay="0"/>
                                          </p:stCondLst>
                                        </p:cTn>
                                        <p:tgtEl>
                                          <p:spTgt spid="277514"/>
                                        </p:tgtEl>
                                        <p:attrNameLst>
                                          <p:attrName>style.visibility</p:attrName>
                                        </p:attrNameLst>
                                      </p:cBhvr>
                                      <p:to>
                                        <p:strVal val="visible"/>
                                      </p:to>
                                    </p:set>
                                    <p:animEffect transition="in" filter="wipe(down)">
                                      <p:cBhvr>
                                        <p:cTn id="35" dur="500"/>
                                        <p:tgtEl>
                                          <p:spTgt spid="277514"/>
                                        </p:tgtEl>
                                      </p:cBhvr>
                                    </p:animEffect>
                                  </p:childTnLst>
                                </p:cTn>
                              </p:par>
                            </p:childTnLst>
                          </p:cTn>
                        </p:par>
                        <p:par>
                          <p:cTn id="36" fill="hold" nodeType="afterGroup">
                            <p:stCondLst>
                              <p:cond delay="4000"/>
                            </p:stCondLst>
                            <p:childTnLst>
                              <p:par>
                                <p:cTn id="37" presetID="4" presetClass="entr" presetSubtype="32"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box(out)">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animBg="1" autoUpdateAnimBg="0"/>
      <p:bldP spid="277508" grpId="0" animBg="1" autoUpdateAnimBg="0"/>
      <p:bldP spid="277509" grpId="0" animBg="1" autoUpdateAnimBg="0"/>
      <p:bldP spid="277510"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529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530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530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55302"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632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6324"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6325"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6326" name="Rectangle 6"/>
          <p:cNvSpPr>
            <a:spLocks noGrp="1" noChangeArrowheads="1"/>
          </p:cNvSpPr>
          <p:nvPr>
            <p:ph type="title"/>
          </p:nvPr>
        </p:nvSpPr>
        <p:spPr/>
        <p:txBody>
          <a:bodyPr/>
          <a:lstStyle/>
          <a:p>
            <a:pPr eaLnBrk="1" hangingPunct="1"/>
            <a:r>
              <a:rPr lang="en-US" smtClean="0"/>
              <a:t>Reporting Project Progress</a:t>
            </a:r>
          </a:p>
        </p:txBody>
      </p:sp>
      <p:sp>
        <p:nvSpPr>
          <p:cNvPr id="56327" name="Rectangle 7"/>
          <p:cNvSpPr>
            <a:spLocks noGrp="1" noChangeArrowheads="1"/>
          </p:cNvSpPr>
          <p:nvPr>
            <p:ph type="body" idx="1"/>
          </p:nvPr>
        </p:nvSpPr>
        <p:spPr/>
        <p:txBody>
          <a:bodyPr/>
          <a:lstStyle/>
          <a:p>
            <a:pPr eaLnBrk="1" hangingPunct="1"/>
            <a:r>
              <a:rPr lang="en-US" smtClean="0"/>
              <a:t>Progress review meeting</a:t>
            </a:r>
          </a:p>
          <a:p>
            <a:pPr eaLnBrk="1" hangingPunct="1"/>
            <a:r>
              <a:rPr lang="en-US" smtClean="0"/>
              <a:t>Project reports</a:t>
            </a:r>
          </a:p>
        </p:txBody>
      </p:sp>
      <p:pic>
        <p:nvPicPr>
          <p:cNvPr id="56328" name="Picture 8" descr="BD19672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99038" y="3087688"/>
            <a:ext cx="3521075" cy="269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837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8372"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58373"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58374"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z="2800" b="1" smtClean="0">
                <a:solidFill>
                  <a:schemeClr val="tx1"/>
                </a:solidFill>
              </a:rPr>
              <a:t>Project Tracking and Control</a:t>
            </a:r>
          </a:p>
        </p:txBody>
      </p:sp>
      <p:sp>
        <p:nvSpPr>
          <p:cNvPr id="59395" name="Oval 3"/>
          <p:cNvSpPr>
            <a:spLocks noChangeArrowheads="1"/>
          </p:cNvSpPr>
          <p:nvPr/>
        </p:nvSpPr>
        <p:spPr bwMode="auto">
          <a:xfrm>
            <a:off x="438150" y="3381375"/>
            <a:ext cx="2489200" cy="1379538"/>
          </a:xfrm>
          <a:prstGeom prst="ellipse">
            <a:avLst/>
          </a:prstGeom>
          <a:solidFill>
            <a:schemeClr val="accent1"/>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Step 4</a:t>
            </a:r>
          </a:p>
          <a:p>
            <a:pPr algn="ctr" eaLnBrk="1" hangingPunct="1"/>
            <a:r>
              <a:rPr lang="en-US">
                <a:latin typeface="Times New Roman" panose="02020603050405020304" pitchFamily="18" charset="0"/>
              </a:rPr>
              <a:t>Update the Plan</a:t>
            </a:r>
          </a:p>
        </p:txBody>
      </p:sp>
      <p:sp>
        <p:nvSpPr>
          <p:cNvPr id="59396" name="Oval 4"/>
          <p:cNvSpPr>
            <a:spLocks noChangeArrowheads="1"/>
          </p:cNvSpPr>
          <p:nvPr/>
        </p:nvSpPr>
        <p:spPr bwMode="auto">
          <a:xfrm>
            <a:off x="3322638" y="1865313"/>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solidFill>
                  <a:srgbClr val="000000"/>
                </a:solidFill>
                <a:latin typeface="Times New Roman" panose="02020603050405020304" pitchFamily="18" charset="0"/>
              </a:rPr>
              <a:t>Step 1</a:t>
            </a:r>
          </a:p>
          <a:p>
            <a:pPr algn="ctr" eaLnBrk="1" hangingPunct="1"/>
            <a:r>
              <a:rPr lang="en-US" b="1">
                <a:solidFill>
                  <a:srgbClr val="000000"/>
                </a:solidFill>
                <a:latin typeface="Times New Roman" panose="02020603050405020304" pitchFamily="18" charset="0"/>
              </a:rPr>
              <a:t>Perform Tasks</a:t>
            </a:r>
          </a:p>
        </p:txBody>
      </p:sp>
      <p:sp>
        <p:nvSpPr>
          <p:cNvPr id="59397" name="Oval 5"/>
          <p:cNvSpPr>
            <a:spLocks noChangeArrowheads="1"/>
          </p:cNvSpPr>
          <p:nvPr/>
        </p:nvSpPr>
        <p:spPr bwMode="auto">
          <a:xfrm>
            <a:off x="3317875" y="4929188"/>
            <a:ext cx="2489200" cy="1379537"/>
          </a:xfrm>
          <a:prstGeom prst="ellipse">
            <a:avLst/>
          </a:prstGeom>
          <a:solidFill>
            <a:schemeClr val="accent1"/>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Step 3</a:t>
            </a:r>
          </a:p>
          <a:p>
            <a:pPr algn="ctr" eaLnBrk="1" hangingPunct="1"/>
            <a:r>
              <a:rPr lang="en-US">
                <a:latin typeface="Times New Roman" panose="02020603050405020304" pitchFamily="18" charset="0"/>
              </a:rPr>
              <a:t>Manage Change</a:t>
            </a:r>
          </a:p>
        </p:txBody>
      </p:sp>
      <p:sp>
        <p:nvSpPr>
          <p:cNvPr id="59398" name="Oval 6"/>
          <p:cNvSpPr>
            <a:spLocks noChangeArrowheads="1"/>
          </p:cNvSpPr>
          <p:nvPr/>
        </p:nvSpPr>
        <p:spPr bwMode="auto">
          <a:xfrm>
            <a:off x="6146800" y="3384550"/>
            <a:ext cx="2489200" cy="1379538"/>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solidFill>
                  <a:srgbClr val="040000"/>
                </a:solidFill>
                <a:latin typeface="Times New Roman" panose="02020603050405020304" pitchFamily="18" charset="0"/>
              </a:rPr>
              <a:t>Step 2</a:t>
            </a:r>
          </a:p>
          <a:p>
            <a:pPr algn="ctr" eaLnBrk="1" hangingPunct="1"/>
            <a:r>
              <a:rPr lang="en-US" b="1">
                <a:solidFill>
                  <a:srgbClr val="040000"/>
                </a:solidFill>
                <a:latin typeface="Times New Roman" panose="02020603050405020304" pitchFamily="18" charset="0"/>
              </a:rPr>
              <a:t>Track Progress</a:t>
            </a:r>
          </a:p>
        </p:txBody>
      </p:sp>
      <p:cxnSp>
        <p:nvCxnSpPr>
          <p:cNvPr id="59399" name="AutoShape 7"/>
          <p:cNvCxnSpPr>
            <a:cxnSpLocks noChangeShapeType="1"/>
            <a:stCxn id="59396" idx="6"/>
            <a:endCxn id="59398" idx="0"/>
          </p:cNvCxnSpPr>
          <p:nvPr/>
        </p:nvCxnSpPr>
        <p:spPr bwMode="auto">
          <a:xfrm>
            <a:off x="5811838" y="2555875"/>
            <a:ext cx="1579562" cy="82867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9400" name="AutoShape 8"/>
          <p:cNvCxnSpPr>
            <a:cxnSpLocks noChangeShapeType="1"/>
            <a:stCxn id="59398" idx="4"/>
            <a:endCxn id="59397" idx="6"/>
          </p:cNvCxnSpPr>
          <p:nvPr/>
        </p:nvCxnSpPr>
        <p:spPr bwMode="auto">
          <a:xfrm rot="5400000">
            <a:off x="6171407" y="4399756"/>
            <a:ext cx="855662" cy="158432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9401" name="AutoShape 9"/>
          <p:cNvCxnSpPr>
            <a:cxnSpLocks noChangeShapeType="1"/>
            <a:stCxn id="59397" idx="2"/>
            <a:endCxn id="59395" idx="4"/>
          </p:cNvCxnSpPr>
          <p:nvPr/>
        </p:nvCxnSpPr>
        <p:spPr bwMode="auto">
          <a:xfrm rot="10800000">
            <a:off x="1682750" y="4760913"/>
            <a:ext cx="1635125" cy="858837"/>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9402" name="AutoShape 10"/>
          <p:cNvCxnSpPr>
            <a:cxnSpLocks noChangeShapeType="1"/>
            <a:stCxn id="59395" idx="0"/>
            <a:endCxn id="59396" idx="2"/>
          </p:cNvCxnSpPr>
          <p:nvPr/>
        </p:nvCxnSpPr>
        <p:spPr bwMode="auto">
          <a:xfrm rot="-5400000">
            <a:off x="2089944" y="2148681"/>
            <a:ext cx="825500" cy="1639888"/>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sp>
        <p:nvSpPr>
          <p:cNvPr id="297995" name="Text Box 11"/>
          <p:cNvSpPr txBox="1">
            <a:spLocks noChangeArrowheads="1"/>
          </p:cNvSpPr>
          <p:nvPr/>
        </p:nvSpPr>
        <p:spPr bwMode="auto">
          <a:xfrm>
            <a:off x="3927475" y="3659188"/>
            <a:ext cx="1273175" cy="822325"/>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a:effectLst>
                  <a:outerShdw blurRad="38100" dist="38100" dir="2700000" algn="tl">
                    <a:srgbClr val="FFFFFF"/>
                  </a:outerShdw>
                </a:effectLst>
                <a:latin typeface="Times New Roman" pitchFamily="18" charset="0"/>
              </a:rPr>
              <a:t>Resolve Issues</a:t>
            </a:r>
          </a:p>
        </p:txBody>
      </p:sp>
      <p:cxnSp>
        <p:nvCxnSpPr>
          <p:cNvPr id="59404" name="AutoShape 12"/>
          <p:cNvCxnSpPr>
            <a:cxnSpLocks noChangeShapeType="1"/>
            <a:stCxn id="297995" idx="1"/>
            <a:endCxn id="59395" idx="6"/>
          </p:cNvCxnSpPr>
          <p:nvPr/>
        </p:nvCxnSpPr>
        <p:spPr bwMode="auto">
          <a:xfrm flipH="1">
            <a:off x="2927350" y="4070350"/>
            <a:ext cx="1000125" cy="1588"/>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9405" name="AutoShape 13"/>
          <p:cNvCxnSpPr>
            <a:cxnSpLocks noChangeShapeType="1"/>
            <a:stCxn id="297995" idx="3"/>
            <a:endCxn id="59398" idx="2"/>
          </p:cNvCxnSpPr>
          <p:nvPr/>
        </p:nvCxnSpPr>
        <p:spPr bwMode="auto">
          <a:xfrm>
            <a:off x="5200650" y="4070350"/>
            <a:ext cx="946150" cy="4763"/>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9406" name="AutoShape 14"/>
          <p:cNvCxnSpPr>
            <a:cxnSpLocks noChangeShapeType="1"/>
            <a:stCxn id="297995" idx="0"/>
            <a:endCxn id="59396" idx="4"/>
          </p:cNvCxnSpPr>
          <p:nvPr/>
        </p:nvCxnSpPr>
        <p:spPr bwMode="auto">
          <a:xfrm flipV="1">
            <a:off x="4564063" y="3244850"/>
            <a:ext cx="3175" cy="414338"/>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59407" name="AutoShape 15"/>
          <p:cNvCxnSpPr>
            <a:cxnSpLocks noChangeShapeType="1"/>
            <a:stCxn id="297995" idx="2"/>
            <a:endCxn id="59397" idx="0"/>
          </p:cNvCxnSpPr>
          <p:nvPr/>
        </p:nvCxnSpPr>
        <p:spPr bwMode="auto">
          <a:xfrm flipH="1">
            <a:off x="4562475" y="4481513"/>
            <a:ext cx="1588" cy="447675"/>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041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042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042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60422" name="Picture 6"/>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z="2800" b="1" dirty="0" smtClean="0">
                <a:solidFill>
                  <a:schemeClr val="tx1"/>
                </a:solidFill>
              </a:rPr>
              <a:t>Managing Project Change</a:t>
            </a:r>
          </a:p>
        </p:txBody>
      </p:sp>
      <p:sp>
        <p:nvSpPr>
          <p:cNvPr id="61443" name="Oval 3"/>
          <p:cNvSpPr>
            <a:spLocks noChangeArrowheads="1"/>
          </p:cNvSpPr>
          <p:nvPr/>
        </p:nvSpPr>
        <p:spPr bwMode="auto">
          <a:xfrm>
            <a:off x="438150" y="3381375"/>
            <a:ext cx="2489200" cy="1379538"/>
          </a:xfrm>
          <a:prstGeom prst="ellipse">
            <a:avLst/>
          </a:prstGeom>
          <a:solidFill>
            <a:srgbClr val="DADADA"/>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a:latin typeface="Times New Roman" panose="02020603050405020304" pitchFamily="18" charset="0"/>
              </a:rPr>
              <a:t>Step 4</a:t>
            </a:r>
          </a:p>
          <a:p>
            <a:pPr algn="ctr" eaLnBrk="1" hangingPunct="1"/>
            <a:r>
              <a:rPr lang="en-US">
                <a:latin typeface="Times New Roman" panose="02020603050405020304" pitchFamily="18" charset="0"/>
              </a:rPr>
              <a:t>Update the Plan</a:t>
            </a:r>
          </a:p>
        </p:txBody>
      </p:sp>
      <p:sp>
        <p:nvSpPr>
          <p:cNvPr id="61444" name="Oval 4"/>
          <p:cNvSpPr>
            <a:spLocks noChangeArrowheads="1"/>
          </p:cNvSpPr>
          <p:nvPr/>
        </p:nvSpPr>
        <p:spPr bwMode="auto">
          <a:xfrm>
            <a:off x="3322638" y="1865313"/>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1</a:t>
            </a:r>
          </a:p>
          <a:p>
            <a:pPr algn="ctr" eaLnBrk="1" hangingPunct="1"/>
            <a:r>
              <a:rPr lang="en-US" b="1">
                <a:latin typeface="Times New Roman" panose="02020603050405020304" pitchFamily="18" charset="0"/>
              </a:rPr>
              <a:t>Perform Tasks</a:t>
            </a:r>
          </a:p>
        </p:txBody>
      </p:sp>
      <p:sp>
        <p:nvSpPr>
          <p:cNvPr id="61445" name="Oval 5"/>
          <p:cNvSpPr>
            <a:spLocks noChangeArrowheads="1"/>
          </p:cNvSpPr>
          <p:nvPr/>
        </p:nvSpPr>
        <p:spPr bwMode="auto">
          <a:xfrm>
            <a:off x="3317875" y="4929188"/>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3</a:t>
            </a:r>
          </a:p>
          <a:p>
            <a:pPr algn="ctr" eaLnBrk="1" hangingPunct="1"/>
            <a:r>
              <a:rPr lang="en-US" b="1">
                <a:latin typeface="Times New Roman" panose="02020603050405020304" pitchFamily="18" charset="0"/>
              </a:rPr>
              <a:t>Manage Change</a:t>
            </a:r>
          </a:p>
        </p:txBody>
      </p:sp>
      <p:sp>
        <p:nvSpPr>
          <p:cNvPr id="61446" name="Oval 6"/>
          <p:cNvSpPr>
            <a:spLocks noChangeArrowheads="1"/>
          </p:cNvSpPr>
          <p:nvPr/>
        </p:nvSpPr>
        <p:spPr bwMode="auto">
          <a:xfrm>
            <a:off x="6146800" y="3384550"/>
            <a:ext cx="2489200" cy="1379538"/>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2</a:t>
            </a:r>
          </a:p>
          <a:p>
            <a:pPr algn="ctr" eaLnBrk="1" hangingPunct="1"/>
            <a:r>
              <a:rPr lang="en-US" b="1">
                <a:latin typeface="Times New Roman" panose="02020603050405020304" pitchFamily="18" charset="0"/>
              </a:rPr>
              <a:t>Track Progress</a:t>
            </a:r>
          </a:p>
        </p:txBody>
      </p:sp>
      <p:cxnSp>
        <p:nvCxnSpPr>
          <p:cNvPr id="61447" name="AutoShape 7"/>
          <p:cNvCxnSpPr>
            <a:cxnSpLocks noChangeShapeType="1"/>
            <a:stCxn id="61444" idx="6"/>
            <a:endCxn id="61446" idx="0"/>
          </p:cNvCxnSpPr>
          <p:nvPr/>
        </p:nvCxnSpPr>
        <p:spPr bwMode="auto">
          <a:xfrm>
            <a:off x="5811838" y="2555875"/>
            <a:ext cx="1579562" cy="82867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1448" name="AutoShape 8"/>
          <p:cNvCxnSpPr>
            <a:cxnSpLocks noChangeShapeType="1"/>
            <a:stCxn id="61446" idx="4"/>
            <a:endCxn id="61445" idx="6"/>
          </p:cNvCxnSpPr>
          <p:nvPr/>
        </p:nvCxnSpPr>
        <p:spPr bwMode="auto">
          <a:xfrm rot="5400000">
            <a:off x="6171407" y="4399756"/>
            <a:ext cx="855662" cy="158432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1449" name="AutoShape 9"/>
          <p:cNvCxnSpPr>
            <a:cxnSpLocks noChangeShapeType="1"/>
            <a:stCxn id="61445" idx="2"/>
            <a:endCxn id="61443" idx="4"/>
          </p:cNvCxnSpPr>
          <p:nvPr/>
        </p:nvCxnSpPr>
        <p:spPr bwMode="auto">
          <a:xfrm rot="10800000">
            <a:off x="1682750" y="4760913"/>
            <a:ext cx="1635125" cy="858837"/>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1450" name="AutoShape 10"/>
          <p:cNvCxnSpPr>
            <a:cxnSpLocks noChangeShapeType="1"/>
            <a:stCxn id="61443" idx="0"/>
            <a:endCxn id="61444" idx="2"/>
          </p:cNvCxnSpPr>
          <p:nvPr/>
        </p:nvCxnSpPr>
        <p:spPr bwMode="auto">
          <a:xfrm rot="-5400000">
            <a:off x="2089944" y="2148681"/>
            <a:ext cx="825500" cy="1639888"/>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sp>
        <p:nvSpPr>
          <p:cNvPr id="334859" name="Text Box 11"/>
          <p:cNvSpPr txBox="1">
            <a:spLocks noChangeArrowheads="1"/>
          </p:cNvSpPr>
          <p:nvPr/>
        </p:nvSpPr>
        <p:spPr bwMode="auto">
          <a:xfrm>
            <a:off x="3927475" y="3659188"/>
            <a:ext cx="1273175" cy="822325"/>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a:solidFill>
                  <a:srgbClr val="000000"/>
                </a:solidFill>
                <a:effectLst>
                  <a:outerShdw blurRad="38100" dist="38100" dir="2700000" algn="tl">
                    <a:srgbClr val="FFFFFF"/>
                  </a:outerShdw>
                </a:effectLst>
                <a:latin typeface="Times New Roman" pitchFamily="18" charset="0"/>
              </a:rPr>
              <a:t>Resolve Issues</a:t>
            </a:r>
          </a:p>
        </p:txBody>
      </p:sp>
      <p:cxnSp>
        <p:nvCxnSpPr>
          <p:cNvPr id="61452" name="AutoShape 12"/>
          <p:cNvCxnSpPr>
            <a:cxnSpLocks noChangeShapeType="1"/>
            <a:stCxn id="334859" idx="1"/>
            <a:endCxn id="61443" idx="6"/>
          </p:cNvCxnSpPr>
          <p:nvPr/>
        </p:nvCxnSpPr>
        <p:spPr bwMode="auto">
          <a:xfrm flipH="1">
            <a:off x="2927350" y="4070350"/>
            <a:ext cx="1000125" cy="1588"/>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1453" name="AutoShape 13"/>
          <p:cNvCxnSpPr>
            <a:cxnSpLocks noChangeShapeType="1"/>
            <a:stCxn id="334859" idx="3"/>
            <a:endCxn id="61446" idx="2"/>
          </p:cNvCxnSpPr>
          <p:nvPr/>
        </p:nvCxnSpPr>
        <p:spPr bwMode="auto">
          <a:xfrm>
            <a:off x="5200650" y="4070350"/>
            <a:ext cx="946150" cy="4763"/>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1454" name="AutoShape 14"/>
          <p:cNvCxnSpPr>
            <a:cxnSpLocks noChangeShapeType="1"/>
            <a:stCxn id="334859" idx="0"/>
            <a:endCxn id="61444" idx="4"/>
          </p:cNvCxnSpPr>
          <p:nvPr/>
        </p:nvCxnSpPr>
        <p:spPr bwMode="auto">
          <a:xfrm flipV="1">
            <a:off x="4564063" y="3244850"/>
            <a:ext cx="3175" cy="414338"/>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1455" name="AutoShape 15"/>
          <p:cNvCxnSpPr>
            <a:cxnSpLocks noChangeShapeType="1"/>
            <a:stCxn id="334859" idx="2"/>
            <a:endCxn id="61445" idx="0"/>
          </p:cNvCxnSpPr>
          <p:nvPr/>
        </p:nvCxnSpPr>
        <p:spPr bwMode="auto">
          <a:xfrm flipH="1">
            <a:off x="4562475" y="4481513"/>
            <a:ext cx="1588" cy="447675"/>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246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2468"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2469"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2470" name="Rectangle 6"/>
          <p:cNvSpPr>
            <a:spLocks noGrp="1" noChangeArrowheads="1"/>
          </p:cNvSpPr>
          <p:nvPr>
            <p:ph type="title"/>
          </p:nvPr>
        </p:nvSpPr>
        <p:spPr/>
        <p:txBody>
          <a:bodyPr/>
          <a:lstStyle/>
          <a:p>
            <a:pPr eaLnBrk="1" hangingPunct="1"/>
            <a:r>
              <a:rPr lang="en-US" smtClean="0"/>
              <a:t>Addressing Project Changes</a:t>
            </a:r>
          </a:p>
        </p:txBody>
      </p:sp>
      <p:sp>
        <p:nvSpPr>
          <p:cNvPr id="62471" name="Rectangle 7"/>
          <p:cNvSpPr>
            <a:spLocks noGrp="1" noChangeArrowheads="1"/>
          </p:cNvSpPr>
          <p:nvPr>
            <p:ph type="body" idx="1"/>
          </p:nvPr>
        </p:nvSpPr>
        <p:spPr/>
        <p:txBody>
          <a:bodyPr/>
          <a:lstStyle/>
          <a:p>
            <a:pPr eaLnBrk="1" hangingPunct="1">
              <a:lnSpc>
                <a:spcPct val="90000"/>
              </a:lnSpc>
            </a:pPr>
            <a:r>
              <a:rPr lang="en-US" sz="2800" smtClean="0"/>
              <a:t>Call a team meeting.</a:t>
            </a:r>
          </a:p>
          <a:p>
            <a:pPr eaLnBrk="1" hangingPunct="1">
              <a:lnSpc>
                <a:spcPct val="90000"/>
              </a:lnSpc>
            </a:pPr>
            <a:r>
              <a:rPr lang="en-US" sz="2800" smtClean="0"/>
              <a:t>Explain what the change is.</a:t>
            </a:r>
          </a:p>
          <a:p>
            <a:pPr eaLnBrk="1" hangingPunct="1">
              <a:lnSpc>
                <a:spcPct val="90000"/>
              </a:lnSpc>
            </a:pPr>
            <a:r>
              <a:rPr lang="en-US" sz="2800" smtClean="0"/>
              <a:t>Obtain feedback from team members.</a:t>
            </a:r>
          </a:p>
          <a:p>
            <a:pPr eaLnBrk="1" hangingPunct="1">
              <a:lnSpc>
                <a:spcPct val="90000"/>
              </a:lnSpc>
            </a:pPr>
            <a:r>
              <a:rPr lang="en-US" sz="2800" smtClean="0"/>
              <a:t>Identify alternative corrective options.</a:t>
            </a:r>
          </a:p>
          <a:p>
            <a:pPr eaLnBrk="1" hangingPunct="1">
              <a:lnSpc>
                <a:spcPct val="90000"/>
              </a:lnSpc>
            </a:pPr>
            <a:r>
              <a:rPr lang="en-US" sz="2800" smtClean="0"/>
              <a:t>Prepare a decision matrix.</a:t>
            </a:r>
          </a:p>
          <a:p>
            <a:pPr eaLnBrk="1" hangingPunct="1">
              <a:lnSpc>
                <a:spcPct val="90000"/>
              </a:lnSpc>
            </a:pPr>
            <a:r>
              <a:rPr lang="en-US" sz="2800" smtClean="0"/>
              <a:t>Select a recommended option(s).</a:t>
            </a:r>
          </a:p>
          <a:p>
            <a:pPr eaLnBrk="1" hangingPunct="1">
              <a:lnSpc>
                <a:spcPct val="90000"/>
              </a:lnSpc>
            </a:pPr>
            <a:r>
              <a:rPr lang="en-US" sz="2800" smtClean="0"/>
              <a:t>Present information to upper management/customer.</a:t>
            </a:r>
          </a:p>
          <a:p>
            <a:pPr eaLnBrk="1" hangingPunct="1">
              <a:lnSpc>
                <a:spcPct val="90000"/>
              </a:lnSpc>
            </a:pPr>
            <a:r>
              <a:rPr lang="en-US" sz="2800" smtClean="0"/>
              <a:t>Implement the approved course of action.</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349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3492"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3493"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3494" name="Rectangle 6"/>
          <p:cNvSpPr>
            <a:spLocks noChangeArrowheads="1"/>
          </p:cNvSpPr>
          <p:nvPr/>
        </p:nvSpPr>
        <p:spPr bwMode="auto">
          <a:xfrm>
            <a:off x="8058150" y="669925"/>
            <a:ext cx="1073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800" b="1">
                <a:solidFill>
                  <a:srgbClr val="FFFFFF"/>
                </a:solidFill>
                <a:latin typeface="Arial" panose="020B0604020202020204" pitchFamily="34" charset="0"/>
              </a:rPr>
              <a:t>4-5-1</a:t>
            </a:r>
          </a:p>
        </p:txBody>
      </p:sp>
      <p:pic>
        <p:nvPicPr>
          <p:cNvPr id="63495" name="Picture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451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4516"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4517"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4518" name="Rectangle 6"/>
          <p:cNvSpPr>
            <a:spLocks noGrp="1" noChangeArrowheads="1"/>
          </p:cNvSpPr>
          <p:nvPr>
            <p:ph type="title"/>
          </p:nvPr>
        </p:nvSpPr>
        <p:spPr/>
        <p:txBody>
          <a:bodyPr/>
          <a:lstStyle/>
          <a:p>
            <a:pPr eaLnBrk="1" hangingPunct="1"/>
            <a:r>
              <a:rPr lang="en-US" smtClean="0"/>
              <a:t>Issue Resolution</a:t>
            </a:r>
          </a:p>
        </p:txBody>
      </p:sp>
      <p:sp>
        <p:nvSpPr>
          <p:cNvPr id="347143" name="Rectangle 7"/>
          <p:cNvSpPr>
            <a:spLocks noGrp="1" noChangeArrowheads="1"/>
          </p:cNvSpPr>
          <p:nvPr>
            <p:ph type="body" idx="1"/>
          </p:nvPr>
        </p:nvSpPr>
        <p:spPr/>
        <p:txBody>
          <a:bodyPr/>
          <a:lstStyle/>
          <a:p>
            <a:pPr eaLnBrk="1" hangingPunct="1"/>
            <a:r>
              <a:rPr lang="en-US" smtClean="0"/>
              <a:t>Disagreements that should be … </a:t>
            </a:r>
          </a:p>
          <a:p>
            <a:pPr lvl="1" eaLnBrk="1" hangingPunct="1"/>
            <a:r>
              <a:rPr lang="en-US" smtClean="0"/>
              <a:t>Documented</a:t>
            </a:r>
          </a:p>
          <a:p>
            <a:pPr lvl="1" eaLnBrk="1" hangingPunct="1"/>
            <a:r>
              <a:rPr lang="en-US" smtClean="0"/>
              <a:t>Assigned</a:t>
            </a:r>
          </a:p>
          <a:p>
            <a:pPr lvl="1" eaLnBrk="1" hangingPunct="1"/>
            <a:r>
              <a:rPr lang="en-US" smtClean="0"/>
              <a:t>Scheduled</a:t>
            </a:r>
          </a:p>
          <a:p>
            <a:pPr lvl="1" eaLnBrk="1" hangingPunct="1"/>
            <a:r>
              <a:rPr lang="en-US" smtClean="0"/>
              <a:t>Tracked</a:t>
            </a:r>
          </a:p>
          <a:p>
            <a:pPr lvl="1" eaLnBrk="1" hangingPunct="1"/>
            <a:r>
              <a:rPr lang="en-US" smtClean="0"/>
              <a:t>Escalated</a:t>
            </a:r>
          </a:p>
          <a:p>
            <a:pPr lvl="1" eaLnBrk="1" hangingPunct="1"/>
            <a:r>
              <a:rPr lang="en-US" smtClean="0"/>
              <a:t>Resolved</a:t>
            </a:r>
          </a:p>
        </p:txBody>
      </p:sp>
      <p:pic>
        <p:nvPicPr>
          <p:cNvPr id="64520" name="Picture 8" descr="BD06990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51413" y="2767013"/>
            <a:ext cx="3624262" cy="3076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7143">
                                            <p:txEl>
                                              <p:pRg st="0" end="0"/>
                                            </p:txEl>
                                          </p:spTgt>
                                        </p:tgtEl>
                                        <p:attrNameLst>
                                          <p:attrName>style.visibility</p:attrName>
                                        </p:attrNameLst>
                                      </p:cBhvr>
                                      <p:to>
                                        <p:strVal val="visible"/>
                                      </p:to>
                                    </p:set>
                                    <p:anim calcmode="lin" valueType="num">
                                      <p:cBhvr additive="base">
                                        <p:cTn id="7" dur="500" fill="hold"/>
                                        <p:tgtEl>
                                          <p:spTgt spid="3471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471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7143">
                                            <p:txEl>
                                              <p:pRg st="1" end="1"/>
                                            </p:txEl>
                                          </p:spTgt>
                                        </p:tgtEl>
                                        <p:attrNameLst>
                                          <p:attrName>style.visibility</p:attrName>
                                        </p:attrNameLst>
                                      </p:cBhvr>
                                      <p:to>
                                        <p:strVal val="visible"/>
                                      </p:to>
                                    </p:set>
                                    <p:anim calcmode="lin" valueType="num">
                                      <p:cBhvr additive="base">
                                        <p:cTn id="13" dur="500" fill="hold"/>
                                        <p:tgtEl>
                                          <p:spTgt spid="3471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71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7143">
                                            <p:txEl>
                                              <p:pRg st="2" end="2"/>
                                            </p:txEl>
                                          </p:spTgt>
                                        </p:tgtEl>
                                        <p:attrNameLst>
                                          <p:attrName>style.visibility</p:attrName>
                                        </p:attrNameLst>
                                      </p:cBhvr>
                                      <p:to>
                                        <p:strVal val="visible"/>
                                      </p:to>
                                    </p:set>
                                    <p:anim calcmode="lin" valueType="num">
                                      <p:cBhvr additive="base">
                                        <p:cTn id="19" dur="500" fill="hold"/>
                                        <p:tgtEl>
                                          <p:spTgt spid="3471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71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7143">
                                            <p:txEl>
                                              <p:pRg st="3" end="3"/>
                                            </p:txEl>
                                          </p:spTgt>
                                        </p:tgtEl>
                                        <p:attrNameLst>
                                          <p:attrName>style.visibility</p:attrName>
                                        </p:attrNameLst>
                                      </p:cBhvr>
                                      <p:to>
                                        <p:strVal val="visible"/>
                                      </p:to>
                                    </p:set>
                                    <p:anim calcmode="lin" valueType="num">
                                      <p:cBhvr additive="base">
                                        <p:cTn id="25" dur="500" fill="hold"/>
                                        <p:tgtEl>
                                          <p:spTgt spid="3471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71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47143">
                                            <p:txEl>
                                              <p:pRg st="4" end="4"/>
                                            </p:txEl>
                                          </p:spTgt>
                                        </p:tgtEl>
                                        <p:attrNameLst>
                                          <p:attrName>style.visibility</p:attrName>
                                        </p:attrNameLst>
                                      </p:cBhvr>
                                      <p:to>
                                        <p:strVal val="visible"/>
                                      </p:to>
                                    </p:set>
                                    <p:anim calcmode="lin" valueType="num">
                                      <p:cBhvr additive="base">
                                        <p:cTn id="31" dur="500" fill="hold"/>
                                        <p:tgtEl>
                                          <p:spTgt spid="3471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471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47143">
                                            <p:txEl>
                                              <p:pRg st="5" end="5"/>
                                            </p:txEl>
                                          </p:spTgt>
                                        </p:tgtEl>
                                        <p:attrNameLst>
                                          <p:attrName>style.visibility</p:attrName>
                                        </p:attrNameLst>
                                      </p:cBhvr>
                                      <p:to>
                                        <p:strVal val="visible"/>
                                      </p:to>
                                    </p:set>
                                    <p:anim calcmode="lin" valueType="num">
                                      <p:cBhvr additive="base">
                                        <p:cTn id="37" dur="500" fill="hold"/>
                                        <p:tgtEl>
                                          <p:spTgt spid="3471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471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47143">
                                            <p:txEl>
                                              <p:pRg st="6" end="6"/>
                                            </p:txEl>
                                          </p:spTgt>
                                        </p:tgtEl>
                                        <p:attrNameLst>
                                          <p:attrName>style.visibility</p:attrName>
                                        </p:attrNameLst>
                                      </p:cBhvr>
                                      <p:to>
                                        <p:strVal val="visible"/>
                                      </p:to>
                                    </p:set>
                                    <p:anim calcmode="lin" valueType="num">
                                      <p:cBhvr additive="base">
                                        <p:cTn id="43" dur="500" fill="hold"/>
                                        <p:tgtEl>
                                          <p:spTgt spid="34714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4714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43" grpId="0" build="p" bldLvl="2"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553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5540" name="Rectangle 4"/>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5541" name="Rectangle 5"/>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5542" name="Rectangle 6"/>
          <p:cNvSpPr>
            <a:spLocks noChangeArrowheads="1"/>
          </p:cNvSpPr>
          <p:nvPr/>
        </p:nvSpPr>
        <p:spPr bwMode="auto">
          <a:xfrm>
            <a:off x="8058150" y="669925"/>
            <a:ext cx="1073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spcBef>
                <a:spcPct val="50000"/>
              </a:spcBef>
            </a:pPr>
            <a:r>
              <a:rPr lang="en-US" sz="1800" b="1">
                <a:solidFill>
                  <a:srgbClr val="FFFFFF"/>
                </a:solidFill>
                <a:latin typeface="Arial" panose="020B0604020202020204" pitchFamily="34" charset="0"/>
              </a:rPr>
              <a:t>4-6-1</a:t>
            </a:r>
          </a:p>
        </p:txBody>
      </p:sp>
      <p:pic>
        <p:nvPicPr>
          <p:cNvPr id="65543" name="Picture 7"/>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z="2800" b="1" smtClean="0">
                <a:solidFill>
                  <a:schemeClr val="tx1"/>
                </a:solidFill>
              </a:rPr>
              <a:t>Plan Updates</a:t>
            </a:r>
          </a:p>
        </p:txBody>
      </p:sp>
      <p:sp>
        <p:nvSpPr>
          <p:cNvPr id="66563" name="Oval 3"/>
          <p:cNvSpPr>
            <a:spLocks noChangeArrowheads="1"/>
          </p:cNvSpPr>
          <p:nvPr/>
        </p:nvSpPr>
        <p:spPr bwMode="auto">
          <a:xfrm>
            <a:off x="438150" y="3381375"/>
            <a:ext cx="2489200" cy="1379538"/>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4</a:t>
            </a:r>
          </a:p>
          <a:p>
            <a:pPr algn="ctr" eaLnBrk="1" hangingPunct="1"/>
            <a:r>
              <a:rPr lang="en-US" b="1">
                <a:latin typeface="Times New Roman" panose="02020603050405020304" pitchFamily="18" charset="0"/>
              </a:rPr>
              <a:t>Update the Plan</a:t>
            </a:r>
          </a:p>
        </p:txBody>
      </p:sp>
      <p:sp>
        <p:nvSpPr>
          <p:cNvPr id="66564" name="Oval 4"/>
          <p:cNvSpPr>
            <a:spLocks noChangeArrowheads="1"/>
          </p:cNvSpPr>
          <p:nvPr/>
        </p:nvSpPr>
        <p:spPr bwMode="auto">
          <a:xfrm>
            <a:off x="3322638" y="1865313"/>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1</a:t>
            </a:r>
          </a:p>
          <a:p>
            <a:pPr algn="ctr" eaLnBrk="1" hangingPunct="1"/>
            <a:r>
              <a:rPr lang="en-US" b="1">
                <a:latin typeface="Times New Roman" panose="02020603050405020304" pitchFamily="18" charset="0"/>
              </a:rPr>
              <a:t>Perform Tasks</a:t>
            </a:r>
          </a:p>
        </p:txBody>
      </p:sp>
      <p:sp>
        <p:nvSpPr>
          <p:cNvPr id="66565" name="Oval 5"/>
          <p:cNvSpPr>
            <a:spLocks noChangeArrowheads="1"/>
          </p:cNvSpPr>
          <p:nvPr/>
        </p:nvSpPr>
        <p:spPr bwMode="auto">
          <a:xfrm>
            <a:off x="3317875" y="4929188"/>
            <a:ext cx="2489200" cy="1379537"/>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3</a:t>
            </a:r>
          </a:p>
          <a:p>
            <a:pPr algn="ctr" eaLnBrk="1" hangingPunct="1"/>
            <a:r>
              <a:rPr lang="en-US" b="1">
                <a:latin typeface="Times New Roman" panose="02020603050405020304" pitchFamily="18" charset="0"/>
              </a:rPr>
              <a:t>Manage Change</a:t>
            </a:r>
          </a:p>
        </p:txBody>
      </p:sp>
      <p:sp>
        <p:nvSpPr>
          <p:cNvPr id="66566" name="Oval 6"/>
          <p:cNvSpPr>
            <a:spLocks noChangeArrowheads="1"/>
          </p:cNvSpPr>
          <p:nvPr/>
        </p:nvSpPr>
        <p:spPr bwMode="auto">
          <a:xfrm>
            <a:off x="6146800" y="3384550"/>
            <a:ext cx="2489200" cy="1379538"/>
          </a:xfrm>
          <a:prstGeom prst="ellipse">
            <a:avLst/>
          </a:prstGeom>
          <a:solidFill>
            <a:srgbClr val="FAFD00"/>
          </a:solidFill>
          <a:ln w="12700">
            <a:solidFill>
              <a:schemeClr val="tx1"/>
            </a:solidFill>
            <a:round/>
            <a:headEnd type="none" w="sm" len="sm"/>
            <a:tailEnd type="none" w="sm" len="sm"/>
          </a:ln>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algn="ctr" eaLnBrk="1" hangingPunct="1"/>
            <a:r>
              <a:rPr lang="en-US" b="1">
                <a:latin typeface="Times New Roman" panose="02020603050405020304" pitchFamily="18" charset="0"/>
              </a:rPr>
              <a:t>Step 2</a:t>
            </a:r>
          </a:p>
          <a:p>
            <a:pPr algn="ctr" eaLnBrk="1" hangingPunct="1"/>
            <a:r>
              <a:rPr lang="en-US" b="1">
                <a:latin typeface="Times New Roman" panose="02020603050405020304" pitchFamily="18" charset="0"/>
              </a:rPr>
              <a:t>Track Progress</a:t>
            </a:r>
          </a:p>
        </p:txBody>
      </p:sp>
      <p:cxnSp>
        <p:nvCxnSpPr>
          <p:cNvPr id="66567" name="AutoShape 7"/>
          <p:cNvCxnSpPr>
            <a:cxnSpLocks noChangeShapeType="1"/>
            <a:stCxn id="66564" idx="6"/>
            <a:endCxn id="66566" idx="0"/>
          </p:cNvCxnSpPr>
          <p:nvPr/>
        </p:nvCxnSpPr>
        <p:spPr bwMode="auto">
          <a:xfrm>
            <a:off x="5811838" y="2555875"/>
            <a:ext cx="1579562" cy="82867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6568" name="AutoShape 8"/>
          <p:cNvCxnSpPr>
            <a:cxnSpLocks noChangeShapeType="1"/>
            <a:stCxn id="66566" idx="4"/>
            <a:endCxn id="66565" idx="6"/>
          </p:cNvCxnSpPr>
          <p:nvPr/>
        </p:nvCxnSpPr>
        <p:spPr bwMode="auto">
          <a:xfrm rot="5400000">
            <a:off x="6171407" y="4399756"/>
            <a:ext cx="855662" cy="1584325"/>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6569" name="AutoShape 9"/>
          <p:cNvCxnSpPr>
            <a:cxnSpLocks noChangeShapeType="1"/>
            <a:stCxn id="66565" idx="2"/>
            <a:endCxn id="66563" idx="4"/>
          </p:cNvCxnSpPr>
          <p:nvPr/>
        </p:nvCxnSpPr>
        <p:spPr bwMode="auto">
          <a:xfrm rot="10800000">
            <a:off x="1682750" y="4760913"/>
            <a:ext cx="1635125" cy="858837"/>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6570" name="AutoShape 10"/>
          <p:cNvCxnSpPr>
            <a:cxnSpLocks noChangeShapeType="1"/>
            <a:stCxn id="66563" idx="0"/>
            <a:endCxn id="66564" idx="2"/>
          </p:cNvCxnSpPr>
          <p:nvPr/>
        </p:nvCxnSpPr>
        <p:spPr bwMode="auto">
          <a:xfrm rot="-5400000">
            <a:off x="2089944" y="2148681"/>
            <a:ext cx="825500" cy="1639888"/>
          </a:xfrm>
          <a:prstGeom prst="curvedConnector2">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sp>
        <p:nvSpPr>
          <p:cNvPr id="351243" name="Text Box 11"/>
          <p:cNvSpPr txBox="1">
            <a:spLocks noChangeArrowheads="1"/>
          </p:cNvSpPr>
          <p:nvPr/>
        </p:nvSpPr>
        <p:spPr bwMode="auto">
          <a:xfrm>
            <a:off x="3927475" y="3659188"/>
            <a:ext cx="1273175" cy="822325"/>
          </a:xfrm>
          <a:prstGeom prst="rect">
            <a:avLst/>
          </a:prstGeom>
          <a:noFill/>
          <a:ln w="12700">
            <a:noFill/>
            <a:miter lim="800000"/>
            <a:headEnd type="none" w="sm" len="sm"/>
            <a:tailEnd type="none" w="sm" len="sm"/>
          </a:ln>
          <a:effectLst/>
        </p:spPr>
        <p:txBody>
          <a:bodyPr>
            <a:spAutoFit/>
          </a:bodyPr>
          <a:lstStyle/>
          <a:p>
            <a:pPr algn="ctr">
              <a:spcBef>
                <a:spcPct val="50000"/>
              </a:spcBef>
              <a:defRPr/>
            </a:pPr>
            <a:r>
              <a:rPr lang="en-US" b="1">
                <a:effectLst>
                  <a:outerShdw blurRad="38100" dist="38100" dir="2700000" algn="tl">
                    <a:srgbClr val="FFFFFF"/>
                  </a:outerShdw>
                </a:effectLst>
                <a:latin typeface="Times New Roman" pitchFamily="18" charset="0"/>
              </a:rPr>
              <a:t>Resolve Issues</a:t>
            </a:r>
          </a:p>
        </p:txBody>
      </p:sp>
      <p:cxnSp>
        <p:nvCxnSpPr>
          <p:cNvPr id="66572" name="AutoShape 12"/>
          <p:cNvCxnSpPr>
            <a:cxnSpLocks noChangeShapeType="1"/>
            <a:stCxn id="351243" idx="1"/>
            <a:endCxn id="66563" idx="6"/>
          </p:cNvCxnSpPr>
          <p:nvPr/>
        </p:nvCxnSpPr>
        <p:spPr bwMode="auto">
          <a:xfrm flipH="1">
            <a:off x="2927350" y="4070350"/>
            <a:ext cx="1000125" cy="1588"/>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6573" name="AutoShape 13"/>
          <p:cNvCxnSpPr>
            <a:cxnSpLocks noChangeShapeType="1"/>
            <a:stCxn id="351243" idx="3"/>
            <a:endCxn id="66566" idx="2"/>
          </p:cNvCxnSpPr>
          <p:nvPr/>
        </p:nvCxnSpPr>
        <p:spPr bwMode="auto">
          <a:xfrm>
            <a:off x="5200650" y="4070350"/>
            <a:ext cx="946150" cy="4763"/>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6574" name="AutoShape 14"/>
          <p:cNvCxnSpPr>
            <a:cxnSpLocks noChangeShapeType="1"/>
            <a:stCxn id="351243" idx="0"/>
            <a:endCxn id="66564" idx="4"/>
          </p:cNvCxnSpPr>
          <p:nvPr/>
        </p:nvCxnSpPr>
        <p:spPr bwMode="auto">
          <a:xfrm flipV="1">
            <a:off x="4564063" y="3244850"/>
            <a:ext cx="3175" cy="414338"/>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cxnSp>
        <p:nvCxnSpPr>
          <p:cNvPr id="66575" name="AutoShape 15"/>
          <p:cNvCxnSpPr>
            <a:cxnSpLocks noChangeShapeType="1"/>
            <a:stCxn id="351243" idx="2"/>
            <a:endCxn id="66565" idx="0"/>
          </p:cNvCxnSpPr>
          <p:nvPr/>
        </p:nvCxnSpPr>
        <p:spPr bwMode="auto">
          <a:xfrm flipH="1">
            <a:off x="4562475" y="4481513"/>
            <a:ext cx="1588" cy="447675"/>
          </a:xfrm>
          <a:prstGeom prst="straightConnector1">
            <a:avLst/>
          </a:prstGeom>
          <a:noFill/>
          <a:ln w="28575">
            <a:solidFill>
              <a:schemeClr val="tx1"/>
            </a:solidFill>
            <a:round/>
            <a:headEnd type="none" w="sm" len="sm"/>
            <a:tailEnd type="triangle" w="sm" len="sm"/>
          </a:ln>
          <a:extLst>
            <a:ext uri="{909E8E84-426E-40DD-AFC4-6F175D3DCCD1}">
              <a14:hiddenFill xmlns:a14="http://schemas.microsoft.com/office/drawing/2010/main" xmlns="">
                <a:noFill/>
              </a14:hiddenFill>
            </a:ext>
          </a:extLst>
        </p:spPr>
      </p:cxn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75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7588" name="Rectangle 4"/>
          <p:cNvSpPr>
            <a:spLocks noGrp="1" noChangeArrowheads="1"/>
          </p:cNvSpPr>
          <p:nvPr>
            <p:ph type="ctrTitle"/>
          </p:nvPr>
        </p:nvSpPr>
        <p:spPr/>
        <p:txBody>
          <a:bodyPr/>
          <a:lstStyle/>
          <a:p>
            <a:pPr eaLnBrk="1" hangingPunct="1"/>
            <a:r>
              <a:rPr lang="en-US" b="1" smtClean="0">
                <a:solidFill>
                  <a:schemeClr val="tx1"/>
                </a:solidFill>
              </a:rPr>
              <a:t>Closeout</a:t>
            </a:r>
          </a:p>
        </p:txBody>
      </p:sp>
      <p:pic>
        <p:nvPicPr>
          <p:cNvPr id="67589" name="Picture 6" descr="Fig 02 - Lifecycl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05600" y="304800"/>
            <a:ext cx="2133600" cy="1600200"/>
          </a:xfrm>
          <a:prstGeom prst="rect">
            <a:avLst/>
          </a:prstGeom>
          <a:noFill/>
          <a:ln w="38100" cmpd="dbl">
            <a:solidFill>
              <a:schemeClr val="tx2"/>
            </a:solidFill>
            <a:miter lim="800000"/>
            <a:headEnd/>
            <a:tailEnd/>
          </a:ln>
          <a:extLst>
            <a:ext uri="{909E8E84-426E-40DD-AFC4-6F175D3DCCD1}">
              <a14:hiddenFill xmlns:a14="http://schemas.microsoft.com/office/drawing/2010/main" xmlns="">
                <a:solidFill>
                  <a:srgbClr val="FFFFFF"/>
                </a:solidFill>
              </a14:hiddenFill>
            </a:ext>
          </a:extLst>
        </p:spPr>
      </p:pic>
      <p:sp>
        <p:nvSpPr>
          <p:cNvPr id="67590" name="Rectangle 7"/>
          <p:cNvSpPr>
            <a:spLocks noGrp="1" noChangeArrowheads="1"/>
          </p:cNvSpPr>
          <p:nvPr>
            <p:ph type="subTitle" idx="1"/>
          </p:nvPr>
        </p:nvSpPr>
        <p:spPr/>
        <p:txBody>
          <a:bodyPr/>
          <a:lstStyle/>
          <a:p>
            <a:pPr eaLnBrk="1" hangingPunct="1"/>
            <a:endParaRPr lang="en-US" smtClean="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861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68612"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963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69636" name="Rectangle 4"/>
          <p:cNvSpPr>
            <a:spLocks noGrp="1" noChangeArrowheads="1"/>
          </p:cNvSpPr>
          <p:nvPr>
            <p:ph type="title"/>
          </p:nvPr>
        </p:nvSpPr>
        <p:spPr/>
        <p:txBody>
          <a:bodyPr/>
          <a:lstStyle/>
          <a:p>
            <a:pPr eaLnBrk="1" hangingPunct="1"/>
            <a:r>
              <a:rPr lang="en-US" smtClean="0"/>
              <a:t>Project Manager’s Role During Project Close-Out</a:t>
            </a:r>
          </a:p>
        </p:txBody>
      </p:sp>
      <p:sp>
        <p:nvSpPr>
          <p:cNvPr id="69637" name="Rectangle 5"/>
          <p:cNvSpPr>
            <a:spLocks noGrp="1" noChangeArrowheads="1"/>
          </p:cNvSpPr>
          <p:nvPr>
            <p:ph type="body" idx="1"/>
          </p:nvPr>
        </p:nvSpPr>
        <p:spPr/>
        <p:txBody>
          <a:bodyPr/>
          <a:lstStyle/>
          <a:p>
            <a:pPr eaLnBrk="1" hangingPunct="1">
              <a:lnSpc>
                <a:spcPct val="90000"/>
              </a:lnSpc>
            </a:pPr>
            <a:r>
              <a:rPr lang="en-US" sz="2800" smtClean="0"/>
              <a:t>Ensure that all project deliverables have been completed and formally accepted by the customer.</a:t>
            </a:r>
          </a:p>
          <a:p>
            <a:pPr eaLnBrk="1" hangingPunct="1">
              <a:lnSpc>
                <a:spcPct val="90000"/>
              </a:lnSpc>
            </a:pPr>
            <a:r>
              <a:rPr lang="en-US" sz="2800" smtClean="0"/>
              <a:t>Determine if the measurable success indicators were achieved.</a:t>
            </a:r>
          </a:p>
          <a:p>
            <a:pPr eaLnBrk="1" hangingPunct="1">
              <a:lnSpc>
                <a:spcPct val="90000"/>
              </a:lnSpc>
            </a:pPr>
            <a:r>
              <a:rPr lang="en-US" sz="2800" smtClean="0"/>
              <a:t>Conduct project close-out meetings, both internal and external.</a:t>
            </a:r>
          </a:p>
          <a:p>
            <a:pPr eaLnBrk="1" hangingPunct="1">
              <a:lnSpc>
                <a:spcPct val="90000"/>
              </a:lnSpc>
            </a:pPr>
            <a:r>
              <a:rPr lang="en-US" sz="2800" smtClean="0"/>
              <a:t>Write the final project report.</a:t>
            </a:r>
          </a:p>
          <a:p>
            <a:pPr eaLnBrk="1" hangingPunct="1">
              <a:lnSpc>
                <a:spcPct val="90000"/>
              </a:lnSpc>
            </a:pPr>
            <a:r>
              <a:rPr lang="en-US" sz="2800" smtClean="0"/>
              <a:t>Document and share lessons learned.</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065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70660"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1683"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1684" name="Rectangle 4"/>
          <p:cNvSpPr>
            <a:spLocks noGrp="1" noChangeArrowheads="1"/>
          </p:cNvSpPr>
          <p:nvPr>
            <p:ph type="title"/>
          </p:nvPr>
        </p:nvSpPr>
        <p:spPr/>
        <p:txBody>
          <a:bodyPr/>
          <a:lstStyle/>
          <a:p>
            <a:pPr eaLnBrk="1" hangingPunct="1"/>
            <a:r>
              <a:rPr lang="en-US" smtClean="0"/>
              <a:t>Evaluating Project Success</a:t>
            </a:r>
          </a:p>
        </p:txBody>
      </p:sp>
      <p:sp>
        <p:nvSpPr>
          <p:cNvPr id="71685" name="Rectangle 5"/>
          <p:cNvSpPr>
            <a:spLocks noGrp="1" noChangeArrowheads="1"/>
          </p:cNvSpPr>
          <p:nvPr>
            <p:ph type="body" idx="1"/>
          </p:nvPr>
        </p:nvSpPr>
        <p:spPr/>
        <p:txBody>
          <a:bodyPr/>
          <a:lstStyle/>
          <a:p>
            <a:pPr eaLnBrk="1" hangingPunct="1"/>
            <a:r>
              <a:rPr lang="en-US" smtClean="0"/>
              <a:t>Project purpose</a:t>
            </a:r>
          </a:p>
          <a:p>
            <a:pPr eaLnBrk="1" hangingPunct="1"/>
            <a:r>
              <a:rPr lang="en-US" smtClean="0"/>
              <a:t>Deliverables</a:t>
            </a:r>
          </a:p>
          <a:p>
            <a:pPr eaLnBrk="1" hangingPunct="1"/>
            <a:r>
              <a:rPr lang="en-US" smtClean="0"/>
              <a:t>Measurable success indicators</a:t>
            </a:r>
          </a:p>
          <a:p>
            <a:pPr lvl="1" eaLnBrk="1" hangingPunct="1"/>
            <a:r>
              <a:rPr lang="en-US" smtClean="0"/>
              <a:t>Quality</a:t>
            </a:r>
          </a:p>
          <a:p>
            <a:pPr lvl="1" eaLnBrk="1" hangingPunct="1"/>
            <a:r>
              <a:rPr lang="en-US" smtClean="0"/>
              <a:t>Schedule</a:t>
            </a:r>
          </a:p>
          <a:p>
            <a:pPr lvl="1" eaLnBrk="1" hangingPunct="1"/>
            <a:r>
              <a:rPr lang="en-US" smtClean="0"/>
              <a:t>Cost</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270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72708"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3731"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73732"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47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4756" name="Rectangle 4"/>
          <p:cNvSpPr>
            <a:spLocks noGrp="1" noChangeArrowheads="1"/>
          </p:cNvSpPr>
          <p:nvPr>
            <p:ph type="title"/>
          </p:nvPr>
        </p:nvSpPr>
        <p:spPr/>
        <p:txBody>
          <a:bodyPr/>
          <a:lstStyle/>
          <a:p>
            <a:pPr eaLnBrk="1" hangingPunct="1"/>
            <a:r>
              <a:rPr lang="en-US" smtClean="0"/>
              <a:t>Sharing Lessons Learned</a:t>
            </a:r>
          </a:p>
        </p:txBody>
      </p:sp>
      <p:sp>
        <p:nvSpPr>
          <p:cNvPr id="74757" name="Rectangle 5"/>
          <p:cNvSpPr>
            <a:spLocks noGrp="1" noChangeArrowheads="1"/>
          </p:cNvSpPr>
          <p:nvPr>
            <p:ph type="body" idx="1"/>
          </p:nvPr>
        </p:nvSpPr>
        <p:spPr/>
        <p:txBody>
          <a:bodyPr/>
          <a:lstStyle/>
          <a:p>
            <a:pPr eaLnBrk="1" hangingPunct="1"/>
            <a:r>
              <a:rPr lang="en-US" sz="2800" smtClean="0"/>
              <a:t>Lessons Learned Database</a:t>
            </a:r>
          </a:p>
          <a:p>
            <a:pPr lvl="1" eaLnBrk="1" hangingPunct="1"/>
            <a:r>
              <a:rPr lang="en-US" sz="2400" smtClean="0"/>
              <a:t>Categorized electronic project information database</a:t>
            </a:r>
          </a:p>
          <a:p>
            <a:pPr eaLnBrk="1" hangingPunct="1"/>
            <a:endParaRPr lang="en-US" sz="2800" smtClean="0"/>
          </a:p>
          <a:p>
            <a:pPr eaLnBrk="1" hangingPunct="1"/>
            <a:r>
              <a:rPr lang="en-US" sz="2800" smtClean="0"/>
              <a:t>Continuous Improvement Recommendations</a:t>
            </a:r>
          </a:p>
          <a:p>
            <a:pPr lvl="1" eaLnBrk="1" hangingPunct="1"/>
            <a:r>
              <a:rPr lang="en-US" sz="2400" smtClean="0"/>
              <a:t>Project Management Process</a:t>
            </a:r>
          </a:p>
          <a:p>
            <a:pPr lvl="1" eaLnBrk="1" hangingPunct="1"/>
            <a:r>
              <a:rPr lang="en-US" sz="2400" smtClean="0"/>
              <a:t>Forms</a:t>
            </a:r>
          </a:p>
          <a:p>
            <a:pPr lvl="1" eaLnBrk="1" hangingPunct="1"/>
            <a:r>
              <a:rPr lang="en-US" sz="2400" smtClean="0"/>
              <a:t>Standards</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5779"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pic>
        <p:nvPicPr>
          <p:cNvPr id="75780"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sz="2400">
                <a:solidFill>
                  <a:schemeClr val="tx1"/>
                </a:solidFill>
                <a:latin typeface="Arial Narrow" panose="020B0606020202030204" pitchFamily="34" charset="0"/>
              </a:defRPr>
            </a:lvl1pPr>
            <a:lvl2pPr marL="742950" indent="-285750" eaLnBrk="0" hangingPunct="0">
              <a:defRPr sz="2400">
                <a:solidFill>
                  <a:schemeClr val="tx1"/>
                </a:solidFill>
                <a:latin typeface="Arial Narrow" panose="020B0606020202030204" pitchFamily="34" charset="0"/>
              </a:defRPr>
            </a:lvl2pPr>
            <a:lvl3pPr marL="1143000" indent="-228600" eaLnBrk="0" hangingPunct="0">
              <a:defRPr sz="2400">
                <a:solidFill>
                  <a:schemeClr val="tx1"/>
                </a:solidFill>
                <a:latin typeface="Arial Narrow" panose="020B0606020202030204" pitchFamily="34" charset="0"/>
              </a:defRPr>
            </a:lvl3pPr>
            <a:lvl4pPr marL="1600200" indent="-228600" eaLnBrk="0" hangingPunct="0">
              <a:defRPr sz="2400">
                <a:solidFill>
                  <a:schemeClr val="tx1"/>
                </a:solidFill>
                <a:latin typeface="Arial Narrow" panose="020B0606020202030204" pitchFamily="34" charset="0"/>
              </a:defRPr>
            </a:lvl4pPr>
            <a:lvl5pPr marL="2057400" indent="-228600" eaLnBrk="0" hangingPunct="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p>
        </p:txBody>
      </p:sp>
      <p:sp>
        <p:nvSpPr>
          <p:cNvPr id="76803" name="Rectangle 3"/>
          <p:cNvSpPr>
            <a:spLocks noGrp="1" noChangeArrowheads="1"/>
          </p:cNvSpPr>
          <p:nvPr>
            <p:ph type="ctrTitle" idx="4294967295"/>
          </p:nvPr>
        </p:nvSpPr>
        <p:spPr>
          <a:xfrm>
            <a:off x="685800" y="304800"/>
            <a:ext cx="7772400" cy="1143000"/>
          </a:xfrm>
          <a:noFill/>
        </p:spPr>
        <p:txBody>
          <a:bodyPr lIns="92075" tIns="46038" rIns="92075" bIns="46038" anchor="ctr"/>
          <a:lstStyle/>
          <a:p>
            <a:pPr algn="ctr" eaLnBrk="1" hangingPunct="1"/>
            <a:r>
              <a:rPr lang="en-US" sz="8800" dirty="0" smtClean="0">
                <a:solidFill>
                  <a:schemeClr val="tx1"/>
                </a:solidFill>
              </a:rPr>
              <a:t>Thank You!!!!</a:t>
            </a:r>
          </a:p>
        </p:txBody>
      </p:sp>
      <p:pic>
        <p:nvPicPr>
          <p:cNvPr id="76804" name="Picture 4" descr="j007876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7800" y="2057400"/>
            <a:ext cx="6172200" cy="377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Factory">
  <a:themeElements>
    <a:clrScheme name="Factory 2">
      <a:dk1>
        <a:srgbClr val="000000"/>
      </a:dk1>
      <a:lt1>
        <a:srgbClr val="FFFFCC"/>
      </a:lt1>
      <a:dk2>
        <a:srgbClr val="993300"/>
      </a:dk2>
      <a:lt2>
        <a:srgbClr val="EDE1AF"/>
      </a:lt2>
      <a:accent1>
        <a:srgbClr val="CAC0E2"/>
      </a:accent1>
      <a:accent2>
        <a:srgbClr val="DFC977"/>
      </a:accent2>
      <a:accent3>
        <a:srgbClr val="FFFFE2"/>
      </a:accent3>
      <a:accent4>
        <a:srgbClr val="000000"/>
      </a:accent4>
      <a:accent5>
        <a:srgbClr val="E1DCEE"/>
      </a:accent5>
      <a:accent6>
        <a:srgbClr val="CAB66B"/>
      </a:accent6>
      <a:hlink>
        <a:srgbClr val="660033"/>
      </a:hlink>
      <a:folHlink>
        <a:srgbClr val="993366"/>
      </a:folHlink>
    </a:clrScheme>
    <a:fontScheme name="Factor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Factory 1">
        <a:dk1>
          <a:srgbClr val="000054"/>
        </a:dk1>
        <a:lt1>
          <a:srgbClr val="EAEAEA"/>
        </a:lt1>
        <a:dk2>
          <a:srgbClr val="00007A"/>
        </a:dk2>
        <a:lt2>
          <a:srgbClr val="EBD189"/>
        </a:lt2>
        <a:accent1>
          <a:srgbClr val="FCAB40"/>
        </a:accent1>
        <a:accent2>
          <a:srgbClr val="555BAD"/>
        </a:accent2>
        <a:accent3>
          <a:srgbClr val="AAAABE"/>
        </a:accent3>
        <a:accent4>
          <a:srgbClr val="C8C8C8"/>
        </a:accent4>
        <a:accent5>
          <a:srgbClr val="FDD2AF"/>
        </a:accent5>
        <a:accent6>
          <a:srgbClr val="4C529C"/>
        </a:accent6>
        <a:hlink>
          <a:srgbClr val="B97C01"/>
        </a:hlink>
        <a:folHlink>
          <a:srgbClr val="CCFF33"/>
        </a:folHlink>
      </a:clrScheme>
      <a:clrMap bg1="dk2" tx1="lt1" bg2="dk1" tx2="lt2" accent1="accent1" accent2="accent2" accent3="accent3" accent4="accent4" accent5="accent5" accent6="accent6" hlink="hlink" folHlink="folHlink"/>
    </a:extraClrScheme>
    <a:extraClrScheme>
      <a:clrScheme name="Factory 2">
        <a:dk1>
          <a:srgbClr val="000000"/>
        </a:dk1>
        <a:lt1>
          <a:srgbClr val="FFFFCC"/>
        </a:lt1>
        <a:dk2>
          <a:srgbClr val="993300"/>
        </a:dk2>
        <a:lt2>
          <a:srgbClr val="EDE1AF"/>
        </a:lt2>
        <a:accent1>
          <a:srgbClr val="CAC0E2"/>
        </a:accent1>
        <a:accent2>
          <a:srgbClr val="DFC977"/>
        </a:accent2>
        <a:accent3>
          <a:srgbClr val="FFFFE2"/>
        </a:accent3>
        <a:accent4>
          <a:srgbClr val="000000"/>
        </a:accent4>
        <a:accent5>
          <a:srgbClr val="E1DCEE"/>
        </a:accent5>
        <a:accent6>
          <a:srgbClr val="CAB66B"/>
        </a:accent6>
        <a:hlink>
          <a:srgbClr val="660033"/>
        </a:hlink>
        <a:folHlink>
          <a:srgbClr val="993366"/>
        </a:folHlink>
      </a:clrScheme>
      <a:clrMap bg1="lt1" tx1="dk1" bg2="lt2" tx2="dk2" accent1="accent1" accent2="accent2" accent3="accent3" accent4="accent4" accent5="accent5" accent6="accent6" hlink="hlink" folHlink="folHlink"/>
    </a:extraClrScheme>
    <a:extraClrScheme>
      <a:clrScheme name="Factory 3">
        <a:dk1>
          <a:srgbClr val="000000"/>
        </a:dk1>
        <a:lt1>
          <a:srgbClr val="FFFFFF"/>
        </a:lt1>
        <a:dk2>
          <a:srgbClr val="000000"/>
        </a:dk2>
        <a:lt2>
          <a:srgbClr val="EAEAEA"/>
        </a:lt2>
        <a:accent1>
          <a:srgbClr val="DDDDDD"/>
        </a:accent1>
        <a:accent2>
          <a:srgbClr val="B2B2B2"/>
        </a:accent2>
        <a:accent3>
          <a:srgbClr val="FFFFFF"/>
        </a:accent3>
        <a:accent4>
          <a:srgbClr val="000000"/>
        </a:accent4>
        <a:accent5>
          <a:srgbClr val="EBEBEB"/>
        </a:accent5>
        <a:accent6>
          <a:srgbClr val="A1A1A1"/>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Factory 4">
        <a:dk1>
          <a:srgbClr val="481800"/>
        </a:dk1>
        <a:lt1>
          <a:srgbClr val="EAEAEA"/>
        </a:lt1>
        <a:dk2>
          <a:srgbClr val="762700"/>
        </a:dk2>
        <a:lt2>
          <a:srgbClr val="EBD189"/>
        </a:lt2>
        <a:accent1>
          <a:srgbClr val="FCAB40"/>
        </a:accent1>
        <a:accent2>
          <a:srgbClr val="AD717F"/>
        </a:accent2>
        <a:accent3>
          <a:srgbClr val="BDACAA"/>
        </a:accent3>
        <a:accent4>
          <a:srgbClr val="C8C8C8"/>
        </a:accent4>
        <a:accent5>
          <a:srgbClr val="FDD2AF"/>
        </a:accent5>
        <a:accent6>
          <a:srgbClr val="9C6672"/>
        </a:accent6>
        <a:hlink>
          <a:srgbClr val="FFFF99"/>
        </a:hlink>
        <a:folHlink>
          <a:srgbClr val="CC9900"/>
        </a:folHlink>
      </a:clrScheme>
      <a:clrMap bg1="dk2" tx1="lt1" bg2="dk1" tx2="lt2" accent1="accent1" accent2="accent2" accent3="accent3" accent4="accent4" accent5="accent5" accent6="accent6" hlink="hlink" folHlink="folHlink"/>
    </a:extraClrScheme>
    <a:extraClrScheme>
      <a:clrScheme name="Factory 5">
        <a:dk1>
          <a:srgbClr val="330066"/>
        </a:dk1>
        <a:lt1>
          <a:srgbClr val="EAEAEA"/>
        </a:lt1>
        <a:dk2>
          <a:srgbClr val="4E009C"/>
        </a:dk2>
        <a:lt2>
          <a:srgbClr val="EBD189"/>
        </a:lt2>
        <a:accent1>
          <a:srgbClr val="FCAB40"/>
        </a:accent1>
        <a:accent2>
          <a:srgbClr val="8871BB"/>
        </a:accent2>
        <a:accent3>
          <a:srgbClr val="B2AACB"/>
        </a:accent3>
        <a:accent4>
          <a:srgbClr val="C8C8C8"/>
        </a:accent4>
        <a:accent5>
          <a:srgbClr val="FDD2AF"/>
        </a:accent5>
        <a:accent6>
          <a:srgbClr val="7B66A9"/>
        </a:accent6>
        <a:hlink>
          <a:srgbClr val="99CC00"/>
        </a:hlink>
        <a:folHlink>
          <a:srgbClr val="808000"/>
        </a:folHlink>
      </a:clrScheme>
      <a:clrMap bg1="dk2" tx1="lt1" bg2="dk1" tx2="lt2" accent1="accent1" accent2="accent2" accent3="accent3" accent4="accent4" accent5="accent5" accent6="accent6" hlink="hlink" folHlink="folHlink"/>
    </a:extraClrScheme>
    <a:extraClrScheme>
      <a:clrScheme name="Factory 6">
        <a:dk1>
          <a:srgbClr val="454425"/>
        </a:dk1>
        <a:lt1>
          <a:srgbClr val="EAEAEA"/>
        </a:lt1>
        <a:dk2>
          <a:srgbClr val="4D6A2A"/>
        </a:dk2>
        <a:lt2>
          <a:srgbClr val="EBD189"/>
        </a:lt2>
        <a:accent1>
          <a:srgbClr val="FCAB40"/>
        </a:accent1>
        <a:accent2>
          <a:srgbClr val="A59E79"/>
        </a:accent2>
        <a:accent3>
          <a:srgbClr val="B2B9AC"/>
        </a:accent3>
        <a:accent4>
          <a:srgbClr val="C8C8C8"/>
        </a:accent4>
        <a:accent5>
          <a:srgbClr val="FDD2AF"/>
        </a:accent5>
        <a:accent6>
          <a:srgbClr val="958F6D"/>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Factory 7">
        <a:dk1>
          <a:srgbClr val="3C2924"/>
        </a:dk1>
        <a:lt1>
          <a:srgbClr val="EAEAEA"/>
        </a:lt1>
        <a:dk2>
          <a:srgbClr val="0D0A46"/>
        </a:dk2>
        <a:lt2>
          <a:srgbClr val="EBD189"/>
        </a:lt2>
        <a:accent1>
          <a:srgbClr val="FCAB40"/>
        </a:accent1>
        <a:accent2>
          <a:srgbClr val="633D4E"/>
        </a:accent2>
        <a:accent3>
          <a:srgbClr val="AAAAB0"/>
        </a:accent3>
        <a:accent4>
          <a:srgbClr val="C8C8C8"/>
        </a:accent4>
        <a:accent5>
          <a:srgbClr val="FDD2AF"/>
        </a:accent5>
        <a:accent6>
          <a:srgbClr val="593646"/>
        </a:accent6>
        <a:hlink>
          <a:srgbClr val="FFCC66"/>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Designs\Factory.pot</Template>
  <TotalTime>102</TotalTime>
  <Pages>25</Pages>
  <Words>5079</Words>
  <Application>Microsoft Office PowerPoint</Application>
  <PresentationFormat>On-screen Show (4:3)</PresentationFormat>
  <Paragraphs>786</Paragraphs>
  <Slides>75</Slides>
  <Notes>74</Notes>
  <HiddenSlides>1</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75</vt:i4>
      </vt:variant>
    </vt:vector>
  </HeadingPairs>
  <TitlesOfParts>
    <vt:vector size="79" baseType="lpstr">
      <vt:lpstr>Factory</vt:lpstr>
      <vt:lpstr>Network</vt:lpstr>
      <vt:lpstr>Presentation</vt:lpstr>
      <vt:lpstr>ClipArt</vt:lpstr>
      <vt:lpstr>Lesson 15: Closing the Project Topic 15A:   Close Project Procurements Topic 15B:   Close the Project or Phase Administratively </vt:lpstr>
      <vt:lpstr>CLOSE PROJECT OR PHASE</vt:lpstr>
      <vt:lpstr>CLOSE PROJECT/PHASE PROCESS</vt:lpstr>
      <vt:lpstr>Close Project or Phase</vt:lpstr>
      <vt:lpstr>CLOSE PROJECT/PHASE PROCESS</vt:lpstr>
      <vt:lpstr>Slide 6</vt:lpstr>
      <vt:lpstr>Close Project or Phase: Inputs</vt:lpstr>
      <vt:lpstr>CLOSE PROJECT OR PHASE: Tools &amp; Techniques</vt:lpstr>
      <vt:lpstr>CLOSE PROJECT OR PHASE: OUTPUTS</vt:lpstr>
      <vt:lpstr>CLOSE PROJECT OR PHASE: OUTPUTS</vt:lpstr>
      <vt:lpstr>CLOSE PROJECT OR PHASE: OUTPUTS</vt:lpstr>
      <vt:lpstr>CLOSE PROCUREMENT</vt:lpstr>
      <vt:lpstr> CLOSE PROCUREMENT</vt:lpstr>
      <vt:lpstr>CLOSE PROCUREMENT</vt:lpstr>
      <vt:lpstr>CLOSE PROCUREMENT</vt:lpstr>
      <vt:lpstr>CLOSE PROCUREMENT</vt:lpstr>
      <vt:lpstr>Slide 17</vt:lpstr>
      <vt:lpstr>CLOSE PROCUREMENT</vt:lpstr>
      <vt:lpstr>CLOSE PROCUREMENT: Tools &amp; Techniques</vt:lpstr>
      <vt:lpstr>CLOSE PROCUREMENT: Tools &amp; Techniques</vt:lpstr>
      <vt:lpstr>CLOSE PROCUREMENT: Tools &amp; Techniques</vt:lpstr>
      <vt:lpstr>Close Procurements: Outputs</vt:lpstr>
      <vt:lpstr>Close Procurements: Outputs</vt:lpstr>
      <vt:lpstr>A Summary………  Key Attributes of  “Project Monitoring and Control”</vt:lpstr>
      <vt:lpstr>What Is Project Management?</vt:lpstr>
      <vt:lpstr>Project Manager</vt:lpstr>
      <vt:lpstr>The Triple Constraint</vt:lpstr>
      <vt:lpstr>Balancing the “Project Success Triangle”</vt:lpstr>
      <vt:lpstr>Project Management Process</vt:lpstr>
      <vt:lpstr>Slide 30</vt:lpstr>
      <vt:lpstr>Key Project Stakeholders</vt:lpstr>
      <vt:lpstr>Project Team Members</vt:lpstr>
      <vt:lpstr>Slide 33</vt:lpstr>
      <vt:lpstr>Project Plan Contents</vt:lpstr>
      <vt:lpstr>Statement of Work — Purpose</vt:lpstr>
      <vt:lpstr>Slide 36</vt:lpstr>
      <vt:lpstr>Work Breakdown Structure—Purpose</vt:lpstr>
      <vt:lpstr>WBS — Outlining Approach</vt:lpstr>
      <vt:lpstr>Slide 39</vt:lpstr>
      <vt:lpstr>Responsibility Assignment Matrix</vt:lpstr>
      <vt:lpstr>Slide 41</vt:lpstr>
      <vt:lpstr>Project Schedule — Purpose</vt:lpstr>
      <vt:lpstr>WBS/Network Diagram Linkage</vt:lpstr>
      <vt:lpstr>Network Diagram Methods</vt:lpstr>
      <vt:lpstr>Slide 45</vt:lpstr>
      <vt:lpstr>Assigning Resources</vt:lpstr>
      <vt:lpstr>Slide 47</vt:lpstr>
      <vt:lpstr>Cost Budgeting</vt:lpstr>
      <vt:lpstr>Slide 49</vt:lpstr>
      <vt:lpstr>What Is Risk?</vt:lpstr>
      <vt:lpstr>Slide 51</vt:lpstr>
      <vt:lpstr>Project Implementation</vt:lpstr>
      <vt:lpstr>Slide 53</vt:lpstr>
      <vt:lpstr>Implementation Model</vt:lpstr>
      <vt:lpstr>Slide 55</vt:lpstr>
      <vt:lpstr>Reporting Project Progress</vt:lpstr>
      <vt:lpstr>Slide 57</vt:lpstr>
      <vt:lpstr>Project Tracking and Control</vt:lpstr>
      <vt:lpstr>Slide 59</vt:lpstr>
      <vt:lpstr>Managing Project Change</vt:lpstr>
      <vt:lpstr>Addressing Project Changes</vt:lpstr>
      <vt:lpstr>Slide 62</vt:lpstr>
      <vt:lpstr>Issue Resolution</vt:lpstr>
      <vt:lpstr>Slide 64</vt:lpstr>
      <vt:lpstr>Plan Updates</vt:lpstr>
      <vt:lpstr>Closeout</vt:lpstr>
      <vt:lpstr>Slide 67</vt:lpstr>
      <vt:lpstr>Project Manager’s Role During Project Close-Out</vt:lpstr>
      <vt:lpstr>Slide 69</vt:lpstr>
      <vt:lpstr>Evaluating Project Success</vt:lpstr>
      <vt:lpstr>Slide 71</vt:lpstr>
      <vt:lpstr>Slide 72</vt:lpstr>
      <vt:lpstr>Sharing Lessons Learned</vt:lpstr>
      <vt:lpstr>Slide 74</vt:lpstr>
      <vt:lpstr>Thank You!!!!</vt:lpstr>
    </vt:vector>
  </TitlesOfParts>
  <Manager>John A. Gaffney, PMP</Manager>
  <Company>SkillRight,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  Tools &amp; Technique - Course Introduction</dc:title>
  <dc:subject>Project Management Awareness</dc:subject>
  <dc:creator>General Physics Corporation</dc:creator>
  <cp:keywords/>
  <dc:description/>
  <cp:lastModifiedBy>NTS</cp:lastModifiedBy>
  <cp:revision>72</cp:revision>
  <cp:lastPrinted>2001-07-09T15:14:02Z</cp:lastPrinted>
  <dcterms:created xsi:type="dcterms:W3CDTF">1996-08-07T15:06:12Z</dcterms:created>
  <dcterms:modified xsi:type="dcterms:W3CDTF">2013-06-18T09:55:34Z</dcterms:modified>
</cp:coreProperties>
</file>