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Default Extension="doc" ContentType="application/msword"/>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sldIdLst>
    <p:sldId id="341" r:id="rId2"/>
    <p:sldId id="342" r:id="rId3"/>
    <p:sldId id="343"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5" Type="http://schemas.openxmlformats.org/officeDocument/2006/relationships/image" Target="../media/image13.wmf"/><Relationship Id="rId4"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3.wmf"/><Relationship Id="rId1" Type="http://schemas.openxmlformats.org/officeDocument/2006/relationships/image" Target="../media/image17.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5F263D-FDE9-4178-B109-803DA3FF17A3}" type="datetimeFigureOut">
              <a:rPr lang="en-US" smtClean="0"/>
              <a:pPr/>
              <a:t>6/15/2013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12BBC5-A092-4410-AE9D-D77348AE399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026"/>
          <p:cNvSpPr>
            <a:spLocks noGrp="1" noRot="1" noChangeAspect="1" noChangeArrowheads="1" noTextEdit="1"/>
          </p:cNvSpPr>
          <p:nvPr>
            <p:ph type="sldImg"/>
          </p:nvPr>
        </p:nvSpPr>
        <p:spPr>
          <a:xfrm>
            <a:off x="1150938" y="692150"/>
            <a:ext cx="4556125" cy="3416300"/>
          </a:xfrm>
          <a:ln cap="flat">
            <a:solidFill>
              <a:schemeClr val="tx1"/>
            </a:solidFill>
          </a:ln>
        </p:spPr>
      </p:sp>
      <p:sp>
        <p:nvSpPr>
          <p:cNvPr id="91139" name="Rectangle 1027"/>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ar-EG" smtClean="0"/>
          </a:p>
        </p:txBody>
      </p:sp>
    </p:spTree>
    <p:extLst>
      <p:ext uri="{BB962C8B-B14F-4D97-AF65-F5344CB8AC3E}">
        <p14:creationId xmlns="" xmlns:p14="http://schemas.microsoft.com/office/powerpoint/2010/main" val="2273886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normAutofit/>
          </a:bodyPr>
          <a:lstStyle>
            <a:lvl1pPr>
              <a:defRPr sz="2400"/>
            </a:lvl1pPr>
            <a:lvl2pPr>
              <a:defRPr sz="2400"/>
            </a:lvl2pPr>
            <a:lvl3pPr>
              <a:defRPr sz="2400"/>
            </a:lvl3pPr>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9236B0-39E8-4727-AEBA-59715C6155B3}" type="datetimeFigureOut">
              <a:rPr lang="en-US" smtClean="0"/>
              <a:pPr/>
              <a:t>6/15/2013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A6AD08-02E4-46FE-81CC-8CA69C9BF2C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9236B0-39E8-4727-AEBA-59715C6155B3}" type="datetimeFigureOut">
              <a:rPr lang="en-US" smtClean="0"/>
              <a:pPr/>
              <a:t>6/15/2013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A6AD08-02E4-46FE-81CC-8CA69C9BF2C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9236B0-39E8-4727-AEBA-59715C6155B3}" type="datetimeFigureOut">
              <a:rPr lang="en-US" smtClean="0"/>
              <a:pPr/>
              <a:t>6/15/2013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A6AD08-02E4-46FE-81CC-8CA69C9BF2C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9236B0-39E8-4727-AEBA-59715C6155B3}" type="datetimeFigureOut">
              <a:rPr lang="en-US" smtClean="0"/>
              <a:pPr/>
              <a:t>6/15/2013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A6AD08-02E4-46FE-81CC-8CA69C9BF2C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9236B0-39E8-4727-AEBA-59715C6155B3}" type="datetimeFigureOut">
              <a:rPr lang="en-US" smtClean="0"/>
              <a:pPr/>
              <a:t>6/15/2013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A6AD08-02E4-46FE-81CC-8CA69C9BF2C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9236B0-39E8-4727-AEBA-59715C6155B3}" type="datetimeFigureOut">
              <a:rPr lang="en-US" smtClean="0"/>
              <a:pPr/>
              <a:t>6/15/2013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A6AD08-02E4-46FE-81CC-8CA69C9BF2C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9236B0-39E8-4727-AEBA-59715C6155B3}" type="datetimeFigureOut">
              <a:rPr lang="en-US" smtClean="0"/>
              <a:pPr/>
              <a:t>6/15/2013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A6AD08-02E4-46FE-81CC-8CA69C9BF2C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9236B0-39E8-4727-AEBA-59715C6155B3}" type="datetimeFigureOut">
              <a:rPr lang="en-US" smtClean="0"/>
              <a:pPr/>
              <a:t>6/15/2013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A6AD08-02E4-46FE-81CC-8CA69C9BF2C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9236B0-39E8-4727-AEBA-59715C6155B3}" type="datetimeFigureOut">
              <a:rPr lang="en-US" smtClean="0"/>
              <a:pPr/>
              <a:t>6/15/2013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A6AD08-02E4-46FE-81CC-8CA69C9BF2C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0" y="57150"/>
            <a:ext cx="9144000" cy="917575"/>
          </a:xfrm>
        </p:spPr>
        <p:txBody>
          <a:bodyPr/>
          <a:lstStyle/>
          <a:p>
            <a:r>
              <a:rPr lang="en-US" smtClean="0"/>
              <a:t>Click to edit Master title style</a:t>
            </a:r>
            <a:endParaRPr lang="ar-EG"/>
          </a:p>
        </p:txBody>
      </p:sp>
      <p:sp>
        <p:nvSpPr>
          <p:cNvPr id="3" name="Text Placeholder 2"/>
          <p:cNvSpPr>
            <a:spLocks noGrp="1"/>
          </p:cNvSpPr>
          <p:nvPr>
            <p:ph type="body" sz="half" idx="1"/>
          </p:nvPr>
        </p:nvSpPr>
        <p:spPr>
          <a:xfrm>
            <a:off x="381000" y="1058863"/>
            <a:ext cx="4292600" cy="49418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quarter" idx="2"/>
          </p:nvPr>
        </p:nvSpPr>
        <p:spPr>
          <a:xfrm>
            <a:off x="4826000" y="1058863"/>
            <a:ext cx="4294188" cy="2393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Content Placeholder 4"/>
          <p:cNvSpPr>
            <a:spLocks noGrp="1"/>
          </p:cNvSpPr>
          <p:nvPr>
            <p:ph sz="quarter" idx="3"/>
          </p:nvPr>
        </p:nvSpPr>
        <p:spPr>
          <a:xfrm>
            <a:off x="4826000" y="3605213"/>
            <a:ext cx="4294188" cy="23955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Tree>
    <p:extLst>
      <p:ext uri="{BB962C8B-B14F-4D97-AF65-F5344CB8AC3E}">
        <p14:creationId xmlns="" xmlns:p14="http://schemas.microsoft.com/office/powerpoint/2010/main" val="33757543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57150"/>
            <a:ext cx="9144000" cy="917575"/>
          </a:xfrm>
        </p:spPr>
        <p:txBody>
          <a:bodyPr/>
          <a:lstStyle>
            <a:lvl1pPr>
              <a:defRPr sz="2800" b="1">
                <a:solidFill>
                  <a:schemeClr val="tx1"/>
                </a:solidFill>
                <a:effectLst/>
                <a:latin typeface="Arial" panose="020B0604020202020204" pitchFamily="34" charset="0"/>
                <a:cs typeface="Arial" panose="020B0604020202020204" pitchFamily="34" charset="0"/>
              </a:defRPr>
            </a:lvl1pPr>
          </a:lstStyle>
          <a:p>
            <a:r>
              <a:rPr lang="en-US" dirty="0" smtClean="0"/>
              <a:t>Click to edit Master title style</a:t>
            </a:r>
            <a:endParaRPr lang="ar-EG" dirty="0"/>
          </a:p>
        </p:txBody>
      </p:sp>
      <p:sp>
        <p:nvSpPr>
          <p:cNvPr id="3" name="Text Placeholder 2"/>
          <p:cNvSpPr>
            <a:spLocks noGrp="1"/>
          </p:cNvSpPr>
          <p:nvPr>
            <p:ph type="body" sz="half" idx="1"/>
          </p:nvPr>
        </p:nvSpPr>
        <p:spPr>
          <a:xfrm>
            <a:off x="381000" y="1058863"/>
            <a:ext cx="4292600" cy="4941887"/>
          </a:xfrm>
        </p:spPr>
        <p:txBody>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a:p>
        </p:txBody>
      </p:sp>
      <p:sp>
        <p:nvSpPr>
          <p:cNvPr id="4" name="Content Placeholder 3"/>
          <p:cNvSpPr>
            <a:spLocks noGrp="1"/>
          </p:cNvSpPr>
          <p:nvPr>
            <p:ph sz="half" idx="2"/>
          </p:nvPr>
        </p:nvSpPr>
        <p:spPr>
          <a:xfrm>
            <a:off x="4826000" y="1058863"/>
            <a:ext cx="4294188" cy="4941887"/>
          </a:xfrm>
        </p:spPr>
        <p:txBody>
          <a:bodyPr/>
          <a:lstStyle>
            <a:lvl1pPr>
              <a:defRPr sz="2400">
                <a:solidFill>
                  <a:schemeClr val="tx1"/>
                </a:solidFill>
                <a:latin typeface="Arial" panose="020B0604020202020204" pitchFamily="34" charset="0"/>
                <a:cs typeface="Arial" panose="020B0604020202020204" pitchFamily="34" charset="0"/>
              </a:defRPr>
            </a:lvl1pPr>
            <a:lvl2pPr>
              <a:defRPr sz="2400">
                <a:solidFill>
                  <a:schemeClr val="tx1"/>
                </a:solidFill>
                <a:latin typeface="Arial" panose="020B0604020202020204" pitchFamily="34" charset="0"/>
                <a:cs typeface="Arial" panose="020B0604020202020204" pitchFamily="34" charset="0"/>
              </a:defRPr>
            </a:lvl2pPr>
            <a:lvl3pPr>
              <a:defRPr sz="2400">
                <a:solidFill>
                  <a:schemeClr val="tx1"/>
                </a:solidFill>
                <a:latin typeface="Arial" panose="020B0604020202020204" pitchFamily="34" charset="0"/>
                <a:cs typeface="Arial" panose="020B0604020202020204" pitchFamily="34" charset="0"/>
              </a:defRPr>
            </a:lvl3pPr>
            <a:lvl4pPr>
              <a:defRPr sz="2400">
                <a:solidFill>
                  <a:schemeClr val="tx1"/>
                </a:solidFill>
                <a:latin typeface="Arial" panose="020B0604020202020204" pitchFamily="34" charset="0"/>
                <a:cs typeface="Arial" panose="020B0604020202020204" pitchFamily="34" charset="0"/>
              </a:defRPr>
            </a:lvl4pPr>
            <a:lvl5pPr>
              <a:defRPr sz="2400">
                <a:solidFill>
                  <a:schemeClr val="tx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a:p>
        </p:txBody>
      </p:sp>
    </p:spTree>
    <p:extLst>
      <p:ext uri="{BB962C8B-B14F-4D97-AF65-F5344CB8AC3E}">
        <p14:creationId xmlns="" xmlns:p14="http://schemas.microsoft.com/office/powerpoint/2010/main" val="3404470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050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zh-TW" alt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zh-TW" alt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AD8F6FDB-946C-4387-9985-DCA306ACB1C7}" type="slidenum">
              <a:rPr lang="zh-TW" altLang="en-US"/>
              <a:pPr/>
              <a:t>‹#›</a:t>
            </a:fld>
            <a:endParaRPr lang="zh-TW" altLang="en-US"/>
          </a:p>
        </p:txBody>
      </p:sp>
    </p:spTree>
    <p:extLst>
      <p:ext uri="{BB962C8B-B14F-4D97-AF65-F5344CB8AC3E}">
        <p14:creationId xmlns="" xmlns:p14="http://schemas.microsoft.com/office/powerpoint/2010/main" val="330226048"/>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236B0-39E8-4727-AEBA-59715C6155B3}" type="datetimeFigureOut">
              <a:rPr lang="en-US" smtClean="0"/>
              <a:pPr/>
              <a:t>6/15/2013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A6AD08-02E4-46FE-81CC-8CA69C9BF2C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Microsoft_Office_Word_97_-_2003_Document1.doc"/><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7.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9.bin"/><Relationship Id="rId7" Type="http://schemas.openxmlformats.org/officeDocument/2006/relationships/oleObject" Target="../embeddings/oleObject13.bin"/><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4.xml"/><Relationship Id="rId1" Type="http://schemas.openxmlformats.org/officeDocument/2006/relationships/vmlDrawing" Target="../drawings/vmlDrawing8.v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3.xml"/><Relationship Id="rId1" Type="http://schemas.openxmlformats.org/officeDocument/2006/relationships/vmlDrawing" Target="../drawings/vmlDrawing9.v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2.xml"/><Relationship Id="rId1" Type="http://schemas.openxmlformats.org/officeDocument/2006/relationships/vmlDrawing" Target="../drawings/vmlDrawing11.vml"/><Relationship Id="rId4" Type="http://schemas.openxmlformats.org/officeDocument/2006/relationships/oleObject" Target="../embeddings/oleObject18.bin"/></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12.xml"/><Relationship Id="rId1" Type="http://schemas.openxmlformats.org/officeDocument/2006/relationships/vmlDrawing" Target="../drawings/vmlDrawing12.vml"/><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13.xml"/><Relationship Id="rId1" Type="http://schemas.openxmlformats.org/officeDocument/2006/relationships/vmlDrawing" Target="../drawings/vmlDrawing13.v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13.xml"/><Relationship Id="rId1" Type="http://schemas.openxmlformats.org/officeDocument/2006/relationships/vmlDrawing" Target="../drawings/vmlDrawing14.v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13.xml"/><Relationship Id="rId1" Type="http://schemas.openxmlformats.org/officeDocument/2006/relationships/vmlDrawing" Target="../drawings/vmlDrawing15.v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13.xml"/><Relationship Id="rId1" Type="http://schemas.openxmlformats.org/officeDocument/2006/relationships/vmlDrawing" Target="../drawings/vmlDrawing16.v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12.xml"/><Relationship Id="rId1" Type="http://schemas.openxmlformats.org/officeDocument/2006/relationships/vmlDrawing" Target="../drawings/vmlDrawing17.vml"/><Relationship Id="rId6" Type="http://schemas.openxmlformats.org/officeDocument/2006/relationships/oleObject" Target="../embeddings/oleObject29.bin"/><Relationship Id="rId5" Type="http://schemas.openxmlformats.org/officeDocument/2006/relationships/oleObject" Target="../embeddings/oleObject28.bin"/><Relationship Id="rId4" Type="http://schemas.openxmlformats.org/officeDocument/2006/relationships/oleObject" Target="../embeddings/oleObject27.bin"/></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12.xml"/><Relationship Id="rId1" Type="http://schemas.openxmlformats.org/officeDocument/2006/relationships/vmlDrawing" Target="../drawings/vmlDrawing18.vml"/><Relationship Id="rId4" Type="http://schemas.openxmlformats.org/officeDocument/2006/relationships/oleObject" Target="../embeddings/oleObject31.bin"/></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13.xml"/><Relationship Id="rId1" Type="http://schemas.openxmlformats.org/officeDocument/2006/relationships/vmlDrawing" Target="../drawings/vmlDrawing19.v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13.xml"/><Relationship Id="rId1" Type="http://schemas.openxmlformats.org/officeDocument/2006/relationships/vmlDrawing" Target="../drawings/vmlDrawing20.v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12.xml"/><Relationship Id="rId1" Type="http://schemas.openxmlformats.org/officeDocument/2006/relationships/vmlDrawing" Target="../drawings/vmlDrawing21.vml"/><Relationship Id="rId5" Type="http://schemas.openxmlformats.org/officeDocument/2006/relationships/oleObject" Target="../embeddings/oleObject36.bin"/><Relationship Id="rId4" Type="http://schemas.openxmlformats.org/officeDocument/2006/relationships/oleObject" Target="../embeddings/oleObject35.bin"/></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3.xml"/><Relationship Id="rId1" Type="http://schemas.openxmlformats.org/officeDocument/2006/relationships/vmlDrawing" Target="../drawings/vmlDrawing22.v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13.xml"/><Relationship Id="rId1" Type="http://schemas.openxmlformats.org/officeDocument/2006/relationships/vmlDrawing" Target="../drawings/vmlDrawing23.v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12.xml"/><Relationship Id="rId1" Type="http://schemas.openxmlformats.org/officeDocument/2006/relationships/vmlDrawing" Target="../drawings/vmlDrawing24.vml"/><Relationship Id="rId5" Type="http://schemas.openxmlformats.org/officeDocument/2006/relationships/oleObject" Target="../embeddings/oleObject41.bin"/><Relationship Id="rId4" Type="http://schemas.openxmlformats.org/officeDocument/2006/relationships/oleObject" Target="../embeddings/oleObject40.bin"/></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12.xml"/><Relationship Id="rId1" Type="http://schemas.openxmlformats.org/officeDocument/2006/relationships/vmlDrawing" Target="../drawings/vmlDrawing25.vml"/><Relationship Id="rId5" Type="http://schemas.openxmlformats.org/officeDocument/2006/relationships/oleObject" Target="../embeddings/oleObject44.bin"/><Relationship Id="rId4" Type="http://schemas.openxmlformats.org/officeDocument/2006/relationships/oleObject" Target="../embeddings/oleObject43.bin"/></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oleObject" Target="../embeddings/oleObject47.bin"/><Relationship Id="rId4" Type="http://schemas.openxmlformats.org/officeDocument/2006/relationships/oleObject" Target="../embeddings/oleObject46.bin"/></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7.xml"/><Relationship Id="rId1" Type="http://schemas.openxmlformats.org/officeDocument/2006/relationships/vmlDrawing" Target="../drawings/vmlDrawing27.v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12.xml"/><Relationship Id="rId1" Type="http://schemas.openxmlformats.org/officeDocument/2006/relationships/vmlDrawing" Target="../drawings/vmlDrawing28.vml"/><Relationship Id="rId4" Type="http://schemas.openxmlformats.org/officeDocument/2006/relationships/oleObject" Target="../embeddings/oleObject50.bin"/></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3028950" y="2600325"/>
            <a:ext cx="3600450" cy="857250"/>
          </a:xfrm>
        </p:spPr>
        <p:txBody>
          <a:bodyPr>
            <a:normAutofit/>
          </a:bodyPr>
          <a:lstStyle/>
          <a:p>
            <a:pPr eaLnBrk="1" hangingPunct="1"/>
            <a:r>
              <a:rPr lang="en-US" sz="3000" b="1" dirty="0">
                <a:latin typeface="Arial" panose="020B0604020202020204" pitchFamily="34" charset="0"/>
                <a:cs typeface="Arial" panose="020B0604020202020204" pitchFamily="34" charset="0"/>
              </a:rPr>
              <a:t>Quick Recap</a:t>
            </a:r>
          </a:p>
        </p:txBody>
      </p:sp>
      <p:sp>
        <p:nvSpPr>
          <p:cNvPr id="3" name="Footer Placeholder 2"/>
          <p:cNvSpPr>
            <a:spLocks noGrp="1"/>
          </p:cNvSpPr>
          <p:nvPr>
            <p:ph type="ftr" sz="quarter" idx="4294967295"/>
          </p:nvPr>
        </p:nvSpPr>
        <p:spPr>
          <a:xfrm>
            <a:off x="2619375" y="6248400"/>
            <a:ext cx="4419600" cy="793751"/>
          </a:xfrm>
          <a:prstGeom prst="rect">
            <a:avLst/>
          </a:prstGeom>
        </p:spPr>
        <p:txBody>
          <a:bodyPr/>
          <a:lstStyle/>
          <a:p>
            <a:pPr algn="ctr" eaLnBrk="0" hangingPunct="0">
              <a:defRPr/>
            </a:pPr>
            <a:r>
              <a:rPr lang="en-GB" dirty="0">
                <a:solidFill>
                  <a:srgbClr val="000000"/>
                </a:solidFill>
                <a:latin typeface="Times New Roman" panose="02020603050405020304" pitchFamily="18" charset="0"/>
              </a:rPr>
              <a:t>Monitoring and Controlling </a:t>
            </a:r>
          </a:p>
        </p:txBody>
      </p:sp>
    </p:spTree>
    <p:extLst>
      <p:ext uri="{BB962C8B-B14F-4D97-AF65-F5344CB8AC3E}">
        <p14:creationId xmlns="" xmlns:p14="http://schemas.microsoft.com/office/powerpoint/2010/main" val="169228003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72143" y="1447800"/>
            <a:ext cx="7924801" cy="4985980"/>
          </a:xfrm>
          <a:prstGeom prst="rect">
            <a:avLst/>
          </a:prstGeom>
          <a:noFill/>
        </p:spPr>
        <p:txBody>
          <a:bodyPr wrap="square" rtlCol="0">
            <a:spAutoFit/>
          </a:bodyPr>
          <a:lstStyle/>
          <a:p>
            <a:pPr algn="just"/>
            <a:endParaRPr lang="en-US" sz="2400" b="0" dirty="0">
              <a:solidFill>
                <a:schemeClr val="tx2"/>
              </a:solidFill>
              <a:latin typeface="Arial" panose="020B0604020202020204" pitchFamily="34" charset="0"/>
              <a:cs typeface="Arial" panose="020B0604020202020204" pitchFamily="34" charset="0"/>
            </a:endParaRPr>
          </a:p>
          <a:p>
            <a:pPr algn="just"/>
            <a:r>
              <a:rPr lang="en-US" sz="2400" b="0" dirty="0">
                <a:latin typeface="Arial" panose="020B0604020202020204" pitchFamily="34" charset="0"/>
                <a:cs typeface="Arial" panose="020B0604020202020204" pitchFamily="34" charset="0"/>
              </a:rPr>
              <a:t>In this training you will learn the most effective methods to create constructive performance evaluations and how to communicate with employees during the performance process.</a:t>
            </a:r>
          </a:p>
          <a:p>
            <a:pPr algn="just"/>
            <a:endParaRPr lang="en-US" sz="2400" b="0" dirty="0">
              <a:latin typeface="Arial" panose="020B0604020202020204" pitchFamily="34" charset="0"/>
              <a:cs typeface="Arial" panose="020B0604020202020204" pitchFamily="34" charset="0"/>
            </a:endParaRPr>
          </a:p>
          <a:p>
            <a:pPr marL="342900" indent="-342900" algn="just">
              <a:spcAft>
                <a:spcPts val="1200"/>
              </a:spcAft>
              <a:buFont typeface="Arial" pitchFamily="34" charset="0"/>
              <a:buChar char="•"/>
            </a:pPr>
            <a:r>
              <a:rPr lang="en-US" sz="2400" b="0" dirty="0">
                <a:latin typeface="Arial" panose="020B0604020202020204" pitchFamily="34" charset="0"/>
                <a:cs typeface="Arial" panose="020B0604020202020204" pitchFamily="34" charset="0"/>
              </a:rPr>
              <a:t>To learn the basics of Performance Management </a:t>
            </a:r>
            <a:endParaRPr lang="en-US" sz="2400" b="0" dirty="0" smtClean="0">
              <a:latin typeface="Arial" panose="020B0604020202020204" pitchFamily="34" charset="0"/>
              <a:cs typeface="Arial" panose="020B0604020202020204" pitchFamily="34" charset="0"/>
            </a:endParaRPr>
          </a:p>
          <a:p>
            <a:pPr marL="342900" indent="-342900" algn="just">
              <a:spcAft>
                <a:spcPts val="1200"/>
              </a:spcAft>
              <a:buFont typeface="Arial" pitchFamily="34" charset="0"/>
              <a:buChar char="•"/>
            </a:pPr>
            <a:r>
              <a:rPr lang="en-US" sz="2400" b="0" dirty="0" smtClean="0">
                <a:latin typeface="Arial" panose="020B0604020202020204" pitchFamily="34" charset="0"/>
                <a:cs typeface="Arial" panose="020B0604020202020204" pitchFamily="34" charset="0"/>
              </a:rPr>
              <a:t>To </a:t>
            </a:r>
            <a:r>
              <a:rPr lang="en-US" sz="2400" b="0" dirty="0">
                <a:latin typeface="Arial" panose="020B0604020202020204" pitchFamily="34" charset="0"/>
                <a:cs typeface="Arial" panose="020B0604020202020204" pitchFamily="34" charset="0"/>
              </a:rPr>
              <a:t>understand the purpose and strategies behind Performance Appraisals</a:t>
            </a:r>
          </a:p>
          <a:p>
            <a:pPr marL="342900" indent="-342900" algn="just">
              <a:spcAft>
                <a:spcPts val="1200"/>
              </a:spcAft>
              <a:buFont typeface="Arial" pitchFamily="34" charset="0"/>
              <a:buChar char="•"/>
            </a:pPr>
            <a:r>
              <a:rPr lang="en-US" sz="2400" b="0" dirty="0" smtClean="0">
                <a:latin typeface="Arial" panose="020B0604020202020204" pitchFamily="34" charset="0"/>
                <a:cs typeface="Arial" panose="020B0604020202020204" pitchFamily="34" charset="0"/>
              </a:rPr>
              <a:t>To </a:t>
            </a:r>
            <a:r>
              <a:rPr lang="en-US" sz="2400" b="0" dirty="0">
                <a:latin typeface="Arial" panose="020B0604020202020204" pitchFamily="34" charset="0"/>
                <a:cs typeface="Arial" panose="020B0604020202020204" pitchFamily="34" charset="0"/>
              </a:rPr>
              <a:t>gain knowledge of the performance management forms and </a:t>
            </a:r>
            <a:r>
              <a:rPr lang="en-US" sz="2400" b="0" dirty="0" smtClean="0">
                <a:latin typeface="Arial" panose="020B0604020202020204" pitchFamily="34" charset="0"/>
                <a:cs typeface="Arial" panose="020B0604020202020204" pitchFamily="34" charset="0"/>
              </a:rPr>
              <a:t>tools</a:t>
            </a:r>
          </a:p>
          <a:p>
            <a:pPr marL="342900" indent="-342900" algn="just">
              <a:spcAft>
                <a:spcPts val="1200"/>
              </a:spcAft>
              <a:buFont typeface="Arial" pitchFamily="34" charset="0"/>
              <a:buChar char="•"/>
            </a:pPr>
            <a:r>
              <a:rPr lang="en-US" sz="2400" b="0" dirty="0" smtClean="0">
                <a:latin typeface="Arial" panose="020B0604020202020204" pitchFamily="34" charset="0"/>
                <a:cs typeface="Arial" panose="020B0604020202020204" pitchFamily="34" charset="0"/>
              </a:rPr>
              <a:t>To </a:t>
            </a:r>
            <a:r>
              <a:rPr lang="en-US" sz="2400" b="0" dirty="0">
                <a:latin typeface="Arial" panose="020B0604020202020204" pitchFamily="34" charset="0"/>
                <a:cs typeface="Arial" panose="020B0604020202020204" pitchFamily="34" charset="0"/>
              </a:rPr>
              <a:t>gain an understanding of the merit/awards </a:t>
            </a:r>
            <a:r>
              <a:rPr lang="en-US" sz="2400" b="0" dirty="0" smtClean="0">
                <a:latin typeface="Arial" panose="020B0604020202020204" pitchFamily="34" charset="0"/>
                <a:cs typeface="Arial" panose="020B0604020202020204" pitchFamily="34" charset="0"/>
              </a:rPr>
              <a:t>process</a:t>
            </a:r>
            <a:endParaRPr lang="en-US" sz="2400" b="0" dirty="0">
              <a:latin typeface="Arial" panose="020B0604020202020204" pitchFamily="34" charset="0"/>
              <a:cs typeface="Arial" panose="020B0604020202020204" pitchFamily="34" charset="0"/>
            </a:endParaRPr>
          </a:p>
        </p:txBody>
      </p:sp>
      <p:cxnSp>
        <p:nvCxnSpPr>
          <p:cNvPr id="11" name="Straight Connector 10"/>
          <p:cNvCxnSpPr/>
          <p:nvPr/>
        </p:nvCxnSpPr>
        <p:spPr>
          <a:xfrm>
            <a:off x="0" y="1371600"/>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2</a:t>
            </a:fld>
            <a:endParaRPr lang="en-US"/>
          </a:p>
        </p:txBody>
      </p:sp>
      <p:sp>
        <p:nvSpPr>
          <p:cNvPr id="3" name="Rectangle 2"/>
          <p:cNvSpPr/>
          <p:nvPr/>
        </p:nvSpPr>
        <p:spPr>
          <a:xfrm>
            <a:off x="999008" y="469384"/>
            <a:ext cx="6599884" cy="523220"/>
          </a:xfrm>
          <a:prstGeom prst="rect">
            <a:avLst/>
          </a:prstGeom>
        </p:spPr>
        <p:txBody>
          <a:bodyPr wrap="none">
            <a:spAutoFit/>
          </a:bodyPr>
          <a:lstStyle/>
          <a:p>
            <a:pPr algn="ctr"/>
            <a:r>
              <a:rPr lang="en-US" sz="2800" b="1" dirty="0">
                <a:latin typeface="Arial" panose="020B0604020202020204" pitchFamily="34" charset="0"/>
                <a:cs typeface="Arial" panose="020B0604020202020204" pitchFamily="34" charset="0"/>
              </a:rPr>
              <a:t>Performance Management Objectives</a:t>
            </a:r>
          </a:p>
        </p:txBody>
      </p:sp>
    </p:spTree>
    <p:extLst>
      <p:ext uri="{BB962C8B-B14F-4D97-AF65-F5344CB8AC3E}">
        <p14:creationId xmlns="" xmlns:p14="http://schemas.microsoft.com/office/powerpoint/2010/main" val="2267392474"/>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67000"/>
            <a:ext cx="8915400" cy="1371600"/>
          </a:xfrm>
        </p:spPr>
        <p:txBody>
          <a:bodyPr/>
          <a:lstStyle/>
          <a:p>
            <a:pPr algn="l"/>
            <a:r>
              <a:rPr lang="en-US" sz="2000" b="1" dirty="0" smtClean="0">
                <a:latin typeface="Arial" pitchFamily="34" charset="0"/>
                <a:cs typeface="Arial" pitchFamily="34" charset="0"/>
              </a:rPr>
              <a:t>Lesson 13: Monitoring and Controlling Project Performance and Quality</a:t>
            </a:r>
            <a:br>
              <a:rPr lang="en-US" sz="2000" b="1" dirty="0" smtClean="0">
                <a:latin typeface="Arial" pitchFamily="34" charset="0"/>
                <a:cs typeface="Arial" pitchFamily="34" charset="0"/>
              </a:rPr>
            </a:br>
            <a:r>
              <a:rPr lang="en-US" sz="2000" dirty="0" smtClean="0">
                <a:latin typeface="Arial" pitchFamily="34" charset="0"/>
                <a:cs typeface="Arial" pitchFamily="34" charset="0"/>
              </a:rPr>
              <a:t>Topic 13A: </a:t>
            </a:r>
            <a:r>
              <a:rPr lang="en-US" sz="2000" dirty="0" smtClean="0">
                <a:solidFill>
                  <a:srgbClr val="FF0000"/>
                </a:solidFill>
                <a:latin typeface="Arial" pitchFamily="34" charset="0"/>
                <a:cs typeface="Arial" pitchFamily="34" charset="0"/>
              </a:rPr>
              <a:t>Perform Quality Control</a:t>
            </a:r>
            <a:r>
              <a:rPr lang="en-US" sz="2000" dirty="0" smtClean="0">
                <a:latin typeface="Arial" pitchFamily="34" charset="0"/>
                <a:cs typeface="Arial" pitchFamily="34" charset="0"/>
              </a:rPr>
              <a:t/>
            </a:r>
            <a:br>
              <a:rPr lang="en-US" sz="2000" dirty="0" smtClean="0">
                <a:latin typeface="Arial" pitchFamily="34" charset="0"/>
                <a:cs typeface="Arial" pitchFamily="34" charset="0"/>
              </a:rPr>
            </a:br>
            <a:r>
              <a:rPr lang="en-US" sz="2000" dirty="0" smtClean="0">
                <a:latin typeface="Arial" pitchFamily="34" charset="0"/>
                <a:cs typeface="Arial" pitchFamily="34" charset="0"/>
              </a:rPr>
              <a:t>Topic 13B: Report on Project Performance</a:t>
            </a:r>
            <a:r>
              <a:rPr lang="en-US" sz="2000" b="1" dirty="0" smtClean="0">
                <a:latin typeface="Arial" pitchFamily="34" charset="0"/>
                <a:cs typeface="Arial" pitchFamily="34" charset="0"/>
              </a:rPr>
              <a:t/>
            </a:r>
            <a:br>
              <a:rPr lang="en-US" sz="2000" b="1" dirty="0" smtClean="0">
                <a:latin typeface="Arial" pitchFamily="34" charset="0"/>
                <a:cs typeface="Arial" pitchFamily="34" charset="0"/>
              </a:rPr>
            </a:br>
            <a:endParaRPr lang="en-US" sz="2000" b="1"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685800" y="228600"/>
            <a:ext cx="7772400" cy="1143000"/>
          </a:xfrm>
        </p:spPr>
        <p:txBody>
          <a:bodyPr/>
          <a:lstStyle/>
          <a:p>
            <a:pPr eaLnBrk="1" hangingPunct="1">
              <a:defRPr/>
            </a:pPr>
            <a:r>
              <a:rPr lang="en-US" sz="2800" b="1" dirty="0" smtClean="0">
                <a:solidFill>
                  <a:schemeClr val="tx1"/>
                </a:solidFill>
                <a:effectLst/>
                <a:latin typeface="Arial" panose="020B0604020202020204" pitchFamily="34" charset="0"/>
                <a:cs typeface="Arial" panose="020B0604020202020204" pitchFamily="34" charset="0"/>
              </a:rPr>
              <a:t>Quality Control</a:t>
            </a:r>
          </a:p>
        </p:txBody>
      </p:sp>
      <p:sp>
        <p:nvSpPr>
          <p:cNvPr id="31747" name="Rectangle 3"/>
          <p:cNvSpPr>
            <a:spLocks noGrp="1" noChangeArrowheads="1"/>
          </p:cNvSpPr>
          <p:nvPr>
            <p:ph type="body" idx="1"/>
          </p:nvPr>
        </p:nvSpPr>
        <p:spPr>
          <a:xfrm>
            <a:off x="381000" y="1058863"/>
            <a:ext cx="8305800" cy="4941887"/>
          </a:xfrm>
        </p:spPr>
        <p:txBody>
          <a:bodyPr/>
          <a:lstStyle/>
          <a:p>
            <a:pPr eaLnBrk="1" hangingPunct="1"/>
            <a:r>
              <a:rPr lang="en-US" sz="2400" dirty="0" smtClean="0">
                <a:latin typeface="Arial" panose="020B0604020202020204" pitchFamily="34" charset="0"/>
                <a:cs typeface="Arial" panose="020B0604020202020204" pitchFamily="34" charset="0"/>
              </a:rPr>
              <a:t>Quality control is a process that measures output relative to standard, and acts when output doesn't meet standards.</a:t>
            </a:r>
          </a:p>
          <a:p>
            <a:pPr eaLnBrk="1" hangingPunct="1"/>
            <a:r>
              <a:rPr lang="en-US" sz="2400" dirty="0" smtClean="0">
                <a:latin typeface="Arial" panose="020B0604020202020204" pitchFamily="34" charset="0"/>
                <a:cs typeface="Arial" panose="020B0604020202020204" pitchFamily="34" charset="0"/>
              </a:rPr>
              <a:t>The purpose of quality control is to assure that processes are performing in an acceptable manner.</a:t>
            </a:r>
          </a:p>
          <a:p>
            <a:pPr eaLnBrk="1" hangingPunct="1"/>
            <a:r>
              <a:rPr lang="en-US" sz="2400" dirty="0" smtClean="0">
                <a:latin typeface="Arial" panose="020B0604020202020204" pitchFamily="34" charset="0"/>
                <a:cs typeface="Arial" panose="020B0604020202020204" pitchFamily="34" charset="0"/>
              </a:rPr>
              <a:t>Companies accomplish quality control by monitoring process output using statistical techniques.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273050"/>
            <a:ext cx="9144000" cy="554038"/>
          </a:xfrm>
        </p:spPr>
        <p:txBody>
          <a:bodyPr lIns="90488" tIns="44450" rIns="90488" bIns="44450" anchor="b">
            <a:normAutofit/>
          </a:bodyPr>
          <a:lstStyle/>
          <a:p>
            <a:pPr eaLnBrk="1" hangingPunct="1">
              <a:defRPr/>
            </a:pPr>
            <a:r>
              <a:rPr lang="en-US" smtClean="0"/>
              <a:t>Phases of Quality Assurance</a:t>
            </a:r>
            <a:endParaRPr lang="en-US" b="1" smtClean="0"/>
          </a:p>
        </p:txBody>
      </p:sp>
      <p:grpSp>
        <p:nvGrpSpPr>
          <p:cNvPr id="2" name="Group 25"/>
          <p:cNvGrpSpPr>
            <a:grpSpLocks/>
          </p:cNvGrpSpPr>
          <p:nvPr/>
        </p:nvGrpSpPr>
        <p:grpSpPr bwMode="auto">
          <a:xfrm>
            <a:off x="876300" y="3119438"/>
            <a:ext cx="2844800" cy="871537"/>
            <a:chOff x="552" y="1965"/>
            <a:chExt cx="1792" cy="549"/>
          </a:xfrm>
        </p:grpSpPr>
        <p:sp>
          <p:nvSpPr>
            <p:cNvPr id="32787" name="AutoShape 5"/>
            <p:cNvSpPr>
              <a:spLocks noChangeArrowheads="1"/>
            </p:cNvSpPr>
            <p:nvPr/>
          </p:nvSpPr>
          <p:spPr bwMode="auto">
            <a:xfrm>
              <a:off x="1680" y="2103"/>
              <a:ext cx="664" cy="256"/>
            </a:xfrm>
            <a:prstGeom prst="rightArrow">
              <a:avLst>
                <a:gd name="adj1" fmla="val 50000"/>
                <a:gd name="adj2" fmla="val 129724"/>
              </a:avLst>
            </a:prstGeom>
            <a:solidFill>
              <a:schemeClr val="accent1"/>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grpSp>
          <p:nvGrpSpPr>
            <p:cNvPr id="3" name="Group 22"/>
            <p:cNvGrpSpPr>
              <a:grpSpLocks/>
            </p:cNvGrpSpPr>
            <p:nvPr/>
          </p:nvGrpSpPr>
          <p:grpSpPr bwMode="auto">
            <a:xfrm>
              <a:off x="552" y="1965"/>
              <a:ext cx="1132" cy="549"/>
              <a:chOff x="552" y="1965"/>
              <a:chExt cx="1132" cy="549"/>
            </a:xfrm>
          </p:grpSpPr>
          <p:sp>
            <p:nvSpPr>
              <p:cNvPr id="32789" name="AutoShape 4"/>
              <p:cNvSpPr>
                <a:spLocks noChangeArrowheads="1"/>
              </p:cNvSpPr>
              <p:nvPr/>
            </p:nvSpPr>
            <p:spPr bwMode="auto">
              <a:xfrm>
                <a:off x="552" y="1965"/>
                <a:ext cx="1132" cy="532"/>
              </a:xfrm>
              <a:prstGeom prst="cube">
                <a:avLst>
                  <a:gd name="adj" fmla="val 24986"/>
                </a:avLst>
              </a:prstGeom>
              <a:solidFill>
                <a:srgbClr val="87C7B6"/>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32790" name="Rectangle 9"/>
              <p:cNvSpPr>
                <a:spLocks noChangeArrowheads="1"/>
              </p:cNvSpPr>
              <p:nvPr/>
            </p:nvSpPr>
            <p:spPr bwMode="auto">
              <a:xfrm>
                <a:off x="611" y="2112"/>
                <a:ext cx="922" cy="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rPr>
                  <a:t>Acceptance</a:t>
                </a:r>
              </a:p>
              <a:p>
                <a:r>
                  <a:rPr lang="en-US">
                    <a:solidFill>
                      <a:srgbClr val="CE2700"/>
                    </a:solidFill>
                  </a:rPr>
                  <a:t>sampling</a:t>
                </a:r>
              </a:p>
            </p:txBody>
          </p:sp>
        </p:grpSp>
      </p:grpSp>
      <p:grpSp>
        <p:nvGrpSpPr>
          <p:cNvPr id="4" name="Group 26"/>
          <p:cNvGrpSpPr>
            <a:grpSpLocks/>
          </p:cNvGrpSpPr>
          <p:nvPr/>
        </p:nvGrpSpPr>
        <p:grpSpPr bwMode="auto">
          <a:xfrm>
            <a:off x="3670300" y="3119438"/>
            <a:ext cx="2882900" cy="871537"/>
            <a:chOff x="2292" y="1965"/>
            <a:chExt cx="1816" cy="549"/>
          </a:xfrm>
        </p:grpSpPr>
        <p:sp>
          <p:nvSpPr>
            <p:cNvPr id="32783" name="AutoShape 8"/>
            <p:cNvSpPr>
              <a:spLocks noChangeArrowheads="1"/>
            </p:cNvSpPr>
            <p:nvPr/>
          </p:nvSpPr>
          <p:spPr bwMode="auto">
            <a:xfrm>
              <a:off x="3444" y="2103"/>
              <a:ext cx="664" cy="256"/>
            </a:xfrm>
            <a:prstGeom prst="rightArrow">
              <a:avLst>
                <a:gd name="adj1" fmla="val 50000"/>
                <a:gd name="adj2" fmla="val 129724"/>
              </a:avLst>
            </a:prstGeom>
            <a:solidFill>
              <a:schemeClr val="accent1"/>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grpSp>
          <p:nvGrpSpPr>
            <p:cNvPr id="5" name="Group 23"/>
            <p:cNvGrpSpPr>
              <a:grpSpLocks/>
            </p:cNvGrpSpPr>
            <p:nvPr/>
          </p:nvGrpSpPr>
          <p:grpSpPr bwMode="auto">
            <a:xfrm>
              <a:off x="2292" y="1965"/>
              <a:ext cx="1132" cy="549"/>
              <a:chOff x="2292" y="1965"/>
              <a:chExt cx="1132" cy="549"/>
            </a:xfrm>
          </p:grpSpPr>
          <p:sp>
            <p:nvSpPr>
              <p:cNvPr id="32785" name="AutoShape 7"/>
              <p:cNvSpPr>
                <a:spLocks noChangeArrowheads="1"/>
              </p:cNvSpPr>
              <p:nvPr/>
            </p:nvSpPr>
            <p:spPr bwMode="auto">
              <a:xfrm>
                <a:off x="2292" y="1965"/>
                <a:ext cx="1132" cy="532"/>
              </a:xfrm>
              <a:prstGeom prst="cube">
                <a:avLst>
                  <a:gd name="adj" fmla="val 24986"/>
                </a:avLst>
              </a:prstGeom>
              <a:solidFill>
                <a:srgbClr val="87C7B6"/>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32786" name="Rectangle 10"/>
              <p:cNvSpPr>
                <a:spLocks noChangeArrowheads="1"/>
              </p:cNvSpPr>
              <p:nvPr/>
            </p:nvSpPr>
            <p:spPr bwMode="auto">
              <a:xfrm>
                <a:off x="2483" y="2112"/>
                <a:ext cx="674" cy="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rPr>
                  <a:t>Process</a:t>
                </a:r>
              </a:p>
              <a:p>
                <a:r>
                  <a:rPr lang="en-US">
                    <a:solidFill>
                      <a:srgbClr val="CE2700"/>
                    </a:solidFill>
                  </a:rPr>
                  <a:t>control</a:t>
                </a:r>
              </a:p>
            </p:txBody>
          </p:sp>
        </p:grpSp>
      </p:grpSp>
      <p:grpSp>
        <p:nvGrpSpPr>
          <p:cNvPr id="6" name="Group 24"/>
          <p:cNvGrpSpPr>
            <a:grpSpLocks/>
          </p:cNvGrpSpPr>
          <p:nvPr/>
        </p:nvGrpSpPr>
        <p:grpSpPr bwMode="auto">
          <a:xfrm>
            <a:off x="6515100" y="3119438"/>
            <a:ext cx="1797050" cy="871537"/>
            <a:chOff x="4104" y="1965"/>
            <a:chExt cx="1132" cy="549"/>
          </a:xfrm>
        </p:grpSpPr>
        <p:sp>
          <p:nvSpPr>
            <p:cNvPr id="32781" name="AutoShape 6"/>
            <p:cNvSpPr>
              <a:spLocks noChangeArrowheads="1"/>
            </p:cNvSpPr>
            <p:nvPr/>
          </p:nvSpPr>
          <p:spPr bwMode="auto">
            <a:xfrm>
              <a:off x="4104" y="1965"/>
              <a:ext cx="1132" cy="532"/>
            </a:xfrm>
            <a:prstGeom prst="cube">
              <a:avLst>
                <a:gd name="adj" fmla="val 24986"/>
              </a:avLst>
            </a:prstGeom>
            <a:solidFill>
              <a:srgbClr val="87C7B6"/>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32782" name="Rectangle 11"/>
            <p:cNvSpPr>
              <a:spLocks noChangeArrowheads="1"/>
            </p:cNvSpPr>
            <p:nvPr/>
          </p:nvSpPr>
          <p:spPr bwMode="auto">
            <a:xfrm>
              <a:off x="4139" y="2112"/>
              <a:ext cx="1018" cy="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rPr>
                <a:t>Continuous</a:t>
              </a:r>
            </a:p>
            <a:p>
              <a:r>
                <a:rPr lang="en-US">
                  <a:solidFill>
                    <a:srgbClr val="CE2700"/>
                  </a:solidFill>
                </a:rPr>
                <a:t>improvement</a:t>
              </a:r>
            </a:p>
          </p:txBody>
        </p:sp>
      </p:grpSp>
      <p:sp>
        <p:nvSpPr>
          <p:cNvPr id="32774" name="Rectangle 12"/>
          <p:cNvSpPr>
            <a:spLocks noChangeArrowheads="1"/>
          </p:cNvSpPr>
          <p:nvPr/>
        </p:nvSpPr>
        <p:spPr bwMode="auto">
          <a:xfrm>
            <a:off x="1141413" y="2133600"/>
            <a:ext cx="1576387" cy="1003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sz="2000">
                <a:solidFill>
                  <a:srgbClr val="CE2700"/>
                </a:solidFill>
              </a:rPr>
              <a:t>Inspection</a:t>
            </a:r>
          </a:p>
          <a:p>
            <a:pPr algn="ctr"/>
            <a:r>
              <a:rPr lang="en-US" sz="2000">
                <a:solidFill>
                  <a:srgbClr val="CE2700"/>
                </a:solidFill>
              </a:rPr>
              <a:t>before/after</a:t>
            </a:r>
          </a:p>
          <a:p>
            <a:pPr algn="ctr"/>
            <a:r>
              <a:rPr lang="en-US" sz="2000">
                <a:solidFill>
                  <a:srgbClr val="CE2700"/>
                </a:solidFill>
              </a:rPr>
              <a:t>production</a:t>
            </a:r>
            <a:endParaRPr lang="en-US">
              <a:solidFill>
                <a:srgbClr val="CE2700"/>
              </a:solidFill>
            </a:endParaRPr>
          </a:p>
        </p:txBody>
      </p:sp>
      <p:sp>
        <p:nvSpPr>
          <p:cNvPr id="32775" name="Rectangle 13"/>
          <p:cNvSpPr>
            <a:spLocks noChangeArrowheads="1"/>
          </p:cNvSpPr>
          <p:nvPr/>
        </p:nvSpPr>
        <p:spPr bwMode="auto">
          <a:xfrm>
            <a:off x="3810000" y="1828800"/>
            <a:ext cx="1973263" cy="1308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sz="2000">
                <a:solidFill>
                  <a:srgbClr val="CE2700"/>
                </a:solidFill>
              </a:rPr>
              <a:t>Inspection and</a:t>
            </a:r>
          </a:p>
          <a:p>
            <a:pPr algn="ctr"/>
            <a:r>
              <a:rPr lang="en-US" sz="2000">
                <a:solidFill>
                  <a:srgbClr val="CE2700"/>
                </a:solidFill>
              </a:rPr>
              <a:t>corrective</a:t>
            </a:r>
          </a:p>
          <a:p>
            <a:pPr algn="ctr"/>
            <a:r>
              <a:rPr lang="en-US" sz="2000">
                <a:solidFill>
                  <a:srgbClr val="CE2700"/>
                </a:solidFill>
              </a:rPr>
              <a:t>action during</a:t>
            </a:r>
          </a:p>
          <a:p>
            <a:pPr algn="ctr"/>
            <a:r>
              <a:rPr lang="en-US" sz="2000">
                <a:solidFill>
                  <a:srgbClr val="CE2700"/>
                </a:solidFill>
              </a:rPr>
              <a:t>production</a:t>
            </a:r>
            <a:endParaRPr lang="en-US">
              <a:solidFill>
                <a:srgbClr val="CE2700"/>
              </a:solidFill>
            </a:endParaRPr>
          </a:p>
        </p:txBody>
      </p:sp>
      <p:sp>
        <p:nvSpPr>
          <p:cNvPr id="32776" name="Rectangle 14"/>
          <p:cNvSpPr>
            <a:spLocks noChangeArrowheads="1"/>
          </p:cNvSpPr>
          <p:nvPr/>
        </p:nvSpPr>
        <p:spPr bwMode="auto">
          <a:xfrm>
            <a:off x="6818313" y="2133600"/>
            <a:ext cx="1644650" cy="1003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sz="2000">
                <a:solidFill>
                  <a:srgbClr val="CE2700"/>
                </a:solidFill>
              </a:rPr>
              <a:t>Quality built</a:t>
            </a:r>
          </a:p>
          <a:p>
            <a:pPr algn="ctr"/>
            <a:r>
              <a:rPr lang="en-US" sz="2000">
                <a:solidFill>
                  <a:srgbClr val="CE2700"/>
                </a:solidFill>
              </a:rPr>
              <a:t>into the</a:t>
            </a:r>
          </a:p>
          <a:p>
            <a:pPr algn="ctr"/>
            <a:r>
              <a:rPr lang="en-US" sz="2000">
                <a:solidFill>
                  <a:srgbClr val="CE2700"/>
                </a:solidFill>
              </a:rPr>
              <a:t>process</a:t>
            </a:r>
            <a:endParaRPr lang="en-US">
              <a:solidFill>
                <a:srgbClr val="CE2700"/>
              </a:solidFill>
            </a:endParaRPr>
          </a:p>
        </p:txBody>
      </p:sp>
      <p:sp>
        <p:nvSpPr>
          <p:cNvPr id="32777" name="Rectangle 15"/>
          <p:cNvSpPr>
            <a:spLocks noChangeArrowheads="1"/>
          </p:cNvSpPr>
          <p:nvPr/>
        </p:nvSpPr>
        <p:spPr bwMode="auto">
          <a:xfrm>
            <a:off x="719138" y="4829175"/>
            <a:ext cx="1620837" cy="698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CE2700"/>
                </a:solidFill>
              </a:rPr>
              <a:t>The least</a:t>
            </a:r>
          </a:p>
          <a:p>
            <a:r>
              <a:rPr lang="en-US" sz="2000">
                <a:solidFill>
                  <a:srgbClr val="CE2700"/>
                </a:solidFill>
              </a:rPr>
              <a:t>progressive</a:t>
            </a:r>
          </a:p>
        </p:txBody>
      </p:sp>
      <p:sp>
        <p:nvSpPr>
          <p:cNvPr id="32778" name="Rectangle 16"/>
          <p:cNvSpPr>
            <a:spLocks noChangeArrowheads="1"/>
          </p:cNvSpPr>
          <p:nvPr/>
        </p:nvSpPr>
        <p:spPr bwMode="auto">
          <a:xfrm>
            <a:off x="6989763" y="4829175"/>
            <a:ext cx="1620837" cy="698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CE2700"/>
                </a:solidFill>
              </a:rPr>
              <a:t>The most</a:t>
            </a:r>
          </a:p>
          <a:p>
            <a:r>
              <a:rPr lang="en-US" sz="2000">
                <a:solidFill>
                  <a:srgbClr val="CE2700"/>
                </a:solidFill>
              </a:rPr>
              <a:t>progressive</a:t>
            </a:r>
            <a:endParaRPr lang="en-US">
              <a:solidFill>
                <a:srgbClr val="CE2700"/>
              </a:solidFill>
            </a:endParaRPr>
          </a:p>
        </p:txBody>
      </p:sp>
      <p:sp>
        <p:nvSpPr>
          <p:cNvPr id="32779" name="Line 17"/>
          <p:cNvSpPr>
            <a:spLocks noChangeShapeType="1"/>
          </p:cNvSpPr>
          <p:nvPr/>
        </p:nvSpPr>
        <p:spPr bwMode="auto">
          <a:xfrm>
            <a:off x="731838" y="4551363"/>
            <a:ext cx="7631112" cy="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2780" name="Text Box 19"/>
          <p:cNvSpPr txBox="1">
            <a:spLocks noChangeArrowheads="1"/>
          </p:cNvSpPr>
          <p:nvPr/>
        </p:nvSpPr>
        <p:spPr bwMode="auto">
          <a:xfrm>
            <a:off x="114300" y="838200"/>
            <a:ext cx="172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10.1</a:t>
            </a:r>
            <a:endParaRPr lang="en-US" sz="2400" b="0">
              <a:solidFill>
                <a:schemeClr val="hlink"/>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685800" y="0"/>
            <a:ext cx="7772400" cy="1143000"/>
          </a:xfrm>
        </p:spPr>
        <p:txBody>
          <a:bodyPr/>
          <a:lstStyle/>
          <a:p>
            <a:pPr eaLnBrk="1" hangingPunct="1">
              <a:defRPr/>
            </a:pPr>
            <a:r>
              <a:rPr lang="en-US" smtClean="0"/>
              <a:t>Inspection</a:t>
            </a:r>
          </a:p>
        </p:txBody>
      </p:sp>
      <p:sp>
        <p:nvSpPr>
          <p:cNvPr id="33795" name="Rectangle 3"/>
          <p:cNvSpPr>
            <a:spLocks noGrp="1" noChangeArrowheads="1"/>
          </p:cNvSpPr>
          <p:nvPr>
            <p:ph type="body" idx="1"/>
          </p:nvPr>
        </p:nvSpPr>
        <p:spPr>
          <a:xfrm>
            <a:off x="152400" y="1066800"/>
            <a:ext cx="8763000" cy="5265737"/>
          </a:xfrm>
        </p:spPr>
        <p:txBody>
          <a:bodyPr>
            <a:normAutofit/>
          </a:bodyPr>
          <a:lstStyle/>
          <a:p>
            <a:pPr algn="just" eaLnBrk="1" hangingPunct="1">
              <a:lnSpc>
                <a:spcPct val="90000"/>
              </a:lnSpc>
            </a:pPr>
            <a:r>
              <a:rPr lang="en-US" sz="2400" dirty="0" smtClean="0">
                <a:latin typeface="Arial" pitchFamily="34" charset="0"/>
                <a:cs typeface="Arial" pitchFamily="34" charset="0"/>
              </a:rPr>
              <a:t>Inspection is </a:t>
            </a:r>
            <a:r>
              <a:rPr lang="en-US" sz="2400" dirty="0" smtClean="0">
                <a:solidFill>
                  <a:schemeClr val="tx2"/>
                </a:solidFill>
                <a:latin typeface="Arial" pitchFamily="34" charset="0"/>
                <a:cs typeface="Arial" pitchFamily="34" charset="0"/>
              </a:rPr>
              <a:t>an appraisal activity</a:t>
            </a:r>
            <a:r>
              <a:rPr lang="en-US" sz="2400" dirty="0" smtClean="0">
                <a:latin typeface="Arial" pitchFamily="34" charset="0"/>
                <a:cs typeface="Arial" pitchFamily="34" charset="0"/>
              </a:rPr>
              <a:t> that compares goods or services to a standard.</a:t>
            </a:r>
          </a:p>
          <a:p>
            <a:pPr algn="just" eaLnBrk="1" hangingPunct="1">
              <a:lnSpc>
                <a:spcPct val="90000"/>
              </a:lnSpc>
            </a:pPr>
            <a:r>
              <a:rPr lang="en-US" sz="2400" dirty="0" smtClean="0">
                <a:solidFill>
                  <a:srgbClr val="0033CC"/>
                </a:solidFill>
                <a:latin typeface="Arial" pitchFamily="34" charset="0"/>
                <a:cs typeface="Arial" pitchFamily="34" charset="0"/>
              </a:rPr>
              <a:t>Inspection can occur at three</a:t>
            </a:r>
            <a:r>
              <a:rPr lang="ar-EG" sz="2400" dirty="0" smtClean="0">
                <a:solidFill>
                  <a:srgbClr val="0033CC"/>
                </a:solidFill>
                <a:latin typeface="Arial" pitchFamily="34" charset="0"/>
                <a:cs typeface="Arial" pitchFamily="34" charset="0"/>
              </a:rPr>
              <a:t> </a:t>
            </a:r>
            <a:r>
              <a:rPr lang="en-US" sz="2400" dirty="0" smtClean="0">
                <a:solidFill>
                  <a:srgbClr val="0033CC"/>
                </a:solidFill>
                <a:latin typeface="Arial" pitchFamily="34" charset="0"/>
                <a:cs typeface="Arial" pitchFamily="34" charset="0"/>
              </a:rPr>
              <a:t> points:</a:t>
            </a:r>
          </a:p>
          <a:p>
            <a:pPr algn="just" eaLnBrk="1" hangingPunct="1">
              <a:lnSpc>
                <a:spcPct val="90000"/>
              </a:lnSpc>
              <a:buFont typeface="Symbol" panose="05050102010706020507" pitchFamily="18" charset="2"/>
              <a:buNone/>
            </a:pPr>
            <a:r>
              <a:rPr lang="en-US" sz="2400" dirty="0" smtClean="0">
                <a:latin typeface="Arial" pitchFamily="34" charset="0"/>
                <a:cs typeface="Arial" pitchFamily="34" charset="0"/>
              </a:rPr>
              <a:t>   - </a:t>
            </a:r>
            <a:r>
              <a:rPr lang="en-US" sz="2400" dirty="0" smtClean="0">
                <a:solidFill>
                  <a:schemeClr val="tx2"/>
                </a:solidFill>
                <a:latin typeface="Arial" pitchFamily="34" charset="0"/>
                <a:cs typeface="Arial" pitchFamily="34" charset="0"/>
              </a:rPr>
              <a:t>before production</a:t>
            </a:r>
            <a:r>
              <a:rPr lang="en-US" sz="2400" dirty="0" smtClean="0">
                <a:latin typeface="Arial" pitchFamily="34" charset="0"/>
                <a:cs typeface="Arial" pitchFamily="34" charset="0"/>
              </a:rPr>
              <a:t>: is to make sure that inputs are </a:t>
            </a:r>
            <a:endParaRPr lang="en-US" sz="2400" dirty="0" smtClean="0">
              <a:latin typeface="Arial" pitchFamily="34" charset="0"/>
              <a:cs typeface="Arial" pitchFamily="34" charset="0"/>
            </a:endParaRPr>
          </a:p>
          <a:p>
            <a:pPr algn="just" eaLnBrk="1" hangingPunct="1">
              <a:lnSpc>
                <a:spcPct val="90000"/>
              </a:lnSpc>
              <a:buFont typeface="Symbol" panose="05050102010706020507" pitchFamily="18" charset="2"/>
              <a:buNone/>
            </a:pPr>
            <a:r>
              <a:rPr lang="en-US" sz="2400" dirty="0" smtClean="0">
                <a:latin typeface="Arial" pitchFamily="34" charset="0"/>
                <a:cs typeface="Arial" pitchFamily="34" charset="0"/>
              </a:rPr>
              <a:t> </a:t>
            </a:r>
            <a:r>
              <a:rPr lang="en-US" sz="2400" dirty="0" smtClean="0">
                <a:latin typeface="Arial" pitchFamily="34" charset="0"/>
                <a:cs typeface="Arial" pitchFamily="34" charset="0"/>
              </a:rPr>
              <a:t>   </a:t>
            </a:r>
            <a:r>
              <a:rPr lang="en-US" sz="2400" dirty="0" smtClean="0">
                <a:latin typeface="Arial" pitchFamily="34" charset="0"/>
                <a:cs typeface="Arial" pitchFamily="34" charset="0"/>
              </a:rPr>
              <a:t> acceptable</a:t>
            </a:r>
            <a:r>
              <a:rPr lang="en-US" sz="2400" dirty="0" smtClean="0">
                <a:latin typeface="Arial" pitchFamily="34" charset="0"/>
                <a:cs typeface="Arial" pitchFamily="34" charset="0"/>
              </a:rPr>
              <a:t>.</a:t>
            </a:r>
          </a:p>
          <a:p>
            <a:pPr algn="just" eaLnBrk="1" hangingPunct="1">
              <a:lnSpc>
                <a:spcPct val="90000"/>
              </a:lnSpc>
              <a:buFont typeface="Symbol" panose="05050102010706020507" pitchFamily="18" charset="2"/>
              <a:buNone/>
            </a:pPr>
            <a:r>
              <a:rPr lang="en-US" sz="2400" dirty="0" smtClean="0">
                <a:latin typeface="Arial" pitchFamily="34" charset="0"/>
                <a:cs typeface="Arial" pitchFamily="34" charset="0"/>
              </a:rPr>
              <a:t>   - </a:t>
            </a:r>
            <a:r>
              <a:rPr lang="en-US" sz="2400" dirty="0" smtClean="0">
                <a:solidFill>
                  <a:schemeClr val="tx2"/>
                </a:solidFill>
                <a:latin typeface="Arial" pitchFamily="34" charset="0"/>
                <a:cs typeface="Arial" pitchFamily="34" charset="0"/>
              </a:rPr>
              <a:t>during production</a:t>
            </a:r>
            <a:r>
              <a:rPr lang="en-US" sz="2400" dirty="0" smtClean="0">
                <a:latin typeface="Arial" pitchFamily="34" charset="0"/>
                <a:cs typeface="Arial" pitchFamily="34" charset="0"/>
              </a:rPr>
              <a:t>: to make sure that the conversion </a:t>
            </a:r>
            <a:r>
              <a:rPr lang="en-US" sz="2400" dirty="0" smtClean="0">
                <a:latin typeface="Arial" pitchFamily="34" charset="0"/>
                <a:cs typeface="Arial" pitchFamily="34" charset="0"/>
              </a:rPr>
              <a:t>of</a:t>
            </a:r>
          </a:p>
          <a:p>
            <a:pPr algn="just" eaLnBrk="1" hangingPunct="1">
              <a:lnSpc>
                <a:spcPct val="90000"/>
              </a:lnSpc>
              <a:buFont typeface="Symbol" panose="05050102010706020507" pitchFamily="18" charset="2"/>
              <a:buNone/>
            </a:pPr>
            <a:r>
              <a:rPr lang="en-US" sz="2400" dirty="0" smtClean="0">
                <a:latin typeface="Arial" pitchFamily="34" charset="0"/>
                <a:cs typeface="Arial" pitchFamily="34" charset="0"/>
              </a:rPr>
              <a:t> </a:t>
            </a:r>
            <a:r>
              <a:rPr lang="en-US" sz="2400" dirty="0" smtClean="0">
                <a:latin typeface="Arial" pitchFamily="34" charset="0"/>
                <a:cs typeface="Arial" pitchFamily="34" charset="0"/>
              </a:rPr>
              <a:t>   </a:t>
            </a:r>
            <a:r>
              <a:rPr lang="en-US" sz="2400" dirty="0" smtClean="0">
                <a:latin typeface="Arial" pitchFamily="34" charset="0"/>
                <a:cs typeface="Arial" pitchFamily="34" charset="0"/>
              </a:rPr>
              <a:t> </a:t>
            </a:r>
            <a:r>
              <a:rPr lang="en-US" sz="2400" dirty="0" smtClean="0">
                <a:latin typeface="Arial" pitchFamily="34" charset="0"/>
                <a:cs typeface="Arial" pitchFamily="34" charset="0"/>
              </a:rPr>
              <a:t>inputs into outputs is proceeding in an </a:t>
            </a:r>
            <a:r>
              <a:rPr lang="en-US" sz="2400" dirty="0" smtClean="0">
                <a:latin typeface="Arial" pitchFamily="34" charset="0"/>
                <a:cs typeface="Arial" pitchFamily="34" charset="0"/>
              </a:rPr>
              <a:t>acceptable</a:t>
            </a:r>
            <a:r>
              <a:rPr lang="en-US" sz="2400" dirty="0" smtClean="0">
                <a:latin typeface="Arial" pitchFamily="34" charset="0"/>
                <a:cs typeface="Arial" pitchFamily="34" charset="0"/>
              </a:rPr>
              <a:t>    </a:t>
            </a:r>
            <a:r>
              <a:rPr lang="en-US" sz="2400" dirty="0" smtClean="0">
                <a:latin typeface="Arial" pitchFamily="34" charset="0"/>
                <a:cs typeface="Arial" pitchFamily="34" charset="0"/>
              </a:rPr>
              <a:t> </a:t>
            </a:r>
            <a:r>
              <a:rPr lang="en-US" sz="2400" dirty="0" smtClean="0">
                <a:latin typeface="Arial" pitchFamily="34" charset="0"/>
                <a:cs typeface="Arial" pitchFamily="34" charset="0"/>
              </a:rPr>
              <a:t>manner.</a:t>
            </a:r>
          </a:p>
          <a:p>
            <a:pPr algn="just" eaLnBrk="1" hangingPunct="1">
              <a:lnSpc>
                <a:spcPct val="90000"/>
              </a:lnSpc>
              <a:buFont typeface="Symbol" panose="05050102010706020507" pitchFamily="18" charset="2"/>
              <a:buNone/>
            </a:pPr>
            <a:r>
              <a:rPr lang="en-US" sz="2400" dirty="0" smtClean="0">
                <a:latin typeface="Arial" pitchFamily="34" charset="0"/>
                <a:cs typeface="Arial" pitchFamily="34" charset="0"/>
              </a:rPr>
              <a:t>   - </a:t>
            </a:r>
            <a:r>
              <a:rPr lang="en-US" sz="2400" dirty="0" smtClean="0">
                <a:solidFill>
                  <a:schemeClr val="tx2"/>
                </a:solidFill>
                <a:latin typeface="Arial" pitchFamily="34" charset="0"/>
                <a:cs typeface="Arial" pitchFamily="34" charset="0"/>
              </a:rPr>
              <a:t>after production</a:t>
            </a:r>
            <a:r>
              <a:rPr lang="en-US" sz="2400" dirty="0" smtClean="0">
                <a:latin typeface="Arial" pitchFamily="34" charset="0"/>
                <a:cs typeface="Arial" pitchFamily="34" charset="0"/>
              </a:rPr>
              <a:t>: to make a final verification of conformance before passing goods to customers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0" y="246063"/>
            <a:ext cx="9144000" cy="573087"/>
          </a:xfrm>
        </p:spPr>
        <p:txBody>
          <a:bodyPr lIns="90488" tIns="44450" rIns="90488" bIns="44450" anchor="b">
            <a:normAutofit/>
          </a:bodyPr>
          <a:lstStyle/>
          <a:p>
            <a:pPr eaLnBrk="1" hangingPunct="1">
              <a:defRPr/>
            </a:pPr>
            <a:r>
              <a:rPr lang="en-US" dirty="0" smtClean="0"/>
              <a:t>Inspection</a:t>
            </a:r>
            <a:endParaRPr lang="en-US" b="1" dirty="0" smtClean="0"/>
          </a:p>
        </p:txBody>
      </p:sp>
      <p:sp>
        <p:nvSpPr>
          <p:cNvPr id="34819" name="Rectangle 3"/>
          <p:cNvSpPr>
            <a:spLocks noGrp="1" noChangeArrowheads="1"/>
          </p:cNvSpPr>
          <p:nvPr>
            <p:ph type="body" idx="1"/>
          </p:nvPr>
        </p:nvSpPr>
        <p:spPr>
          <a:xfrm>
            <a:off x="776288" y="1066800"/>
            <a:ext cx="7891462" cy="5181600"/>
          </a:xfrm>
          <a:noFill/>
        </p:spPr>
        <p:txBody>
          <a:bodyPr lIns="90488" tIns="44450" rIns="90488" bIns="44450"/>
          <a:lstStyle/>
          <a:p>
            <a:pPr eaLnBrk="1" hangingPunct="1"/>
            <a:r>
              <a:rPr lang="en-US" dirty="0" smtClean="0"/>
              <a:t>Inspection before and after production involves acceptance sampling procedure.</a:t>
            </a:r>
          </a:p>
          <a:p>
            <a:pPr eaLnBrk="1" hangingPunct="1"/>
            <a:r>
              <a:rPr lang="en-US" dirty="0" smtClean="0"/>
              <a:t>Monitoring during the production process is referred as process control</a:t>
            </a:r>
          </a:p>
        </p:txBody>
      </p:sp>
      <p:grpSp>
        <p:nvGrpSpPr>
          <p:cNvPr id="2" name="Group 4"/>
          <p:cNvGrpSpPr>
            <a:grpSpLocks/>
          </p:cNvGrpSpPr>
          <p:nvPr/>
        </p:nvGrpSpPr>
        <p:grpSpPr bwMode="auto">
          <a:xfrm>
            <a:off x="969963" y="3352800"/>
            <a:ext cx="2844800" cy="844550"/>
            <a:chOff x="611" y="2355"/>
            <a:chExt cx="1792" cy="532"/>
          </a:xfrm>
        </p:grpSpPr>
        <p:grpSp>
          <p:nvGrpSpPr>
            <p:cNvPr id="3" name="Group 5"/>
            <p:cNvGrpSpPr>
              <a:grpSpLocks/>
            </p:cNvGrpSpPr>
            <p:nvPr/>
          </p:nvGrpSpPr>
          <p:grpSpPr bwMode="auto">
            <a:xfrm>
              <a:off x="611" y="2355"/>
              <a:ext cx="1792" cy="532"/>
              <a:chOff x="611" y="2355"/>
              <a:chExt cx="1792" cy="532"/>
            </a:xfrm>
          </p:grpSpPr>
          <p:sp>
            <p:nvSpPr>
              <p:cNvPr id="34838" name="AutoShape 6"/>
              <p:cNvSpPr>
                <a:spLocks noChangeArrowheads="1"/>
              </p:cNvSpPr>
              <p:nvPr/>
            </p:nvSpPr>
            <p:spPr bwMode="auto">
              <a:xfrm>
                <a:off x="611" y="2355"/>
                <a:ext cx="1132" cy="532"/>
              </a:xfrm>
              <a:prstGeom prst="cube">
                <a:avLst>
                  <a:gd name="adj" fmla="val 24986"/>
                </a:avLst>
              </a:prstGeom>
              <a:solidFill>
                <a:srgbClr val="87C7B6"/>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34839" name="AutoShape 7"/>
              <p:cNvSpPr>
                <a:spLocks noChangeArrowheads="1"/>
              </p:cNvSpPr>
              <p:nvPr/>
            </p:nvSpPr>
            <p:spPr bwMode="auto">
              <a:xfrm>
                <a:off x="1739" y="2493"/>
                <a:ext cx="664" cy="256"/>
              </a:xfrm>
              <a:prstGeom prst="rightArrow">
                <a:avLst>
                  <a:gd name="adj1" fmla="val 50000"/>
                  <a:gd name="adj2" fmla="val 129724"/>
                </a:avLst>
              </a:prstGeom>
              <a:solidFill>
                <a:schemeClr val="accent1"/>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grpSp>
        <p:sp>
          <p:nvSpPr>
            <p:cNvPr id="34837" name="Rectangle 8"/>
            <p:cNvSpPr>
              <a:spLocks noChangeArrowheads="1"/>
            </p:cNvSpPr>
            <p:nvPr/>
          </p:nvSpPr>
          <p:spPr bwMode="auto">
            <a:xfrm>
              <a:off x="802" y="2583"/>
              <a:ext cx="546"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Inputs</a:t>
              </a:r>
            </a:p>
          </p:txBody>
        </p:sp>
      </p:grpSp>
      <p:grpSp>
        <p:nvGrpSpPr>
          <p:cNvPr id="4" name="Group 9"/>
          <p:cNvGrpSpPr>
            <a:grpSpLocks/>
          </p:cNvGrpSpPr>
          <p:nvPr/>
        </p:nvGrpSpPr>
        <p:grpSpPr bwMode="auto">
          <a:xfrm>
            <a:off x="3673475" y="3352800"/>
            <a:ext cx="2941638" cy="838200"/>
            <a:chOff x="2314" y="2355"/>
            <a:chExt cx="1853" cy="532"/>
          </a:xfrm>
        </p:grpSpPr>
        <p:grpSp>
          <p:nvGrpSpPr>
            <p:cNvPr id="5" name="Group 10"/>
            <p:cNvGrpSpPr>
              <a:grpSpLocks/>
            </p:cNvGrpSpPr>
            <p:nvPr/>
          </p:nvGrpSpPr>
          <p:grpSpPr bwMode="auto">
            <a:xfrm>
              <a:off x="2351" y="2355"/>
              <a:ext cx="1816" cy="532"/>
              <a:chOff x="2351" y="2355"/>
              <a:chExt cx="1816" cy="532"/>
            </a:xfrm>
          </p:grpSpPr>
          <p:sp>
            <p:nvSpPr>
              <p:cNvPr id="34834" name="AutoShape 11"/>
              <p:cNvSpPr>
                <a:spLocks noChangeArrowheads="1"/>
              </p:cNvSpPr>
              <p:nvPr/>
            </p:nvSpPr>
            <p:spPr bwMode="auto">
              <a:xfrm>
                <a:off x="2351" y="2355"/>
                <a:ext cx="1132" cy="532"/>
              </a:xfrm>
              <a:prstGeom prst="cube">
                <a:avLst>
                  <a:gd name="adj" fmla="val 24986"/>
                </a:avLst>
              </a:prstGeom>
              <a:solidFill>
                <a:srgbClr val="87C7B6"/>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34835" name="AutoShape 12"/>
              <p:cNvSpPr>
                <a:spLocks noChangeArrowheads="1"/>
              </p:cNvSpPr>
              <p:nvPr/>
            </p:nvSpPr>
            <p:spPr bwMode="auto">
              <a:xfrm>
                <a:off x="3503" y="2493"/>
                <a:ext cx="664" cy="256"/>
              </a:xfrm>
              <a:prstGeom prst="rightArrow">
                <a:avLst>
                  <a:gd name="adj1" fmla="val 50000"/>
                  <a:gd name="adj2" fmla="val 129724"/>
                </a:avLst>
              </a:prstGeom>
              <a:solidFill>
                <a:schemeClr val="accent1"/>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grpSp>
        <p:sp>
          <p:nvSpPr>
            <p:cNvPr id="34833" name="Rectangle 13"/>
            <p:cNvSpPr>
              <a:spLocks noChangeArrowheads="1"/>
            </p:cNvSpPr>
            <p:nvPr/>
          </p:nvSpPr>
          <p:spPr bwMode="auto">
            <a:xfrm>
              <a:off x="2314" y="2583"/>
              <a:ext cx="1170"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Transformation</a:t>
              </a:r>
            </a:p>
          </p:txBody>
        </p:sp>
      </p:grpSp>
      <p:grpSp>
        <p:nvGrpSpPr>
          <p:cNvPr id="6" name="Group 14"/>
          <p:cNvGrpSpPr>
            <a:grpSpLocks/>
          </p:cNvGrpSpPr>
          <p:nvPr/>
        </p:nvGrpSpPr>
        <p:grpSpPr bwMode="auto">
          <a:xfrm>
            <a:off x="6608763" y="3352800"/>
            <a:ext cx="1797050" cy="844550"/>
            <a:chOff x="4163" y="2355"/>
            <a:chExt cx="1132" cy="532"/>
          </a:xfrm>
        </p:grpSpPr>
        <p:sp>
          <p:nvSpPr>
            <p:cNvPr id="34830" name="AutoShape 15"/>
            <p:cNvSpPr>
              <a:spLocks noChangeArrowheads="1"/>
            </p:cNvSpPr>
            <p:nvPr/>
          </p:nvSpPr>
          <p:spPr bwMode="auto">
            <a:xfrm>
              <a:off x="4163" y="2355"/>
              <a:ext cx="1132" cy="532"/>
            </a:xfrm>
            <a:prstGeom prst="cube">
              <a:avLst>
                <a:gd name="adj" fmla="val 24986"/>
              </a:avLst>
            </a:prstGeom>
            <a:solidFill>
              <a:srgbClr val="87C7B6"/>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34831" name="Rectangle 16"/>
            <p:cNvSpPr>
              <a:spLocks noChangeArrowheads="1"/>
            </p:cNvSpPr>
            <p:nvPr/>
          </p:nvSpPr>
          <p:spPr bwMode="auto">
            <a:xfrm>
              <a:off x="4378" y="2583"/>
              <a:ext cx="666"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Outputs</a:t>
              </a:r>
            </a:p>
          </p:txBody>
        </p:sp>
      </p:grpSp>
      <p:sp>
        <p:nvSpPr>
          <p:cNvPr id="34823" name="Rectangle 17"/>
          <p:cNvSpPr>
            <a:spLocks noChangeArrowheads="1"/>
          </p:cNvSpPr>
          <p:nvPr/>
        </p:nvSpPr>
        <p:spPr bwMode="auto">
          <a:xfrm>
            <a:off x="987425" y="4862513"/>
            <a:ext cx="1608138" cy="698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t>Acceptance</a:t>
            </a:r>
          </a:p>
          <a:p>
            <a:r>
              <a:rPr lang="en-US" sz="2000"/>
              <a:t>sampling</a:t>
            </a:r>
          </a:p>
        </p:txBody>
      </p:sp>
      <p:sp>
        <p:nvSpPr>
          <p:cNvPr id="34824" name="Rectangle 18"/>
          <p:cNvSpPr>
            <a:spLocks noChangeArrowheads="1"/>
          </p:cNvSpPr>
          <p:nvPr/>
        </p:nvSpPr>
        <p:spPr bwMode="auto">
          <a:xfrm>
            <a:off x="4127500" y="4881563"/>
            <a:ext cx="1169988" cy="698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t>Process</a:t>
            </a:r>
          </a:p>
          <a:p>
            <a:r>
              <a:rPr lang="en-US" sz="2000"/>
              <a:t>control</a:t>
            </a:r>
            <a:endParaRPr lang="en-US"/>
          </a:p>
        </p:txBody>
      </p:sp>
      <p:sp>
        <p:nvSpPr>
          <p:cNvPr id="34825" name="Rectangle 19"/>
          <p:cNvSpPr>
            <a:spLocks noChangeArrowheads="1"/>
          </p:cNvSpPr>
          <p:nvPr/>
        </p:nvSpPr>
        <p:spPr bwMode="auto">
          <a:xfrm>
            <a:off x="6819900" y="4862513"/>
            <a:ext cx="1608138" cy="698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t>Acceptance</a:t>
            </a:r>
          </a:p>
          <a:p>
            <a:r>
              <a:rPr lang="en-US" sz="2000"/>
              <a:t>sampling</a:t>
            </a:r>
          </a:p>
        </p:txBody>
      </p:sp>
      <p:sp>
        <p:nvSpPr>
          <p:cNvPr id="34826" name="AutoShape 20"/>
          <p:cNvSpPr>
            <a:spLocks noChangeArrowheads="1"/>
          </p:cNvSpPr>
          <p:nvPr/>
        </p:nvSpPr>
        <p:spPr bwMode="auto">
          <a:xfrm rot="-5400000">
            <a:off x="1404938" y="4438650"/>
            <a:ext cx="539750" cy="215900"/>
          </a:xfrm>
          <a:prstGeom prst="rightArrow">
            <a:avLst>
              <a:gd name="adj1" fmla="val 50000"/>
              <a:gd name="adj2" fmla="val 125035"/>
            </a:avLst>
          </a:prstGeom>
          <a:solidFill>
            <a:schemeClr val="accent1"/>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34827" name="AutoShape 21"/>
          <p:cNvSpPr>
            <a:spLocks noChangeArrowheads="1"/>
          </p:cNvSpPr>
          <p:nvPr/>
        </p:nvSpPr>
        <p:spPr bwMode="auto">
          <a:xfrm rot="-5400000">
            <a:off x="4360863" y="4438650"/>
            <a:ext cx="539750" cy="215900"/>
          </a:xfrm>
          <a:prstGeom prst="rightArrow">
            <a:avLst>
              <a:gd name="adj1" fmla="val 50000"/>
              <a:gd name="adj2" fmla="val 125035"/>
            </a:avLst>
          </a:prstGeom>
          <a:solidFill>
            <a:schemeClr val="accent1"/>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34828" name="AutoShape 22"/>
          <p:cNvSpPr>
            <a:spLocks noChangeArrowheads="1"/>
          </p:cNvSpPr>
          <p:nvPr/>
        </p:nvSpPr>
        <p:spPr bwMode="auto">
          <a:xfrm rot="-5400000">
            <a:off x="7237413" y="4438650"/>
            <a:ext cx="539750" cy="215900"/>
          </a:xfrm>
          <a:prstGeom prst="rightArrow">
            <a:avLst>
              <a:gd name="adj1" fmla="val 50000"/>
              <a:gd name="adj2" fmla="val 125035"/>
            </a:avLst>
          </a:prstGeom>
          <a:solidFill>
            <a:schemeClr val="accent1"/>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609600" y="0"/>
            <a:ext cx="7772400" cy="1143000"/>
          </a:xfrm>
        </p:spPr>
        <p:txBody>
          <a:bodyPr/>
          <a:lstStyle/>
          <a:p>
            <a:pPr eaLnBrk="1" hangingPunct="1">
              <a:defRPr/>
            </a:pPr>
            <a:r>
              <a:rPr lang="en-US" smtClean="0"/>
              <a:t>Inspection</a:t>
            </a:r>
          </a:p>
        </p:txBody>
      </p:sp>
      <p:sp>
        <p:nvSpPr>
          <p:cNvPr id="35843" name="Rectangle 3"/>
          <p:cNvSpPr>
            <a:spLocks noGrp="1" noChangeArrowheads="1"/>
          </p:cNvSpPr>
          <p:nvPr>
            <p:ph type="body" idx="1"/>
          </p:nvPr>
        </p:nvSpPr>
        <p:spPr>
          <a:xfrm>
            <a:off x="228600" y="1058863"/>
            <a:ext cx="8534400" cy="5799137"/>
          </a:xfrm>
        </p:spPr>
        <p:txBody>
          <a:bodyPr>
            <a:normAutofit/>
          </a:bodyPr>
          <a:lstStyle/>
          <a:p>
            <a:pPr eaLnBrk="1" hangingPunct="1">
              <a:lnSpc>
                <a:spcPct val="90000"/>
              </a:lnSpc>
            </a:pPr>
            <a:r>
              <a:rPr lang="en-US" sz="2400" dirty="0" smtClean="0">
                <a:latin typeface="Arial" pitchFamily="34" charset="0"/>
                <a:cs typeface="Arial" pitchFamily="34" charset="0"/>
              </a:rPr>
              <a:t>The purpose of inspection is to provide information on the degree to which items conform to a standard.</a:t>
            </a:r>
          </a:p>
          <a:p>
            <a:pPr eaLnBrk="1" hangingPunct="1">
              <a:lnSpc>
                <a:spcPct val="90000"/>
              </a:lnSpc>
            </a:pPr>
            <a:r>
              <a:rPr lang="en-US" sz="2400" dirty="0" smtClean="0">
                <a:solidFill>
                  <a:schemeClr val="tx2"/>
                </a:solidFill>
                <a:latin typeface="Arial" pitchFamily="34" charset="0"/>
                <a:cs typeface="Arial" pitchFamily="34" charset="0"/>
              </a:rPr>
              <a:t>The basic issues of inspection are</a:t>
            </a:r>
            <a:r>
              <a:rPr lang="en-US" sz="2400" dirty="0" smtClean="0">
                <a:latin typeface="Arial" pitchFamily="34" charset="0"/>
                <a:cs typeface="Arial" pitchFamily="34" charset="0"/>
              </a:rPr>
              <a:t>:</a:t>
            </a:r>
          </a:p>
          <a:p>
            <a:pPr eaLnBrk="1" hangingPunct="1">
              <a:lnSpc>
                <a:spcPct val="90000"/>
              </a:lnSpc>
              <a:buFont typeface="Symbol" panose="05050102010706020507" pitchFamily="18" charset="2"/>
              <a:buNone/>
            </a:pPr>
            <a:r>
              <a:rPr lang="en-US" sz="2400" dirty="0" smtClean="0">
                <a:latin typeface="Arial" pitchFamily="34" charset="0"/>
                <a:cs typeface="Arial" pitchFamily="34" charset="0"/>
              </a:rPr>
              <a:t>    1 - how much to inspect and how often</a:t>
            </a:r>
          </a:p>
          <a:p>
            <a:pPr eaLnBrk="1" hangingPunct="1">
              <a:lnSpc>
                <a:spcPct val="90000"/>
              </a:lnSpc>
              <a:buFont typeface="Symbol" panose="05050102010706020507" pitchFamily="18" charset="2"/>
              <a:buNone/>
            </a:pPr>
            <a:r>
              <a:rPr lang="en-US" sz="2400" dirty="0" smtClean="0">
                <a:latin typeface="Arial" pitchFamily="34" charset="0"/>
                <a:cs typeface="Arial" pitchFamily="34" charset="0"/>
              </a:rPr>
              <a:t>    2- At what points in the process inspection should occur.</a:t>
            </a:r>
          </a:p>
          <a:p>
            <a:pPr eaLnBrk="1" hangingPunct="1">
              <a:lnSpc>
                <a:spcPct val="90000"/>
              </a:lnSpc>
              <a:buFont typeface="Symbol" panose="05050102010706020507" pitchFamily="18" charset="2"/>
              <a:buNone/>
            </a:pPr>
            <a:r>
              <a:rPr lang="en-US" sz="2400" dirty="0" smtClean="0">
                <a:latin typeface="Arial" pitchFamily="34" charset="0"/>
                <a:cs typeface="Arial" pitchFamily="34" charset="0"/>
              </a:rPr>
              <a:t>    3 - whether to inspect in a centralized or on-site location.</a:t>
            </a:r>
          </a:p>
          <a:p>
            <a:pPr eaLnBrk="1" hangingPunct="1">
              <a:lnSpc>
                <a:spcPct val="90000"/>
              </a:lnSpc>
              <a:buFont typeface="Symbol" panose="05050102010706020507" pitchFamily="18" charset="2"/>
              <a:buNone/>
            </a:pPr>
            <a:r>
              <a:rPr lang="en-US" sz="2400" dirty="0" smtClean="0">
                <a:latin typeface="Arial" pitchFamily="34" charset="0"/>
                <a:cs typeface="Arial" pitchFamily="34" charset="0"/>
              </a:rPr>
              <a:t>    4- whether to inspect attributes (counts) or variables (measures)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609600" y="0"/>
            <a:ext cx="7772400" cy="1143000"/>
          </a:xfrm>
        </p:spPr>
        <p:txBody>
          <a:bodyPr>
            <a:normAutofit/>
          </a:bodyPr>
          <a:lstStyle/>
          <a:p>
            <a:pPr eaLnBrk="1" hangingPunct="1">
              <a:defRPr/>
            </a:pPr>
            <a:r>
              <a:rPr lang="en-US" dirty="0" smtClean="0"/>
              <a:t>How much to inspect and how often</a:t>
            </a:r>
          </a:p>
        </p:txBody>
      </p:sp>
      <p:sp>
        <p:nvSpPr>
          <p:cNvPr id="36867" name="Rectangle 3"/>
          <p:cNvSpPr>
            <a:spLocks noGrp="1" noChangeArrowheads="1"/>
          </p:cNvSpPr>
          <p:nvPr>
            <p:ph type="body" idx="1"/>
          </p:nvPr>
        </p:nvSpPr>
        <p:spPr>
          <a:xfrm>
            <a:off x="381000" y="1219200"/>
            <a:ext cx="8586788" cy="5181600"/>
          </a:xfrm>
        </p:spPr>
        <p:txBody>
          <a:bodyPr>
            <a:noAutofit/>
          </a:bodyPr>
          <a:lstStyle/>
          <a:p>
            <a:pPr algn="just" eaLnBrk="1" hangingPunct="1">
              <a:lnSpc>
                <a:spcPct val="80000"/>
              </a:lnSpc>
              <a:defRPr/>
            </a:pPr>
            <a:r>
              <a:rPr lang="en-US" sz="2400" dirty="0" smtClean="0">
                <a:latin typeface="Arial" pitchFamily="34" charset="0"/>
                <a:cs typeface="Arial" pitchFamily="34" charset="0"/>
              </a:rPr>
              <a:t>The amount of inspection can </a:t>
            </a:r>
            <a:r>
              <a:rPr lang="en-US" sz="2400" dirty="0" smtClean="0">
                <a:solidFill>
                  <a:srgbClr val="0033CC"/>
                </a:solidFill>
                <a:latin typeface="Arial" pitchFamily="34" charset="0"/>
                <a:cs typeface="Arial" pitchFamily="34" charset="0"/>
              </a:rPr>
              <a:t>range from no inspection to inspection of each item many times.</a:t>
            </a:r>
          </a:p>
          <a:p>
            <a:pPr algn="just" eaLnBrk="1" hangingPunct="1">
              <a:lnSpc>
                <a:spcPct val="80000"/>
              </a:lnSpc>
              <a:defRPr/>
            </a:pPr>
            <a:r>
              <a:rPr lang="en-US" sz="2400" dirty="0" smtClean="0">
                <a:solidFill>
                  <a:srgbClr val="CE2700"/>
                </a:solidFill>
                <a:latin typeface="Arial" pitchFamily="34" charset="0"/>
                <a:cs typeface="Arial" pitchFamily="34" charset="0"/>
              </a:rPr>
              <a:t>Low-cost, high volume items</a:t>
            </a:r>
            <a:r>
              <a:rPr lang="en-US" sz="2400" dirty="0" smtClean="0">
                <a:latin typeface="Arial" pitchFamily="34" charset="0"/>
                <a:cs typeface="Arial" pitchFamily="34" charset="0"/>
              </a:rPr>
              <a:t> such as paper clips and pencils often require little inspection because:</a:t>
            </a:r>
          </a:p>
          <a:p>
            <a:pPr algn="just" eaLnBrk="1" hangingPunct="1">
              <a:lnSpc>
                <a:spcPct val="80000"/>
              </a:lnSpc>
              <a:buFont typeface="Symbol" panose="05050102010706020507" pitchFamily="18" charset="2"/>
              <a:buNone/>
              <a:defRPr/>
            </a:pPr>
            <a:r>
              <a:rPr lang="en-US" sz="2400" dirty="0" smtClean="0">
                <a:latin typeface="Arial" pitchFamily="34" charset="0"/>
                <a:cs typeface="Arial" pitchFamily="34" charset="0"/>
              </a:rPr>
              <a:t>       1. the cost associated with passing defective items is quite low.</a:t>
            </a:r>
          </a:p>
          <a:p>
            <a:pPr algn="just" eaLnBrk="1" hangingPunct="1">
              <a:lnSpc>
                <a:spcPct val="80000"/>
              </a:lnSpc>
              <a:buFont typeface="Symbol" panose="05050102010706020507" pitchFamily="18" charset="2"/>
              <a:buNone/>
              <a:defRPr/>
            </a:pPr>
            <a:r>
              <a:rPr lang="en-US" sz="2400" dirty="0" smtClean="0">
                <a:latin typeface="Arial" pitchFamily="34" charset="0"/>
                <a:cs typeface="Arial" pitchFamily="34" charset="0"/>
              </a:rPr>
              <a:t>       2. the process that produce these items are usually highly reliable, so that defects are rare.</a:t>
            </a:r>
          </a:p>
          <a:p>
            <a:pPr algn="just" eaLnBrk="1" hangingPunct="1">
              <a:lnSpc>
                <a:spcPct val="80000"/>
              </a:lnSpc>
              <a:defRPr/>
            </a:pPr>
            <a:r>
              <a:rPr lang="en-US" sz="2400" dirty="0" smtClean="0">
                <a:solidFill>
                  <a:srgbClr val="CE2700"/>
                </a:solidFill>
                <a:latin typeface="Arial" pitchFamily="34" charset="0"/>
                <a:cs typeface="Arial" pitchFamily="34" charset="0"/>
              </a:rPr>
              <a:t>High-cost, low volume</a:t>
            </a:r>
            <a:r>
              <a:rPr lang="en-US" sz="2400" dirty="0" smtClean="0">
                <a:latin typeface="Arial" pitchFamily="34" charset="0"/>
                <a:cs typeface="Arial" pitchFamily="34" charset="0"/>
              </a:rPr>
              <a:t> items that have large cost associated with passing defective items often require more intensive inspection such as airplanes and spaceships.  </a:t>
            </a:r>
            <a:endParaRPr lang="ar-EG" sz="2400" dirty="0" smtClean="0">
              <a:latin typeface="Arial" pitchFamily="34" charset="0"/>
              <a:cs typeface="Arial" pitchFamily="34" charset="0"/>
            </a:endParaRPr>
          </a:p>
          <a:p>
            <a:pPr algn="just" eaLnBrk="1" hangingPunct="1">
              <a:lnSpc>
                <a:spcPct val="80000"/>
              </a:lnSpc>
              <a:defRPr/>
            </a:pPr>
            <a:r>
              <a:rPr lang="en-US" sz="2400" dirty="0" smtClean="0">
                <a:latin typeface="Arial" pitchFamily="34" charset="0"/>
                <a:cs typeface="Arial" pitchFamily="34" charset="0"/>
              </a:rPr>
              <a:t>The majority of </a:t>
            </a:r>
            <a:r>
              <a:rPr lang="en-US" sz="2400" dirty="0" smtClean="0">
                <a:solidFill>
                  <a:srgbClr val="CE2700"/>
                </a:solidFill>
                <a:latin typeface="Arial" pitchFamily="34" charset="0"/>
                <a:cs typeface="Arial" pitchFamily="34" charset="0"/>
              </a:rPr>
              <a:t>quality control applications ranges between these two extremes.</a:t>
            </a:r>
          </a:p>
          <a:p>
            <a:pPr algn="just" eaLnBrk="1" hangingPunct="1">
              <a:lnSpc>
                <a:spcPct val="80000"/>
              </a:lnSpc>
              <a:defRPr/>
            </a:pPr>
            <a:r>
              <a:rPr lang="en-US" sz="2400" dirty="0" smtClean="0">
                <a:solidFill>
                  <a:srgbClr val="2237A0"/>
                </a:solidFill>
                <a:latin typeface="Arial" pitchFamily="34" charset="0"/>
                <a:cs typeface="Arial" pitchFamily="34" charset="0"/>
              </a:rPr>
              <a:t>The amount of inspection needed is governed by the </a:t>
            </a:r>
            <a:r>
              <a:rPr lang="en-US" sz="2400" dirty="0" smtClean="0">
                <a:solidFill>
                  <a:srgbClr val="CE2700"/>
                </a:solidFill>
                <a:latin typeface="Arial" pitchFamily="34" charset="0"/>
                <a:cs typeface="Arial" pitchFamily="34" charset="0"/>
              </a:rPr>
              <a:t>cost of inspection</a:t>
            </a:r>
            <a:r>
              <a:rPr lang="en-US" sz="2400" dirty="0" smtClean="0">
                <a:solidFill>
                  <a:srgbClr val="2237A0"/>
                </a:solidFill>
                <a:latin typeface="Arial" pitchFamily="34" charset="0"/>
                <a:cs typeface="Arial" pitchFamily="34" charset="0"/>
              </a:rPr>
              <a:t> and </a:t>
            </a:r>
            <a:r>
              <a:rPr lang="en-US" sz="2400" dirty="0" smtClean="0">
                <a:solidFill>
                  <a:schemeClr val="tx2">
                    <a:lumMod val="75000"/>
                  </a:schemeClr>
                </a:solidFill>
                <a:latin typeface="Arial" pitchFamily="34" charset="0"/>
                <a:cs typeface="Arial" pitchFamily="34" charset="0"/>
              </a:rPr>
              <a:t>the expected </a:t>
            </a:r>
            <a:r>
              <a:rPr lang="en-US" sz="2400" dirty="0" smtClean="0">
                <a:solidFill>
                  <a:srgbClr val="CE2700"/>
                </a:solidFill>
                <a:latin typeface="Arial" pitchFamily="34" charset="0"/>
                <a:cs typeface="Arial" pitchFamily="34" charset="0"/>
              </a:rPr>
              <a:t>cost of passing defective items</a:t>
            </a:r>
            <a:r>
              <a:rPr lang="en-US" sz="2400" dirty="0" smtClean="0">
                <a:latin typeface="Arial" pitchFamily="34" charset="0"/>
                <a:cs typeface="Arial" pitchFamily="34" charset="0"/>
              </a:rPr>
              <a:t>.</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49"/>
          <p:cNvGrpSpPr>
            <a:grpSpLocks/>
          </p:cNvGrpSpPr>
          <p:nvPr/>
        </p:nvGrpSpPr>
        <p:grpSpPr bwMode="auto">
          <a:xfrm>
            <a:off x="520700" y="685800"/>
            <a:ext cx="7848600" cy="5343525"/>
            <a:chOff x="328" y="662"/>
            <a:chExt cx="4944" cy="3366"/>
          </a:xfrm>
        </p:grpSpPr>
        <p:grpSp>
          <p:nvGrpSpPr>
            <p:cNvPr id="3" name="Group 1040"/>
            <p:cNvGrpSpPr>
              <a:grpSpLocks/>
            </p:cNvGrpSpPr>
            <p:nvPr/>
          </p:nvGrpSpPr>
          <p:grpSpPr bwMode="auto">
            <a:xfrm>
              <a:off x="576" y="1200"/>
              <a:ext cx="4696" cy="2220"/>
              <a:chOff x="488" y="1288"/>
              <a:chExt cx="4696" cy="2220"/>
            </a:xfrm>
          </p:grpSpPr>
          <p:sp>
            <p:nvSpPr>
              <p:cNvPr id="37901" name="Rectangle 1027"/>
              <p:cNvSpPr>
                <a:spLocks noChangeArrowheads="1"/>
              </p:cNvSpPr>
              <p:nvPr/>
            </p:nvSpPr>
            <p:spPr bwMode="auto">
              <a:xfrm>
                <a:off x="488" y="1288"/>
                <a:ext cx="4696" cy="2212"/>
              </a:xfrm>
              <a:prstGeom prst="rect">
                <a:avLst/>
              </a:prstGeom>
              <a:solidFill>
                <a:srgbClr val="87C7B6"/>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37902" name="Line 1028"/>
              <p:cNvSpPr>
                <a:spLocks noChangeShapeType="1"/>
              </p:cNvSpPr>
              <p:nvPr/>
            </p:nvSpPr>
            <p:spPr bwMode="auto">
              <a:xfrm flipV="1">
                <a:off x="585" y="2621"/>
                <a:ext cx="4435" cy="86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7903" name="Arc 1029"/>
              <p:cNvSpPr>
                <a:spLocks/>
              </p:cNvSpPr>
              <p:nvPr/>
            </p:nvSpPr>
            <p:spPr bwMode="auto">
              <a:xfrm rot="10800000">
                <a:off x="576" y="1558"/>
                <a:ext cx="4048" cy="168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0" y="0"/>
                    </a:moveTo>
                    <a:cubicBezTo>
                      <a:pt x="11942" y="11"/>
                      <a:pt x="21600" y="9678"/>
                      <a:pt x="21600" y="21600"/>
                    </a:cubicBezTo>
                  </a:path>
                  <a:path w="21600" h="21600" stroke="0" extrusionOk="0">
                    <a:moveTo>
                      <a:pt x="20" y="0"/>
                    </a:moveTo>
                    <a:cubicBezTo>
                      <a:pt x="11942" y="11"/>
                      <a:pt x="21600" y="9678"/>
                      <a:pt x="21600" y="21600"/>
                    </a:cubicBezTo>
                    <a:lnTo>
                      <a:pt x="0" y="21600"/>
                    </a:lnTo>
                    <a:close/>
                  </a:path>
                </a:pathLst>
              </a:custGeom>
              <a:noFill/>
              <a:ln w="12700" cap="rnd">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37904" name="Line 1031"/>
              <p:cNvSpPr>
                <a:spLocks noChangeShapeType="1"/>
              </p:cNvSpPr>
              <p:nvPr/>
            </p:nvSpPr>
            <p:spPr bwMode="auto">
              <a:xfrm>
                <a:off x="2796" y="2685"/>
                <a:ext cx="0" cy="82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37897" name="Rectangle 1033"/>
            <p:cNvSpPr>
              <a:spLocks noChangeArrowheads="1"/>
            </p:cNvSpPr>
            <p:nvPr/>
          </p:nvSpPr>
          <p:spPr bwMode="auto">
            <a:xfrm rot="-5400000">
              <a:off x="200" y="1917"/>
              <a:ext cx="541" cy="2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a:solidFill>
                    <a:srgbClr val="CE2700"/>
                  </a:solidFill>
                </a:rPr>
                <a:t>Cost</a:t>
              </a:r>
              <a:endParaRPr lang="en-US">
                <a:solidFill>
                  <a:srgbClr val="CE2700"/>
                </a:solidFill>
              </a:endParaRPr>
            </a:p>
          </p:txBody>
        </p:sp>
        <p:sp>
          <p:nvSpPr>
            <p:cNvPr id="37898" name="Rectangle 1032"/>
            <p:cNvSpPr>
              <a:spLocks noChangeArrowheads="1"/>
            </p:cNvSpPr>
            <p:nvPr/>
          </p:nvSpPr>
          <p:spPr bwMode="auto">
            <a:xfrm>
              <a:off x="2202" y="3514"/>
              <a:ext cx="828" cy="2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a:solidFill>
                    <a:srgbClr val="CE2700"/>
                  </a:solidFill>
                </a:rPr>
                <a:t>Optimal</a:t>
              </a:r>
            </a:p>
          </p:txBody>
        </p:sp>
        <p:sp>
          <p:nvSpPr>
            <p:cNvPr id="37899" name="Rectangle 1034"/>
            <p:cNvSpPr>
              <a:spLocks noChangeArrowheads="1"/>
            </p:cNvSpPr>
            <p:nvPr/>
          </p:nvSpPr>
          <p:spPr bwMode="auto">
            <a:xfrm>
              <a:off x="1801" y="3742"/>
              <a:ext cx="2085" cy="2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a:solidFill>
                    <a:srgbClr val="CE2700"/>
                  </a:solidFill>
                </a:rPr>
                <a:t>Amount of Inspection</a:t>
              </a:r>
              <a:endParaRPr lang="en-US">
                <a:solidFill>
                  <a:srgbClr val="CE2700"/>
                </a:solidFill>
              </a:endParaRPr>
            </a:p>
          </p:txBody>
        </p:sp>
        <p:sp>
          <p:nvSpPr>
            <p:cNvPr id="37900" name="Arc 1044"/>
            <p:cNvSpPr>
              <a:spLocks/>
            </p:cNvSpPr>
            <p:nvPr/>
          </p:nvSpPr>
          <p:spPr bwMode="auto">
            <a:xfrm rot="9780000">
              <a:off x="866" y="662"/>
              <a:ext cx="3993" cy="2319"/>
            </a:xfrm>
            <a:custGeom>
              <a:avLst/>
              <a:gdLst>
                <a:gd name="T0" fmla="*/ 0 w 21600"/>
                <a:gd name="T1" fmla="*/ 0 h 21591"/>
                <a:gd name="T2" fmla="*/ 0 w 21600"/>
                <a:gd name="T3" fmla="*/ 0 h 21591"/>
                <a:gd name="T4" fmla="*/ 0 w 21600"/>
                <a:gd name="T5" fmla="*/ 0 h 21591"/>
                <a:gd name="T6" fmla="*/ 0 60000 65536"/>
                <a:gd name="T7" fmla="*/ 0 60000 65536"/>
                <a:gd name="T8" fmla="*/ 0 60000 65536"/>
                <a:gd name="T9" fmla="*/ 0 w 21600"/>
                <a:gd name="T10" fmla="*/ 0 h 21591"/>
                <a:gd name="T11" fmla="*/ 21600 w 21600"/>
                <a:gd name="T12" fmla="*/ 21591 h 21591"/>
              </a:gdLst>
              <a:ahLst/>
              <a:cxnLst>
                <a:cxn ang="T6">
                  <a:pos x="T0" y="T1"/>
                </a:cxn>
                <a:cxn ang="T7">
                  <a:pos x="T2" y="T3"/>
                </a:cxn>
                <a:cxn ang="T8">
                  <a:pos x="T4" y="T5"/>
                </a:cxn>
              </a:cxnLst>
              <a:rect l="T9" t="T10" r="T11" b="T12"/>
              <a:pathLst>
                <a:path w="21600" h="21591" fill="none" extrusionOk="0">
                  <a:moveTo>
                    <a:pt x="622" y="-1"/>
                  </a:moveTo>
                  <a:cubicBezTo>
                    <a:pt x="12304" y="336"/>
                    <a:pt x="21600" y="9903"/>
                    <a:pt x="21600" y="21591"/>
                  </a:cubicBezTo>
                </a:path>
                <a:path w="21600" h="21591" stroke="0" extrusionOk="0">
                  <a:moveTo>
                    <a:pt x="622" y="-1"/>
                  </a:moveTo>
                  <a:cubicBezTo>
                    <a:pt x="12304" y="336"/>
                    <a:pt x="21600" y="9903"/>
                    <a:pt x="21600" y="21591"/>
                  </a:cubicBezTo>
                  <a:lnTo>
                    <a:pt x="0" y="21591"/>
                  </a:lnTo>
                  <a:close/>
                </a:path>
              </a:pathLst>
            </a:custGeom>
            <a:noFill/>
            <a:ln w="38100" cap="rnd">
              <a:solidFill>
                <a:schemeClr val="accent2"/>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grpSp>
      <p:sp>
        <p:nvSpPr>
          <p:cNvPr id="12290" name="Rectangle 1026"/>
          <p:cNvSpPr>
            <a:spLocks noGrp="1" noChangeArrowheads="1"/>
          </p:cNvSpPr>
          <p:nvPr>
            <p:ph type="title"/>
          </p:nvPr>
        </p:nvSpPr>
        <p:spPr>
          <a:xfrm>
            <a:off x="0" y="265113"/>
            <a:ext cx="9144000" cy="554037"/>
          </a:xfrm>
        </p:spPr>
        <p:txBody>
          <a:bodyPr lIns="90488" tIns="44450" rIns="90488" bIns="44450" anchor="b">
            <a:normAutofit fontScale="90000"/>
          </a:bodyPr>
          <a:lstStyle/>
          <a:p>
            <a:pPr eaLnBrk="1" hangingPunct="1">
              <a:defRPr/>
            </a:pPr>
            <a:r>
              <a:rPr lang="en-US" smtClean="0"/>
              <a:t>Inspection Costs</a:t>
            </a:r>
            <a:endParaRPr lang="en-US" b="1" smtClean="0"/>
          </a:p>
        </p:txBody>
      </p:sp>
      <p:sp>
        <p:nvSpPr>
          <p:cNvPr id="37892" name="Rectangle 1035"/>
          <p:cNvSpPr>
            <a:spLocks noChangeArrowheads="1"/>
          </p:cNvSpPr>
          <p:nvPr/>
        </p:nvSpPr>
        <p:spPr bwMode="auto">
          <a:xfrm>
            <a:off x="6858000" y="3444875"/>
            <a:ext cx="1323975" cy="638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rPr>
              <a:t>Cost of </a:t>
            </a:r>
            <a:br>
              <a:rPr lang="en-US">
                <a:solidFill>
                  <a:srgbClr val="CE2700"/>
                </a:solidFill>
              </a:rPr>
            </a:br>
            <a:r>
              <a:rPr lang="en-US">
                <a:solidFill>
                  <a:srgbClr val="CE2700"/>
                </a:solidFill>
              </a:rPr>
              <a:t>inspection</a:t>
            </a:r>
          </a:p>
        </p:txBody>
      </p:sp>
      <p:sp>
        <p:nvSpPr>
          <p:cNvPr id="37893" name="Rectangle 1036"/>
          <p:cNvSpPr>
            <a:spLocks noChangeArrowheads="1"/>
          </p:cNvSpPr>
          <p:nvPr/>
        </p:nvSpPr>
        <p:spPr bwMode="auto">
          <a:xfrm>
            <a:off x="6248400" y="4206875"/>
            <a:ext cx="1298575" cy="912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rPr>
              <a:t>Cost of </a:t>
            </a:r>
            <a:br>
              <a:rPr lang="en-US">
                <a:solidFill>
                  <a:srgbClr val="CE2700"/>
                </a:solidFill>
              </a:rPr>
            </a:br>
            <a:r>
              <a:rPr lang="en-US">
                <a:solidFill>
                  <a:srgbClr val="CE2700"/>
                </a:solidFill>
              </a:rPr>
              <a:t>passing</a:t>
            </a:r>
          </a:p>
          <a:p>
            <a:r>
              <a:rPr lang="en-US">
                <a:solidFill>
                  <a:srgbClr val="CE2700"/>
                </a:solidFill>
              </a:rPr>
              <a:t>defectives</a:t>
            </a:r>
          </a:p>
        </p:txBody>
      </p:sp>
      <p:sp>
        <p:nvSpPr>
          <p:cNvPr id="37894" name="Rectangle 1037"/>
          <p:cNvSpPr>
            <a:spLocks noChangeArrowheads="1"/>
          </p:cNvSpPr>
          <p:nvPr/>
        </p:nvSpPr>
        <p:spPr bwMode="auto">
          <a:xfrm>
            <a:off x="5029200" y="3216275"/>
            <a:ext cx="1422400" cy="393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CE2700"/>
                </a:solidFill>
              </a:rPr>
              <a:t>Total Cost</a:t>
            </a:r>
          </a:p>
        </p:txBody>
      </p:sp>
      <p:sp>
        <p:nvSpPr>
          <p:cNvPr id="37895" name="Text Box 1039"/>
          <p:cNvSpPr txBox="1">
            <a:spLocks noChangeArrowheads="1"/>
          </p:cNvSpPr>
          <p:nvPr/>
        </p:nvSpPr>
        <p:spPr bwMode="auto">
          <a:xfrm>
            <a:off x="95250" y="838200"/>
            <a:ext cx="172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10.3</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304800"/>
            <a:ext cx="9144000" cy="514350"/>
          </a:xfrm>
        </p:spPr>
        <p:txBody>
          <a:bodyPr lIns="90488" tIns="44450" rIns="90488" bIns="44450" anchor="b">
            <a:normAutofit fontScale="90000"/>
          </a:bodyPr>
          <a:lstStyle/>
          <a:p>
            <a:pPr eaLnBrk="1" hangingPunct="1">
              <a:defRPr/>
            </a:pPr>
            <a:r>
              <a:rPr lang="en-US" dirty="0" smtClean="0"/>
              <a:t>Where to Inspect in the Process</a:t>
            </a:r>
            <a:endParaRPr lang="en-US" b="1" dirty="0" smtClean="0"/>
          </a:p>
        </p:txBody>
      </p:sp>
      <p:sp>
        <p:nvSpPr>
          <p:cNvPr id="38915" name="Rectangle 3"/>
          <p:cNvSpPr>
            <a:spLocks noGrp="1" noChangeArrowheads="1"/>
          </p:cNvSpPr>
          <p:nvPr>
            <p:ph type="body" idx="1"/>
          </p:nvPr>
        </p:nvSpPr>
        <p:spPr>
          <a:xfrm>
            <a:off x="381000" y="1238250"/>
            <a:ext cx="8382000" cy="5162550"/>
          </a:xfrm>
          <a:noFill/>
        </p:spPr>
        <p:txBody>
          <a:bodyPr lIns="90488" tIns="44450" rIns="90488" bIns="44450">
            <a:normAutofit/>
          </a:bodyPr>
          <a:lstStyle/>
          <a:p>
            <a:pPr eaLnBrk="1" hangingPunct="1">
              <a:lnSpc>
                <a:spcPct val="90000"/>
              </a:lnSpc>
              <a:spcBef>
                <a:spcPct val="50000"/>
              </a:spcBef>
              <a:buFont typeface="Symbol" panose="05050102010706020507" pitchFamily="18" charset="2"/>
              <a:buNone/>
            </a:pPr>
            <a:r>
              <a:rPr lang="en-US" dirty="0" smtClean="0">
                <a:solidFill>
                  <a:schemeClr val="tx2"/>
                </a:solidFill>
              </a:rPr>
              <a:t>Inspection always adds to the cost of the product; therefore, it is important to restrict inspection efforts to the points where they can do the most good. In manufacturing, some of the typical inspection points are:</a:t>
            </a:r>
            <a:r>
              <a:rPr lang="en-US" dirty="0" smtClean="0"/>
              <a:t> </a:t>
            </a:r>
          </a:p>
          <a:p>
            <a:pPr eaLnBrk="1" hangingPunct="1">
              <a:lnSpc>
                <a:spcPct val="90000"/>
              </a:lnSpc>
              <a:spcBef>
                <a:spcPct val="50000"/>
              </a:spcBef>
            </a:pPr>
            <a:r>
              <a:rPr lang="en-US" dirty="0" smtClean="0"/>
              <a:t>Raw materials and purchased parts</a:t>
            </a:r>
          </a:p>
          <a:p>
            <a:pPr eaLnBrk="1" hangingPunct="1">
              <a:lnSpc>
                <a:spcPct val="90000"/>
              </a:lnSpc>
              <a:spcBef>
                <a:spcPct val="50000"/>
              </a:spcBef>
            </a:pPr>
            <a:r>
              <a:rPr lang="en-US" dirty="0" smtClean="0"/>
              <a:t>Finished products</a:t>
            </a:r>
          </a:p>
          <a:p>
            <a:pPr eaLnBrk="1" hangingPunct="1">
              <a:lnSpc>
                <a:spcPct val="90000"/>
              </a:lnSpc>
              <a:spcBef>
                <a:spcPct val="50000"/>
              </a:spcBef>
            </a:pPr>
            <a:r>
              <a:rPr lang="en-US" dirty="0" smtClean="0"/>
              <a:t>Before a costly operation</a:t>
            </a:r>
          </a:p>
          <a:p>
            <a:pPr eaLnBrk="1" hangingPunct="1">
              <a:lnSpc>
                <a:spcPct val="90000"/>
              </a:lnSpc>
              <a:spcBef>
                <a:spcPct val="50000"/>
              </a:spcBef>
            </a:pPr>
            <a:r>
              <a:rPr lang="en-US" dirty="0" smtClean="0"/>
              <a:t>Before an irreversible process</a:t>
            </a:r>
          </a:p>
          <a:p>
            <a:pPr eaLnBrk="1" hangingPunct="1">
              <a:lnSpc>
                <a:spcPct val="90000"/>
              </a:lnSpc>
              <a:spcBef>
                <a:spcPct val="50000"/>
              </a:spcBef>
            </a:pPr>
            <a:r>
              <a:rPr lang="en-US" dirty="0" smtClean="0"/>
              <a:t>Before a covering process</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261938"/>
            <a:ext cx="9144000" cy="554037"/>
          </a:xfrm>
        </p:spPr>
        <p:txBody>
          <a:bodyPr lIns="90488" tIns="44450" rIns="90488" bIns="44450" anchor="b">
            <a:normAutofit/>
          </a:bodyPr>
          <a:lstStyle/>
          <a:p>
            <a:pPr eaLnBrk="1" hangingPunct="1">
              <a:defRPr/>
            </a:pPr>
            <a:r>
              <a:rPr lang="en-US" dirty="0" smtClean="0"/>
              <a:t>Examples of Inspection Points</a:t>
            </a:r>
            <a:endParaRPr lang="en-US" b="1" dirty="0" smtClean="0"/>
          </a:p>
        </p:txBody>
      </p:sp>
      <p:grpSp>
        <p:nvGrpSpPr>
          <p:cNvPr id="2" name="Group 11"/>
          <p:cNvGrpSpPr>
            <a:grpSpLocks/>
          </p:cNvGrpSpPr>
          <p:nvPr/>
        </p:nvGrpSpPr>
        <p:grpSpPr bwMode="auto">
          <a:xfrm>
            <a:off x="838200" y="1419225"/>
            <a:ext cx="7926388" cy="5133975"/>
            <a:chOff x="528" y="768"/>
            <a:chExt cx="4993" cy="3234"/>
          </a:xfrm>
        </p:grpSpPr>
        <p:graphicFrame>
          <p:nvGraphicFramePr>
            <p:cNvPr id="1026" name="Object 3"/>
            <p:cNvGraphicFramePr>
              <a:graphicFrameLocks/>
            </p:cNvGraphicFramePr>
            <p:nvPr/>
          </p:nvGraphicFramePr>
          <p:xfrm>
            <a:off x="528" y="768"/>
            <a:ext cx="4993" cy="3234"/>
          </p:xfrm>
          <a:graphic>
            <a:graphicData uri="http://schemas.openxmlformats.org/presentationml/2006/ole">
              <p:oleObj spid="_x0000_s1026" name="Document" r:id="rId3" imgW="7927848" imgH="5151120" progId="Word.Document.8">
                <p:embed/>
              </p:oleObj>
            </a:graphicData>
          </a:graphic>
        </p:graphicFrame>
        <p:sp>
          <p:nvSpPr>
            <p:cNvPr id="1030" name="Line 4"/>
            <p:cNvSpPr>
              <a:spLocks noChangeShapeType="1"/>
            </p:cNvSpPr>
            <p:nvPr/>
          </p:nvSpPr>
          <p:spPr bwMode="auto">
            <a:xfrm>
              <a:off x="576" y="1296"/>
              <a:ext cx="4915" cy="0"/>
            </a:xfrm>
            <a:prstGeom prst="line">
              <a:avLst/>
            </a:prstGeom>
            <a:noFill/>
            <a:ln w="12700">
              <a:solidFill>
                <a:srgbClr val="CE2700"/>
              </a:solidFill>
              <a:round/>
              <a:headEnd/>
              <a:tailEnd/>
            </a:ln>
            <a:extLst>
              <a:ext uri="{909E8E84-426E-40DD-AFC4-6F175D3DCCD1}">
                <a14:hiddenFill xmlns="" xmlns:a14="http://schemas.microsoft.com/office/drawing/2010/main">
                  <a:noFill/>
                </a14:hiddenFill>
              </a:ext>
            </a:extLst>
          </p:spPr>
          <p:txBody>
            <a:bodyPr wrap="none" anchor="ctr"/>
            <a:lstStyle/>
            <a:p>
              <a:endParaRPr lang="en-US" sz="1800"/>
            </a:p>
          </p:txBody>
        </p:sp>
        <p:sp>
          <p:nvSpPr>
            <p:cNvPr id="1031" name="Line 5"/>
            <p:cNvSpPr>
              <a:spLocks noChangeShapeType="1"/>
            </p:cNvSpPr>
            <p:nvPr/>
          </p:nvSpPr>
          <p:spPr bwMode="auto">
            <a:xfrm>
              <a:off x="576" y="2496"/>
              <a:ext cx="4915" cy="0"/>
            </a:xfrm>
            <a:prstGeom prst="line">
              <a:avLst/>
            </a:prstGeom>
            <a:noFill/>
            <a:ln w="12700">
              <a:solidFill>
                <a:srgbClr val="CE2700"/>
              </a:solidFill>
              <a:round/>
              <a:headEnd/>
              <a:tailEnd/>
            </a:ln>
            <a:extLst>
              <a:ext uri="{909E8E84-426E-40DD-AFC4-6F175D3DCCD1}">
                <a14:hiddenFill xmlns="" xmlns:a14="http://schemas.microsoft.com/office/drawing/2010/main">
                  <a:noFill/>
                </a14:hiddenFill>
              </a:ext>
            </a:extLst>
          </p:spPr>
          <p:txBody>
            <a:bodyPr wrap="none" anchor="ctr"/>
            <a:lstStyle/>
            <a:p>
              <a:endParaRPr lang="en-US" sz="1800"/>
            </a:p>
          </p:txBody>
        </p:sp>
        <p:sp>
          <p:nvSpPr>
            <p:cNvPr id="1032" name="Line 6"/>
            <p:cNvSpPr>
              <a:spLocks noChangeShapeType="1"/>
            </p:cNvSpPr>
            <p:nvPr/>
          </p:nvSpPr>
          <p:spPr bwMode="auto">
            <a:xfrm>
              <a:off x="576" y="3456"/>
              <a:ext cx="4915" cy="0"/>
            </a:xfrm>
            <a:prstGeom prst="line">
              <a:avLst/>
            </a:prstGeom>
            <a:noFill/>
            <a:ln w="12700">
              <a:solidFill>
                <a:srgbClr val="CE2700"/>
              </a:solidFill>
              <a:round/>
              <a:headEnd/>
              <a:tailEnd/>
            </a:ln>
            <a:extLst>
              <a:ext uri="{909E8E84-426E-40DD-AFC4-6F175D3DCCD1}">
                <a14:hiddenFill xmlns="" xmlns:a14="http://schemas.microsoft.com/office/drawing/2010/main">
                  <a:noFill/>
                </a14:hiddenFill>
              </a:ext>
            </a:extLst>
          </p:spPr>
          <p:txBody>
            <a:bodyPr wrap="none" anchor="ctr"/>
            <a:lstStyle/>
            <a:p>
              <a:endParaRPr lang="en-US" sz="1800"/>
            </a:p>
          </p:txBody>
        </p:sp>
      </p:grpSp>
      <p:sp>
        <p:nvSpPr>
          <p:cNvPr id="1029" name="Text Box 8"/>
          <p:cNvSpPr txBox="1">
            <a:spLocks noChangeArrowheads="1"/>
          </p:cNvSpPr>
          <p:nvPr/>
        </p:nvSpPr>
        <p:spPr bwMode="auto">
          <a:xfrm>
            <a:off x="133350" y="838200"/>
            <a:ext cx="162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Table 10.1</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685800" y="0"/>
            <a:ext cx="7772400" cy="1143000"/>
          </a:xfrm>
        </p:spPr>
        <p:txBody>
          <a:bodyPr>
            <a:normAutofit/>
          </a:bodyPr>
          <a:lstStyle/>
          <a:p>
            <a:pPr eaLnBrk="1" hangingPunct="1">
              <a:defRPr/>
            </a:pPr>
            <a:r>
              <a:rPr lang="en-US" dirty="0" smtClean="0"/>
              <a:t>Centralized versus on-site inspection</a:t>
            </a:r>
          </a:p>
        </p:txBody>
      </p:sp>
      <p:sp>
        <p:nvSpPr>
          <p:cNvPr id="39939" name="Rectangle 3"/>
          <p:cNvSpPr>
            <a:spLocks noGrp="1" noChangeArrowheads="1"/>
          </p:cNvSpPr>
          <p:nvPr>
            <p:ph type="body" idx="1"/>
          </p:nvPr>
        </p:nvSpPr>
        <p:spPr>
          <a:xfrm>
            <a:off x="381000" y="1058863"/>
            <a:ext cx="8229600" cy="5570537"/>
          </a:xfrm>
        </p:spPr>
        <p:txBody>
          <a:bodyPr/>
          <a:lstStyle/>
          <a:p>
            <a:pPr eaLnBrk="1" hangingPunct="1"/>
            <a:r>
              <a:rPr lang="en-US" dirty="0" smtClean="0"/>
              <a:t>Some situations require that inspections be performed on site such as inspecting the hull of a ship for cracks. </a:t>
            </a:r>
          </a:p>
          <a:p>
            <a:pPr eaLnBrk="1" hangingPunct="1">
              <a:buFont typeface="Symbol" panose="05050102010706020507" pitchFamily="18" charset="2"/>
              <a:buNone/>
            </a:pPr>
            <a:endParaRPr lang="en-US" dirty="0" smtClean="0"/>
          </a:p>
          <a:p>
            <a:pPr eaLnBrk="1" hangingPunct="1"/>
            <a:r>
              <a:rPr lang="en-US" dirty="0" smtClean="0"/>
              <a:t>Some situations require specialized tests to be performed in a lab such as medical tests, analyzing food samples, testing metals for hardness, running viscosity tests on lubricants.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0" y="57150"/>
            <a:ext cx="9144000" cy="704850"/>
          </a:xfrm>
        </p:spPr>
        <p:txBody>
          <a:bodyPr>
            <a:normAutofit/>
          </a:bodyPr>
          <a:lstStyle/>
          <a:p>
            <a:pPr eaLnBrk="1" hangingPunct="1">
              <a:defRPr/>
            </a:pPr>
            <a:r>
              <a:rPr lang="en-US" dirty="0" smtClean="0"/>
              <a:t>Statistical process control</a:t>
            </a:r>
          </a:p>
        </p:txBody>
      </p:sp>
      <p:sp>
        <p:nvSpPr>
          <p:cNvPr id="40963" name="Rectangle 4"/>
          <p:cNvSpPr>
            <a:spLocks noGrp="1" noChangeArrowheads="1"/>
          </p:cNvSpPr>
          <p:nvPr>
            <p:ph type="body" idx="1"/>
          </p:nvPr>
        </p:nvSpPr>
        <p:spPr>
          <a:xfrm>
            <a:off x="404813" y="838200"/>
            <a:ext cx="8510587" cy="5715000"/>
          </a:xfrm>
          <a:noFill/>
        </p:spPr>
        <p:txBody>
          <a:bodyPr>
            <a:normAutofit/>
          </a:bodyPr>
          <a:lstStyle/>
          <a:p>
            <a:pPr eaLnBrk="1" hangingPunct="1"/>
            <a:r>
              <a:rPr lang="en-US" dirty="0" smtClean="0"/>
              <a:t>Quality control is concerned with </a:t>
            </a:r>
            <a:r>
              <a:rPr lang="en-US" dirty="0" smtClean="0">
                <a:solidFill>
                  <a:srgbClr val="2237A0"/>
                </a:solidFill>
              </a:rPr>
              <a:t>the quality of conformance of a process</a:t>
            </a:r>
            <a:r>
              <a:rPr lang="en-US" dirty="0" smtClean="0"/>
              <a:t>: Does the output of a process conform to the intent of design?</a:t>
            </a:r>
          </a:p>
          <a:p>
            <a:pPr eaLnBrk="1" hangingPunct="1"/>
            <a:r>
              <a:rPr lang="en-US" dirty="0" smtClean="0"/>
              <a:t>Managers use Statistical Process Control (SPC) to evaluate the output of a process to determine if it is statistically acceptable.</a:t>
            </a:r>
          </a:p>
          <a:p>
            <a:pPr eaLnBrk="1" hangingPunct="1"/>
            <a:r>
              <a:rPr lang="en-US" i="1" u="sng" dirty="0" smtClean="0">
                <a:solidFill>
                  <a:schemeClr val="tx2"/>
                </a:solidFill>
              </a:rPr>
              <a:t>Statistical Process Control</a:t>
            </a:r>
            <a:r>
              <a:rPr lang="en-US" dirty="0" smtClean="0">
                <a:solidFill>
                  <a:schemeClr val="tx2"/>
                </a:solidFill>
              </a:rPr>
              <a:t>:</a:t>
            </a:r>
            <a:r>
              <a:rPr lang="en-US" dirty="0" smtClean="0"/>
              <a:t> </a:t>
            </a:r>
            <a:br>
              <a:rPr lang="en-US" dirty="0" smtClean="0"/>
            </a:br>
            <a:r>
              <a:rPr lang="en-US" dirty="0" smtClean="0"/>
              <a:t>Statistical evaluation of the output of a process during production</a:t>
            </a:r>
          </a:p>
          <a:p>
            <a:pPr eaLnBrk="1" hangingPunct="1"/>
            <a:r>
              <a:rPr lang="en-US" i="1" u="sng" dirty="0" smtClean="0">
                <a:solidFill>
                  <a:schemeClr val="tx2"/>
                </a:solidFill>
              </a:rPr>
              <a:t>Quality of Conformance:</a:t>
            </a:r>
            <a:r>
              <a:rPr lang="en-US" i="1" u="sng" dirty="0" smtClean="0"/>
              <a:t/>
            </a:r>
            <a:br>
              <a:rPr lang="en-US" i="1" u="sng" dirty="0" smtClean="0"/>
            </a:br>
            <a:r>
              <a:rPr lang="en-US" dirty="0" smtClean="0"/>
              <a:t>A product or service conforms to specifications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0" y="38100"/>
            <a:ext cx="9144000" cy="917575"/>
          </a:xfrm>
        </p:spPr>
        <p:txBody>
          <a:bodyPr/>
          <a:lstStyle/>
          <a:p>
            <a:pPr eaLnBrk="1" hangingPunct="1">
              <a:defRPr/>
            </a:pPr>
            <a:r>
              <a:rPr lang="en-US" smtClean="0"/>
              <a:t>Control Chart</a:t>
            </a:r>
          </a:p>
        </p:txBody>
      </p:sp>
      <p:sp>
        <p:nvSpPr>
          <p:cNvPr id="41987" name="Rectangle 3"/>
          <p:cNvSpPr>
            <a:spLocks noGrp="1" noChangeArrowheads="1"/>
          </p:cNvSpPr>
          <p:nvPr>
            <p:ph type="body" idx="1"/>
          </p:nvPr>
        </p:nvSpPr>
        <p:spPr>
          <a:xfrm>
            <a:off x="228600" y="1230313"/>
            <a:ext cx="8534400" cy="5322887"/>
          </a:xfrm>
        </p:spPr>
        <p:txBody>
          <a:bodyPr/>
          <a:lstStyle/>
          <a:p>
            <a:pPr eaLnBrk="1" hangingPunct="1">
              <a:spcBef>
                <a:spcPct val="40000"/>
              </a:spcBef>
            </a:pPr>
            <a:r>
              <a:rPr lang="en-US" dirty="0" smtClean="0">
                <a:solidFill>
                  <a:schemeClr val="tx2"/>
                </a:solidFill>
              </a:rPr>
              <a:t>Control Chart:</a:t>
            </a:r>
            <a:r>
              <a:rPr lang="en-US" dirty="0" smtClean="0"/>
              <a:t> an important tool in SPC </a:t>
            </a:r>
          </a:p>
          <a:p>
            <a:pPr lvl="1" eaLnBrk="1" hangingPunct="1">
              <a:spcBef>
                <a:spcPct val="40000"/>
              </a:spcBef>
            </a:pPr>
            <a:r>
              <a:rPr lang="en-US" i="1" u="sng" dirty="0" smtClean="0"/>
              <a:t>Purpose:</a:t>
            </a:r>
            <a:r>
              <a:rPr lang="en-US" dirty="0" smtClean="0"/>
              <a:t> to monitor process output to see if it is random (in control) or not (out of control).</a:t>
            </a:r>
          </a:p>
          <a:p>
            <a:pPr lvl="1" eaLnBrk="1" hangingPunct="1">
              <a:spcBef>
                <a:spcPct val="40000"/>
              </a:spcBef>
            </a:pPr>
            <a:r>
              <a:rPr lang="en-US" dirty="0" smtClean="0"/>
              <a:t>A time ordered plot representative sample statistics obtained from an on going process (e.g. sample means).</a:t>
            </a:r>
          </a:p>
          <a:p>
            <a:pPr lvl="1" eaLnBrk="1" hangingPunct="1">
              <a:spcBef>
                <a:spcPct val="40000"/>
              </a:spcBef>
            </a:pPr>
            <a:r>
              <a:rPr lang="en-US" dirty="0" smtClean="0"/>
              <a:t>Upper and lower control limits define the range of acceptable variation.</a:t>
            </a:r>
          </a:p>
          <a:p>
            <a:pPr lvl="1" eaLnBrk="1" hangingPunct="1">
              <a:spcBef>
                <a:spcPct val="40000"/>
              </a:spcBef>
            </a:pPr>
            <a:endParaRPr lang="en-US"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261938"/>
            <a:ext cx="9144000" cy="554037"/>
          </a:xfrm>
        </p:spPr>
        <p:txBody>
          <a:bodyPr lIns="90488" tIns="44450" rIns="90488" bIns="44450" anchor="b"/>
          <a:lstStyle/>
          <a:p>
            <a:pPr eaLnBrk="1" hangingPunct="1">
              <a:defRPr/>
            </a:pPr>
            <a:r>
              <a:rPr lang="en-US" sz="2800" b="1" dirty="0" smtClean="0">
                <a:solidFill>
                  <a:schemeClr val="tx1"/>
                </a:solidFill>
                <a:effectLst/>
                <a:latin typeface="Arial" panose="020B0604020202020204" pitchFamily="34" charset="0"/>
                <a:cs typeface="Arial" panose="020B0604020202020204" pitchFamily="34" charset="0"/>
              </a:rPr>
              <a:t>Control Chart</a:t>
            </a:r>
          </a:p>
        </p:txBody>
      </p:sp>
      <p:grpSp>
        <p:nvGrpSpPr>
          <p:cNvPr id="2" name="Group 81"/>
          <p:cNvGrpSpPr>
            <a:grpSpLocks/>
          </p:cNvGrpSpPr>
          <p:nvPr/>
        </p:nvGrpSpPr>
        <p:grpSpPr bwMode="auto">
          <a:xfrm>
            <a:off x="574675" y="1792288"/>
            <a:ext cx="8378825" cy="3921125"/>
            <a:chOff x="457" y="1129"/>
            <a:chExt cx="5278" cy="2470"/>
          </a:xfrm>
        </p:grpSpPr>
        <p:sp>
          <p:nvSpPr>
            <p:cNvPr id="43013" name="Line 3"/>
            <p:cNvSpPr>
              <a:spLocks noChangeShapeType="1"/>
            </p:cNvSpPr>
            <p:nvPr/>
          </p:nvSpPr>
          <p:spPr bwMode="auto">
            <a:xfrm flipV="1">
              <a:off x="567" y="1396"/>
              <a:ext cx="0" cy="1592"/>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14" name="Line 4"/>
            <p:cNvSpPr>
              <a:spLocks noChangeShapeType="1"/>
            </p:cNvSpPr>
            <p:nvPr/>
          </p:nvSpPr>
          <p:spPr bwMode="auto">
            <a:xfrm>
              <a:off x="532" y="2981"/>
              <a:ext cx="72" cy="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15" name="Line 5"/>
            <p:cNvSpPr>
              <a:spLocks noChangeShapeType="1"/>
            </p:cNvSpPr>
            <p:nvPr/>
          </p:nvSpPr>
          <p:spPr bwMode="auto">
            <a:xfrm>
              <a:off x="532" y="2665"/>
              <a:ext cx="72" cy="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16" name="Line 6"/>
            <p:cNvSpPr>
              <a:spLocks noChangeShapeType="1"/>
            </p:cNvSpPr>
            <p:nvPr/>
          </p:nvSpPr>
          <p:spPr bwMode="auto">
            <a:xfrm>
              <a:off x="532" y="2351"/>
              <a:ext cx="72" cy="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17" name="Line 7"/>
            <p:cNvSpPr>
              <a:spLocks noChangeShapeType="1"/>
            </p:cNvSpPr>
            <p:nvPr/>
          </p:nvSpPr>
          <p:spPr bwMode="auto">
            <a:xfrm>
              <a:off x="532" y="2035"/>
              <a:ext cx="72" cy="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18" name="Line 8"/>
            <p:cNvSpPr>
              <a:spLocks noChangeShapeType="1"/>
            </p:cNvSpPr>
            <p:nvPr/>
          </p:nvSpPr>
          <p:spPr bwMode="auto">
            <a:xfrm>
              <a:off x="532" y="1721"/>
              <a:ext cx="72" cy="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19" name="Line 9"/>
            <p:cNvSpPr>
              <a:spLocks noChangeShapeType="1"/>
            </p:cNvSpPr>
            <p:nvPr/>
          </p:nvSpPr>
          <p:spPr bwMode="auto">
            <a:xfrm>
              <a:off x="532" y="1404"/>
              <a:ext cx="72" cy="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20" name="Line 10"/>
            <p:cNvSpPr>
              <a:spLocks noChangeShapeType="1"/>
            </p:cNvSpPr>
            <p:nvPr/>
          </p:nvSpPr>
          <p:spPr bwMode="auto">
            <a:xfrm>
              <a:off x="576" y="2981"/>
              <a:ext cx="4544" cy="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21" name="Line 11"/>
            <p:cNvSpPr>
              <a:spLocks noChangeShapeType="1"/>
            </p:cNvSpPr>
            <p:nvPr/>
          </p:nvSpPr>
          <p:spPr bwMode="auto">
            <a:xfrm flipV="1">
              <a:off x="567"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22" name="Line 12"/>
            <p:cNvSpPr>
              <a:spLocks noChangeShapeType="1"/>
            </p:cNvSpPr>
            <p:nvPr/>
          </p:nvSpPr>
          <p:spPr bwMode="auto">
            <a:xfrm flipV="1">
              <a:off x="870"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23" name="Line 13"/>
            <p:cNvSpPr>
              <a:spLocks noChangeShapeType="1"/>
            </p:cNvSpPr>
            <p:nvPr/>
          </p:nvSpPr>
          <p:spPr bwMode="auto">
            <a:xfrm flipV="1">
              <a:off x="1175"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24" name="Line 14"/>
            <p:cNvSpPr>
              <a:spLocks noChangeShapeType="1"/>
            </p:cNvSpPr>
            <p:nvPr/>
          </p:nvSpPr>
          <p:spPr bwMode="auto">
            <a:xfrm flipV="1">
              <a:off x="1478"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25" name="Line 15"/>
            <p:cNvSpPr>
              <a:spLocks noChangeShapeType="1"/>
            </p:cNvSpPr>
            <p:nvPr/>
          </p:nvSpPr>
          <p:spPr bwMode="auto">
            <a:xfrm flipV="1">
              <a:off x="1783"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26" name="Line 16"/>
            <p:cNvSpPr>
              <a:spLocks noChangeShapeType="1"/>
            </p:cNvSpPr>
            <p:nvPr/>
          </p:nvSpPr>
          <p:spPr bwMode="auto">
            <a:xfrm flipV="1">
              <a:off x="2087"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27" name="Line 17"/>
            <p:cNvSpPr>
              <a:spLocks noChangeShapeType="1"/>
            </p:cNvSpPr>
            <p:nvPr/>
          </p:nvSpPr>
          <p:spPr bwMode="auto">
            <a:xfrm flipV="1">
              <a:off x="2392"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28" name="Line 18"/>
            <p:cNvSpPr>
              <a:spLocks noChangeShapeType="1"/>
            </p:cNvSpPr>
            <p:nvPr/>
          </p:nvSpPr>
          <p:spPr bwMode="auto">
            <a:xfrm flipV="1">
              <a:off x="2694"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29" name="Line 19"/>
            <p:cNvSpPr>
              <a:spLocks noChangeShapeType="1"/>
            </p:cNvSpPr>
            <p:nvPr/>
          </p:nvSpPr>
          <p:spPr bwMode="auto">
            <a:xfrm flipV="1">
              <a:off x="2999"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30" name="Line 20"/>
            <p:cNvSpPr>
              <a:spLocks noChangeShapeType="1"/>
            </p:cNvSpPr>
            <p:nvPr/>
          </p:nvSpPr>
          <p:spPr bwMode="auto">
            <a:xfrm flipV="1">
              <a:off x="3303"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31" name="Line 21"/>
            <p:cNvSpPr>
              <a:spLocks noChangeShapeType="1"/>
            </p:cNvSpPr>
            <p:nvPr/>
          </p:nvSpPr>
          <p:spPr bwMode="auto">
            <a:xfrm flipV="1">
              <a:off x="3608"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32" name="Line 22"/>
            <p:cNvSpPr>
              <a:spLocks noChangeShapeType="1"/>
            </p:cNvSpPr>
            <p:nvPr/>
          </p:nvSpPr>
          <p:spPr bwMode="auto">
            <a:xfrm flipV="1">
              <a:off x="3912"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33" name="Line 23"/>
            <p:cNvSpPr>
              <a:spLocks noChangeShapeType="1"/>
            </p:cNvSpPr>
            <p:nvPr/>
          </p:nvSpPr>
          <p:spPr bwMode="auto">
            <a:xfrm flipV="1">
              <a:off x="4217"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34" name="Line 24"/>
            <p:cNvSpPr>
              <a:spLocks noChangeShapeType="1"/>
            </p:cNvSpPr>
            <p:nvPr/>
          </p:nvSpPr>
          <p:spPr bwMode="auto">
            <a:xfrm flipV="1">
              <a:off x="4519"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35" name="Line 25"/>
            <p:cNvSpPr>
              <a:spLocks noChangeShapeType="1"/>
            </p:cNvSpPr>
            <p:nvPr/>
          </p:nvSpPr>
          <p:spPr bwMode="auto">
            <a:xfrm flipV="1">
              <a:off x="4824"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36" name="Line 26"/>
            <p:cNvSpPr>
              <a:spLocks noChangeShapeType="1"/>
            </p:cNvSpPr>
            <p:nvPr/>
          </p:nvSpPr>
          <p:spPr bwMode="auto">
            <a:xfrm flipV="1">
              <a:off x="5128" y="2928"/>
              <a:ext cx="0" cy="10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37" name="Rectangle 27"/>
            <p:cNvSpPr>
              <a:spLocks noChangeArrowheads="1"/>
            </p:cNvSpPr>
            <p:nvPr/>
          </p:nvSpPr>
          <p:spPr bwMode="auto">
            <a:xfrm>
              <a:off x="823" y="2210"/>
              <a:ext cx="73" cy="7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43038" name="Rectangle 28"/>
            <p:cNvSpPr>
              <a:spLocks noChangeArrowheads="1"/>
            </p:cNvSpPr>
            <p:nvPr/>
          </p:nvSpPr>
          <p:spPr bwMode="auto">
            <a:xfrm>
              <a:off x="1134" y="2046"/>
              <a:ext cx="73" cy="71"/>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43039" name="Rectangle 29"/>
            <p:cNvSpPr>
              <a:spLocks noChangeArrowheads="1"/>
            </p:cNvSpPr>
            <p:nvPr/>
          </p:nvSpPr>
          <p:spPr bwMode="auto">
            <a:xfrm>
              <a:off x="1433" y="1867"/>
              <a:ext cx="73" cy="72"/>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43040" name="Rectangle 30"/>
            <p:cNvSpPr>
              <a:spLocks noChangeArrowheads="1"/>
            </p:cNvSpPr>
            <p:nvPr/>
          </p:nvSpPr>
          <p:spPr bwMode="auto">
            <a:xfrm>
              <a:off x="1745" y="1660"/>
              <a:ext cx="72" cy="71"/>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43041" name="Rectangle 31"/>
            <p:cNvSpPr>
              <a:spLocks noChangeArrowheads="1"/>
            </p:cNvSpPr>
            <p:nvPr/>
          </p:nvSpPr>
          <p:spPr bwMode="auto">
            <a:xfrm>
              <a:off x="2042" y="1763"/>
              <a:ext cx="73" cy="74"/>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43042" name="Rectangle 32"/>
            <p:cNvSpPr>
              <a:spLocks noChangeArrowheads="1"/>
            </p:cNvSpPr>
            <p:nvPr/>
          </p:nvSpPr>
          <p:spPr bwMode="auto">
            <a:xfrm>
              <a:off x="2355" y="2046"/>
              <a:ext cx="71" cy="71"/>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43043" name="Rectangle 33"/>
            <p:cNvSpPr>
              <a:spLocks noChangeArrowheads="1"/>
            </p:cNvSpPr>
            <p:nvPr/>
          </p:nvSpPr>
          <p:spPr bwMode="auto">
            <a:xfrm>
              <a:off x="2652" y="2135"/>
              <a:ext cx="73" cy="73"/>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43044" name="Rectangle 34"/>
            <p:cNvSpPr>
              <a:spLocks noChangeArrowheads="1"/>
            </p:cNvSpPr>
            <p:nvPr/>
          </p:nvSpPr>
          <p:spPr bwMode="auto">
            <a:xfrm>
              <a:off x="2963" y="2165"/>
              <a:ext cx="73" cy="73"/>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43045" name="Rectangle 35"/>
            <p:cNvSpPr>
              <a:spLocks noChangeArrowheads="1"/>
            </p:cNvSpPr>
            <p:nvPr/>
          </p:nvSpPr>
          <p:spPr bwMode="auto">
            <a:xfrm>
              <a:off x="3261" y="1941"/>
              <a:ext cx="73" cy="73"/>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43046" name="Rectangle 36"/>
            <p:cNvSpPr>
              <a:spLocks noChangeArrowheads="1"/>
            </p:cNvSpPr>
            <p:nvPr/>
          </p:nvSpPr>
          <p:spPr bwMode="auto">
            <a:xfrm>
              <a:off x="3574" y="2119"/>
              <a:ext cx="73" cy="72"/>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43047" name="Rectangle 37"/>
            <p:cNvSpPr>
              <a:spLocks noChangeArrowheads="1"/>
            </p:cNvSpPr>
            <p:nvPr/>
          </p:nvSpPr>
          <p:spPr bwMode="auto">
            <a:xfrm>
              <a:off x="3871" y="2090"/>
              <a:ext cx="73" cy="73"/>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43048" name="Rectangle 38"/>
            <p:cNvSpPr>
              <a:spLocks noChangeArrowheads="1"/>
            </p:cNvSpPr>
            <p:nvPr/>
          </p:nvSpPr>
          <p:spPr bwMode="auto">
            <a:xfrm>
              <a:off x="4182" y="1867"/>
              <a:ext cx="73" cy="72"/>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43049" name="Rectangle 39"/>
            <p:cNvSpPr>
              <a:spLocks noChangeArrowheads="1"/>
            </p:cNvSpPr>
            <p:nvPr/>
          </p:nvSpPr>
          <p:spPr bwMode="auto">
            <a:xfrm>
              <a:off x="4479" y="2282"/>
              <a:ext cx="73" cy="73"/>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43050" name="Rectangle 40"/>
            <p:cNvSpPr>
              <a:spLocks noChangeArrowheads="1"/>
            </p:cNvSpPr>
            <p:nvPr/>
          </p:nvSpPr>
          <p:spPr bwMode="auto">
            <a:xfrm>
              <a:off x="4776" y="2282"/>
              <a:ext cx="73" cy="73"/>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43051" name="Rectangle 41"/>
            <p:cNvSpPr>
              <a:spLocks noChangeArrowheads="1"/>
            </p:cNvSpPr>
            <p:nvPr/>
          </p:nvSpPr>
          <p:spPr bwMode="auto">
            <a:xfrm>
              <a:off x="5089" y="1404"/>
              <a:ext cx="73" cy="73"/>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43052" name="Rectangle 48"/>
            <p:cNvSpPr>
              <a:spLocks noChangeArrowheads="1"/>
            </p:cNvSpPr>
            <p:nvPr/>
          </p:nvSpPr>
          <p:spPr bwMode="auto">
            <a:xfrm>
              <a:off x="457" y="3074"/>
              <a:ext cx="19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0</a:t>
              </a:r>
            </a:p>
          </p:txBody>
        </p:sp>
        <p:sp>
          <p:nvSpPr>
            <p:cNvPr id="43053" name="Rectangle 49"/>
            <p:cNvSpPr>
              <a:spLocks noChangeArrowheads="1"/>
            </p:cNvSpPr>
            <p:nvPr/>
          </p:nvSpPr>
          <p:spPr bwMode="auto">
            <a:xfrm>
              <a:off x="762" y="3074"/>
              <a:ext cx="19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1</a:t>
              </a:r>
            </a:p>
          </p:txBody>
        </p:sp>
        <p:sp>
          <p:nvSpPr>
            <p:cNvPr id="43054" name="Rectangle 50"/>
            <p:cNvSpPr>
              <a:spLocks noChangeArrowheads="1"/>
            </p:cNvSpPr>
            <p:nvPr/>
          </p:nvSpPr>
          <p:spPr bwMode="auto">
            <a:xfrm>
              <a:off x="1065" y="3074"/>
              <a:ext cx="19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2</a:t>
              </a:r>
            </a:p>
          </p:txBody>
        </p:sp>
        <p:sp>
          <p:nvSpPr>
            <p:cNvPr id="43055" name="Rectangle 51"/>
            <p:cNvSpPr>
              <a:spLocks noChangeArrowheads="1"/>
            </p:cNvSpPr>
            <p:nvPr/>
          </p:nvSpPr>
          <p:spPr bwMode="auto">
            <a:xfrm>
              <a:off x="1371" y="3074"/>
              <a:ext cx="19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3</a:t>
              </a:r>
            </a:p>
          </p:txBody>
        </p:sp>
        <p:sp>
          <p:nvSpPr>
            <p:cNvPr id="43056" name="Rectangle 52"/>
            <p:cNvSpPr>
              <a:spLocks noChangeArrowheads="1"/>
            </p:cNvSpPr>
            <p:nvPr/>
          </p:nvSpPr>
          <p:spPr bwMode="auto">
            <a:xfrm>
              <a:off x="1674" y="3074"/>
              <a:ext cx="19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4</a:t>
              </a:r>
            </a:p>
          </p:txBody>
        </p:sp>
        <p:sp>
          <p:nvSpPr>
            <p:cNvPr id="43057" name="Rectangle 53"/>
            <p:cNvSpPr>
              <a:spLocks noChangeArrowheads="1"/>
            </p:cNvSpPr>
            <p:nvPr/>
          </p:nvSpPr>
          <p:spPr bwMode="auto">
            <a:xfrm>
              <a:off x="1979" y="3074"/>
              <a:ext cx="19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5</a:t>
              </a:r>
            </a:p>
          </p:txBody>
        </p:sp>
        <p:sp>
          <p:nvSpPr>
            <p:cNvPr id="43058" name="Rectangle 54"/>
            <p:cNvSpPr>
              <a:spLocks noChangeArrowheads="1"/>
            </p:cNvSpPr>
            <p:nvPr/>
          </p:nvSpPr>
          <p:spPr bwMode="auto">
            <a:xfrm>
              <a:off x="2283" y="3074"/>
              <a:ext cx="19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6</a:t>
              </a:r>
            </a:p>
          </p:txBody>
        </p:sp>
        <p:sp>
          <p:nvSpPr>
            <p:cNvPr id="43059" name="Rectangle 55"/>
            <p:cNvSpPr>
              <a:spLocks noChangeArrowheads="1"/>
            </p:cNvSpPr>
            <p:nvPr/>
          </p:nvSpPr>
          <p:spPr bwMode="auto">
            <a:xfrm>
              <a:off x="2587" y="3074"/>
              <a:ext cx="19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7</a:t>
              </a:r>
            </a:p>
          </p:txBody>
        </p:sp>
        <p:sp>
          <p:nvSpPr>
            <p:cNvPr id="43060" name="Rectangle 56"/>
            <p:cNvSpPr>
              <a:spLocks noChangeArrowheads="1"/>
            </p:cNvSpPr>
            <p:nvPr/>
          </p:nvSpPr>
          <p:spPr bwMode="auto">
            <a:xfrm>
              <a:off x="2890" y="3074"/>
              <a:ext cx="19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8</a:t>
              </a:r>
            </a:p>
          </p:txBody>
        </p:sp>
        <p:sp>
          <p:nvSpPr>
            <p:cNvPr id="43061" name="Rectangle 57"/>
            <p:cNvSpPr>
              <a:spLocks noChangeArrowheads="1"/>
            </p:cNvSpPr>
            <p:nvPr/>
          </p:nvSpPr>
          <p:spPr bwMode="auto">
            <a:xfrm>
              <a:off x="3195" y="3074"/>
              <a:ext cx="19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9</a:t>
              </a:r>
            </a:p>
          </p:txBody>
        </p:sp>
        <p:sp>
          <p:nvSpPr>
            <p:cNvPr id="43062" name="Rectangle 58"/>
            <p:cNvSpPr>
              <a:spLocks noChangeArrowheads="1"/>
            </p:cNvSpPr>
            <p:nvPr/>
          </p:nvSpPr>
          <p:spPr bwMode="auto">
            <a:xfrm>
              <a:off x="3447" y="3074"/>
              <a:ext cx="27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10</a:t>
              </a:r>
            </a:p>
          </p:txBody>
        </p:sp>
        <p:sp>
          <p:nvSpPr>
            <p:cNvPr id="43063" name="Rectangle 59"/>
            <p:cNvSpPr>
              <a:spLocks noChangeArrowheads="1"/>
            </p:cNvSpPr>
            <p:nvPr/>
          </p:nvSpPr>
          <p:spPr bwMode="auto">
            <a:xfrm>
              <a:off x="3752" y="3074"/>
              <a:ext cx="27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11</a:t>
              </a:r>
            </a:p>
          </p:txBody>
        </p:sp>
        <p:sp>
          <p:nvSpPr>
            <p:cNvPr id="43064" name="Rectangle 60"/>
            <p:cNvSpPr>
              <a:spLocks noChangeArrowheads="1"/>
            </p:cNvSpPr>
            <p:nvPr/>
          </p:nvSpPr>
          <p:spPr bwMode="auto">
            <a:xfrm>
              <a:off x="4054" y="3074"/>
              <a:ext cx="27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12</a:t>
              </a:r>
            </a:p>
          </p:txBody>
        </p:sp>
        <p:sp>
          <p:nvSpPr>
            <p:cNvPr id="43065" name="Rectangle 61"/>
            <p:cNvSpPr>
              <a:spLocks noChangeArrowheads="1"/>
            </p:cNvSpPr>
            <p:nvPr/>
          </p:nvSpPr>
          <p:spPr bwMode="auto">
            <a:xfrm>
              <a:off x="4359" y="3074"/>
              <a:ext cx="27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13</a:t>
              </a:r>
            </a:p>
          </p:txBody>
        </p:sp>
        <p:sp>
          <p:nvSpPr>
            <p:cNvPr id="43066" name="Rectangle 62"/>
            <p:cNvSpPr>
              <a:spLocks noChangeArrowheads="1"/>
            </p:cNvSpPr>
            <p:nvPr/>
          </p:nvSpPr>
          <p:spPr bwMode="auto">
            <a:xfrm>
              <a:off x="4663" y="3074"/>
              <a:ext cx="27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14</a:t>
              </a:r>
            </a:p>
          </p:txBody>
        </p:sp>
        <p:sp>
          <p:nvSpPr>
            <p:cNvPr id="43067" name="Rectangle 63"/>
            <p:cNvSpPr>
              <a:spLocks noChangeArrowheads="1"/>
            </p:cNvSpPr>
            <p:nvPr/>
          </p:nvSpPr>
          <p:spPr bwMode="auto">
            <a:xfrm>
              <a:off x="4968" y="3074"/>
              <a:ext cx="27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000000"/>
                  </a:solidFill>
                  <a:latin typeface="MS Sans Serif" charset="0"/>
                </a:rPr>
                <a:t>15</a:t>
              </a:r>
            </a:p>
          </p:txBody>
        </p:sp>
        <p:sp>
          <p:nvSpPr>
            <p:cNvPr id="43068" name="Line 64"/>
            <p:cNvSpPr>
              <a:spLocks noChangeShapeType="1"/>
            </p:cNvSpPr>
            <p:nvPr/>
          </p:nvSpPr>
          <p:spPr bwMode="auto">
            <a:xfrm>
              <a:off x="620" y="1572"/>
              <a:ext cx="4429"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69" name="Rectangle 65"/>
            <p:cNvSpPr>
              <a:spLocks noChangeArrowheads="1"/>
            </p:cNvSpPr>
            <p:nvPr/>
          </p:nvSpPr>
          <p:spPr bwMode="auto">
            <a:xfrm>
              <a:off x="5215" y="1443"/>
              <a:ext cx="520" cy="2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a:solidFill>
                    <a:srgbClr val="000000"/>
                  </a:solidFill>
                  <a:latin typeface="System" charset="0"/>
                </a:rPr>
                <a:t>UCL</a:t>
              </a:r>
            </a:p>
          </p:txBody>
        </p:sp>
        <p:sp>
          <p:nvSpPr>
            <p:cNvPr id="43070" name="Line 66"/>
            <p:cNvSpPr>
              <a:spLocks noChangeShapeType="1"/>
            </p:cNvSpPr>
            <p:nvPr/>
          </p:nvSpPr>
          <p:spPr bwMode="auto">
            <a:xfrm>
              <a:off x="644" y="2528"/>
              <a:ext cx="4429"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71" name="Line 67"/>
            <p:cNvSpPr>
              <a:spLocks noChangeShapeType="1"/>
            </p:cNvSpPr>
            <p:nvPr/>
          </p:nvSpPr>
          <p:spPr bwMode="auto">
            <a:xfrm>
              <a:off x="632" y="2068"/>
              <a:ext cx="4429"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3072" name="Rectangle 68"/>
            <p:cNvSpPr>
              <a:spLocks noChangeArrowheads="1"/>
            </p:cNvSpPr>
            <p:nvPr/>
          </p:nvSpPr>
          <p:spPr bwMode="auto">
            <a:xfrm>
              <a:off x="5190" y="2400"/>
              <a:ext cx="509" cy="2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a:solidFill>
                    <a:srgbClr val="000000"/>
                  </a:solidFill>
                  <a:latin typeface="System" charset="0"/>
                </a:rPr>
                <a:t>LCL</a:t>
              </a:r>
            </a:p>
          </p:txBody>
        </p:sp>
        <p:sp>
          <p:nvSpPr>
            <p:cNvPr id="43073" name="Rectangle 69"/>
            <p:cNvSpPr>
              <a:spLocks noChangeArrowheads="1"/>
            </p:cNvSpPr>
            <p:nvPr/>
          </p:nvSpPr>
          <p:spPr bwMode="auto">
            <a:xfrm>
              <a:off x="2309" y="3370"/>
              <a:ext cx="1194"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Sample number</a:t>
              </a:r>
            </a:p>
          </p:txBody>
        </p:sp>
        <p:sp>
          <p:nvSpPr>
            <p:cNvPr id="43074" name="Rectangle 70"/>
            <p:cNvSpPr>
              <a:spLocks noChangeArrowheads="1"/>
            </p:cNvSpPr>
            <p:nvPr/>
          </p:nvSpPr>
          <p:spPr bwMode="auto">
            <a:xfrm>
              <a:off x="5151" y="1930"/>
              <a:ext cx="482"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Mean</a:t>
              </a:r>
            </a:p>
          </p:txBody>
        </p:sp>
        <p:sp>
          <p:nvSpPr>
            <p:cNvPr id="43075" name="Rectangle 71"/>
            <p:cNvSpPr>
              <a:spLocks noChangeArrowheads="1"/>
            </p:cNvSpPr>
            <p:nvPr/>
          </p:nvSpPr>
          <p:spPr bwMode="auto">
            <a:xfrm>
              <a:off x="3879" y="1129"/>
              <a:ext cx="602" cy="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Out of</a:t>
              </a:r>
              <a:br>
                <a:rPr lang="en-US"/>
              </a:br>
              <a:r>
                <a:rPr lang="en-US"/>
                <a:t>control</a:t>
              </a:r>
            </a:p>
          </p:txBody>
        </p:sp>
        <p:sp>
          <p:nvSpPr>
            <p:cNvPr id="43076" name="Line 72"/>
            <p:cNvSpPr>
              <a:spLocks noChangeShapeType="1"/>
            </p:cNvSpPr>
            <p:nvPr/>
          </p:nvSpPr>
          <p:spPr bwMode="auto">
            <a:xfrm>
              <a:off x="4401" y="1305"/>
              <a:ext cx="595" cy="91"/>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43077" name="Line 73"/>
            <p:cNvSpPr>
              <a:spLocks noChangeShapeType="1"/>
            </p:cNvSpPr>
            <p:nvPr/>
          </p:nvSpPr>
          <p:spPr bwMode="auto">
            <a:xfrm>
              <a:off x="1020" y="1581"/>
              <a:ext cx="0" cy="955"/>
            </a:xfrm>
            <a:prstGeom prst="line">
              <a:avLst/>
            </a:prstGeom>
            <a:noFill/>
            <a:ln w="12700">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43078" name="Rectangle 74"/>
            <p:cNvSpPr>
              <a:spLocks noChangeArrowheads="1"/>
            </p:cNvSpPr>
            <p:nvPr/>
          </p:nvSpPr>
          <p:spPr bwMode="auto">
            <a:xfrm>
              <a:off x="1047" y="2170"/>
              <a:ext cx="1250" cy="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Normal variation</a:t>
              </a:r>
              <a:br>
                <a:rPr lang="en-US"/>
              </a:br>
              <a:r>
                <a:rPr lang="en-US"/>
                <a:t>due to chance</a:t>
              </a:r>
            </a:p>
          </p:txBody>
        </p:sp>
        <p:sp>
          <p:nvSpPr>
            <p:cNvPr id="43079" name="Rectangle 75"/>
            <p:cNvSpPr>
              <a:spLocks noChangeArrowheads="1"/>
            </p:cNvSpPr>
            <p:nvPr/>
          </p:nvSpPr>
          <p:spPr bwMode="auto">
            <a:xfrm>
              <a:off x="750" y="2566"/>
              <a:ext cx="1922" cy="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Abnormal variation</a:t>
              </a:r>
              <a:br>
                <a:rPr lang="en-US"/>
              </a:br>
              <a:r>
                <a:rPr lang="en-US"/>
                <a:t>due to assignable sources</a:t>
              </a:r>
            </a:p>
          </p:txBody>
        </p:sp>
        <p:sp>
          <p:nvSpPr>
            <p:cNvPr id="43080" name="Line 76"/>
            <p:cNvSpPr>
              <a:spLocks noChangeShapeType="1"/>
            </p:cNvSpPr>
            <p:nvPr/>
          </p:nvSpPr>
          <p:spPr bwMode="auto">
            <a:xfrm>
              <a:off x="696" y="2553"/>
              <a:ext cx="0" cy="427"/>
            </a:xfrm>
            <a:prstGeom prst="line">
              <a:avLst/>
            </a:prstGeom>
            <a:noFill/>
            <a:ln w="12700">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43081" name="Rectangle 77"/>
            <p:cNvSpPr>
              <a:spLocks noChangeArrowheads="1"/>
            </p:cNvSpPr>
            <p:nvPr/>
          </p:nvSpPr>
          <p:spPr bwMode="auto">
            <a:xfrm>
              <a:off x="846" y="1129"/>
              <a:ext cx="1922" cy="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Abnormal variation</a:t>
              </a:r>
              <a:br>
                <a:rPr lang="en-US"/>
              </a:br>
              <a:r>
                <a:rPr lang="en-US"/>
                <a:t>due to assignable sources</a:t>
              </a:r>
            </a:p>
          </p:txBody>
        </p:sp>
        <p:sp>
          <p:nvSpPr>
            <p:cNvPr id="43082" name="Line 78"/>
            <p:cNvSpPr>
              <a:spLocks noChangeShapeType="1"/>
            </p:cNvSpPr>
            <p:nvPr/>
          </p:nvSpPr>
          <p:spPr bwMode="auto">
            <a:xfrm>
              <a:off x="756" y="1137"/>
              <a:ext cx="0" cy="427"/>
            </a:xfrm>
            <a:prstGeom prst="line">
              <a:avLst/>
            </a:prstGeom>
            <a:noFill/>
            <a:ln w="12700">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43012" name="Text Box 80"/>
          <p:cNvSpPr txBox="1">
            <a:spLocks noChangeArrowheads="1"/>
          </p:cNvSpPr>
          <p:nvPr/>
        </p:nvSpPr>
        <p:spPr bwMode="auto">
          <a:xfrm>
            <a:off x="120650" y="838200"/>
            <a:ext cx="172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10.4</a:t>
            </a:r>
            <a:endParaRPr lang="en-US" sz="2400" b="0">
              <a:solidFill>
                <a:schemeClr val="hlink"/>
              </a:solidFill>
              <a:latin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85800" y="0"/>
            <a:ext cx="7772400" cy="1143000"/>
          </a:xfrm>
        </p:spPr>
        <p:txBody>
          <a:bodyPr/>
          <a:lstStyle/>
          <a:p>
            <a:pPr eaLnBrk="1" hangingPunct="1">
              <a:defRPr/>
            </a:pPr>
            <a:r>
              <a:rPr lang="en-US" dirty="0" smtClean="0"/>
              <a:t>Statistical Process Control</a:t>
            </a:r>
          </a:p>
        </p:txBody>
      </p:sp>
      <p:sp>
        <p:nvSpPr>
          <p:cNvPr id="44035" name="Rectangle 3"/>
          <p:cNvSpPr>
            <a:spLocks noGrp="1" noChangeArrowheads="1"/>
          </p:cNvSpPr>
          <p:nvPr>
            <p:ph type="body" idx="1"/>
          </p:nvPr>
        </p:nvSpPr>
        <p:spPr>
          <a:xfrm>
            <a:off x="381000" y="990600"/>
            <a:ext cx="8458200" cy="5200650"/>
          </a:xfrm>
        </p:spPr>
        <p:txBody>
          <a:bodyPr/>
          <a:lstStyle/>
          <a:p>
            <a:pPr algn="just" eaLnBrk="1" hangingPunct="1"/>
            <a:r>
              <a:rPr lang="en-US" sz="2800" dirty="0" smtClean="0"/>
              <a:t>The essence of statistical process control is to assure that the output of a process is random so that </a:t>
            </a:r>
            <a:r>
              <a:rPr lang="en-US" sz="2800" i="1" u="sng" dirty="0" smtClean="0"/>
              <a:t>future output</a:t>
            </a:r>
            <a:r>
              <a:rPr lang="en-US" sz="2800" dirty="0" smtClean="0"/>
              <a:t> will be random.</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ChangeArrowheads="1"/>
          </p:cNvSpPr>
          <p:nvPr>
            <p:ph type="title"/>
          </p:nvPr>
        </p:nvSpPr>
        <p:spPr>
          <a:xfrm>
            <a:off x="0" y="280988"/>
            <a:ext cx="9144000" cy="534987"/>
          </a:xfrm>
        </p:spPr>
        <p:txBody>
          <a:bodyPr lIns="90488" tIns="44450" rIns="90488" bIns="44450" anchor="b">
            <a:normAutofit/>
          </a:bodyPr>
          <a:lstStyle/>
          <a:p>
            <a:pPr eaLnBrk="1" hangingPunct="1">
              <a:defRPr/>
            </a:pPr>
            <a:r>
              <a:rPr lang="en-US" smtClean="0"/>
              <a:t>Statistical Process Control</a:t>
            </a:r>
            <a:endParaRPr lang="en-US" b="1" smtClean="0"/>
          </a:p>
        </p:txBody>
      </p:sp>
      <p:sp>
        <p:nvSpPr>
          <p:cNvPr id="45059" name="Rectangle 1027"/>
          <p:cNvSpPr>
            <a:spLocks noGrp="1" noChangeArrowheads="1"/>
          </p:cNvSpPr>
          <p:nvPr>
            <p:ph type="body" idx="1"/>
          </p:nvPr>
        </p:nvSpPr>
        <p:spPr>
          <a:xfrm>
            <a:off x="304800" y="1238250"/>
            <a:ext cx="8382000" cy="5314950"/>
          </a:xfrm>
          <a:noFill/>
        </p:spPr>
        <p:txBody>
          <a:bodyPr lIns="90488" tIns="44450" rIns="90488" bIns="44450"/>
          <a:lstStyle/>
          <a:p>
            <a:pPr eaLnBrk="1" hangingPunct="1"/>
            <a:r>
              <a:rPr lang="en-US" smtClean="0">
                <a:solidFill>
                  <a:schemeClr val="tx2"/>
                </a:solidFill>
              </a:rPr>
              <a:t>The Control Process include</a:t>
            </a:r>
          </a:p>
          <a:p>
            <a:pPr lvl="1" eaLnBrk="1" hangingPunct="1">
              <a:buSzPct val="75000"/>
            </a:pPr>
            <a:r>
              <a:rPr lang="en-US" smtClean="0">
                <a:solidFill>
                  <a:srgbClr val="0033CC"/>
                </a:solidFill>
              </a:rPr>
              <a:t>Define</a:t>
            </a:r>
            <a:r>
              <a:rPr lang="en-US" smtClean="0"/>
              <a:t> what is to be controlled.</a:t>
            </a:r>
          </a:p>
          <a:p>
            <a:pPr lvl="1" eaLnBrk="1" hangingPunct="1">
              <a:buSzPct val="75000"/>
            </a:pPr>
            <a:r>
              <a:rPr lang="en-US" smtClean="0">
                <a:solidFill>
                  <a:srgbClr val="0033CC"/>
                </a:solidFill>
              </a:rPr>
              <a:t>Measure</a:t>
            </a:r>
            <a:r>
              <a:rPr lang="en-US" smtClean="0"/>
              <a:t> the attribute or the variable to be controlled</a:t>
            </a:r>
          </a:p>
          <a:p>
            <a:pPr lvl="1" eaLnBrk="1" hangingPunct="1">
              <a:buSzPct val="75000"/>
            </a:pPr>
            <a:r>
              <a:rPr lang="en-US" smtClean="0">
                <a:solidFill>
                  <a:srgbClr val="0033CC"/>
                </a:solidFill>
              </a:rPr>
              <a:t>Compare</a:t>
            </a:r>
            <a:r>
              <a:rPr lang="en-US" smtClean="0"/>
              <a:t> with the standard</a:t>
            </a:r>
          </a:p>
          <a:p>
            <a:pPr lvl="1" eaLnBrk="1" hangingPunct="1">
              <a:buSzPct val="75000"/>
            </a:pPr>
            <a:r>
              <a:rPr lang="en-US" smtClean="0">
                <a:solidFill>
                  <a:srgbClr val="0033CC"/>
                </a:solidFill>
              </a:rPr>
              <a:t>Evaluate</a:t>
            </a:r>
            <a:r>
              <a:rPr lang="en-US" smtClean="0"/>
              <a:t> if the process in control or out of control</a:t>
            </a:r>
          </a:p>
          <a:p>
            <a:pPr lvl="1" eaLnBrk="1" hangingPunct="1">
              <a:buSzPct val="75000"/>
            </a:pPr>
            <a:r>
              <a:rPr lang="en-US" smtClean="0">
                <a:solidFill>
                  <a:srgbClr val="0033CC"/>
                </a:solidFill>
              </a:rPr>
              <a:t>Correct</a:t>
            </a:r>
            <a:r>
              <a:rPr lang="en-US" smtClean="0"/>
              <a:t> when a process is judged out of control</a:t>
            </a:r>
          </a:p>
          <a:p>
            <a:pPr lvl="1" eaLnBrk="1" hangingPunct="1">
              <a:buSzPct val="75000"/>
            </a:pPr>
            <a:r>
              <a:rPr lang="en-US" smtClean="0">
                <a:solidFill>
                  <a:srgbClr val="0033CC"/>
                </a:solidFill>
              </a:rPr>
              <a:t>Monitor results</a:t>
            </a:r>
            <a:r>
              <a:rPr lang="en-US" smtClean="0"/>
              <a:t> to ensure that corrective action is effective.</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Grp="1" noChangeArrowheads="1"/>
          </p:cNvSpPr>
          <p:nvPr>
            <p:ph type="title"/>
          </p:nvPr>
        </p:nvSpPr>
        <p:spPr>
          <a:xfrm>
            <a:off x="0" y="300038"/>
            <a:ext cx="9144000" cy="515937"/>
          </a:xfrm>
        </p:spPr>
        <p:txBody>
          <a:bodyPr lIns="90488" tIns="44450" rIns="90488" bIns="44450" anchor="b">
            <a:normAutofit/>
          </a:bodyPr>
          <a:lstStyle/>
          <a:p>
            <a:pPr eaLnBrk="1" hangingPunct="1">
              <a:defRPr/>
            </a:pPr>
            <a:r>
              <a:rPr lang="en-US" smtClean="0"/>
              <a:t>Statistical Process Control</a:t>
            </a:r>
            <a:endParaRPr lang="en-US" b="1" smtClean="0"/>
          </a:p>
        </p:txBody>
      </p:sp>
      <p:sp>
        <p:nvSpPr>
          <p:cNvPr id="46083" name="Rectangle 1027"/>
          <p:cNvSpPr>
            <a:spLocks noGrp="1" noChangeArrowheads="1"/>
          </p:cNvSpPr>
          <p:nvPr>
            <p:ph type="body" idx="1"/>
          </p:nvPr>
        </p:nvSpPr>
        <p:spPr>
          <a:xfrm>
            <a:off x="304800" y="1238250"/>
            <a:ext cx="8229600" cy="5010150"/>
          </a:xfrm>
          <a:noFill/>
        </p:spPr>
        <p:txBody>
          <a:bodyPr lIns="90488" tIns="44450" rIns="90488" bIns="44450"/>
          <a:lstStyle/>
          <a:p>
            <a:pPr eaLnBrk="1" hangingPunct="1"/>
            <a:r>
              <a:rPr lang="en-US" smtClean="0">
                <a:solidFill>
                  <a:srgbClr val="2237A0"/>
                </a:solidFill>
              </a:rPr>
              <a:t>Variations and Control</a:t>
            </a:r>
          </a:p>
          <a:p>
            <a:pPr lvl="1" eaLnBrk="1" hangingPunct="1">
              <a:buSzPct val="75000"/>
            </a:pPr>
            <a:r>
              <a:rPr lang="en-US" i="1" u="sng" smtClean="0">
                <a:solidFill>
                  <a:srgbClr val="CE2700"/>
                </a:solidFill>
              </a:rPr>
              <a:t>Random variation</a:t>
            </a:r>
            <a:r>
              <a:rPr lang="en-US" smtClean="0"/>
              <a:t>: Common natural variations in the output of a process, created by countless minor factors. It would be negligible.</a:t>
            </a:r>
          </a:p>
          <a:p>
            <a:pPr lvl="1" eaLnBrk="1" hangingPunct="1">
              <a:buSzPct val="75000"/>
              <a:buFont typeface="Symbol" panose="05050102010706020507" pitchFamily="18" charset="2"/>
              <a:buNone/>
            </a:pPr>
            <a:endParaRPr lang="en-US" smtClean="0"/>
          </a:p>
          <a:p>
            <a:pPr lvl="1" eaLnBrk="1" hangingPunct="1">
              <a:buSzPct val="75000"/>
            </a:pPr>
            <a:r>
              <a:rPr lang="en-US" i="1" u="sng" smtClean="0">
                <a:solidFill>
                  <a:srgbClr val="CE2700"/>
                </a:solidFill>
              </a:rPr>
              <a:t>Assignable variation</a:t>
            </a:r>
            <a:r>
              <a:rPr lang="en-US" smtClean="0"/>
              <a:t>: A special  variation whose source can be identified (it can be assigned to a specific cause)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body" idx="1"/>
          </p:nvPr>
        </p:nvSpPr>
        <p:spPr>
          <a:xfrm>
            <a:off x="381000" y="1058863"/>
            <a:ext cx="8739188" cy="5494337"/>
          </a:xfrm>
        </p:spPr>
        <p:txBody>
          <a:bodyPr/>
          <a:lstStyle/>
          <a:p>
            <a:pPr eaLnBrk="1" hangingPunct="1"/>
            <a:r>
              <a:rPr lang="en-US" smtClean="0"/>
              <a:t>The variability of a sample statistic can be described by its sampling distribution.</a:t>
            </a:r>
          </a:p>
          <a:p>
            <a:pPr eaLnBrk="1" hangingPunct="1"/>
            <a:r>
              <a:rPr lang="en-US" smtClean="0"/>
              <a:t>The sampling distribution is a theoretical distribution that describe the random variability of a sample statistic.</a:t>
            </a:r>
          </a:p>
          <a:p>
            <a:pPr eaLnBrk="1" hangingPunct="1"/>
            <a:r>
              <a:rPr lang="en-US" smtClean="0"/>
              <a:t>The goal of the sampling distribution is to determine whether nonrandom-and thus, correctable-source of variation are present in the output of a process. </a:t>
            </a:r>
            <a:r>
              <a:rPr lang="en-US" smtClean="0">
                <a:solidFill>
                  <a:schemeClr val="tx2"/>
                </a:solidFill>
              </a:rPr>
              <a:t>How?</a:t>
            </a:r>
          </a:p>
          <a:p>
            <a:pPr eaLnBrk="1" hangingPunct="1"/>
            <a:endParaRPr lang="en-US" smtClean="0"/>
          </a:p>
        </p:txBody>
      </p:sp>
      <p:sp>
        <p:nvSpPr>
          <p:cNvPr id="79876" name="Rectangle 4"/>
          <p:cNvSpPr>
            <a:spLocks noGrp="1" noChangeArrowheads="1"/>
          </p:cNvSpPr>
          <p:nvPr>
            <p:ph type="title"/>
          </p:nvPr>
        </p:nvSpPr>
        <p:spPr>
          <a:xfrm>
            <a:off x="685800" y="0"/>
            <a:ext cx="7772400" cy="1143000"/>
          </a:xfrm>
        </p:spPr>
        <p:txBody>
          <a:bodyPr/>
          <a:lstStyle/>
          <a:p>
            <a:pPr eaLnBrk="1" hangingPunct="1">
              <a:defRPr/>
            </a:pPr>
            <a:r>
              <a:rPr lang="en-US" dirty="0" smtClean="0"/>
              <a:t>Sampling Distribution</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685800" y="0"/>
            <a:ext cx="7772400" cy="1143000"/>
          </a:xfrm>
        </p:spPr>
        <p:txBody>
          <a:bodyPr/>
          <a:lstStyle/>
          <a:p>
            <a:pPr eaLnBrk="1" hangingPunct="1">
              <a:defRPr/>
            </a:pPr>
            <a:r>
              <a:rPr lang="en-US" dirty="0" smtClean="0"/>
              <a:t>Sampling distribution</a:t>
            </a:r>
          </a:p>
        </p:txBody>
      </p:sp>
      <p:sp>
        <p:nvSpPr>
          <p:cNvPr id="48131" name="Rectangle 3"/>
          <p:cNvSpPr>
            <a:spLocks noGrp="1" noChangeArrowheads="1"/>
          </p:cNvSpPr>
          <p:nvPr>
            <p:ph type="body" idx="1"/>
          </p:nvPr>
        </p:nvSpPr>
        <p:spPr>
          <a:xfrm>
            <a:off x="0" y="1066800"/>
            <a:ext cx="8739188" cy="5494337"/>
          </a:xfrm>
        </p:spPr>
        <p:txBody>
          <a:bodyPr/>
          <a:lstStyle/>
          <a:p>
            <a:pPr algn="just" eaLnBrk="1" hangingPunct="1">
              <a:lnSpc>
                <a:spcPct val="90000"/>
              </a:lnSpc>
            </a:pPr>
            <a:r>
              <a:rPr lang="en-US" dirty="0" smtClean="0"/>
              <a:t>Suppose there is a process for filling bottles with soft drink. If the amount of soft drink in a large number of bottles (e.g., 100) is measured accurately, we would discover slight differences among the bottles.</a:t>
            </a:r>
          </a:p>
          <a:p>
            <a:pPr algn="just" eaLnBrk="1" hangingPunct="1">
              <a:lnSpc>
                <a:spcPct val="90000"/>
              </a:lnSpc>
            </a:pPr>
            <a:r>
              <a:rPr lang="en-US" dirty="0" smtClean="0"/>
              <a:t>If these amounts were arranged in a graph, the frequency distribution would reflect the process variability.</a:t>
            </a:r>
          </a:p>
          <a:p>
            <a:pPr algn="just" eaLnBrk="1" hangingPunct="1">
              <a:lnSpc>
                <a:spcPct val="90000"/>
              </a:lnSpc>
            </a:pPr>
            <a:r>
              <a:rPr lang="en-US" dirty="0" smtClean="0"/>
              <a:t>The values would be clustered close to the process average, but some values would vary somewhat from the mean.</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85800" y="152400"/>
            <a:ext cx="7772400" cy="1143000"/>
          </a:xfrm>
        </p:spPr>
        <p:txBody>
          <a:bodyPr/>
          <a:lstStyle/>
          <a:p>
            <a:pPr eaLnBrk="1" hangingPunct="1">
              <a:defRPr/>
            </a:pPr>
            <a:r>
              <a:rPr lang="en-US" smtClean="0"/>
              <a:t>Sampling distribution (cont.)</a:t>
            </a:r>
          </a:p>
        </p:txBody>
      </p:sp>
      <p:sp>
        <p:nvSpPr>
          <p:cNvPr id="49155" name="Rectangle 3"/>
          <p:cNvSpPr>
            <a:spLocks noGrp="1" noChangeArrowheads="1"/>
          </p:cNvSpPr>
          <p:nvPr>
            <p:ph type="body" idx="1"/>
          </p:nvPr>
        </p:nvSpPr>
        <p:spPr>
          <a:xfrm>
            <a:off x="304800" y="1058863"/>
            <a:ext cx="8815388" cy="5494337"/>
          </a:xfrm>
        </p:spPr>
        <p:txBody>
          <a:bodyPr/>
          <a:lstStyle/>
          <a:p>
            <a:pPr eaLnBrk="1" hangingPunct="1"/>
            <a:r>
              <a:rPr lang="en-US" smtClean="0"/>
              <a:t>If we return back to the process and take samples of 10 bottles each and compute the mean amount of soft drink in each sample, we would discover that these values also vary, just as the individual values varied. They, too, would have a distribution of values.</a:t>
            </a:r>
          </a:p>
          <a:p>
            <a:pPr eaLnBrk="1" hangingPunct="1"/>
            <a:r>
              <a:rPr lang="en-US" smtClean="0"/>
              <a:t>The following figure shows the process and the sampling distribution.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254000"/>
            <a:ext cx="9144000" cy="554038"/>
          </a:xfrm>
        </p:spPr>
        <p:txBody>
          <a:bodyPr lIns="90488" tIns="44450" rIns="90488" bIns="44450" anchor="b">
            <a:normAutofit fontScale="90000"/>
          </a:bodyPr>
          <a:lstStyle/>
          <a:p>
            <a:pPr eaLnBrk="1" hangingPunct="1">
              <a:defRPr/>
            </a:pPr>
            <a:r>
              <a:rPr lang="en-US" smtClean="0"/>
              <a:t>Sampling Distribution</a:t>
            </a:r>
            <a:endParaRPr lang="en-US" b="1" smtClean="0"/>
          </a:p>
        </p:txBody>
      </p:sp>
      <p:grpSp>
        <p:nvGrpSpPr>
          <p:cNvPr id="2" name="Group 20"/>
          <p:cNvGrpSpPr>
            <a:grpSpLocks/>
          </p:cNvGrpSpPr>
          <p:nvPr/>
        </p:nvGrpSpPr>
        <p:grpSpPr bwMode="auto">
          <a:xfrm>
            <a:off x="955675" y="1600200"/>
            <a:ext cx="7426325" cy="3411538"/>
            <a:chOff x="746" y="1200"/>
            <a:chExt cx="4678" cy="2149"/>
          </a:xfrm>
        </p:grpSpPr>
        <p:graphicFrame>
          <p:nvGraphicFramePr>
            <p:cNvPr id="2050" name="Object 4">
              <a:hlinkClick r:id="" action="ppaction://ole?verb=0"/>
            </p:cNvPr>
            <p:cNvGraphicFramePr>
              <a:graphicFrameLocks/>
            </p:cNvGraphicFramePr>
            <p:nvPr/>
          </p:nvGraphicFramePr>
          <p:xfrm>
            <a:off x="1989" y="1319"/>
            <a:ext cx="1803" cy="1700"/>
          </p:xfrm>
          <a:graphic>
            <a:graphicData uri="http://schemas.openxmlformats.org/presentationml/2006/ole">
              <p:oleObj spid="_x0000_s2050" r:id="rId3" imgW="2862263" imgH="2698750" progId="">
                <p:embed/>
              </p:oleObj>
            </a:graphicData>
          </a:graphic>
        </p:graphicFrame>
        <p:graphicFrame>
          <p:nvGraphicFramePr>
            <p:cNvPr id="2051" name="Object 6"/>
            <p:cNvGraphicFramePr>
              <a:graphicFrameLocks/>
            </p:cNvGraphicFramePr>
            <p:nvPr/>
          </p:nvGraphicFramePr>
          <p:xfrm>
            <a:off x="912" y="1640"/>
            <a:ext cx="4109" cy="1481"/>
          </p:xfrm>
          <a:graphic>
            <a:graphicData uri="http://schemas.openxmlformats.org/presentationml/2006/ole">
              <p:oleObj spid="_x0000_s2051" r:id="rId4" imgW="6523038" imgH="2351088" progId="">
                <p:embed/>
              </p:oleObj>
            </a:graphicData>
          </a:graphic>
        </p:graphicFrame>
        <p:sp>
          <p:nvSpPr>
            <p:cNvPr id="2055" name="Line 7"/>
            <p:cNvSpPr>
              <a:spLocks noChangeShapeType="1"/>
            </p:cNvSpPr>
            <p:nvPr/>
          </p:nvSpPr>
          <p:spPr bwMode="auto">
            <a:xfrm>
              <a:off x="746" y="3008"/>
              <a:ext cx="428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56" name="Rectangle 8"/>
            <p:cNvSpPr>
              <a:spLocks noChangeArrowheads="1"/>
            </p:cNvSpPr>
            <p:nvPr/>
          </p:nvSpPr>
          <p:spPr bwMode="auto">
            <a:xfrm>
              <a:off x="3565" y="1200"/>
              <a:ext cx="947" cy="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spcBef>
                  <a:spcPct val="50000"/>
                </a:spcBef>
              </a:pPr>
              <a:r>
                <a:rPr lang="en-US">
                  <a:solidFill>
                    <a:srgbClr val="CE2700"/>
                  </a:solidFill>
                </a:rPr>
                <a:t>Sampling</a:t>
              </a:r>
              <a:br>
                <a:rPr lang="en-US">
                  <a:solidFill>
                    <a:srgbClr val="CE2700"/>
                  </a:solidFill>
                </a:rPr>
              </a:br>
              <a:r>
                <a:rPr lang="en-US">
                  <a:solidFill>
                    <a:srgbClr val="CE2700"/>
                  </a:solidFill>
                </a:rPr>
                <a:t>distribution</a:t>
              </a:r>
            </a:p>
          </p:txBody>
        </p:sp>
        <p:sp>
          <p:nvSpPr>
            <p:cNvPr id="2057" name="Rectangle 9"/>
            <p:cNvSpPr>
              <a:spLocks noChangeArrowheads="1"/>
            </p:cNvSpPr>
            <p:nvPr/>
          </p:nvSpPr>
          <p:spPr bwMode="auto">
            <a:xfrm>
              <a:off x="4441" y="1860"/>
              <a:ext cx="983" cy="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spcBef>
                  <a:spcPct val="50000"/>
                </a:spcBef>
              </a:pPr>
              <a:r>
                <a:rPr lang="en-US">
                  <a:solidFill>
                    <a:srgbClr val="CE2700"/>
                  </a:solidFill>
                </a:rPr>
                <a:t>Process</a:t>
              </a:r>
              <a:br>
                <a:rPr lang="en-US">
                  <a:solidFill>
                    <a:srgbClr val="CE2700"/>
                  </a:solidFill>
                </a:rPr>
              </a:br>
              <a:r>
                <a:rPr lang="en-US">
                  <a:solidFill>
                    <a:srgbClr val="CE2700"/>
                  </a:solidFill>
                </a:rPr>
                <a:t>distribution</a:t>
              </a:r>
            </a:p>
          </p:txBody>
        </p:sp>
        <p:sp>
          <p:nvSpPr>
            <p:cNvPr id="2058" name="Line 10"/>
            <p:cNvSpPr>
              <a:spLocks noChangeShapeType="1"/>
            </p:cNvSpPr>
            <p:nvPr/>
          </p:nvSpPr>
          <p:spPr bwMode="auto">
            <a:xfrm flipH="1">
              <a:off x="3023" y="1448"/>
              <a:ext cx="513" cy="199"/>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059" name="Line 11"/>
            <p:cNvSpPr>
              <a:spLocks noChangeShapeType="1"/>
            </p:cNvSpPr>
            <p:nvPr/>
          </p:nvSpPr>
          <p:spPr bwMode="auto">
            <a:xfrm flipH="1">
              <a:off x="3887" y="2192"/>
              <a:ext cx="513" cy="199"/>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3" name="Group 12"/>
            <p:cNvGrpSpPr>
              <a:grpSpLocks/>
            </p:cNvGrpSpPr>
            <p:nvPr/>
          </p:nvGrpSpPr>
          <p:grpSpPr bwMode="auto">
            <a:xfrm>
              <a:off x="2623" y="2900"/>
              <a:ext cx="526" cy="449"/>
              <a:chOff x="2623" y="2937"/>
              <a:chExt cx="526" cy="449"/>
            </a:xfrm>
          </p:grpSpPr>
          <p:sp>
            <p:nvSpPr>
              <p:cNvPr id="2061" name="Line 13"/>
              <p:cNvSpPr>
                <a:spLocks noChangeShapeType="1"/>
              </p:cNvSpPr>
              <p:nvPr/>
            </p:nvSpPr>
            <p:spPr bwMode="auto">
              <a:xfrm>
                <a:off x="2869" y="2937"/>
                <a:ext cx="5" cy="1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62" name="Rectangle 14"/>
              <p:cNvSpPr>
                <a:spLocks noChangeArrowheads="1"/>
              </p:cNvSpPr>
              <p:nvPr/>
            </p:nvSpPr>
            <p:spPr bwMode="auto">
              <a:xfrm>
                <a:off x="2623" y="3157"/>
                <a:ext cx="526"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spcBef>
                    <a:spcPct val="50000"/>
                  </a:spcBef>
                </a:pPr>
                <a:r>
                  <a:rPr lang="en-US">
                    <a:solidFill>
                      <a:srgbClr val="CE2700"/>
                    </a:solidFill>
                  </a:rPr>
                  <a:t>Mean</a:t>
                </a:r>
              </a:p>
            </p:txBody>
          </p:sp>
        </p:grpSp>
      </p:grpSp>
      <p:sp>
        <p:nvSpPr>
          <p:cNvPr id="2054" name="Text Box 16"/>
          <p:cNvSpPr txBox="1">
            <a:spLocks noChangeArrowheads="1"/>
          </p:cNvSpPr>
          <p:nvPr/>
        </p:nvSpPr>
        <p:spPr bwMode="auto">
          <a:xfrm>
            <a:off x="107950" y="838200"/>
            <a:ext cx="172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10.5</a:t>
            </a:r>
            <a:endParaRPr lang="en-US" sz="2400" b="0">
              <a:solidFill>
                <a:schemeClr val="hlink"/>
              </a:solidFill>
              <a:latin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defRPr/>
            </a:pPr>
            <a:r>
              <a:rPr lang="en-US" smtClean="0"/>
              <a:t>Sampling distribution</a:t>
            </a:r>
          </a:p>
        </p:txBody>
      </p:sp>
      <p:sp>
        <p:nvSpPr>
          <p:cNvPr id="50179" name="Rectangle 3"/>
          <p:cNvSpPr>
            <a:spLocks noGrp="1" noChangeArrowheads="1"/>
          </p:cNvSpPr>
          <p:nvPr>
            <p:ph type="body" idx="1"/>
          </p:nvPr>
        </p:nvSpPr>
        <p:spPr>
          <a:xfrm>
            <a:off x="404813" y="1066800"/>
            <a:ext cx="8739187" cy="5494338"/>
          </a:xfrm>
        </p:spPr>
        <p:txBody>
          <a:bodyPr/>
          <a:lstStyle/>
          <a:p>
            <a:pPr eaLnBrk="1" hangingPunct="1">
              <a:buFont typeface="Symbol" panose="05050102010706020507" pitchFamily="18" charset="2"/>
              <a:buNone/>
            </a:pPr>
            <a:r>
              <a:rPr lang="en-US" u="sng" smtClean="0">
                <a:solidFill>
                  <a:schemeClr val="tx2"/>
                </a:solidFill>
              </a:rPr>
              <a:t>Properties</a:t>
            </a:r>
          </a:p>
          <a:p>
            <a:pPr eaLnBrk="1" hangingPunct="1"/>
            <a:r>
              <a:rPr lang="en-US" smtClean="0">
                <a:cs typeface="Times New Roman" panose="02020603050405020304" pitchFamily="18" charset="0"/>
              </a:rPr>
              <a:t>The sampling distribution exhibits much </a:t>
            </a:r>
            <a:r>
              <a:rPr lang="en-US" smtClean="0">
                <a:solidFill>
                  <a:schemeClr val="tx2"/>
                </a:solidFill>
                <a:cs typeface="Times New Roman" panose="02020603050405020304" pitchFamily="18" charset="0"/>
              </a:rPr>
              <a:t>less variability</a:t>
            </a:r>
            <a:r>
              <a:rPr lang="en-US" smtClean="0">
                <a:cs typeface="Times New Roman" panose="02020603050405020304" pitchFamily="18" charset="0"/>
              </a:rPr>
              <a:t> than the process distribution.</a:t>
            </a:r>
          </a:p>
          <a:p>
            <a:pPr eaLnBrk="1" hangingPunct="1"/>
            <a:r>
              <a:rPr lang="en-US" smtClean="0">
                <a:cs typeface="Times New Roman" panose="02020603050405020304" pitchFamily="18" charset="0"/>
              </a:rPr>
              <a:t>The sampling distribution has the </a:t>
            </a:r>
            <a:r>
              <a:rPr lang="en-US" smtClean="0">
                <a:solidFill>
                  <a:schemeClr val="tx2"/>
                </a:solidFill>
                <a:cs typeface="Times New Roman" panose="02020603050405020304" pitchFamily="18" charset="0"/>
              </a:rPr>
              <a:t>same mean</a:t>
            </a:r>
            <a:r>
              <a:rPr lang="en-US" smtClean="0">
                <a:cs typeface="Times New Roman" panose="02020603050405020304" pitchFamily="18" charset="0"/>
              </a:rPr>
              <a:t> as the process distribution.</a:t>
            </a:r>
          </a:p>
          <a:p>
            <a:pPr eaLnBrk="1" hangingPunct="1"/>
            <a:r>
              <a:rPr lang="en-US" smtClean="0">
                <a:cs typeface="Times New Roman" panose="02020603050405020304" pitchFamily="18" charset="0"/>
              </a:rPr>
              <a:t>The sampling distribution is a </a:t>
            </a:r>
            <a:r>
              <a:rPr lang="en-US" smtClean="0">
                <a:solidFill>
                  <a:schemeClr val="tx2"/>
                </a:solidFill>
                <a:cs typeface="Times New Roman" panose="02020603050405020304" pitchFamily="18" charset="0"/>
              </a:rPr>
              <a:t>normal distribution</a:t>
            </a:r>
            <a:r>
              <a:rPr lang="en-US" smtClean="0">
                <a:cs typeface="Times New Roman" panose="02020603050405020304" pitchFamily="18" charset="0"/>
              </a:rPr>
              <a:t> regardless of the shape of the process distribution. (central limit theorem).</a:t>
            </a:r>
          </a:p>
          <a:p>
            <a:pPr eaLnBrk="1" hangingPunct="1"/>
            <a:endParaRPr lang="en-US" smtClean="0">
              <a:cs typeface="Times New Roman" panose="02020603050405020304" pitchFamily="18" charset="0"/>
            </a:endParaRPr>
          </a:p>
          <a:p>
            <a:pPr eaLnBrk="1" hangingPunct="1"/>
            <a:endParaRPr lang="ar-EG" smtClean="0">
              <a:cs typeface="Times New Roman" panose="02020603050405020304" pitchFamily="18" charset="0"/>
            </a:endParaRPr>
          </a:p>
          <a:p>
            <a:pPr eaLnBrk="1" hangingPunct="1">
              <a:buFont typeface="Symbol" panose="05050102010706020507" pitchFamily="18" charset="2"/>
              <a:buNone/>
            </a:pPr>
            <a:endParaRPr lang="en-US" smtClean="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defRPr/>
            </a:pPr>
            <a:r>
              <a:rPr lang="en-US" smtClean="0"/>
              <a:t>Process and sampling distribution</a:t>
            </a:r>
          </a:p>
        </p:txBody>
      </p:sp>
      <p:sp>
        <p:nvSpPr>
          <p:cNvPr id="3077" name="Rectangle 3"/>
          <p:cNvSpPr>
            <a:spLocks noGrp="1" noChangeArrowheads="1"/>
          </p:cNvSpPr>
          <p:nvPr>
            <p:ph type="body" sz="half" idx="1"/>
          </p:nvPr>
        </p:nvSpPr>
        <p:spPr>
          <a:xfrm>
            <a:off x="381000" y="1058863"/>
            <a:ext cx="8458200" cy="4941887"/>
          </a:xfrm>
        </p:spPr>
        <p:txBody>
          <a:bodyPr>
            <a:normAutofit/>
          </a:bodyPr>
          <a:lstStyle/>
          <a:p>
            <a:pPr eaLnBrk="1" hangingPunct="1">
              <a:buFont typeface="Symbol" panose="05050102010706020507" pitchFamily="18" charset="2"/>
              <a:buNone/>
            </a:pPr>
            <a:endParaRPr lang="en-US" sz="2600" dirty="0" smtClean="0">
              <a:solidFill>
                <a:schemeClr val="tx2"/>
              </a:solidFill>
            </a:endParaRPr>
          </a:p>
          <a:p>
            <a:pPr eaLnBrk="1" hangingPunct="1">
              <a:buFont typeface="Symbol" panose="05050102010706020507" pitchFamily="18" charset="2"/>
              <a:buNone/>
            </a:pPr>
            <a:r>
              <a:rPr lang="en-US" sz="2600" u="sng" dirty="0" smtClean="0">
                <a:solidFill>
                  <a:schemeClr val="tx2"/>
                </a:solidFill>
              </a:rPr>
              <a:t>Process distribution</a:t>
            </a:r>
            <a:r>
              <a:rPr lang="en-US" sz="2600" dirty="0" smtClean="0"/>
              <a:t>                 </a:t>
            </a:r>
            <a:r>
              <a:rPr lang="en-US" sz="2600" u="sng" dirty="0" smtClean="0">
                <a:solidFill>
                  <a:schemeClr val="tx2"/>
                </a:solidFill>
              </a:rPr>
              <a:t>Sampling distribution</a:t>
            </a:r>
          </a:p>
          <a:p>
            <a:pPr eaLnBrk="1" hangingPunct="1">
              <a:buFont typeface="Symbol" panose="05050102010706020507" pitchFamily="18" charset="2"/>
              <a:buNone/>
            </a:pPr>
            <a:endParaRPr lang="en-US" sz="2600" dirty="0" smtClean="0">
              <a:solidFill>
                <a:schemeClr val="tx2"/>
              </a:solidFill>
            </a:endParaRPr>
          </a:p>
          <a:p>
            <a:pPr eaLnBrk="1" hangingPunct="1">
              <a:buFont typeface="Symbol" panose="05050102010706020507" pitchFamily="18" charset="2"/>
              <a:buNone/>
            </a:pPr>
            <a:r>
              <a:rPr lang="en-US" sz="2600" dirty="0" smtClean="0"/>
              <a:t>Mean =   </a:t>
            </a:r>
            <a:r>
              <a:rPr lang="en-US" sz="2600" dirty="0" smtClean="0">
                <a:sym typeface="Symbol" panose="05050102010706020507" pitchFamily="18" charset="2"/>
              </a:rPr>
              <a:t></a:t>
            </a:r>
            <a:r>
              <a:rPr lang="en-US" sz="2600" dirty="0" smtClean="0"/>
              <a:t>                                      Mean  = </a:t>
            </a:r>
            <a:r>
              <a:rPr lang="en-US" sz="2600" dirty="0" smtClean="0">
                <a:sym typeface="Symbol" panose="05050102010706020507" pitchFamily="18" charset="2"/>
              </a:rPr>
              <a:t></a:t>
            </a:r>
            <a:r>
              <a:rPr lang="en-US" sz="2600" dirty="0" smtClean="0"/>
              <a:t> </a:t>
            </a:r>
          </a:p>
          <a:p>
            <a:pPr eaLnBrk="1" hangingPunct="1">
              <a:buFont typeface="Symbol" panose="05050102010706020507" pitchFamily="18" charset="2"/>
              <a:buNone/>
            </a:pPr>
            <a:endParaRPr lang="en-US" sz="2600" dirty="0" smtClean="0"/>
          </a:p>
          <a:p>
            <a:pPr eaLnBrk="1" hangingPunct="1">
              <a:buFont typeface="Symbol" panose="05050102010706020507" pitchFamily="18" charset="2"/>
              <a:buNone/>
            </a:pPr>
            <a:r>
              <a:rPr lang="en-US" sz="2600" dirty="0" smtClean="0"/>
              <a:t>Variance =  </a:t>
            </a:r>
            <a:r>
              <a:rPr lang="en-US" sz="2600" dirty="0" smtClean="0">
                <a:sym typeface="Symbol" panose="05050102010706020507" pitchFamily="18" charset="2"/>
              </a:rPr>
              <a:t></a:t>
            </a:r>
            <a:r>
              <a:rPr lang="en-US" sz="2600" baseline="30000" dirty="0" smtClean="0">
                <a:sym typeface="Symbol" panose="05050102010706020507" pitchFamily="18" charset="2"/>
              </a:rPr>
              <a:t>2</a:t>
            </a:r>
            <a:r>
              <a:rPr lang="en-US" sz="2600" dirty="0" smtClean="0"/>
              <a:t>                                Variance =                      </a:t>
            </a:r>
          </a:p>
        </p:txBody>
      </p:sp>
      <p:graphicFrame>
        <p:nvGraphicFramePr>
          <p:cNvPr id="3074" name="Object 4"/>
          <p:cNvGraphicFramePr>
            <a:graphicFrameLocks noGrp="1" noChangeAspect="1"/>
          </p:cNvGraphicFramePr>
          <p:nvPr>
            <p:ph sz="quarter" idx="2"/>
          </p:nvPr>
        </p:nvGraphicFramePr>
        <p:xfrm>
          <a:off x="7086600" y="3276600"/>
          <a:ext cx="609600" cy="685800"/>
        </p:xfrm>
        <a:graphic>
          <a:graphicData uri="http://schemas.openxmlformats.org/presentationml/2006/ole">
            <p:oleObj spid="_x0000_s3074" name="Equation" r:id="rId3" imgW="253890" imgH="418918" progId="Equation.3">
              <p:embed/>
            </p:oleObj>
          </a:graphicData>
        </a:graphic>
      </p:graphicFrame>
      <p:sp>
        <p:nvSpPr>
          <p:cNvPr id="3078" name="Text Box 6"/>
          <p:cNvSpPr txBox="1">
            <a:spLocks noChangeArrowheads="1"/>
          </p:cNvSpPr>
          <p:nvPr/>
        </p:nvSpPr>
        <p:spPr bwMode="auto">
          <a:xfrm>
            <a:off x="533400" y="5562600"/>
            <a:ext cx="7010400" cy="1160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800" b="0">
                <a:solidFill>
                  <a:srgbClr val="2237A0"/>
                </a:solidFill>
              </a:rPr>
              <a:t>Where:</a:t>
            </a:r>
          </a:p>
          <a:p>
            <a:pPr eaLnBrk="1" hangingPunct="1">
              <a:spcBef>
                <a:spcPct val="50000"/>
              </a:spcBef>
            </a:pPr>
            <a:r>
              <a:rPr lang="en-US" sz="2800" b="0">
                <a:solidFill>
                  <a:srgbClr val="2237A0"/>
                </a:solidFill>
              </a:rPr>
              <a:t>n = sample size</a:t>
            </a:r>
          </a:p>
        </p:txBody>
      </p:sp>
      <p:sp>
        <p:nvSpPr>
          <p:cNvPr id="3079" name="Text Box 7"/>
          <p:cNvSpPr txBox="1">
            <a:spLocks noChangeArrowheads="1"/>
          </p:cNvSpPr>
          <p:nvPr/>
        </p:nvSpPr>
        <p:spPr bwMode="auto">
          <a:xfrm>
            <a:off x="381000" y="4267200"/>
            <a:ext cx="3810000" cy="1004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endParaRPr lang="en-US" sz="2400" b="0"/>
          </a:p>
          <a:p>
            <a:pPr eaLnBrk="1" hangingPunct="1">
              <a:spcBef>
                <a:spcPct val="50000"/>
              </a:spcBef>
            </a:pPr>
            <a:r>
              <a:rPr lang="en-US" sz="2400" b="0"/>
              <a:t>Standard deviation = </a:t>
            </a:r>
            <a:r>
              <a:rPr lang="en-US" sz="2400" b="0">
                <a:sym typeface="Symbol" panose="05050102010706020507" pitchFamily="18" charset="2"/>
              </a:rPr>
              <a:t></a:t>
            </a:r>
            <a:r>
              <a:rPr lang="en-US" sz="2400" b="0"/>
              <a:t> </a:t>
            </a:r>
          </a:p>
        </p:txBody>
      </p:sp>
      <p:sp>
        <p:nvSpPr>
          <p:cNvPr id="3080" name="Text Box 8"/>
          <p:cNvSpPr txBox="1">
            <a:spLocks noChangeArrowheads="1"/>
          </p:cNvSpPr>
          <p:nvPr/>
        </p:nvSpPr>
        <p:spPr bwMode="auto">
          <a:xfrm>
            <a:off x="4648200" y="4343400"/>
            <a:ext cx="3581400" cy="1004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endParaRPr lang="en-US" sz="2400" b="0"/>
          </a:p>
          <a:p>
            <a:pPr eaLnBrk="1" hangingPunct="1">
              <a:spcBef>
                <a:spcPct val="50000"/>
              </a:spcBef>
            </a:pPr>
            <a:r>
              <a:rPr lang="en-US" sz="2400" b="0"/>
              <a:t>Standard deviation = </a:t>
            </a:r>
          </a:p>
        </p:txBody>
      </p:sp>
      <p:graphicFrame>
        <p:nvGraphicFramePr>
          <p:cNvPr id="3075" name="Object 13"/>
          <p:cNvGraphicFramePr>
            <a:graphicFrameLocks noGrp="1" noChangeAspect="1"/>
          </p:cNvGraphicFramePr>
          <p:nvPr>
            <p:ph sz="quarter" idx="3"/>
          </p:nvPr>
        </p:nvGraphicFramePr>
        <p:xfrm>
          <a:off x="7772400" y="4648200"/>
          <a:ext cx="609600" cy="814388"/>
        </p:xfrm>
        <a:graphic>
          <a:graphicData uri="http://schemas.openxmlformats.org/presentationml/2006/ole">
            <p:oleObj spid="_x0000_s3075" name="Equation" r:id="rId4" imgW="266584" imgH="418918" progId="Equation.3">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177800"/>
            <a:ext cx="9144000" cy="630238"/>
          </a:xfrm>
        </p:spPr>
        <p:txBody>
          <a:bodyPr lIns="90488" tIns="44450" rIns="90488" bIns="44450" anchor="b">
            <a:normAutofit fontScale="90000"/>
          </a:bodyPr>
          <a:lstStyle/>
          <a:p>
            <a:pPr eaLnBrk="1" hangingPunct="1">
              <a:defRPr/>
            </a:pPr>
            <a:r>
              <a:rPr lang="en-US" smtClean="0"/>
              <a:t>Normal Distribution</a:t>
            </a:r>
            <a:endParaRPr lang="en-US" b="1" smtClean="0"/>
          </a:p>
        </p:txBody>
      </p:sp>
      <p:grpSp>
        <p:nvGrpSpPr>
          <p:cNvPr id="2" name="Group 28"/>
          <p:cNvGrpSpPr>
            <a:grpSpLocks/>
          </p:cNvGrpSpPr>
          <p:nvPr/>
        </p:nvGrpSpPr>
        <p:grpSpPr bwMode="auto">
          <a:xfrm>
            <a:off x="766763" y="1524000"/>
            <a:ext cx="7691437" cy="3546475"/>
            <a:chOff x="483" y="1248"/>
            <a:chExt cx="4845" cy="2234"/>
          </a:xfrm>
        </p:grpSpPr>
        <p:graphicFrame>
          <p:nvGraphicFramePr>
            <p:cNvPr id="4098" name="Object 6"/>
            <p:cNvGraphicFramePr>
              <a:graphicFrameLocks/>
            </p:cNvGraphicFramePr>
            <p:nvPr/>
          </p:nvGraphicFramePr>
          <p:xfrm>
            <a:off x="1212" y="1248"/>
            <a:ext cx="4109" cy="1481"/>
          </p:xfrm>
          <a:graphic>
            <a:graphicData uri="http://schemas.openxmlformats.org/presentationml/2006/ole">
              <p:oleObj spid="_x0000_s4098" r:id="rId3" imgW="6523038" imgH="2351088" progId="">
                <p:embed/>
              </p:oleObj>
            </a:graphicData>
          </a:graphic>
        </p:graphicFrame>
        <p:sp>
          <p:nvSpPr>
            <p:cNvPr id="4102" name="Line 7"/>
            <p:cNvSpPr>
              <a:spLocks noChangeShapeType="1"/>
            </p:cNvSpPr>
            <p:nvPr/>
          </p:nvSpPr>
          <p:spPr bwMode="auto">
            <a:xfrm>
              <a:off x="1046" y="2616"/>
              <a:ext cx="428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103" name="Line 9"/>
            <p:cNvSpPr>
              <a:spLocks noChangeShapeType="1"/>
            </p:cNvSpPr>
            <p:nvPr/>
          </p:nvSpPr>
          <p:spPr bwMode="auto">
            <a:xfrm flipH="1">
              <a:off x="3192" y="2487"/>
              <a:ext cx="0"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104" name="Rectangle 10"/>
            <p:cNvSpPr>
              <a:spLocks noChangeArrowheads="1"/>
            </p:cNvSpPr>
            <p:nvPr/>
          </p:nvSpPr>
          <p:spPr bwMode="auto">
            <a:xfrm>
              <a:off x="2923" y="2728"/>
              <a:ext cx="526"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spcBef>
                  <a:spcPct val="50000"/>
                </a:spcBef>
              </a:pPr>
              <a:r>
                <a:rPr lang="en-US">
                  <a:solidFill>
                    <a:srgbClr val="CE2700"/>
                  </a:solidFill>
                </a:rPr>
                <a:t>Mean</a:t>
              </a:r>
            </a:p>
          </p:txBody>
        </p:sp>
        <p:sp>
          <p:nvSpPr>
            <p:cNvPr id="4105" name="Line 11"/>
            <p:cNvSpPr>
              <a:spLocks noChangeShapeType="1"/>
            </p:cNvSpPr>
            <p:nvPr/>
          </p:nvSpPr>
          <p:spPr bwMode="auto">
            <a:xfrm>
              <a:off x="2304" y="2064"/>
              <a:ext cx="0" cy="919"/>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106" name="Line 12"/>
            <p:cNvSpPr>
              <a:spLocks noChangeShapeType="1"/>
            </p:cNvSpPr>
            <p:nvPr/>
          </p:nvSpPr>
          <p:spPr bwMode="auto">
            <a:xfrm>
              <a:off x="4032" y="2028"/>
              <a:ext cx="0" cy="919"/>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107" name="Line 13"/>
            <p:cNvSpPr>
              <a:spLocks noChangeShapeType="1"/>
            </p:cNvSpPr>
            <p:nvPr/>
          </p:nvSpPr>
          <p:spPr bwMode="auto">
            <a:xfrm>
              <a:off x="4584" y="2383"/>
              <a:ext cx="0" cy="92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108" name="Line 14"/>
            <p:cNvSpPr>
              <a:spLocks noChangeShapeType="1"/>
            </p:cNvSpPr>
            <p:nvPr/>
          </p:nvSpPr>
          <p:spPr bwMode="auto">
            <a:xfrm>
              <a:off x="1800" y="2412"/>
              <a:ext cx="0" cy="89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109" name="Line 15"/>
            <p:cNvSpPr>
              <a:spLocks noChangeShapeType="1"/>
            </p:cNvSpPr>
            <p:nvPr/>
          </p:nvSpPr>
          <p:spPr bwMode="auto">
            <a:xfrm>
              <a:off x="2313" y="2943"/>
              <a:ext cx="1723" cy="0"/>
            </a:xfrm>
            <a:prstGeom prst="line">
              <a:avLst/>
            </a:prstGeom>
            <a:noFill/>
            <a:ln w="12700">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4110" name="Line 16"/>
            <p:cNvSpPr>
              <a:spLocks noChangeShapeType="1"/>
            </p:cNvSpPr>
            <p:nvPr/>
          </p:nvSpPr>
          <p:spPr bwMode="auto">
            <a:xfrm>
              <a:off x="1791" y="3255"/>
              <a:ext cx="2793" cy="0"/>
            </a:xfrm>
            <a:prstGeom prst="line">
              <a:avLst/>
            </a:prstGeom>
            <a:noFill/>
            <a:ln w="12700">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4111" name="Rectangle 17"/>
            <p:cNvSpPr>
              <a:spLocks noChangeArrowheads="1"/>
            </p:cNvSpPr>
            <p:nvPr/>
          </p:nvSpPr>
          <p:spPr bwMode="auto">
            <a:xfrm>
              <a:off x="1779" y="2632"/>
              <a:ext cx="352"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latin typeface="Symbol" panose="05050102010706020507" pitchFamily="18" charset="2"/>
                </a:rPr>
                <a:t></a:t>
              </a:r>
            </a:p>
          </p:txBody>
        </p:sp>
        <p:sp>
          <p:nvSpPr>
            <p:cNvPr id="4112" name="Rectangle 18"/>
            <p:cNvSpPr>
              <a:spLocks noChangeArrowheads="1"/>
            </p:cNvSpPr>
            <p:nvPr/>
          </p:nvSpPr>
          <p:spPr bwMode="auto">
            <a:xfrm>
              <a:off x="2271" y="2632"/>
              <a:ext cx="352"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latin typeface="Symbol" panose="05050102010706020507" pitchFamily="18" charset="2"/>
                </a:rPr>
                <a:t></a:t>
              </a:r>
            </a:p>
          </p:txBody>
        </p:sp>
        <p:sp>
          <p:nvSpPr>
            <p:cNvPr id="4113" name="Rectangle 19"/>
            <p:cNvSpPr>
              <a:spLocks noChangeArrowheads="1"/>
            </p:cNvSpPr>
            <p:nvPr/>
          </p:nvSpPr>
          <p:spPr bwMode="auto">
            <a:xfrm>
              <a:off x="4011" y="2632"/>
              <a:ext cx="352"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latin typeface="Symbol" panose="05050102010706020507" pitchFamily="18" charset="2"/>
                </a:rPr>
                <a:t></a:t>
              </a:r>
            </a:p>
          </p:txBody>
        </p:sp>
        <p:sp>
          <p:nvSpPr>
            <p:cNvPr id="4114" name="Rectangle 20"/>
            <p:cNvSpPr>
              <a:spLocks noChangeArrowheads="1"/>
            </p:cNvSpPr>
            <p:nvPr/>
          </p:nvSpPr>
          <p:spPr bwMode="auto">
            <a:xfrm>
              <a:off x="4563" y="2632"/>
              <a:ext cx="352"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latin typeface="Symbol" panose="05050102010706020507" pitchFamily="18" charset="2"/>
                </a:rPr>
                <a:t></a:t>
              </a:r>
            </a:p>
          </p:txBody>
        </p:sp>
        <p:sp>
          <p:nvSpPr>
            <p:cNvPr id="4115" name="Rectangle 21"/>
            <p:cNvSpPr>
              <a:spLocks noChangeArrowheads="1"/>
            </p:cNvSpPr>
            <p:nvPr/>
          </p:nvSpPr>
          <p:spPr bwMode="auto">
            <a:xfrm>
              <a:off x="2925" y="2941"/>
              <a:ext cx="602"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rPr>
                <a:t>95.44%</a:t>
              </a:r>
            </a:p>
          </p:txBody>
        </p:sp>
        <p:sp>
          <p:nvSpPr>
            <p:cNvPr id="4116" name="Rectangle 22"/>
            <p:cNvSpPr>
              <a:spLocks noChangeArrowheads="1"/>
            </p:cNvSpPr>
            <p:nvPr/>
          </p:nvSpPr>
          <p:spPr bwMode="auto">
            <a:xfrm>
              <a:off x="2925" y="3253"/>
              <a:ext cx="602"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rPr>
                <a:t>99.74%</a:t>
              </a:r>
            </a:p>
          </p:txBody>
        </p:sp>
        <p:sp>
          <p:nvSpPr>
            <p:cNvPr id="4117" name="Rectangle 23"/>
            <p:cNvSpPr>
              <a:spLocks noChangeArrowheads="1"/>
            </p:cNvSpPr>
            <p:nvPr/>
          </p:nvSpPr>
          <p:spPr bwMode="auto">
            <a:xfrm>
              <a:off x="483" y="1873"/>
              <a:ext cx="1648"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latin typeface="Symbol" panose="05050102010706020507" pitchFamily="18" charset="2"/>
                </a:rPr>
                <a:t></a:t>
              </a:r>
              <a:r>
                <a:rPr lang="en-US">
                  <a:solidFill>
                    <a:srgbClr val="CE2700"/>
                  </a:solidFill>
                </a:rPr>
                <a:t>Standard deviation</a:t>
              </a:r>
            </a:p>
          </p:txBody>
        </p:sp>
      </p:grpSp>
      <p:sp>
        <p:nvSpPr>
          <p:cNvPr id="4101" name="Text Box 25"/>
          <p:cNvSpPr txBox="1">
            <a:spLocks noChangeArrowheads="1"/>
          </p:cNvSpPr>
          <p:nvPr/>
        </p:nvSpPr>
        <p:spPr bwMode="auto">
          <a:xfrm>
            <a:off x="114300" y="838200"/>
            <a:ext cx="172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10.6</a:t>
            </a:r>
            <a:endParaRPr lang="en-US" sz="2400" b="0">
              <a:solidFill>
                <a:schemeClr val="hlink"/>
              </a:solidFill>
              <a:latin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85800" y="152400"/>
            <a:ext cx="7772400" cy="1143000"/>
          </a:xfrm>
        </p:spPr>
        <p:txBody>
          <a:bodyPr/>
          <a:lstStyle/>
          <a:p>
            <a:pPr eaLnBrk="1" hangingPunct="1">
              <a:defRPr/>
            </a:pPr>
            <a:r>
              <a:rPr lang="en-US" dirty="0" smtClean="0"/>
              <a:t>Control limits</a:t>
            </a:r>
          </a:p>
        </p:txBody>
      </p:sp>
      <p:sp>
        <p:nvSpPr>
          <p:cNvPr id="51203" name="Rectangle 3"/>
          <p:cNvSpPr>
            <a:spLocks noGrp="1" noChangeArrowheads="1"/>
          </p:cNvSpPr>
          <p:nvPr>
            <p:ph type="body" idx="1"/>
          </p:nvPr>
        </p:nvSpPr>
        <p:spPr>
          <a:xfrm>
            <a:off x="381000" y="1058863"/>
            <a:ext cx="8763000" cy="5418137"/>
          </a:xfrm>
        </p:spPr>
        <p:txBody>
          <a:bodyPr>
            <a:normAutofit/>
          </a:bodyPr>
          <a:lstStyle/>
          <a:p>
            <a:pPr eaLnBrk="1" hangingPunct="1"/>
            <a:r>
              <a:rPr lang="en-US" dirty="0" smtClean="0"/>
              <a:t>Control charts have two limits that separate random variation and nonrandom variation.</a:t>
            </a:r>
          </a:p>
          <a:p>
            <a:pPr eaLnBrk="1" hangingPunct="1"/>
            <a:r>
              <a:rPr lang="en-US" dirty="0" smtClean="0"/>
              <a:t>Control limits are based on sampling distribution</a:t>
            </a:r>
          </a:p>
          <a:p>
            <a:pPr eaLnBrk="1" hangingPunct="1"/>
            <a:r>
              <a:rPr lang="en-US" dirty="0" smtClean="0"/>
              <a:t>Theoretically, the normal distribution extends in either direction to infinity. Therefore, any value is theoretically possible.</a:t>
            </a:r>
          </a:p>
          <a:p>
            <a:pPr eaLnBrk="1" hangingPunct="1"/>
            <a:r>
              <a:rPr lang="en-US" dirty="0" smtClean="0"/>
              <a:t>As a practical matter, we know that 99.7% of the values will be within </a:t>
            </a:r>
            <a:r>
              <a:rPr lang="en-US" dirty="0" smtClean="0">
                <a:cs typeface="Times New Roman" panose="02020603050405020304" pitchFamily="18" charset="0"/>
              </a:rPr>
              <a:t>±3</a:t>
            </a:r>
            <a:r>
              <a:rPr lang="en-US" dirty="0" smtClean="0">
                <a:sym typeface="Symbol" panose="05050102010706020507" pitchFamily="18" charset="2"/>
              </a:rPr>
              <a:t> standard deviation of the mean of the distribution.</a:t>
            </a:r>
          </a:p>
          <a:p>
            <a:pPr eaLnBrk="1" hangingPunct="1"/>
            <a:r>
              <a:rPr lang="en-US" dirty="0" smtClean="0">
                <a:cs typeface="Times New Roman" panose="02020603050405020304" pitchFamily="18" charset="0"/>
              </a:rPr>
              <a:t>Therefore, we could decide to set the control limit at the values that represent ±3</a:t>
            </a:r>
            <a:r>
              <a:rPr lang="en-US" dirty="0" smtClean="0">
                <a:sym typeface="Symbol" panose="05050102010706020507" pitchFamily="18" charset="2"/>
              </a:rPr>
              <a:t> standard deviation from the mean</a:t>
            </a:r>
            <a:endParaRPr lang="en-US" dirty="0" smtClean="0">
              <a:cs typeface="Times New Roman" panose="02020603050405020304" pitchFamily="18" charset="0"/>
            </a:endParaRPr>
          </a:p>
          <a:p>
            <a:pPr eaLnBrk="1" hangingPunct="1"/>
            <a:endParaRPr lang="en-US" dirty="0" smtClean="0"/>
          </a:p>
          <a:p>
            <a:pPr eaLnBrk="1" hangingPunct="1">
              <a:buFont typeface="Symbol" panose="05050102010706020507" pitchFamily="18" charset="2"/>
              <a:buNone/>
            </a:pPr>
            <a:endParaRPr lang="en-US" dirty="0" smtClean="0"/>
          </a:p>
          <a:p>
            <a:pPr eaLnBrk="1" hangingPunct="1"/>
            <a:endParaRPr lang="en-US" dirty="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260350"/>
            <a:ext cx="9144000" cy="1087438"/>
          </a:xfrm>
        </p:spPr>
        <p:txBody>
          <a:bodyPr lIns="90488" tIns="44450" rIns="90488" bIns="44450" anchor="b"/>
          <a:lstStyle/>
          <a:p>
            <a:pPr eaLnBrk="1" hangingPunct="1">
              <a:defRPr/>
            </a:pPr>
            <a:r>
              <a:rPr lang="en-US" smtClean="0"/>
              <a:t>Control Limits</a:t>
            </a:r>
            <a:endParaRPr lang="en-US" b="1" smtClean="0"/>
          </a:p>
        </p:txBody>
      </p:sp>
      <p:grpSp>
        <p:nvGrpSpPr>
          <p:cNvPr id="2" name="Group 24"/>
          <p:cNvGrpSpPr>
            <a:grpSpLocks/>
          </p:cNvGrpSpPr>
          <p:nvPr/>
        </p:nvGrpSpPr>
        <p:grpSpPr bwMode="auto">
          <a:xfrm>
            <a:off x="990600" y="1143000"/>
            <a:ext cx="7391400" cy="4489450"/>
            <a:chOff x="816" y="864"/>
            <a:chExt cx="4656" cy="2828"/>
          </a:xfrm>
        </p:grpSpPr>
        <p:graphicFrame>
          <p:nvGraphicFramePr>
            <p:cNvPr id="5122" name="Object 5"/>
            <p:cNvGraphicFramePr>
              <a:graphicFrameLocks/>
            </p:cNvGraphicFramePr>
            <p:nvPr/>
          </p:nvGraphicFramePr>
          <p:xfrm>
            <a:off x="2059" y="983"/>
            <a:ext cx="1803" cy="1700"/>
          </p:xfrm>
          <a:graphic>
            <a:graphicData uri="http://schemas.openxmlformats.org/presentationml/2006/ole">
              <p:oleObj spid="_x0000_s5122" r:id="rId3" imgW="2862263" imgH="2698750" progId="">
                <p:embed/>
              </p:oleObj>
            </a:graphicData>
          </a:graphic>
        </p:graphicFrame>
        <p:graphicFrame>
          <p:nvGraphicFramePr>
            <p:cNvPr id="5123" name="Object 7"/>
            <p:cNvGraphicFramePr>
              <a:graphicFrameLocks/>
            </p:cNvGraphicFramePr>
            <p:nvPr/>
          </p:nvGraphicFramePr>
          <p:xfrm>
            <a:off x="982" y="1304"/>
            <a:ext cx="4109" cy="1481"/>
          </p:xfrm>
          <a:graphic>
            <a:graphicData uri="http://schemas.openxmlformats.org/presentationml/2006/ole">
              <p:oleObj spid="_x0000_s5123" r:id="rId4" imgW="6523038" imgH="2351088" progId="">
                <p:embed/>
              </p:oleObj>
            </a:graphicData>
          </a:graphic>
        </p:graphicFrame>
        <p:sp>
          <p:nvSpPr>
            <p:cNvPr id="5127" name="Line 8"/>
            <p:cNvSpPr>
              <a:spLocks noChangeShapeType="1"/>
            </p:cNvSpPr>
            <p:nvPr/>
          </p:nvSpPr>
          <p:spPr bwMode="auto">
            <a:xfrm>
              <a:off x="816" y="2672"/>
              <a:ext cx="428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128" name="Rectangle 9"/>
            <p:cNvSpPr>
              <a:spLocks noChangeArrowheads="1"/>
            </p:cNvSpPr>
            <p:nvPr/>
          </p:nvSpPr>
          <p:spPr bwMode="auto">
            <a:xfrm>
              <a:off x="3635" y="864"/>
              <a:ext cx="973" cy="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spcBef>
                  <a:spcPct val="50000"/>
                </a:spcBef>
              </a:pPr>
              <a:r>
                <a:rPr lang="en-US">
                  <a:solidFill>
                    <a:srgbClr val="CE2700"/>
                  </a:solidFill>
                </a:rPr>
                <a:t>Sampling</a:t>
              </a:r>
              <a:br>
                <a:rPr lang="en-US">
                  <a:solidFill>
                    <a:srgbClr val="CE2700"/>
                  </a:solidFill>
                </a:rPr>
              </a:br>
              <a:r>
                <a:rPr lang="en-US">
                  <a:solidFill>
                    <a:srgbClr val="CE2700"/>
                  </a:solidFill>
                </a:rPr>
                <a:t>distribution</a:t>
              </a:r>
            </a:p>
          </p:txBody>
        </p:sp>
        <p:sp>
          <p:nvSpPr>
            <p:cNvPr id="5129" name="Rectangle 10"/>
            <p:cNvSpPr>
              <a:spLocks noChangeArrowheads="1"/>
            </p:cNvSpPr>
            <p:nvPr/>
          </p:nvSpPr>
          <p:spPr bwMode="auto">
            <a:xfrm>
              <a:off x="4511" y="1524"/>
              <a:ext cx="961" cy="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spcBef>
                  <a:spcPct val="50000"/>
                </a:spcBef>
              </a:pPr>
              <a:r>
                <a:rPr lang="en-US">
                  <a:solidFill>
                    <a:srgbClr val="CE2700"/>
                  </a:solidFill>
                </a:rPr>
                <a:t>Process</a:t>
              </a:r>
              <a:br>
                <a:rPr lang="en-US">
                  <a:solidFill>
                    <a:srgbClr val="CE2700"/>
                  </a:solidFill>
                </a:rPr>
              </a:br>
              <a:r>
                <a:rPr lang="en-US">
                  <a:solidFill>
                    <a:srgbClr val="CE2700"/>
                  </a:solidFill>
                </a:rPr>
                <a:t>distribution</a:t>
              </a:r>
            </a:p>
          </p:txBody>
        </p:sp>
        <p:sp>
          <p:nvSpPr>
            <p:cNvPr id="5130" name="Line 11"/>
            <p:cNvSpPr>
              <a:spLocks noChangeShapeType="1"/>
            </p:cNvSpPr>
            <p:nvPr/>
          </p:nvSpPr>
          <p:spPr bwMode="auto">
            <a:xfrm flipH="1">
              <a:off x="3093" y="1112"/>
              <a:ext cx="513" cy="199"/>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5131" name="Line 12"/>
            <p:cNvSpPr>
              <a:spLocks noChangeShapeType="1"/>
            </p:cNvSpPr>
            <p:nvPr/>
          </p:nvSpPr>
          <p:spPr bwMode="auto">
            <a:xfrm flipH="1">
              <a:off x="3957" y="1856"/>
              <a:ext cx="513" cy="199"/>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3" name="Group 13"/>
            <p:cNvGrpSpPr>
              <a:grpSpLocks/>
            </p:cNvGrpSpPr>
            <p:nvPr/>
          </p:nvGrpSpPr>
          <p:grpSpPr bwMode="auto">
            <a:xfrm>
              <a:off x="2693" y="2591"/>
              <a:ext cx="526" cy="422"/>
              <a:chOff x="2681" y="2856"/>
              <a:chExt cx="526" cy="422"/>
            </a:xfrm>
          </p:grpSpPr>
          <p:sp>
            <p:nvSpPr>
              <p:cNvPr id="5137" name="Line 14"/>
              <p:cNvSpPr>
                <a:spLocks noChangeShapeType="1"/>
              </p:cNvSpPr>
              <p:nvPr/>
            </p:nvSpPr>
            <p:spPr bwMode="auto">
              <a:xfrm>
                <a:off x="2931" y="2856"/>
                <a:ext cx="1" cy="16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138" name="Rectangle 15"/>
              <p:cNvSpPr>
                <a:spLocks noChangeArrowheads="1"/>
              </p:cNvSpPr>
              <p:nvPr/>
            </p:nvSpPr>
            <p:spPr bwMode="auto">
              <a:xfrm>
                <a:off x="2681" y="3049"/>
                <a:ext cx="526"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spcBef>
                    <a:spcPct val="50000"/>
                  </a:spcBef>
                </a:pPr>
                <a:r>
                  <a:rPr lang="en-US">
                    <a:solidFill>
                      <a:srgbClr val="CE2700"/>
                    </a:solidFill>
                  </a:rPr>
                  <a:t>Mean</a:t>
                </a:r>
              </a:p>
            </p:txBody>
          </p:sp>
        </p:grpSp>
        <p:sp>
          <p:nvSpPr>
            <p:cNvPr id="5133" name="Rectangle 16"/>
            <p:cNvSpPr>
              <a:spLocks noChangeArrowheads="1"/>
            </p:cNvSpPr>
            <p:nvPr/>
          </p:nvSpPr>
          <p:spPr bwMode="auto">
            <a:xfrm>
              <a:off x="2061" y="3117"/>
              <a:ext cx="602" cy="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a:solidFill>
                    <a:srgbClr val="CE2700"/>
                  </a:solidFill>
                </a:rPr>
                <a:t>Lower</a:t>
              </a:r>
              <a:br>
                <a:rPr lang="en-US">
                  <a:solidFill>
                    <a:srgbClr val="CE2700"/>
                  </a:solidFill>
                </a:rPr>
              </a:br>
              <a:r>
                <a:rPr lang="en-US">
                  <a:solidFill>
                    <a:srgbClr val="CE2700"/>
                  </a:solidFill>
                </a:rPr>
                <a:t>control</a:t>
              </a:r>
              <a:br>
                <a:rPr lang="en-US">
                  <a:solidFill>
                    <a:srgbClr val="CE2700"/>
                  </a:solidFill>
                </a:rPr>
              </a:br>
              <a:r>
                <a:rPr lang="en-US">
                  <a:solidFill>
                    <a:srgbClr val="CE2700"/>
                  </a:solidFill>
                </a:rPr>
                <a:t>limit</a:t>
              </a:r>
            </a:p>
          </p:txBody>
        </p:sp>
        <p:sp>
          <p:nvSpPr>
            <p:cNvPr id="5134" name="Rectangle 17"/>
            <p:cNvSpPr>
              <a:spLocks noChangeArrowheads="1"/>
            </p:cNvSpPr>
            <p:nvPr/>
          </p:nvSpPr>
          <p:spPr bwMode="auto">
            <a:xfrm>
              <a:off x="3213" y="3117"/>
              <a:ext cx="602" cy="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a:solidFill>
                    <a:srgbClr val="CE2700"/>
                  </a:solidFill>
                </a:rPr>
                <a:t>Upper</a:t>
              </a:r>
              <a:br>
                <a:rPr lang="en-US">
                  <a:solidFill>
                    <a:srgbClr val="CE2700"/>
                  </a:solidFill>
                </a:rPr>
              </a:br>
              <a:r>
                <a:rPr lang="en-US">
                  <a:solidFill>
                    <a:srgbClr val="CE2700"/>
                  </a:solidFill>
                </a:rPr>
                <a:t>control</a:t>
              </a:r>
              <a:br>
                <a:rPr lang="en-US">
                  <a:solidFill>
                    <a:srgbClr val="CE2700"/>
                  </a:solidFill>
                </a:rPr>
              </a:br>
              <a:r>
                <a:rPr lang="en-US">
                  <a:solidFill>
                    <a:srgbClr val="CE2700"/>
                  </a:solidFill>
                </a:rPr>
                <a:t>limit</a:t>
              </a:r>
            </a:p>
          </p:txBody>
        </p:sp>
        <p:sp>
          <p:nvSpPr>
            <p:cNvPr id="5135" name="Line 18"/>
            <p:cNvSpPr>
              <a:spLocks noChangeShapeType="1"/>
            </p:cNvSpPr>
            <p:nvPr/>
          </p:nvSpPr>
          <p:spPr bwMode="auto">
            <a:xfrm>
              <a:off x="3538" y="2288"/>
              <a:ext cx="0" cy="81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136" name="Line 19"/>
            <p:cNvSpPr>
              <a:spLocks noChangeShapeType="1"/>
            </p:cNvSpPr>
            <p:nvPr/>
          </p:nvSpPr>
          <p:spPr bwMode="auto">
            <a:xfrm>
              <a:off x="2386" y="2276"/>
              <a:ext cx="0" cy="81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5126" name="Text Box 21"/>
          <p:cNvSpPr txBox="1">
            <a:spLocks noChangeArrowheads="1"/>
          </p:cNvSpPr>
          <p:nvPr/>
        </p:nvSpPr>
        <p:spPr bwMode="auto">
          <a:xfrm>
            <a:off x="114300" y="838200"/>
            <a:ext cx="172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10.7</a:t>
            </a:r>
            <a:endParaRPr lang="en-US" sz="2400" b="0">
              <a:solidFill>
                <a:schemeClr val="hlink"/>
              </a:solidFill>
              <a:latin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defRPr/>
            </a:pPr>
            <a:r>
              <a:rPr lang="en-US" smtClean="0"/>
              <a:t>SPC hypotheses</a:t>
            </a:r>
          </a:p>
        </p:txBody>
      </p:sp>
      <p:sp>
        <p:nvSpPr>
          <p:cNvPr id="52227" name="Rectangle 3"/>
          <p:cNvSpPr>
            <a:spLocks noGrp="1" noChangeArrowheads="1"/>
          </p:cNvSpPr>
          <p:nvPr>
            <p:ph type="body" sz="half" idx="1"/>
          </p:nvPr>
        </p:nvSpPr>
        <p:spPr>
          <a:xfrm>
            <a:off x="381000" y="1058863"/>
            <a:ext cx="8458200" cy="2979737"/>
          </a:xfrm>
        </p:spPr>
        <p:txBody>
          <a:bodyPr/>
          <a:lstStyle/>
          <a:p>
            <a:pPr eaLnBrk="1" hangingPunct="1">
              <a:buFont typeface="Symbol" panose="05050102010706020507" pitchFamily="18" charset="2"/>
              <a:buNone/>
            </a:pPr>
            <a:r>
              <a:rPr lang="en-US" sz="2800" smtClean="0">
                <a:solidFill>
                  <a:srgbClr val="0033CC"/>
                </a:solidFill>
              </a:rPr>
              <a:t>Null hypothesis</a:t>
            </a:r>
            <a:r>
              <a:rPr lang="en-US" sz="2800" smtClean="0"/>
              <a:t>     </a:t>
            </a:r>
          </a:p>
          <a:p>
            <a:pPr eaLnBrk="1" hangingPunct="1">
              <a:buFont typeface="Symbol" panose="05050102010706020507" pitchFamily="18" charset="2"/>
              <a:buNone/>
            </a:pPr>
            <a:r>
              <a:rPr lang="en-US" sz="2800" smtClean="0"/>
              <a:t>    H</a:t>
            </a:r>
            <a:r>
              <a:rPr lang="en-US" sz="2800" baseline="-25000" smtClean="0"/>
              <a:t>0</a:t>
            </a:r>
            <a:r>
              <a:rPr lang="en-US" sz="2800" smtClean="0"/>
              <a:t>: the process is in control</a:t>
            </a:r>
          </a:p>
          <a:p>
            <a:pPr eaLnBrk="1" hangingPunct="1">
              <a:buFont typeface="Symbol" panose="05050102010706020507" pitchFamily="18" charset="2"/>
              <a:buNone/>
            </a:pPr>
            <a:r>
              <a:rPr lang="en-US" sz="2800" smtClean="0">
                <a:solidFill>
                  <a:srgbClr val="0033CC"/>
                </a:solidFill>
              </a:rPr>
              <a:t>Alternative hypothesis</a:t>
            </a:r>
            <a:r>
              <a:rPr lang="en-US" sz="2800" smtClean="0"/>
              <a:t> </a:t>
            </a:r>
          </a:p>
          <a:p>
            <a:pPr eaLnBrk="1" hangingPunct="1">
              <a:buFont typeface="Symbol" panose="05050102010706020507" pitchFamily="18" charset="2"/>
              <a:buNone/>
            </a:pPr>
            <a:r>
              <a:rPr lang="en-US" sz="2800" smtClean="0"/>
              <a:t>    H</a:t>
            </a:r>
            <a:r>
              <a:rPr lang="en-US" sz="2800" baseline="-25000" smtClean="0"/>
              <a:t>1</a:t>
            </a:r>
            <a:r>
              <a:rPr lang="en-US" sz="2800" smtClean="0"/>
              <a:t>: the process is out of control</a:t>
            </a:r>
          </a:p>
          <a:p>
            <a:pPr eaLnBrk="1" hangingPunct="1">
              <a:buFont typeface="Symbol" panose="05050102010706020507" pitchFamily="18" charset="2"/>
              <a:buNone/>
            </a:pPr>
            <a:endParaRPr lang="en-US" sz="2800" smtClean="0"/>
          </a:p>
        </p:txBody>
      </p:sp>
      <p:graphicFrame>
        <p:nvGraphicFramePr>
          <p:cNvPr id="87064" name="Group 24"/>
          <p:cNvGraphicFramePr>
            <a:graphicFrameLocks noGrp="1"/>
          </p:cNvGraphicFramePr>
          <p:nvPr>
            <p:ph sz="half" idx="2"/>
          </p:nvPr>
        </p:nvGraphicFramePr>
        <p:xfrm>
          <a:off x="609600" y="4495800"/>
          <a:ext cx="7696200" cy="1876570"/>
        </p:xfrm>
        <a:graphic>
          <a:graphicData uri="http://schemas.openxmlformats.org/drawingml/2006/table">
            <a:tbl>
              <a:tblPr/>
              <a:tblGrid>
                <a:gridCol w="2565400"/>
                <a:gridCol w="2565400"/>
                <a:gridCol w="2565400"/>
              </a:tblGrid>
              <a:tr h="51798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Decision</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H</a:t>
                      </a:r>
                      <a:r>
                        <a:rPr kumimoji="0" lang="en-US" sz="2800" b="0" i="0" u="none" strike="noStrike" cap="none" normalizeH="0" baseline="-25000" smtClean="0">
                          <a:ln>
                            <a:noFill/>
                          </a:ln>
                          <a:solidFill>
                            <a:srgbClr val="0033CC"/>
                          </a:solidFill>
                          <a:effectLst/>
                          <a:latin typeface="Times New Roman" pitchFamily="18" charset="0"/>
                        </a:rPr>
                        <a:t>0</a:t>
                      </a:r>
                      <a:r>
                        <a:rPr kumimoji="0" lang="en-US" sz="2800" b="0" i="0" u="none" strike="noStrike" cap="none" normalizeH="0" baseline="0" smtClean="0">
                          <a:ln>
                            <a:noFill/>
                          </a:ln>
                          <a:solidFill>
                            <a:srgbClr val="0033CC"/>
                          </a:solidFill>
                          <a:effectLst/>
                          <a:latin typeface="Times New Roman" pitchFamily="18" charset="0"/>
                        </a:rPr>
                        <a:t> is true</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H</a:t>
                      </a:r>
                      <a:r>
                        <a:rPr kumimoji="0" lang="en-US" sz="2800" b="0" i="0" u="none" strike="noStrike" cap="none" normalizeH="0" baseline="-25000" smtClean="0">
                          <a:ln>
                            <a:noFill/>
                          </a:ln>
                          <a:solidFill>
                            <a:srgbClr val="0033CC"/>
                          </a:solidFill>
                          <a:effectLst/>
                          <a:latin typeface="Times New Roman" pitchFamily="18" charset="0"/>
                        </a:rPr>
                        <a:t>0</a:t>
                      </a:r>
                      <a:r>
                        <a:rPr kumimoji="0" lang="en-US" sz="2800" b="0" i="0" u="none" strike="noStrike" cap="none" normalizeH="0" baseline="0" smtClean="0">
                          <a:ln>
                            <a:noFill/>
                          </a:ln>
                          <a:solidFill>
                            <a:srgbClr val="0033CC"/>
                          </a:solidFill>
                          <a:effectLst/>
                          <a:latin typeface="Times New Roman" pitchFamily="18" charset="0"/>
                        </a:rPr>
                        <a:t> is false</a:t>
                      </a:r>
                    </a:p>
                  </a:txBody>
                  <a:tcPr marT="45705" marB="457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922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Reject H</a:t>
                      </a:r>
                      <a:r>
                        <a:rPr kumimoji="0" lang="en-US" sz="2800" b="0" i="0" u="none" strike="noStrike" cap="none" normalizeH="0" baseline="-25000" smtClean="0">
                          <a:ln>
                            <a:noFill/>
                          </a:ln>
                          <a:solidFill>
                            <a:srgbClr val="0033CC"/>
                          </a:solidFill>
                          <a:effectLst/>
                          <a:latin typeface="Times New Roman" pitchFamily="18" charset="0"/>
                        </a:rPr>
                        <a:t>0</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Type I error</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Correct</a:t>
                      </a:r>
                    </a:p>
                  </a:txBody>
                  <a:tcPr marT="45705" marB="457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922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Don’t reject H</a:t>
                      </a:r>
                      <a:r>
                        <a:rPr kumimoji="0" lang="en-US" sz="2800" b="0" i="0" u="none" strike="noStrike" cap="none" normalizeH="0" baseline="-25000" smtClean="0">
                          <a:ln>
                            <a:noFill/>
                          </a:ln>
                          <a:solidFill>
                            <a:srgbClr val="0033CC"/>
                          </a:solidFill>
                          <a:effectLst/>
                          <a:latin typeface="Times New Roman" pitchFamily="18" charset="0"/>
                        </a:rPr>
                        <a:t>0</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Correct</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Type II error</a:t>
                      </a:r>
                    </a:p>
                  </a:txBody>
                  <a:tcPr marT="45705" marB="457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2246" name="Text Box 25"/>
          <p:cNvSpPr txBox="1">
            <a:spLocks noChangeArrowheads="1"/>
          </p:cNvSpPr>
          <p:nvPr/>
        </p:nvSpPr>
        <p:spPr bwMode="auto">
          <a:xfrm>
            <a:off x="3276600" y="3810000"/>
            <a:ext cx="43434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pPr>
            <a:r>
              <a:rPr lang="en-US">
                <a:solidFill>
                  <a:srgbClr val="CE2700"/>
                </a:solidFill>
              </a:rPr>
              <a:t>Actual situation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a:xfrm>
            <a:off x="0" y="38100"/>
            <a:ext cx="9144000" cy="917575"/>
          </a:xfrm>
        </p:spPr>
        <p:txBody>
          <a:bodyPr/>
          <a:lstStyle/>
          <a:p>
            <a:pPr eaLnBrk="1" hangingPunct="1">
              <a:defRPr/>
            </a:pPr>
            <a:r>
              <a:rPr lang="en-US" smtClean="0"/>
              <a:t>SPC Errors</a:t>
            </a:r>
          </a:p>
        </p:txBody>
      </p:sp>
      <p:sp>
        <p:nvSpPr>
          <p:cNvPr id="53251" name="Rectangle 1027"/>
          <p:cNvSpPr>
            <a:spLocks noGrp="1" noChangeArrowheads="1"/>
          </p:cNvSpPr>
          <p:nvPr>
            <p:ph type="body" idx="1"/>
          </p:nvPr>
        </p:nvSpPr>
        <p:spPr>
          <a:xfrm>
            <a:off x="457200" y="1230313"/>
            <a:ext cx="8305800" cy="4941887"/>
          </a:xfrm>
        </p:spPr>
        <p:txBody>
          <a:bodyPr/>
          <a:lstStyle/>
          <a:p>
            <a:pPr eaLnBrk="1" hangingPunct="1"/>
            <a:r>
              <a:rPr lang="en-US" smtClean="0">
                <a:solidFill>
                  <a:srgbClr val="CE2700"/>
                </a:solidFill>
              </a:rPr>
              <a:t>Type I error</a:t>
            </a:r>
          </a:p>
          <a:p>
            <a:pPr lvl="1" eaLnBrk="1" hangingPunct="1"/>
            <a:r>
              <a:rPr lang="en-US" smtClean="0"/>
              <a:t>Concluding a process </a:t>
            </a:r>
            <a:r>
              <a:rPr lang="en-US" smtClean="0">
                <a:solidFill>
                  <a:srgbClr val="0033CC"/>
                </a:solidFill>
              </a:rPr>
              <a:t>is not</a:t>
            </a:r>
            <a:r>
              <a:rPr lang="en-US" smtClean="0"/>
              <a:t> in control when it actually is. The probability of rejecting H</a:t>
            </a:r>
            <a:r>
              <a:rPr lang="en-US" baseline="-25000" smtClean="0"/>
              <a:t>0</a:t>
            </a:r>
            <a:r>
              <a:rPr lang="en-US" smtClean="0"/>
              <a:t> when it is actually true.</a:t>
            </a:r>
          </a:p>
          <a:p>
            <a:pPr eaLnBrk="1" hangingPunct="1"/>
            <a:r>
              <a:rPr lang="en-US" smtClean="0">
                <a:solidFill>
                  <a:srgbClr val="CE2700"/>
                </a:solidFill>
              </a:rPr>
              <a:t>Type II error</a:t>
            </a:r>
          </a:p>
          <a:p>
            <a:pPr lvl="1" eaLnBrk="1" hangingPunct="1"/>
            <a:r>
              <a:rPr lang="en-US" smtClean="0"/>
              <a:t>Concluding a process </a:t>
            </a:r>
            <a:r>
              <a:rPr lang="en-US" smtClean="0">
                <a:solidFill>
                  <a:srgbClr val="0033CC"/>
                </a:solidFill>
              </a:rPr>
              <a:t>is in</a:t>
            </a:r>
            <a:r>
              <a:rPr lang="en-US" smtClean="0"/>
              <a:t> control when it is not. The probability of accepting H</a:t>
            </a:r>
            <a:r>
              <a:rPr lang="en-US" baseline="-25000" smtClean="0"/>
              <a:t>0</a:t>
            </a:r>
            <a:r>
              <a:rPr lang="en-US" smtClean="0"/>
              <a:t> when it is actually not true.</a:t>
            </a:r>
          </a:p>
          <a:p>
            <a:pPr lvl="1" eaLnBrk="1" hangingPunct="1"/>
            <a:endParaRPr lang="en-US" smtClean="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254000"/>
            <a:ext cx="9144000" cy="554038"/>
          </a:xfrm>
        </p:spPr>
        <p:txBody>
          <a:bodyPr lIns="90488" tIns="44450" rIns="90488" bIns="44450" anchor="b"/>
          <a:lstStyle/>
          <a:p>
            <a:pPr eaLnBrk="1" hangingPunct="1">
              <a:defRPr/>
            </a:pPr>
            <a:r>
              <a:rPr lang="en-US" sz="2800" b="1" dirty="0" smtClean="0">
                <a:solidFill>
                  <a:schemeClr val="tx1"/>
                </a:solidFill>
                <a:effectLst/>
                <a:latin typeface="Arial" panose="020B0604020202020204" pitchFamily="34" charset="0"/>
                <a:cs typeface="Arial" panose="020B0604020202020204" pitchFamily="34" charset="0"/>
              </a:rPr>
              <a:t>Type I Error</a:t>
            </a:r>
          </a:p>
        </p:txBody>
      </p:sp>
      <p:grpSp>
        <p:nvGrpSpPr>
          <p:cNvPr id="2" name="Group 21"/>
          <p:cNvGrpSpPr>
            <a:grpSpLocks/>
          </p:cNvGrpSpPr>
          <p:nvPr/>
        </p:nvGrpSpPr>
        <p:grpSpPr bwMode="auto">
          <a:xfrm>
            <a:off x="838200" y="1600200"/>
            <a:ext cx="7367588" cy="3459163"/>
            <a:chOff x="543" y="1248"/>
            <a:chExt cx="4641" cy="2179"/>
          </a:xfrm>
        </p:grpSpPr>
        <p:graphicFrame>
          <p:nvGraphicFramePr>
            <p:cNvPr id="6146" name="Object 5"/>
            <p:cNvGraphicFramePr>
              <a:graphicFrameLocks/>
            </p:cNvGraphicFramePr>
            <p:nvPr/>
          </p:nvGraphicFramePr>
          <p:xfrm>
            <a:off x="1068" y="1248"/>
            <a:ext cx="4109" cy="1481"/>
          </p:xfrm>
          <a:graphic>
            <a:graphicData uri="http://schemas.openxmlformats.org/presentationml/2006/ole">
              <p:oleObj spid="_x0000_s6146" r:id="rId3" imgW="6523038" imgH="2351088" progId="">
                <p:embed/>
              </p:oleObj>
            </a:graphicData>
          </a:graphic>
        </p:graphicFrame>
        <p:sp>
          <p:nvSpPr>
            <p:cNvPr id="6151" name="Line 6"/>
            <p:cNvSpPr>
              <a:spLocks noChangeShapeType="1"/>
            </p:cNvSpPr>
            <p:nvPr/>
          </p:nvSpPr>
          <p:spPr bwMode="auto">
            <a:xfrm>
              <a:off x="902" y="2616"/>
              <a:ext cx="428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52" name="Line 8"/>
            <p:cNvSpPr>
              <a:spLocks noChangeShapeType="1"/>
            </p:cNvSpPr>
            <p:nvPr/>
          </p:nvSpPr>
          <p:spPr bwMode="auto">
            <a:xfrm>
              <a:off x="3030" y="2538"/>
              <a:ext cx="0" cy="1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53" name="Rectangle 9"/>
            <p:cNvSpPr>
              <a:spLocks noChangeArrowheads="1"/>
            </p:cNvSpPr>
            <p:nvPr/>
          </p:nvSpPr>
          <p:spPr bwMode="auto">
            <a:xfrm>
              <a:off x="2779" y="2728"/>
              <a:ext cx="526"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spcBef>
                  <a:spcPct val="50000"/>
                </a:spcBef>
              </a:pPr>
              <a:r>
                <a:rPr lang="en-US">
                  <a:solidFill>
                    <a:srgbClr val="CE2700"/>
                  </a:solidFill>
                </a:rPr>
                <a:t>Mean</a:t>
              </a:r>
            </a:p>
          </p:txBody>
        </p:sp>
        <p:sp>
          <p:nvSpPr>
            <p:cNvPr id="6154" name="Line 10"/>
            <p:cNvSpPr>
              <a:spLocks noChangeShapeType="1"/>
            </p:cNvSpPr>
            <p:nvPr/>
          </p:nvSpPr>
          <p:spPr bwMode="auto">
            <a:xfrm>
              <a:off x="2160" y="2064"/>
              <a:ext cx="0" cy="919"/>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55" name="Line 11"/>
            <p:cNvSpPr>
              <a:spLocks noChangeShapeType="1"/>
            </p:cNvSpPr>
            <p:nvPr/>
          </p:nvSpPr>
          <p:spPr bwMode="auto">
            <a:xfrm>
              <a:off x="3888" y="2028"/>
              <a:ext cx="0" cy="919"/>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56" name="Rectangle 12"/>
            <p:cNvSpPr>
              <a:spLocks noChangeArrowheads="1"/>
            </p:cNvSpPr>
            <p:nvPr/>
          </p:nvSpPr>
          <p:spPr bwMode="auto">
            <a:xfrm>
              <a:off x="1971" y="2995"/>
              <a:ext cx="394"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rPr>
                <a:t>LCL</a:t>
              </a:r>
            </a:p>
          </p:txBody>
        </p:sp>
        <p:sp>
          <p:nvSpPr>
            <p:cNvPr id="6157" name="Rectangle 13"/>
            <p:cNvSpPr>
              <a:spLocks noChangeArrowheads="1"/>
            </p:cNvSpPr>
            <p:nvPr/>
          </p:nvSpPr>
          <p:spPr bwMode="auto">
            <a:xfrm>
              <a:off x="3687" y="2995"/>
              <a:ext cx="410"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rPr>
                <a:t>UCL</a:t>
              </a:r>
            </a:p>
          </p:txBody>
        </p:sp>
        <p:sp>
          <p:nvSpPr>
            <p:cNvPr id="6158" name="Rectangle 14"/>
            <p:cNvSpPr>
              <a:spLocks noChangeArrowheads="1"/>
            </p:cNvSpPr>
            <p:nvPr/>
          </p:nvSpPr>
          <p:spPr bwMode="auto">
            <a:xfrm>
              <a:off x="1335" y="1897"/>
              <a:ext cx="325"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latin typeface="Symbol" panose="05050102010706020507" pitchFamily="18" charset="2"/>
                </a:rPr>
                <a:t></a:t>
              </a:r>
              <a:r>
                <a:rPr lang="en-US">
                  <a:solidFill>
                    <a:srgbClr val="CE2700"/>
                  </a:solidFill>
                </a:rPr>
                <a:t>/2</a:t>
              </a:r>
            </a:p>
          </p:txBody>
        </p:sp>
        <p:sp>
          <p:nvSpPr>
            <p:cNvPr id="6159" name="Rectangle 15"/>
            <p:cNvSpPr>
              <a:spLocks noChangeArrowheads="1"/>
            </p:cNvSpPr>
            <p:nvPr/>
          </p:nvSpPr>
          <p:spPr bwMode="auto">
            <a:xfrm>
              <a:off x="4623" y="1897"/>
              <a:ext cx="325"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latin typeface="Symbol" panose="05050102010706020507" pitchFamily="18" charset="2"/>
                </a:rPr>
                <a:t></a:t>
              </a:r>
              <a:r>
                <a:rPr lang="en-US">
                  <a:solidFill>
                    <a:srgbClr val="CE2700"/>
                  </a:solidFill>
                </a:rPr>
                <a:t>/2</a:t>
              </a:r>
            </a:p>
          </p:txBody>
        </p:sp>
        <p:sp>
          <p:nvSpPr>
            <p:cNvPr id="6160" name="Line 16"/>
            <p:cNvSpPr>
              <a:spLocks noChangeShapeType="1"/>
            </p:cNvSpPr>
            <p:nvPr/>
          </p:nvSpPr>
          <p:spPr bwMode="auto">
            <a:xfrm flipV="1">
              <a:off x="4161" y="2084"/>
              <a:ext cx="463" cy="363"/>
            </a:xfrm>
            <a:prstGeom prst="line">
              <a:avLst/>
            </a:prstGeom>
            <a:noFill/>
            <a:ln w="12700">
              <a:solidFill>
                <a:schemeClr val="tx1"/>
              </a:solidFill>
              <a:round/>
              <a:headEnd type="triangle" w="med" len="me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61" name="Line 17"/>
            <p:cNvSpPr>
              <a:spLocks noChangeShapeType="1"/>
            </p:cNvSpPr>
            <p:nvPr/>
          </p:nvSpPr>
          <p:spPr bwMode="auto">
            <a:xfrm flipH="1" flipV="1">
              <a:off x="1505" y="2120"/>
              <a:ext cx="495" cy="363"/>
            </a:xfrm>
            <a:prstGeom prst="line">
              <a:avLst/>
            </a:prstGeom>
            <a:noFill/>
            <a:ln w="12700">
              <a:solidFill>
                <a:schemeClr val="tx1"/>
              </a:solidFill>
              <a:round/>
              <a:headEnd type="triangle" w="med" len="me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62" name="Rectangle 18"/>
            <p:cNvSpPr>
              <a:spLocks noChangeArrowheads="1"/>
            </p:cNvSpPr>
            <p:nvPr/>
          </p:nvSpPr>
          <p:spPr bwMode="auto">
            <a:xfrm>
              <a:off x="543" y="3025"/>
              <a:ext cx="1100" cy="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latin typeface="Symbol" panose="05050102010706020507" pitchFamily="18" charset="2"/>
                </a:rPr>
                <a:t></a:t>
              </a:r>
              <a:r>
                <a:rPr lang="en-US">
                  <a:solidFill>
                    <a:srgbClr val="CE2700"/>
                  </a:solidFill>
                </a:rPr>
                <a:t>Probability</a:t>
              </a:r>
              <a:br>
                <a:rPr lang="en-US">
                  <a:solidFill>
                    <a:srgbClr val="CE2700"/>
                  </a:solidFill>
                </a:rPr>
              </a:br>
              <a:r>
                <a:rPr lang="en-US">
                  <a:solidFill>
                    <a:srgbClr val="CE2700"/>
                  </a:solidFill>
                </a:rPr>
                <a:t>of Type I error</a:t>
              </a:r>
            </a:p>
          </p:txBody>
        </p:sp>
      </p:grpSp>
      <p:sp>
        <p:nvSpPr>
          <p:cNvPr id="6149" name="Text Box 20"/>
          <p:cNvSpPr txBox="1">
            <a:spLocks noChangeArrowheads="1"/>
          </p:cNvSpPr>
          <p:nvPr/>
        </p:nvSpPr>
        <p:spPr bwMode="auto">
          <a:xfrm>
            <a:off x="120650" y="838200"/>
            <a:ext cx="172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10.8</a:t>
            </a:r>
            <a:endParaRPr lang="en-US" sz="2400" b="0">
              <a:solidFill>
                <a:schemeClr val="hlink"/>
              </a:solidFill>
              <a:latin typeface="Times New Roman" panose="02020603050405020304" pitchFamily="18" charset="0"/>
            </a:endParaRPr>
          </a:p>
        </p:txBody>
      </p:sp>
      <p:sp>
        <p:nvSpPr>
          <p:cNvPr id="6150" name="Text Box 22"/>
          <p:cNvSpPr txBox="1">
            <a:spLocks noChangeArrowheads="1"/>
          </p:cNvSpPr>
          <p:nvPr/>
        </p:nvSpPr>
        <p:spPr bwMode="auto">
          <a:xfrm>
            <a:off x="609600" y="5715000"/>
            <a:ext cx="8001000" cy="946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800" b="0">
                <a:solidFill>
                  <a:srgbClr val="0033CC"/>
                </a:solidFill>
              </a:rPr>
              <a:t>Using wider limits (e.g., ± 3 sigma limits) reduces the probability of Type I error </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261938"/>
            <a:ext cx="9144000" cy="554037"/>
          </a:xfrm>
        </p:spPr>
        <p:txBody>
          <a:bodyPr lIns="90488" tIns="44450" rIns="90488" bIns="44450" anchor="b">
            <a:normAutofit fontScale="90000"/>
          </a:bodyPr>
          <a:lstStyle/>
          <a:p>
            <a:pPr eaLnBrk="1" hangingPunct="1">
              <a:defRPr/>
            </a:pPr>
            <a:r>
              <a:rPr lang="en-US" smtClean="0"/>
              <a:t>Observations from Sample Distribution</a:t>
            </a:r>
            <a:endParaRPr lang="en-US" b="1" smtClean="0"/>
          </a:p>
        </p:txBody>
      </p:sp>
      <p:grpSp>
        <p:nvGrpSpPr>
          <p:cNvPr id="2" name="Group 72"/>
          <p:cNvGrpSpPr>
            <a:grpSpLocks/>
          </p:cNvGrpSpPr>
          <p:nvPr/>
        </p:nvGrpSpPr>
        <p:grpSpPr bwMode="auto">
          <a:xfrm>
            <a:off x="460375" y="1524000"/>
            <a:ext cx="8074025" cy="3883025"/>
            <a:chOff x="75" y="1141"/>
            <a:chExt cx="5539" cy="2446"/>
          </a:xfrm>
        </p:grpSpPr>
        <p:sp>
          <p:nvSpPr>
            <p:cNvPr id="54277" name="Rectangle 3"/>
            <p:cNvSpPr>
              <a:spLocks noChangeArrowheads="1"/>
            </p:cNvSpPr>
            <p:nvPr/>
          </p:nvSpPr>
          <p:spPr bwMode="auto">
            <a:xfrm>
              <a:off x="2081" y="3358"/>
              <a:ext cx="1300"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Sample number</a:t>
              </a:r>
            </a:p>
          </p:txBody>
        </p:sp>
        <p:sp>
          <p:nvSpPr>
            <p:cNvPr id="54278" name="Line 5"/>
            <p:cNvSpPr>
              <a:spLocks noChangeShapeType="1"/>
            </p:cNvSpPr>
            <p:nvPr/>
          </p:nvSpPr>
          <p:spPr bwMode="auto">
            <a:xfrm>
              <a:off x="249" y="1440"/>
              <a:ext cx="5251"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279" name="Line 6"/>
            <p:cNvSpPr>
              <a:spLocks noChangeShapeType="1"/>
            </p:cNvSpPr>
            <p:nvPr/>
          </p:nvSpPr>
          <p:spPr bwMode="auto">
            <a:xfrm>
              <a:off x="249" y="2820"/>
              <a:ext cx="5251"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280" name="Line 7"/>
            <p:cNvSpPr>
              <a:spLocks noChangeShapeType="1"/>
            </p:cNvSpPr>
            <p:nvPr/>
          </p:nvSpPr>
          <p:spPr bwMode="auto">
            <a:xfrm>
              <a:off x="249" y="2112"/>
              <a:ext cx="5251" cy="0"/>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281" name="Rectangle 8"/>
            <p:cNvSpPr>
              <a:spLocks noChangeArrowheads="1"/>
            </p:cNvSpPr>
            <p:nvPr/>
          </p:nvSpPr>
          <p:spPr bwMode="auto">
            <a:xfrm>
              <a:off x="75" y="1141"/>
              <a:ext cx="447"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UCL</a:t>
              </a:r>
            </a:p>
          </p:txBody>
        </p:sp>
        <p:sp>
          <p:nvSpPr>
            <p:cNvPr id="54282" name="Rectangle 9"/>
            <p:cNvSpPr>
              <a:spLocks noChangeArrowheads="1"/>
            </p:cNvSpPr>
            <p:nvPr/>
          </p:nvSpPr>
          <p:spPr bwMode="auto">
            <a:xfrm>
              <a:off x="75" y="2830"/>
              <a:ext cx="440"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LCL</a:t>
              </a:r>
            </a:p>
          </p:txBody>
        </p:sp>
        <p:grpSp>
          <p:nvGrpSpPr>
            <p:cNvPr id="3" name="Group 71"/>
            <p:cNvGrpSpPr>
              <a:grpSpLocks/>
            </p:cNvGrpSpPr>
            <p:nvPr/>
          </p:nvGrpSpPr>
          <p:grpSpPr bwMode="auto">
            <a:xfrm>
              <a:off x="3060" y="1317"/>
              <a:ext cx="1174" cy="1723"/>
              <a:chOff x="3060" y="1317"/>
              <a:chExt cx="1174" cy="1723"/>
            </a:xfrm>
          </p:grpSpPr>
          <p:grpSp>
            <p:nvGrpSpPr>
              <p:cNvPr id="4" name="Group 11"/>
              <p:cNvGrpSpPr>
                <a:grpSpLocks/>
              </p:cNvGrpSpPr>
              <p:nvPr/>
            </p:nvGrpSpPr>
            <p:grpSpPr bwMode="auto">
              <a:xfrm flipH="1">
                <a:off x="3060" y="1406"/>
                <a:ext cx="1168" cy="1486"/>
                <a:chOff x="3066" y="1406"/>
                <a:chExt cx="1168" cy="1486"/>
              </a:xfrm>
            </p:grpSpPr>
            <p:sp>
              <p:nvSpPr>
                <p:cNvPr id="54331" name="Freeform 12"/>
                <p:cNvSpPr>
                  <a:spLocks/>
                </p:cNvSpPr>
                <p:nvPr/>
              </p:nvSpPr>
              <p:spPr bwMode="auto">
                <a:xfrm>
                  <a:off x="3793" y="1806"/>
                  <a:ext cx="441" cy="608"/>
                </a:xfrm>
                <a:custGeom>
                  <a:avLst/>
                  <a:gdLst>
                    <a:gd name="T0" fmla="*/ 0 w 441"/>
                    <a:gd name="T1" fmla="*/ 0 h 608"/>
                    <a:gd name="T2" fmla="*/ 28 w 441"/>
                    <a:gd name="T3" fmla="*/ 10 h 608"/>
                    <a:gd name="T4" fmla="*/ 55 w 441"/>
                    <a:gd name="T5" fmla="*/ 19 h 608"/>
                    <a:gd name="T6" fmla="*/ 82 w 441"/>
                    <a:gd name="T7" fmla="*/ 29 h 608"/>
                    <a:gd name="T8" fmla="*/ 106 w 441"/>
                    <a:gd name="T9" fmla="*/ 39 h 608"/>
                    <a:gd name="T10" fmla="*/ 130 w 441"/>
                    <a:gd name="T11" fmla="*/ 49 h 608"/>
                    <a:gd name="T12" fmla="*/ 154 w 441"/>
                    <a:gd name="T13" fmla="*/ 59 h 608"/>
                    <a:gd name="T14" fmla="*/ 178 w 441"/>
                    <a:gd name="T15" fmla="*/ 68 h 608"/>
                    <a:gd name="T16" fmla="*/ 198 w 441"/>
                    <a:gd name="T17" fmla="*/ 78 h 608"/>
                    <a:gd name="T18" fmla="*/ 219 w 441"/>
                    <a:gd name="T19" fmla="*/ 88 h 608"/>
                    <a:gd name="T20" fmla="*/ 239 w 441"/>
                    <a:gd name="T21" fmla="*/ 98 h 608"/>
                    <a:gd name="T22" fmla="*/ 256 w 441"/>
                    <a:gd name="T23" fmla="*/ 108 h 608"/>
                    <a:gd name="T24" fmla="*/ 277 w 441"/>
                    <a:gd name="T25" fmla="*/ 117 h 608"/>
                    <a:gd name="T26" fmla="*/ 290 w 441"/>
                    <a:gd name="T27" fmla="*/ 127 h 608"/>
                    <a:gd name="T28" fmla="*/ 307 w 441"/>
                    <a:gd name="T29" fmla="*/ 137 h 608"/>
                    <a:gd name="T30" fmla="*/ 324 w 441"/>
                    <a:gd name="T31" fmla="*/ 147 h 608"/>
                    <a:gd name="T32" fmla="*/ 338 w 441"/>
                    <a:gd name="T33" fmla="*/ 157 h 608"/>
                    <a:gd name="T34" fmla="*/ 352 w 441"/>
                    <a:gd name="T35" fmla="*/ 166 h 608"/>
                    <a:gd name="T36" fmla="*/ 362 w 441"/>
                    <a:gd name="T37" fmla="*/ 176 h 608"/>
                    <a:gd name="T38" fmla="*/ 375 w 441"/>
                    <a:gd name="T39" fmla="*/ 186 h 608"/>
                    <a:gd name="T40" fmla="*/ 386 w 441"/>
                    <a:gd name="T41" fmla="*/ 196 h 608"/>
                    <a:gd name="T42" fmla="*/ 396 w 441"/>
                    <a:gd name="T43" fmla="*/ 205 h 608"/>
                    <a:gd name="T44" fmla="*/ 403 w 441"/>
                    <a:gd name="T45" fmla="*/ 215 h 608"/>
                    <a:gd name="T46" fmla="*/ 410 w 441"/>
                    <a:gd name="T47" fmla="*/ 225 h 608"/>
                    <a:gd name="T48" fmla="*/ 416 w 441"/>
                    <a:gd name="T49" fmla="*/ 235 h 608"/>
                    <a:gd name="T50" fmla="*/ 423 w 441"/>
                    <a:gd name="T51" fmla="*/ 245 h 608"/>
                    <a:gd name="T52" fmla="*/ 430 w 441"/>
                    <a:gd name="T53" fmla="*/ 254 h 608"/>
                    <a:gd name="T54" fmla="*/ 433 w 441"/>
                    <a:gd name="T55" fmla="*/ 264 h 608"/>
                    <a:gd name="T56" fmla="*/ 437 w 441"/>
                    <a:gd name="T57" fmla="*/ 274 h 608"/>
                    <a:gd name="T58" fmla="*/ 437 w 441"/>
                    <a:gd name="T59" fmla="*/ 284 h 608"/>
                    <a:gd name="T60" fmla="*/ 440 w 441"/>
                    <a:gd name="T61" fmla="*/ 294 h 608"/>
                    <a:gd name="T62" fmla="*/ 440 w 441"/>
                    <a:gd name="T63" fmla="*/ 303 h 608"/>
                    <a:gd name="T64" fmla="*/ 440 w 441"/>
                    <a:gd name="T65" fmla="*/ 313 h 608"/>
                    <a:gd name="T66" fmla="*/ 437 w 441"/>
                    <a:gd name="T67" fmla="*/ 323 h 608"/>
                    <a:gd name="T68" fmla="*/ 437 w 441"/>
                    <a:gd name="T69" fmla="*/ 333 h 608"/>
                    <a:gd name="T70" fmla="*/ 433 w 441"/>
                    <a:gd name="T71" fmla="*/ 343 h 608"/>
                    <a:gd name="T72" fmla="*/ 430 w 441"/>
                    <a:gd name="T73" fmla="*/ 352 h 608"/>
                    <a:gd name="T74" fmla="*/ 423 w 441"/>
                    <a:gd name="T75" fmla="*/ 362 h 608"/>
                    <a:gd name="T76" fmla="*/ 416 w 441"/>
                    <a:gd name="T77" fmla="*/ 372 h 608"/>
                    <a:gd name="T78" fmla="*/ 410 w 441"/>
                    <a:gd name="T79" fmla="*/ 382 h 608"/>
                    <a:gd name="T80" fmla="*/ 403 w 441"/>
                    <a:gd name="T81" fmla="*/ 391 h 608"/>
                    <a:gd name="T82" fmla="*/ 396 w 441"/>
                    <a:gd name="T83" fmla="*/ 401 h 608"/>
                    <a:gd name="T84" fmla="*/ 386 w 441"/>
                    <a:gd name="T85" fmla="*/ 411 h 608"/>
                    <a:gd name="T86" fmla="*/ 375 w 441"/>
                    <a:gd name="T87" fmla="*/ 421 h 608"/>
                    <a:gd name="T88" fmla="*/ 362 w 441"/>
                    <a:gd name="T89" fmla="*/ 431 h 608"/>
                    <a:gd name="T90" fmla="*/ 352 w 441"/>
                    <a:gd name="T91" fmla="*/ 440 h 608"/>
                    <a:gd name="T92" fmla="*/ 338 w 441"/>
                    <a:gd name="T93" fmla="*/ 450 h 608"/>
                    <a:gd name="T94" fmla="*/ 324 w 441"/>
                    <a:gd name="T95" fmla="*/ 460 h 608"/>
                    <a:gd name="T96" fmla="*/ 307 w 441"/>
                    <a:gd name="T97" fmla="*/ 470 h 608"/>
                    <a:gd name="T98" fmla="*/ 290 w 441"/>
                    <a:gd name="T99" fmla="*/ 480 h 608"/>
                    <a:gd name="T100" fmla="*/ 277 w 441"/>
                    <a:gd name="T101" fmla="*/ 489 h 608"/>
                    <a:gd name="T102" fmla="*/ 256 w 441"/>
                    <a:gd name="T103" fmla="*/ 499 h 608"/>
                    <a:gd name="T104" fmla="*/ 239 w 441"/>
                    <a:gd name="T105" fmla="*/ 509 h 608"/>
                    <a:gd name="T106" fmla="*/ 219 w 441"/>
                    <a:gd name="T107" fmla="*/ 519 h 608"/>
                    <a:gd name="T108" fmla="*/ 198 w 441"/>
                    <a:gd name="T109" fmla="*/ 528 h 608"/>
                    <a:gd name="T110" fmla="*/ 178 w 441"/>
                    <a:gd name="T111" fmla="*/ 538 h 608"/>
                    <a:gd name="T112" fmla="*/ 154 w 441"/>
                    <a:gd name="T113" fmla="*/ 548 h 608"/>
                    <a:gd name="T114" fmla="*/ 130 w 441"/>
                    <a:gd name="T115" fmla="*/ 558 h 608"/>
                    <a:gd name="T116" fmla="*/ 106 w 441"/>
                    <a:gd name="T117" fmla="*/ 568 h 608"/>
                    <a:gd name="T118" fmla="*/ 82 w 441"/>
                    <a:gd name="T119" fmla="*/ 577 h 608"/>
                    <a:gd name="T120" fmla="*/ 55 w 441"/>
                    <a:gd name="T121" fmla="*/ 587 h 608"/>
                    <a:gd name="T122" fmla="*/ 28 w 441"/>
                    <a:gd name="T123" fmla="*/ 597 h 608"/>
                    <a:gd name="T124" fmla="*/ 0 w 441"/>
                    <a:gd name="T125" fmla="*/ 607 h 6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41"/>
                    <a:gd name="T190" fmla="*/ 0 h 608"/>
                    <a:gd name="T191" fmla="*/ 441 w 441"/>
                    <a:gd name="T192" fmla="*/ 608 h 60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41" h="608">
                      <a:moveTo>
                        <a:pt x="0" y="0"/>
                      </a:moveTo>
                      <a:lnTo>
                        <a:pt x="28" y="10"/>
                      </a:lnTo>
                      <a:lnTo>
                        <a:pt x="55" y="19"/>
                      </a:lnTo>
                      <a:lnTo>
                        <a:pt x="82" y="29"/>
                      </a:lnTo>
                      <a:lnTo>
                        <a:pt x="106" y="39"/>
                      </a:lnTo>
                      <a:lnTo>
                        <a:pt x="130" y="49"/>
                      </a:lnTo>
                      <a:lnTo>
                        <a:pt x="154" y="59"/>
                      </a:lnTo>
                      <a:lnTo>
                        <a:pt x="178" y="68"/>
                      </a:lnTo>
                      <a:lnTo>
                        <a:pt x="198" y="78"/>
                      </a:lnTo>
                      <a:lnTo>
                        <a:pt x="219" y="88"/>
                      </a:lnTo>
                      <a:lnTo>
                        <a:pt x="239" y="98"/>
                      </a:lnTo>
                      <a:lnTo>
                        <a:pt x="256" y="108"/>
                      </a:lnTo>
                      <a:lnTo>
                        <a:pt x="277" y="117"/>
                      </a:lnTo>
                      <a:lnTo>
                        <a:pt x="290" y="127"/>
                      </a:lnTo>
                      <a:lnTo>
                        <a:pt x="307" y="137"/>
                      </a:lnTo>
                      <a:lnTo>
                        <a:pt x="324" y="147"/>
                      </a:lnTo>
                      <a:lnTo>
                        <a:pt x="338" y="157"/>
                      </a:lnTo>
                      <a:lnTo>
                        <a:pt x="352" y="166"/>
                      </a:lnTo>
                      <a:lnTo>
                        <a:pt x="362" y="176"/>
                      </a:lnTo>
                      <a:lnTo>
                        <a:pt x="375" y="186"/>
                      </a:lnTo>
                      <a:lnTo>
                        <a:pt x="386" y="196"/>
                      </a:lnTo>
                      <a:lnTo>
                        <a:pt x="396" y="205"/>
                      </a:lnTo>
                      <a:lnTo>
                        <a:pt x="403" y="215"/>
                      </a:lnTo>
                      <a:lnTo>
                        <a:pt x="410" y="225"/>
                      </a:lnTo>
                      <a:lnTo>
                        <a:pt x="416" y="235"/>
                      </a:lnTo>
                      <a:lnTo>
                        <a:pt x="423" y="245"/>
                      </a:lnTo>
                      <a:lnTo>
                        <a:pt x="430" y="254"/>
                      </a:lnTo>
                      <a:lnTo>
                        <a:pt x="433" y="264"/>
                      </a:lnTo>
                      <a:lnTo>
                        <a:pt x="437" y="274"/>
                      </a:lnTo>
                      <a:lnTo>
                        <a:pt x="437" y="284"/>
                      </a:lnTo>
                      <a:lnTo>
                        <a:pt x="440" y="294"/>
                      </a:lnTo>
                      <a:lnTo>
                        <a:pt x="440" y="303"/>
                      </a:lnTo>
                      <a:lnTo>
                        <a:pt x="440" y="313"/>
                      </a:lnTo>
                      <a:lnTo>
                        <a:pt x="437" y="323"/>
                      </a:lnTo>
                      <a:lnTo>
                        <a:pt x="437" y="333"/>
                      </a:lnTo>
                      <a:lnTo>
                        <a:pt x="433" y="343"/>
                      </a:lnTo>
                      <a:lnTo>
                        <a:pt x="430" y="352"/>
                      </a:lnTo>
                      <a:lnTo>
                        <a:pt x="423" y="362"/>
                      </a:lnTo>
                      <a:lnTo>
                        <a:pt x="416" y="372"/>
                      </a:lnTo>
                      <a:lnTo>
                        <a:pt x="410" y="382"/>
                      </a:lnTo>
                      <a:lnTo>
                        <a:pt x="403" y="391"/>
                      </a:lnTo>
                      <a:lnTo>
                        <a:pt x="396" y="401"/>
                      </a:lnTo>
                      <a:lnTo>
                        <a:pt x="386" y="411"/>
                      </a:lnTo>
                      <a:lnTo>
                        <a:pt x="375" y="421"/>
                      </a:lnTo>
                      <a:lnTo>
                        <a:pt x="362" y="431"/>
                      </a:lnTo>
                      <a:lnTo>
                        <a:pt x="352" y="440"/>
                      </a:lnTo>
                      <a:lnTo>
                        <a:pt x="338" y="450"/>
                      </a:lnTo>
                      <a:lnTo>
                        <a:pt x="324" y="460"/>
                      </a:lnTo>
                      <a:lnTo>
                        <a:pt x="307" y="470"/>
                      </a:lnTo>
                      <a:lnTo>
                        <a:pt x="290" y="480"/>
                      </a:lnTo>
                      <a:lnTo>
                        <a:pt x="277" y="489"/>
                      </a:lnTo>
                      <a:lnTo>
                        <a:pt x="256" y="499"/>
                      </a:lnTo>
                      <a:lnTo>
                        <a:pt x="239" y="509"/>
                      </a:lnTo>
                      <a:lnTo>
                        <a:pt x="219" y="519"/>
                      </a:lnTo>
                      <a:lnTo>
                        <a:pt x="198" y="528"/>
                      </a:lnTo>
                      <a:lnTo>
                        <a:pt x="178" y="538"/>
                      </a:lnTo>
                      <a:lnTo>
                        <a:pt x="154" y="548"/>
                      </a:lnTo>
                      <a:lnTo>
                        <a:pt x="130" y="558"/>
                      </a:lnTo>
                      <a:lnTo>
                        <a:pt x="106" y="568"/>
                      </a:lnTo>
                      <a:lnTo>
                        <a:pt x="82" y="577"/>
                      </a:lnTo>
                      <a:lnTo>
                        <a:pt x="55" y="587"/>
                      </a:lnTo>
                      <a:lnTo>
                        <a:pt x="28" y="597"/>
                      </a:lnTo>
                      <a:lnTo>
                        <a:pt x="0" y="607"/>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54332" name="Line 13"/>
                <p:cNvSpPr>
                  <a:spLocks noChangeShapeType="1"/>
                </p:cNvSpPr>
                <p:nvPr/>
              </p:nvSpPr>
              <p:spPr bwMode="auto">
                <a:xfrm>
                  <a:off x="3772" y="1797"/>
                  <a:ext cx="13" cy="9"/>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33" name="Line 14"/>
                <p:cNvSpPr>
                  <a:spLocks noChangeShapeType="1"/>
                </p:cNvSpPr>
                <p:nvPr/>
              </p:nvSpPr>
              <p:spPr bwMode="auto">
                <a:xfrm flipH="1">
                  <a:off x="3748" y="2414"/>
                  <a:ext cx="61" cy="9"/>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34" name="Freeform 15"/>
                <p:cNvSpPr>
                  <a:spLocks/>
                </p:cNvSpPr>
                <p:nvPr/>
              </p:nvSpPr>
              <p:spPr bwMode="auto">
                <a:xfrm>
                  <a:off x="3088" y="1412"/>
                  <a:ext cx="662" cy="381"/>
                </a:xfrm>
                <a:custGeom>
                  <a:avLst/>
                  <a:gdLst>
                    <a:gd name="T0" fmla="*/ 0 w 662"/>
                    <a:gd name="T1" fmla="*/ 0 h 381"/>
                    <a:gd name="T2" fmla="*/ 6 w 662"/>
                    <a:gd name="T3" fmla="*/ 8 h 381"/>
                    <a:gd name="T4" fmla="*/ 17 w 662"/>
                    <a:gd name="T5" fmla="*/ 16 h 381"/>
                    <a:gd name="T6" fmla="*/ 23 w 662"/>
                    <a:gd name="T7" fmla="*/ 24 h 381"/>
                    <a:gd name="T8" fmla="*/ 30 w 662"/>
                    <a:gd name="T9" fmla="*/ 34 h 381"/>
                    <a:gd name="T10" fmla="*/ 37 w 662"/>
                    <a:gd name="T11" fmla="*/ 42 h 381"/>
                    <a:gd name="T12" fmla="*/ 44 w 662"/>
                    <a:gd name="T13" fmla="*/ 49 h 381"/>
                    <a:gd name="T14" fmla="*/ 51 w 662"/>
                    <a:gd name="T15" fmla="*/ 57 h 381"/>
                    <a:gd name="T16" fmla="*/ 61 w 662"/>
                    <a:gd name="T17" fmla="*/ 65 h 381"/>
                    <a:gd name="T18" fmla="*/ 68 w 662"/>
                    <a:gd name="T19" fmla="*/ 73 h 381"/>
                    <a:gd name="T20" fmla="*/ 75 w 662"/>
                    <a:gd name="T21" fmla="*/ 81 h 381"/>
                    <a:gd name="T22" fmla="*/ 85 w 662"/>
                    <a:gd name="T23" fmla="*/ 87 h 381"/>
                    <a:gd name="T24" fmla="*/ 92 w 662"/>
                    <a:gd name="T25" fmla="*/ 94 h 381"/>
                    <a:gd name="T26" fmla="*/ 98 w 662"/>
                    <a:gd name="T27" fmla="*/ 102 h 381"/>
                    <a:gd name="T28" fmla="*/ 109 w 662"/>
                    <a:gd name="T29" fmla="*/ 110 h 381"/>
                    <a:gd name="T30" fmla="*/ 116 w 662"/>
                    <a:gd name="T31" fmla="*/ 118 h 381"/>
                    <a:gd name="T32" fmla="*/ 126 w 662"/>
                    <a:gd name="T33" fmla="*/ 124 h 381"/>
                    <a:gd name="T34" fmla="*/ 136 w 662"/>
                    <a:gd name="T35" fmla="*/ 132 h 381"/>
                    <a:gd name="T36" fmla="*/ 143 w 662"/>
                    <a:gd name="T37" fmla="*/ 139 h 381"/>
                    <a:gd name="T38" fmla="*/ 153 w 662"/>
                    <a:gd name="T39" fmla="*/ 145 h 381"/>
                    <a:gd name="T40" fmla="*/ 163 w 662"/>
                    <a:gd name="T41" fmla="*/ 153 h 381"/>
                    <a:gd name="T42" fmla="*/ 170 w 662"/>
                    <a:gd name="T43" fmla="*/ 159 h 381"/>
                    <a:gd name="T44" fmla="*/ 180 w 662"/>
                    <a:gd name="T45" fmla="*/ 167 h 381"/>
                    <a:gd name="T46" fmla="*/ 191 w 662"/>
                    <a:gd name="T47" fmla="*/ 173 h 381"/>
                    <a:gd name="T48" fmla="*/ 201 w 662"/>
                    <a:gd name="T49" fmla="*/ 179 h 381"/>
                    <a:gd name="T50" fmla="*/ 211 w 662"/>
                    <a:gd name="T51" fmla="*/ 186 h 381"/>
                    <a:gd name="T52" fmla="*/ 221 w 662"/>
                    <a:gd name="T53" fmla="*/ 192 h 381"/>
                    <a:gd name="T54" fmla="*/ 231 w 662"/>
                    <a:gd name="T55" fmla="*/ 198 h 381"/>
                    <a:gd name="T56" fmla="*/ 242 w 662"/>
                    <a:gd name="T57" fmla="*/ 206 h 381"/>
                    <a:gd name="T58" fmla="*/ 252 w 662"/>
                    <a:gd name="T59" fmla="*/ 212 h 381"/>
                    <a:gd name="T60" fmla="*/ 262 w 662"/>
                    <a:gd name="T61" fmla="*/ 218 h 381"/>
                    <a:gd name="T62" fmla="*/ 272 w 662"/>
                    <a:gd name="T63" fmla="*/ 224 h 381"/>
                    <a:gd name="T64" fmla="*/ 283 w 662"/>
                    <a:gd name="T65" fmla="*/ 229 h 381"/>
                    <a:gd name="T66" fmla="*/ 293 w 662"/>
                    <a:gd name="T67" fmla="*/ 235 h 381"/>
                    <a:gd name="T68" fmla="*/ 303 w 662"/>
                    <a:gd name="T69" fmla="*/ 241 h 381"/>
                    <a:gd name="T70" fmla="*/ 317 w 662"/>
                    <a:gd name="T71" fmla="*/ 247 h 381"/>
                    <a:gd name="T72" fmla="*/ 327 w 662"/>
                    <a:gd name="T73" fmla="*/ 253 h 381"/>
                    <a:gd name="T74" fmla="*/ 337 w 662"/>
                    <a:gd name="T75" fmla="*/ 259 h 381"/>
                    <a:gd name="T76" fmla="*/ 351 w 662"/>
                    <a:gd name="T77" fmla="*/ 265 h 381"/>
                    <a:gd name="T78" fmla="*/ 361 w 662"/>
                    <a:gd name="T79" fmla="*/ 271 h 381"/>
                    <a:gd name="T80" fmla="*/ 371 w 662"/>
                    <a:gd name="T81" fmla="*/ 276 h 381"/>
                    <a:gd name="T82" fmla="*/ 385 w 662"/>
                    <a:gd name="T83" fmla="*/ 282 h 381"/>
                    <a:gd name="T84" fmla="*/ 395 w 662"/>
                    <a:gd name="T85" fmla="*/ 286 h 381"/>
                    <a:gd name="T86" fmla="*/ 409 w 662"/>
                    <a:gd name="T87" fmla="*/ 292 h 381"/>
                    <a:gd name="T88" fmla="*/ 419 w 662"/>
                    <a:gd name="T89" fmla="*/ 298 h 381"/>
                    <a:gd name="T90" fmla="*/ 433 w 662"/>
                    <a:gd name="T91" fmla="*/ 302 h 381"/>
                    <a:gd name="T92" fmla="*/ 446 w 662"/>
                    <a:gd name="T93" fmla="*/ 308 h 381"/>
                    <a:gd name="T94" fmla="*/ 456 w 662"/>
                    <a:gd name="T95" fmla="*/ 314 h 381"/>
                    <a:gd name="T96" fmla="*/ 470 w 662"/>
                    <a:gd name="T97" fmla="*/ 318 h 381"/>
                    <a:gd name="T98" fmla="*/ 484 w 662"/>
                    <a:gd name="T99" fmla="*/ 323 h 381"/>
                    <a:gd name="T100" fmla="*/ 497 w 662"/>
                    <a:gd name="T101" fmla="*/ 327 h 381"/>
                    <a:gd name="T102" fmla="*/ 511 w 662"/>
                    <a:gd name="T103" fmla="*/ 331 h 381"/>
                    <a:gd name="T104" fmla="*/ 521 w 662"/>
                    <a:gd name="T105" fmla="*/ 337 h 381"/>
                    <a:gd name="T106" fmla="*/ 535 w 662"/>
                    <a:gd name="T107" fmla="*/ 341 h 381"/>
                    <a:gd name="T108" fmla="*/ 549 w 662"/>
                    <a:gd name="T109" fmla="*/ 345 h 381"/>
                    <a:gd name="T110" fmla="*/ 562 w 662"/>
                    <a:gd name="T111" fmla="*/ 351 h 381"/>
                    <a:gd name="T112" fmla="*/ 576 w 662"/>
                    <a:gd name="T113" fmla="*/ 355 h 381"/>
                    <a:gd name="T114" fmla="*/ 589 w 662"/>
                    <a:gd name="T115" fmla="*/ 359 h 381"/>
                    <a:gd name="T116" fmla="*/ 603 w 662"/>
                    <a:gd name="T117" fmla="*/ 363 h 381"/>
                    <a:gd name="T118" fmla="*/ 620 w 662"/>
                    <a:gd name="T119" fmla="*/ 367 h 381"/>
                    <a:gd name="T120" fmla="*/ 634 w 662"/>
                    <a:gd name="T121" fmla="*/ 370 h 381"/>
                    <a:gd name="T122" fmla="*/ 647 w 662"/>
                    <a:gd name="T123" fmla="*/ 376 h 381"/>
                    <a:gd name="T124" fmla="*/ 661 w 662"/>
                    <a:gd name="T125" fmla="*/ 380 h 38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62"/>
                    <a:gd name="T190" fmla="*/ 0 h 381"/>
                    <a:gd name="T191" fmla="*/ 662 w 662"/>
                    <a:gd name="T192" fmla="*/ 381 h 38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62" h="381">
                      <a:moveTo>
                        <a:pt x="0" y="0"/>
                      </a:moveTo>
                      <a:lnTo>
                        <a:pt x="6" y="8"/>
                      </a:lnTo>
                      <a:lnTo>
                        <a:pt x="17" y="16"/>
                      </a:lnTo>
                      <a:lnTo>
                        <a:pt x="23" y="24"/>
                      </a:lnTo>
                      <a:lnTo>
                        <a:pt x="30" y="34"/>
                      </a:lnTo>
                      <a:lnTo>
                        <a:pt x="37" y="42"/>
                      </a:lnTo>
                      <a:lnTo>
                        <a:pt x="44" y="49"/>
                      </a:lnTo>
                      <a:lnTo>
                        <a:pt x="51" y="57"/>
                      </a:lnTo>
                      <a:lnTo>
                        <a:pt x="61" y="65"/>
                      </a:lnTo>
                      <a:lnTo>
                        <a:pt x="68" y="73"/>
                      </a:lnTo>
                      <a:lnTo>
                        <a:pt x="75" y="81"/>
                      </a:lnTo>
                      <a:lnTo>
                        <a:pt x="85" y="87"/>
                      </a:lnTo>
                      <a:lnTo>
                        <a:pt x="92" y="94"/>
                      </a:lnTo>
                      <a:lnTo>
                        <a:pt x="98" y="102"/>
                      </a:lnTo>
                      <a:lnTo>
                        <a:pt x="109" y="110"/>
                      </a:lnTo>
                      <a:lnTo>
                        <a:pt x="116" y="118"/>
                      </a:lnTo>
                      <a:lnTo>
                        <a:pt x="126" y="124"/>
                      </a:lnTo>
                      <a:lnTo>
                        <a:pt x="136" y="132"/>
                      </a:lnTo>
                      <a:lnTo>
                        <a:pt x="143" y="139"/>
                      </a:lnTo>
                      <a:lnTo>
                        <a:pt x="153" y="145"/>
                      </a:lnTo>
                      <a:lnTo>
                        <a:pt x="163" y="153"/>
                      </a:lnTo>
                      <a:lnTo>
                        <a:pt x="170" y="159"/>
                      </a:lnTo>
                      <a:lnTo>
                        <a:pt x="180" y="167"/>
                      </a:lnTo>
                      <a:lnTo>
                        <a:pt x="191" y="173"/>
                      </a:lnTo>
                      <a:lnTo>
                        <a:pt x="201" y="179"/>
                      </a:lnTo>
                      <a:lnTo>
                        <a:pt x="211" y="186"/>
                      </a:lnTo>
                      <a:lnTo>
                        <a:pt x="221" y="192"/>
                      </a:lnTo>
                      <a:lnTo>
                        <a:pt x="231" y="198"/>
                      </a:lnTo>
                      <a:lnTo>
                        <a:pt x="242" y="206"/>
                      </a:lnTo>
                      <a:lnTo>
                        <a:pt x="252" y="212"/>
                      </a:lnTo>
                      <a:lnTo>
                        <a:pt x="262" y="218"/>
                      </a:lnTo>
                      <a:lnTo>
                        <a:pt x="272" y="224"/>
                      </a:lnTo>
                      <a:lnTo>
                        <a:pt x="283" y="229"/>
                      </a:lnTo>
                      <a:lnTo>
                        <a:pt x="293" y="235"/>
                      </a:lnTo>
                      <a:lnTo>
                        <a:pt x="303" y="241"/>
                      </a:lnTo>
                      <a:lnTo>
                        <a:pt x="317" y="247"/>
                      </a:lnTo>
                      <a:lnTo>
                        <a:pt x="327" y="253"/>
                      </a:lnTo>
                      <a:lnTo>
                        <a:pt x="337" y="259"/>
                      </a:lnTo>
                      <a:lnTo>
                        <a:pt x="351" y="265"/>
                      </a:lnTo>
                      <a:lnTo>
                        <a:pt x="361" y="271"/>
                      </a:lnTo>
                      <a:lnTo>
                        <a:pt x="371" y="276"/>
                      </a:lnTo>
                      <a:lnTo>
                        <a:pt x="385" y="282"/>
                      </a:lnTo>
                      <a:lnTo>
                        <a:pt x="395" y="286"/>
                      </a:lnTo>
                      <a:lnTo>
                        <a:pt x="409" y="292"/>
                      </a:lnTo>
                      <a:lnTo>
                        <a:pt x="419" y="298"/>
                      </a:lnTo>
                      <a:lnTo>
                        <a:pt x="433" y="302"/>
                      </a:lnTo>
                      <a:lnTo>
                        <a:pt x="446" y="308"/>
                      </a:lnTo>
                      <a:lnTo>
                        <a:pt x="456" y="314"/>
                      </a:lnTo>
                      <a:lnTo>
                        <a:pt x="470" y="318"/>
                      </a:lnTo>
                      <a:lnTo>
                        <a:pt x="484" y="323"/>
                      </a:lnTo>
                      <a:lnTo>
                        <a:pt x="497" y="327"/>
                      </a:lnTo>
                      <a:lnTo>
                        <a:pt x="511" y="331"/>
                      </a:lnTo>
                      <a:lnTo>
                        <a:pt x="521" y="337"/>
                      </a:lnTo>
                      <a:lnTo>
                        <a:pt x="535" y="341"/>
                      </a:lnTo>
                      <a:lnTo>
                        <a:pt x="549" y="345"/>
                      </a:lnTo>
                      <a:lnTo>
                        <a:pt x="562" y="351"/>
                      </a:lnTo>
                      <a:lnTo>
                        <a:pt x="576" y="355"/>
                      </a:lnTo>
                      <a:lnTo>
                        <a:pt x="589" y="359"/>
                      </a:lnTo>
                      <a:lnTo>
                        <a:pt x="603" y="363"/>
                      </a:lnTo>
                      <a:lnTo>
                        <a:pt x="620" y="367"/>
                      </a:lnTo>
                      <a:lnTo>
                        <a:pt x="634" y="370"/>
                      </a:lnTo>
                      <a:lnTo>
                        <a:pt x="647" y="376"/>
                      </a:lnTo>
                      <a:lnTo>
                        <a:pt x="661" y="380"/>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54335" name="Line 16"/>
                <p:cNvSpPr>
                  <a:spLocks noChangeShapeType="1"/>
                </p:cNvSpPr>
                <p:nvPr/>
              </p:nvSpPr>
              <p:spPr bwMode="auto">
                <a:xfrm>
                  <a:off x="3082" y="1406"/>
                  <a:ext cx="6" cy="6"/>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36" name="Line 17"/>
                <p:cNvSpPr>
                  <a:spLocks noChangeShapeType="1"/>
                </p:cNvSpPr>
                <p:nvPr/>
              </p:nvSpPr>
              <p:spPr bwMode="auto">
                <a:xfrm>
                  <a:off x="3750" y="1793"/>
                  <a:ext cx="13" cy="3"/>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37" name="Freeform 18"/>
                <p:cNvSpPr>
                  <a:spLocks/>
                </p:cNvSpPr>
                <p:nvPr/>
              </p:nvSpPr>
              <p:spPr bwMode="auto">
                <a:xfrm>
                  <a:off x="3088" y="2426"/>
                  <a:ext cx="662" cy="458"/>
                </a:xfrm>
                <a:custGeom>
                  <a:avLst/>
                  <a:gdLst>
                    <a:gd name="T0" fmla="*/ 661 w 662"/>
                    <a:gd name="T1" fmla="*/ 0 h 458"/>
                    <a:gd name="T2" fmla="*/ 647 w 662"/>
                    <a:gd name="T3" fmla="*/ 6 h 458"/>
                    <a:gd name="T4" fmla="*/ 630 w 662"/>
                    <a:gd name="T5" fmla="*/ 12 h 458"/>
                    <a:gd name="T6" fmla="*/ 617 w 662"/>
                    <a:gd name="T7" fmla="*/ 18 h 458"/>
                    <a:gd name="T8" fmla="*/ 603 w 662"/>
                    <a:gd name="T9" fmla="*/ 22 h 458"/>
                    <a:gd name="T10" fmla="*/ 589 w 662"/>
                    <a:gd name="T11" fmla="*/ 28 h 458"/>
                    <a:gd name="T12" fmla="*/ 576 w 662"/>
                    <a:gd name="T13" fmla="*/ 34 h 458"/>
                    <a:gd name="T14" fmla="*/ 559 w 662"/>
                    <a:gd name="T15" fmla="*/ 40 h 458"/>
                    <a:gd name="T16" fmla="*/ 545 w 662"/>
                    <a:gd name="T17" fmla="*/ 46 h 458"/>
                    <a:gd name="T18" fmla="*/ 531 w 662"/>
                    <a:gd name="T19" fmla="*/ 51 h 458"/>
                    <a:gd name="T20" fmla="*/ 518 w 662"/>
                    <a:gd name="T21" fmla="*/ 57 h 458"/>
                    <a:gd name="T22" fmla="*/ 504 w 662"/>
                    <a:gd name="T23" fmla="*/ 63 h 458"/>
                    <a:gd name="T24" fmla="*/ 491 w 662"/>
                    <a:gd name="T25" fmla="*/ 69 h 458"/>
                    <a:gd name="T26" fmla="*/ 480 w 662"/>
                    <a:gd name="T27" fmla="*/ 75 h 458"/>
                    <a:gd name="T28" fmla="*/ 467 w 662"/>
                    <a:gd name="T29" fmla="*/ 83 h 458"/>
                    <a:gd name="T30" fmla="*/ 453 w 662"/>
                    <a:gd name="T31" fmla="*/ 89 h 458"/>
                    <a:gd name="T32" fmla="*/ 439 w 662"/>
                    <a:gd name="T33" fmla="*/ 94 h 458"/>
                    <a:gd name="T34" fmla="*/ 426 w 662"/>
                    <a:gd name="T35" fmla="*/ 100 h 458"/>
                    <a:gd name="T36" fmla="*/ 416 w 662"/>
                    <a:gd name="T37" fmla="*/ 108 h 458"/>
                    <a:gd name="T38" fmla="*/ 402 w 662"/>
                    <a:gd name="T39" fmla="*/ 114 h 458"/>
                    <a:gd name="T40" fmla="*/ 392 w 662"/>
                    <a:gd name="T41" fmla="*/ 120 h 458"/>
                    <a:gd name="T42" fmla="*/ 378 w 662"/>
                    <a:gd name="T43" fmla="*/ 128 h 458"/>
                    <a:gd name="T44" fmla="*/ 368 w 662"/>
                    <a:gd name="T45" fmla="*/ 134 h 458"/>
                    <a:gd name="T46" fmla="*/ 354 w 662"/>
                    <a:gd name="T47" fmla="*/ 141 h 458"/>
                    <a:gd name="T48" fmla="*/ 344 w 662"/>
                    <a:gd name="T49" fmla="*/ 147 h 458"/>
                    <a:gd name="T50" fmla="*/ 330 w 662"/>
                    <a:gd name="T51" fmla="*/ 155 h 458"/>
                    <a:gd name="T52" fmla="*/ 320 w 662"/>
                    <a:gd name="T53" fmla="*/ 161 h 458"/>
                    <a:gd name="T54" fmla="*/ 310 w 662"/>
                    <a:gd name="T55" fmla="*/ 169 h 458"/>
                    <a:gd name="T56" fmla="*/ 296 w 662"/>
                    <a:gd name="T57" fmla="*/ 175 h 458"/>
                    <a:gd name="T58" fmla="*/ 286 w 662"/>
                    <a:gd name="T59" fmla="*/ 183 h 458"/>
                    <a:gd name="T60" fmla="*/ 276 w 662"/>
                    <a:gd name="T61" fmla="*/ 190 h 458"/>
                    <a:gd name="T62" fmla="*/ 266 w 662"/>
                    <a:gd name="T63" fmla="*/ 198 h 458"/>
                    <a:gd name="T64" fmla="*/ 255 w 662"/>
                    <a:gd name="T65" fmla="*/ 204 h 458"/>
                    <a:gd name="T66" fmla="*/ 245 w 662"/>
                    <a:gd name="T67" fmla="*/ 212 h 458"/>
                    <a:gd name="T68" fmla="*/ 235 w 662"/>
                    <a:gd name="T69" fmla="*/ 220 h 458"/>
                    <a:gd name="T70" fmla="*/ 225 w 662"/>
                    <a:gd name="T71" fmla="*/ 228 h 458"/>
                    <a:gd name="T72" fmla="*/ 214 w 662"/>
                    <a:gd name="T73" fmla="*/ 235 h 458"/>
                    <a:gd name="T74" fmla="*/ 204 w 662"/>
                    <a:gd name="T75" fmla="*/ 243 h 458"/>
                    <a:gd name="T76" fmla="*/ 194 w 662"/>
                    <a:gd name="T77" fmla="*/ 251 h 458"/>
                    <a:gd name="T78" fmla="*/ 184 w 662"/>
                    <a:gd name="T79" fmla="*/ 259 h 458"/>
                    <a:gd name="T80" fmla="*/ 173 w 662"/>
                    <a:gd name="T81" fmla="*/ 267 h 458"/>
                    <a:gd name="T82" fmla="*/ 167 w 662"/>
                    <a:gd name="T83" fmla="*/ 275 h 458"/>
                    <a:gd name="T84" fmla="*/ 156 w 662"/>
                    <a:gd name="T85" fmla="*/ 282 h 458"/>
                    <a:gd name="T86" fmla="*/ 146 w 662"/>
                    <a:gd name="T87" fmla="*/ 290 h 458"/>
                    <a:gd name="T88" fmla="*/ 139 w 662"/>
                    <a:gd name="T89" fmla="*/ 298 h 458"/>
                    <a:gd name="T90" fmla="*/ 129 w 662"/>
                    <a:gd name="T91" fmla="*/ 306 h 458"/>
                    <a:gd name="T92" fmla="*/ 119 w 662"/>
                    <a:gd name="T93" fmla="*/ 314 h 458"/>
                    <a:gd name="T94" fmla="*/ 112 w 662"/>
                    <a:gd name="T95" fmla="*/ 323 h 458"/>
                    <a:gd name="T96" fmla="*/ 102 w 662"/>
                    <a:gd name="T97" fmla="*/ 331 h 458"/>
                    <a:gd name="T98" fmla="*/ 95 w 662"/>
                    <a:gd name="T99" fmla="*/ 339 h 458"/>
                    <a:gd name="T100" fmla="*/ 88 w 662"/>
                    <a:gd name="T101" fmla="*/ 349 h 458"/>
                    <a:gd name="T102" fmla="*/ 78 w 662"/>
                    <a:gd name="T103" fmla="*/ 357 h 458"/>
                    <a:gd name="T104" fmla="*/ 71 w 662"/>
                    <a:gd name="T105" fmla="*/ 367 h 458"/>
                    <a:gd name="T106" fmla="*/ 64 w 662"/>
                    <a:gd name="T107" fmla="*/ 374 h 458"/>
                    <a:gd name="T108" fmla="*/ 58 w 662"/>
                    <a:gd name="T109" fmla="*/ 384 h 458"/>
                    <a:gd name="T110" fmla="*/ 47 w 662"/>
                    <a:gd name="T111" fmla="*/ 392 h 458"/>
                    <a:gd name="T112" fmla="*/ 41 w 662"/>
                    <a:gd name="T113" fmla="*/ 402 h 458"/>
                    <a:gd name="T114" fmla="*/ 34 w 662"/>
                    <a:gd name="T115" fmla="*/ 410 h 458"/>
                    <a:gd name="T116" fmla="*/ 27 w 662"/>
                    <a:gd name="T117" fmla="*/ 419 h 458"/>
                    <a:gd name="T118" fmla="*/ 20 w 662"/>
                    <a:gd name="T119" fmla="*/ 429 h 458"/>
                    <a:gd name="T120" fmla="*/ 13 w 662"/>
                    <a:gd name="T121" fmla="*/ 437 h 458"/>
                    <a:gd name="T122" fmla="*/ 6 w 662"/>
                    <a:gd name="T123" fmla="*/ 447 h 458"/>
                    <a:gd name="T124" fmla="*/ 0 w 662"/>
                    <a:gd name="T125" fmla="*/ 457 h 4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62"/>
                    <a:gd name="T190" fmla="*/ 0 h 458"/>
                    <a:gd name="T191" fmla="*/ 662 w 662"/>
                    <a:gd name="T192" fmla="*/ 458 h 45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62" h="458">
                      <a:moveTo>
                        <a:pt x="661" y="0"/>
                      </a:moveTo>
                      <a:lnTo>
                        <a:pt x="647" y="6"/>
                      </a:lnTo>
                      <a:lnTo>
                        <a:pt x="630" y="12"/>
                      </a:lnTo>
                      <a:lnTo>
                        <a:pt x="617" y="18"/>
                      </a:lnTo>
                      <a:lnTo>
                        <a:pt x="603" y="22"/>
                      </a:lnTo>
                      <a:lnTo>
                        <a:pt x="589" y="28"/>
                      </a:lnTo>
                      <a:lnTo>
                        <a:pt x="576" y="34"/>
                      </a:lnTo>
                      <a:lnTo>
                        <a:pt x="559" y="40"/>
                      </a:lnTo>
                      <a:lnTo>
                        <a:pt x="545" y="46"/>
                      </a:lnTo>
                      <a:lnTo>
                        <a:pt x="531" y="51"/>
                      </a:lnTo>
                      <a:lnTo>
                        <a:pt x="518" y="57"/>
                      </a:lnTo>
                      <a:lnTo>
                        <a:pt x="504" y="63"/>
                      </a:lnTo>
                      <a:lnTo>
                        <a:pt x="491" y="69"/>
                      </a:lnTo>
                      <a:lnTo>
                        <a:pt x="480" y="75"/>
                      </a:lnTo>
                      <a:lnTo>
                        <a:pt x="467" y="83"/>
                      </a:lnTo>
                      <a:lnTo>
                        <a:pt x="453" y="89"/>
                      </a:lnTo>
                      <a:lnTo>
                        <a:pt x="439" y="94"/>
                      </a:lnTo>
                      <a:lnTo>
                        <a:pt x="426" y="100"/>
                      </a:lnTo>
                      <a:lnTo>
                        <a:pt x="416" y="108"/>
                      </a:lnTo>
                      <a:lnTo>
                        <a:pt x="402" y="114"/>
                      </a:lnTo>
                      <a:lnTo>
                        <a:pt x="392" y="120"/>
                      </a:lnTo>
                      <a:lnTo>
                        <a:pt x="378" y="128"/>
                      </a:lnTo>
                      <a:lnTo>
                        <a:pt x="368" y="134"/>
                      </a:lnTo>
                      <a:lnTo>
                        <a:pt x="354" y="141"/>
                      </a:lnTo>
                      <a:lnTo>
                        <a:pt x="344" y="147"/>
                      </a:lnTo>
                      <a:lnTo>
                        <a:pt x="330" y="155"/>
                      </a:lnTo>
                      <a:lnTo>
                        <a:pt x="320" y="161"/>
                      </a:lnTo>
                      <a:lnTo>
                        <a:pt x="310" y="169"/>
                      </a:lnTo>
                      <a:lnTo>
                        <a:pt x="296" y="175"/>
                      </a:lnTo>
                      <a:lnTo>
                        <a:pt x="286" y="183"/>
                      </a:lnTo>
                      <a:lnTo>
                        <a:pt x="276" y="190"/>
                      </a:lnTo>
                      <a:lnTo>
                        <a:pt x="266" y="198"/>
                      </a:lnTo>
                      <a:lnTo>
                        <a:pt x="255" y="204"/>
                      </a:lnTo>
                      <a:lnTo>
                        <a:pt x="245" y="212"/>
                      </a:lnTo>
                      <a:lnTo>
                        <a:pt x="235" y="220"/>
                      </a:lnTo>
                      <a:lnTo>
                        <a:pt x="225" y="228"/>
                      </a:lnTo>
                      <a:lnTo>
                        <a:pt x="214" y="235"/>
                      </a:lnTo>
                      <a:lnTo>
                        <a:pt x="204" y="243"/>
                      </a:lnTo>
                      <a:lnTo>
                        <a:pt x="194" y="251"/>
                      </a:lnTo>
                      <a:lnTo>
                        <a:pt x="184" y="259"/>
                      </a:lnTo>
                      <a:lnTo>
                        <a:pt x="173" y="267"/>
                      </a:lnTo>
                      <a:lnTo>
                        <a:pt x="167" y="275"/>
                      </a:lnTo>
                      <a:lnTo>
                        <a:pt x="156" y="282"/>
                      </a:lnTo>
                      <a:lnTo>
                        <a:pt x="146" y="290"/>
                      </a:lnTo>
                      <a:lnTo>
                        <a:pt x="139" y="298"/>
                      </a:lnTo>
                      <a:lnTo>
                        <a:pt x="129" y="306"/>
                      </a:lnTo>
                      <a:lnTo>
                        <a:pt x="119" y="314"/>
                      </a:lnTo>
                      <a:lnTo>
                        <a:pt x="112" y="323"/>
                      </a:lnTo>
                      <a:lnTo>
                        <a:pt x="102" y="331"/>
                      </a:lnTo>
                      <a:lnTo>
                        <a:pt x="95" y="339"/>
                      </a:lnTo>
                      <a:lnTo>
                        <a:pt x="88" y="349"/>
                      </a:lnTo>
                      <a:lnTo>
                        <a:pt x="78" y="357"/>
                      </a:lnTo>
                      <a:lnTo>
                        <a:pt x="71" y="367"/>
                      </a:lnTo>
                      <a:lnTo>
                        <a:pt x="64" y="374"/>
                      </a:lnTo>
                      <a:lnTo>
                        <a:pt x="58" y="384"/>
                      </a:lnTo>
                      <a:lnTo>
                        <a:pt x="47" y="392"/>
                      </a:lnTo>
                      <a:lnTo>
                        <a:pt x="41" y="402"/>
                      </a:lnTo>
                      <a:lnTo>
                        <a:pt x="34" y="410"/>
                      </a:lnTo>
                      <a:lnTo>
                        <a:pt x="27" y="419"/>
                      </a:lnTo>
                      <a:lnTo>
                        <a:pt x="20" y="429"/>
                      </a:lnTo>
                      <a:lnTo>
                        <a:pt x="13" y="437"/>
                      </a:lnTo>
                      <a:lnTo>
                        <a:pt x="6" y="447"/>
                      </a:lnTo>
                      <a:lnTo>
                        <a:pt x="0" y="457"/>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54338" name="Line 19"/>
                <p:cNvSpPr>
                  <a:spLocks noChangeShapeType="1"/>
                </p:cNvSpPr>
                <p:nvPr/>
              </p:nvSpPr>
              <p:spPr bwMode="auto">
                <a:xfrm flipH="1">
                  <a:off x="3734" y="2424"/>
                  <a:ext cx="45" cy="2"/>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39" name="Line 20"/>
                <p:cNvSpPr>
                  <a:spLocks noChangeShapeType="1"/>
                </p:cNvSpPr>
                <p:nvPr/>
              </p:nvSpPr>
              <p:spPr bwMode="auto">
                <a:xfrm flipH="1">
                  <a:off x="3066" y="2884"/>
                  <a:ext cx="38" cy="8"/>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54329" name="Line 21"/>
              <p:cNvSpPr>
                <a:spLocks noChangeShapeType="1"/>
              </p:cNvSpPr>
              <p:nvPr/>
            </p:nvSpPr>
            <p:spPr bwMode="auto">
              <a:xfrm flipH="1">
                <a:off x="4234" y="1317"/>
                <a:ext cx="0" cy="172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30" name="Rectangle 22"/>
              <p:cNvSpPr>
                <a:spLocks noChangeArrowheads="1"/>
              </p:cNvSpPr>
              <p:nvPr/>
            </p:nvSpPr>
            <p:spPr bwMode="auto">
              <a:xfrm flipH="1">
                <a:off x="4070" y="2160"/>
                <a:ext cx="148" cy="128"/>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grpSp>
        <p:grpSp>
          <p:nvGrpSpPr>
            <p:cNvPr id="5" name="Group 70"/>
            <p:cNvGrpSpPr>
              <a:grpSpLocks/>
            </p:cNvGrpSpPr>
            <p:nvPr/>
          </p:nvGrpSpPr>
          <p:grpSpPr bwMode="auto">
            <a:xfrm>
              <a:off x="1692" y="1341"/>
              <a:ext cx="1183" cy="1723"/>
              <a:chOff x="1692" y="1341"/>
              <a:chExt cx="1183" cy="1723"/>
            </a:xfrm>
          </p:grpSpPr>
          <p:grpSp>
            <p:nvGrpSpPr>
              <p:cNvPr id="6" name="Group 24"/>
              <p:cNvGrpSpPr>
                <a:grpSpLocks/>
              </p:cNvGrpSpPr>
              <p:nvPr/>
            </p:nvGrpSpPr>
            <p:grpSpPr bwMode="auto">
              <a:xfrm flipH="1">
                <a:off x="1692" y="1418"/>
                <a:ext cx="1168" cy="1486"/>
                <a:chOff x="1707" y="1418"/>
                <a:chExt cx="1168" cy="1486"/>
              </a:xfrm>
            </p:grpSpPr>
            <p:sp>
              <p:nvSpPr>
                <p:cNvPr id="54319" name="Freeform 25"/>
                <p:cNvSpPr>
                  <a:spLocks/>
                </p:cNvSpPr>
                <p:nvPr/>
              </p:nvSpPr>
              <p:spPr bwMode="auto">
                <a:xfrm>
                  <a:off x="2434" y="1818"/>
                  <a:ext cx="441" cy="608"/>
                </a:xfrm>
                <a:custGeom>
                  <a:avLst/>
                  <a:gdLst>
                    <a:gd name="T0" fmla="*/ 0 w 441"/>
                    <a:gd name="T1" fmla="*/ 0 h 608"/>
                    <a:gd name="T2" fmla="*/ 28 w 441"/>
                    <a:gd name="T3" fmla="*/ 10 h 608"/>
                    <a:gd name="T4" fmla="*/ 55 w 441"/>
                    <a:gd name="T5" fmla="*/ 19 h 608"/>
                    <a:gd name="T6" fmla="*/ 82 w 441"/>
                    <a:gd name="T7" fmla="*/ 29 h 608"/>
                    <a:gd name="T8" fmla="*/ 106 w 441"/>
                    <a:gd name="T9" fmla="*/ 39 h 608"/>
                    <a:gd name="T10" fmla="*/ 130 w 441"/>
                    <a:gd name="T11" fmla="*/ 49 h 608"/>
                    <a:gd name="T12" fmla="*/ 154 w 441"/>
                    <a:gd name="T13" fmla="*/ 59 h 608"/>
                    <a:gd name="T14" fmla="*/ 178 w 441"/>
                    <a:gd name="T15" fmla="*/ 68 h 608"/>
                    <a:gd name="T16" fmla="*/ 198 w 441"/>
                    <a:gd name="T17" fmla="*/ 78 h 608"/>
                    <a:gd name="T18" fmla="*/ 219 w 441"/>
                    <a:gd name="T19" fmla="*/ 88 h 608"/>
                    <a:gd name="T20" fmla="*/ 239 w 441"/>
                    <a:gd name="T21" fmla="*/ 98 h 608"/>
                    <a:gd name="T22" fmla="*/ 256 w 441"/>
                    <a:gd name="T23" fmla="*/ 108 h 608"/>
                    <a:gd name="T24" fmla="*/ 277 w 441"/>
                    <a:gd name="T25" fmla="*/ 117 h 608"/>
                    <a:gd name="T26" fmla="*/ 290 w 441"/>
                    <a:gd name="T27" fmla="*/ 127 h 608"/>
                    <a:gd name="T28" fmla="*/ 307 w 441"/>
                    <a:gd name="T29" fmla="*/ 137 h 608"/>
                    <a:gd name="T30" fmla="*/ 324 w 441"/>
                    <a:gd name="T31" fmla="*/ 147 h 608"/>
                    <a:gd name="T32" fmla="*/ 338 w 441"/>
                    <a:gd name="T33" fmla="*/ 157 h 608"/>
                    <a:gd name="T34" fmla="*/ 352 w 441"/>
                    <a:gd name="T35" fmla="*/ 166 h 608"/>
                    <a:gd name="T36" fmla="*/ 362 w 441"/>
                    <a:gd name="T37" fmla="*/ 176 h 608"/>
                    <a:gd name="T38" fmla="*/ 375 w 441"/>
                    <a:gd name="T39" fmla="*/ 186 h 608"/>
                    <a:gd name="T40" fmla="*/ 386 w 441"/>
                    <a:gd name="T41" fmla="*/ 196 h 608"/>
                    <a:gd name="T42" fmla="*/ 396 w 441"/>
                    <a:gd name="T43" fmla="*/ 205 h 608"/>
                    <a:gd name="T44" fmla="*/ 403 w 441"/>
                    <a:gd name="T45" fmla="*/ 215 h 608"/>
                    <a:gd name="T46" fmla="*/ 410 w 441"/>
                    <a:gd name="T47" fmla="*/ 225 h 608"/>
                    <a:gd name="T48" fmla="*/ 416 w 441"/>
                    <a:gd name="T49" fmla="*/ 235 h 608"/>
                    <a:gd name="T50" fmla="*/ 423 w 441"/>
                    <a:gd name="T51" fmla="*/ 245 h 608"/>
                    <a:gd name="T52" fmla="*/ 430 w 441"/>
                    <a:gd name="T53" fmla="*/ 254 h 608"/>
                    <a:gd name="T54" fmla="*/ 433 w 441"/>
                    <a:gd name="T55" fmla="*/ 264 h 608"/>
                    <a:gd name="T56" fmla="*/ 437 w 441"/>
                    <a:gd name="T57" fmla="*/ 274 h 608"/>
                    <a:gd name="T58" fmla="*/ 437 w 441"/>
                    <a:gd name="T59" fmla="*/ 284 h 608"/>
                    <a:gd name="T60" fmla="*/ 440 w 441"/>
                    <a:gd name="T61" fmla="*/ 294 h 608"/>
                    <a:gd name="T62" fmla="*/ 440 w 441"/>
                    <a:gd name="T63" fmla="*/ 303 h 608"/>
                    <a:gd name="T64" fmla="*/ 440 w 441"/>
                    <a:gd name="T65" fmla="*/ 313 h 608"/>
                    <a:gd name="T66" fmla="*/ 437 w 441"/>
                    <a:gd name="T67" fmla="*/ 323 h 608"/>
                    <a:gd name="T68" fmla="*/ 437 w 441"/>
                    <a:gd name="T69" fmla="*/ 333 h 608"/>
                    <a:gd name="T70" fmla="*/ 433 w 441"/>
                    <a:gd name="T71" fmla="*/ 343 h 608"/>
                    <a:gd name="T72" fmla="*/ 430 w 441"/>
                    <a:gd name="T73" fmla="*/ 352 h 608"/>
                    <a:gd name="T74" fmla="*/ 423 w 441"/>
                    <a:gd name="T75" fmla="*/ 362 h 608"/>
                    <a:gd name="T76" fmla="*/ 416 w 441"/>
                    <a:gd name="T77" fmla="*/ 372 h 608"/>
                    <a:gd name="T78" fmla="*/ 410 w 441"/>
                    <a:gd name="T79" fmla="*/ 382 h 608"/>
                    <a:gd name="T80" fmla="*/ 403 w 441"/>
                    <a:gd name="T81" fmla="*/ 391 h 608"/>
                    <a:gd name="T82" fmla="*/ 396 w 441"/>
                    <a:gd name="T83" fmla="*/ 401 h 608"/>
                    <a:gd name="T84" fmla="*/ 386 w 441"/>
                    <a:gd name="T85" fmla="*/ 411 h 608"/>
                    <a:gd name="T86" fmla="*/ 375 w 441"/>
                    <a:gd name="T87" fmla="*/ 421 h 608"/>
                    <a:gd name="T88" fmla="*/ 362 w 441"/>
                    <a:gd name="T89" fmla="*/ 431 h 608"/>
                    <a:gd name="T90" fmla="*/ 352 w 441"/>
                    <a:gd name="T91" fmla="*/ 440 h 608"/>
                    <a:gd name="T92" fmla="*/ 338 w 441"/>
                    <a:gd name="T93" fmla="*/ 450 h 608"/>
                    <a:gd name="T94" fmla="*/ 324 w 441"/>
                    <a:gd name="T95" fmla="*/ 460 h 608"/>
                    <a:gd name="T96" fmla="*/ 307 w 441"/>
                    <a:gd name="T97" fmla="*/ 470 h 608"/>
                    <a:gd name="T98" fmla="*/ 290 w 441"/>
                    <a:gd name="T99" fmla="*/ 480 h 608"/>
                    <a:gd name="T100" fmla="*/ 277 w 441"/>
                    <a:gd name="T101" fmla="*/ 489 h 608"/>
                    <a:gd name="T102" fmla="*/ 256 w 441"/>
                    <a:gd name="T103" fmla="*/ 499 h 608"/>
                    <a:gd name="T104" fmla="*/ 239 w 441"/>
                    <a:gd name="T105" fmla="*/ 509 h 608"/>
                    <a:gd name="T106" fmla="*/ 219 w 441"/>
                    <a:gd name="T107" fmla="*/ 519 h 608"/>
                    <a:gd name="T108" fmla="*/ 198 w 441"/>
                    <a:gd name="T109" fmla="*/ 528 h 608"/>
                    <a:gd name="T110" fmla="*/ 178 w 441"/>
                    <a:gd name="T111" fmla="*/ 538 h 608"/>
                    <a:gd name="T112" fmla="*/ 154 w 441"/>
                    <a:gd name="T113" fmla="*/ 548 h 608"/>
                    <a:gd name="T114" fmla="*/ 130 w 441"/>
                    <a:gd name="T115" fmla="*/ 558 h 608"/>
                    <a:gd name="T116" fmla="*/ 106 w 441"/>
                    <a:gd name="T117" fmla="*/ 568 h 608"/>
                    <a:gd name="T118" fmla="*/ 82 w 441"/>
                    <a:gd name="T119" fmla="*/ 577 h 608"/>
                    <a:gd name="T120" fmla="*/ 55 w 441"/>
                    <a:gd name="T121" fmla="*/ 587 h 608"/>
                    <a:gd name="T122" fmla="*/ 28 w 441"/>
                    <a:gd name="T123" fmla="*/ 597 h 608"/>
                    <a:gd name="T124" fmla="*/ 0 w 441"/>
                    <a:gd name="T125" fmla="*/ 607 h 6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41"/>
                    <a:gd name="T190" fmla="*/ 0 h 608"/>
                    <a:gd name="T191" fmla="*/ 441 w 441"/>
                    <a:gd name="T192" fmla="*/ 608 h 60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41" h="608">
                      <a:moveTo>
                        <a:pt x="0" y="0"/>
                      </a:moveTo>
                      <a:lnTo>
                        <a:pt x="28" y="10"/>
                      </a:lnTo>
                      <a:lnTo>
                        <a:pt x="55" y="19"/>
                      </a:lnTo>
                      <a:lnTo>
                        <a:pt x="82" y="29"/>
                      </a:lnTo>
                      <a:lnTo>
                        <a:pt x="106" y="39"/>
                      </a:lnTo>
                      <a:lnTo>
                        <a:pt x="130" y="49"/>
                      </a:lnTo>
                      <a:lnTo>
                        <a:pt x="154" y="59"/>
                      </a:lnTo>
                      <a:lnTo>
                        <a:pt x="178" y="68"/>
                      </a:lnTo>
                      <a:lnTo>
                        <a:pt x="198" y="78"/>
                      </a:lnTo>
                      <a:lnTo>
                        <a:pt x="219" y="88"/>
                      </a:lnTo>
                      <a:lnTo>
                        <a:pt x="239" y="98"/>
                      </a:lnTo>
                      <a:lnTo>
                        <a:pt x="256" y="108"/>
                      </a:lnTo>
                      <a:lnTo>
                        <a:pt x="277" y="117"/>
                      </a:lnTo>
                      <a:lnTo>
                        <a:pt x="290" y="127"/>
                      </a:lnTo>
                      <a:lnTo>
                        <a:pt x="307" y="137"/>
                      </a:lnTo>
                      <a:lnTo>
                        <a:pt x="324" y="147"/>
                      </a:lnTo>
                      <a:lnTo>
                        <a:pt x="338" y="157"/>
                      </a:lnTo>
                      <a:lnTo>
                        <a:pt x="352" y="166"/>
                      </a:lnTo>
                      <a:lnTo>
                        <a:pt x="362" y="176"/>
                      </a:lnTo>
                      <a:lnTo>
                        <a:pt x="375" y="186"/>
                      </a:lnTo>
                      <a:lnTo>
                        <a:pt x="386" y="196"/>
                      </a:lnTo>
                      <a:lnTo>
                        <a:pt x="396" y="205"/>
                      </a:lnTo>
                      <a:lnTo>
                        <a:pt x="403" y="215"/>
                      </a:lnTo>
                      <a:lnTo>
                        <a:pt x="410" y="225"/>
                      </a:lnTo>
                      <a:lnTo>
                        <a:pt x="416" y="235"/>
                      </a:lnTo>
                      <a:lnTo>
                        <a:pt x="423" y="245"/>
                      </a:lnTo>
                      <a:lnTo>
                        <a:pt x="430" y="254"/>
                      </a:lnTo>
                      <a:lnTo>
                        <a:pt x="433" y="264"/>
                      </a:lnTo>
                      <a:lnTo>
                        <a:pt x="437" y="274"/>
                      </a:lnTo>
                      <a:lnTo>
                        <a:pt x="437" y="284"/>
                      </a:lnTo>
                      <a:lnTo>
                        <a:pt x="440" y="294"/>
                      </a:lnTo>
                      <a:lnTo>
                        <a:pt x="440" y="303"/>
                      </a:lnTo>
                      <a:lnTo>
                        <a:pt x="440" y="313"/>
                      </a:lnTo>
                      <a:lnTo>
                        <a:pt x="437" y="323"/>
                      </a:lnTo>
                      <a:lnTo>
                        <a:pt x="437" y="333"/>
                      </a:lnTo>
                      <a:lnTo>
                        <a:pt x="433" y="343"/>
                      </a:lnTo>
                      <a:lnTo>
                        <a:pt x="430" y="352"/>
                      </a:lnTo>
                      <a:lnTo>
                        <a:pt x="423" y="362"/>
                      </a:lnTo>
                      <a:lnTo>
                        <a:pt x="416" y="372"/>
                      </a:lnTo>
                      <a:lnTo>
                        <a:pt x="410" y="382"/>
                      </a:lnTo>
                      <a:lnTo>
                        <a:pt x="403" y="391"/>
                      </a:lnTo>
                      <a:lnTo>
                        <a:pt x="396" y="401"/>
                      </a:lnTo>
                      <a:lnTo>
                        <a:pt x="386" y="411"/>
                      </a:lnTo>
                      <a:lnTo>
                        <a:pt x="375" y="421"/>
                      </a:lnTo>
                      <a:lnTo>
                        <a:pt x="362" y="431"/>
                      </a:lnTo>
                      <a:lnTo>
                        <a:pt x="352" y="440"/>
                      </a:lnTo>
                      <a:lnTo>
                        <a:pt x="338" y="450"/>
                      </a:lnTo>
                      <a:lnTo>
                        <a:pt x="324" y="460"/>
                      </a:lnTo>
                      <a:lnTo>
                        <a:pt x="307" y="470"/>
                      </a:lnTo>
                      <a:lnTo>
                        <a:pt x="290" y="480"/>
                      </a:lnTo>
                      <a:lnTo>
                        <a:pt x="277" y="489"/>
                      </a:lnTo>
                      <a:lnTo>
                        <a:pt x="256" y="499"/>
                      </a:lnTo>
                      <a:lnTo>
                        <a:pt x="239" y="509"/>
                      </a:lnTo>
                      <a:lnTo>
                        <a:pt x="219" y="519"/>
                      </a:lnTo>
                      <a:lnTo>
                        <a:pt x="198" y="528"/>
                      </a:lnTo>
                      <a:lnTo>
                        <a:pt x="178" y="538"/>
                      </a:lnTo>
                      <a:lnTo>
                        <a:pt x="154" y="548"/>
                      </a:lnTo>
                      <a:lnTo>
                        <a:pt x="130" y="558"/>
                      </a:lnTo>
                      <a:lnTo>
                        <a:pt x="106" y="568"/>
                      </a:lnTo>
                      <a:lnTo>
                        <a:pt x="82" y="577"/>
                      </a:lnTo>
                      <a:lnTo>
                        <a:pt x="55" y="587"/>
                      </a:lnTo>
                      <a:lnTo>
                        <a:pt x="28" y="597"/>
                      </a:lnTo>
                      <a:lnTo>
                        <a:pt x="0" y="607"/>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54320" name="Line 26"/>
                <p:cNvSpPr>
                  <a:spLocks noChangeShapeType="1"/>
                </p:cNvSpPr>
                <p:nvPr/>
              </p:nvSpPr>
              <p:spPr bwMode="auto">
                <a:xfrm>
                  <a:off x="2413" y="1809"/>
                  <a:ext cx="13" cy="9"/>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21" name="Line 27"/>
                <p:cNvSpPr>
                  <a:spLocks noChangeShapeType="1"/>
                </p:cNvSpPr>
                <p:nvPr/>
              </p:nvSpPr>
              <p:spPr bwMode="auto">
                <a:xfrm flipH="1">
                  <a:off x="2389" y="2426"/>
                  <a:ext cx="61" cy="9"/>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22" name="Freeform 28"/>
                <p:cNvSpPr>
                  <a:spLocks/>
                </p:cNvSpPr>
                <p:nvPr/>
              </p:nvSpPr>
              <p:spPr bwMode="auto">
                <a:xfrm>
                  <a:off x="1729" y="1424"/>
                  <a:ext cx="662" cy="381"/>
                </a:xfrm>
                <a:custGeom>
                  <a:avLst/>
                  <a:gdLst>
                    <a:gd name="T0" fmla="*/ 0 w 662"/>
                    <a:gd name="T1" fmla="*/ 0 h 381"/>
                    <a:gd name="T2" fmla="*/ 6 w 662"/>
                    <a:gd name="T3" fmla="*/ 8 h 381"/>
                    <a:gd name="T4" fmla="*/ 17 w 662"/>
                    <a:gd name="T5" fmla="*/ 16 h 381"/>
                    <a:gd name="T6" fmla="*/ 23 w 662"/>
                    <a:gd name="T7" fmla="*/ 24 h 381"/>
                    <a:gd name="T8" fmla="*/ 30 w 662"/>
                    <a:gd name="T9" fmla="*/ 34 h 381"/>
                    <a:gd name="T10" fmla="*/ 37 w 662"/>
                    <a:gd name="T11" fmla="*/ 42 h 381"/>
                    <a:gd name="T12" fmla="*/ 44 w 662"/>
                    <a:gd name="T13" fmla="*/ 49 h 381"/>
                    <a:gd name="T14" fmla="*/ 51 w 662"/>
                    <a:gd name="T15" fmla="*/ 57 h 381"/>
                    <a:gd name="T16" fmla="*/ 61 w 662"/>
                    <a:gd name="T17" fmla="*/ 65 h 381"/>
                    <a:gd name="T18" fmla="*/ 68 w 662"/>
                    <a:gd name="T19" fmla="*/ 73 h 381"/>
                    <a:gd name="T20" fmla="*/ 75 w 662"/>
                    <a:gd name="T21" fmla="*/ 81 h 381"/>
                    <a:gd name="T22" fmla="*/ 85 w 662"/>
                    <a:gd name="T23" fmla="*/ 87 h 381"/>
                    <a:gd name="T24" fmla="*/ 92 w 662"/>
                    <a:gd name="T25" fmla="*/ 94 h 381"/>
                    <a:gd name="T26" fmla="*/ 98 w 662"/>
                    <a:gd name="T27" fmla="*/ 102 h 381"/>
                    <a:gd name="T28" fmla="*/ 109 w 662"/>
                    <a:gd name="T29" fmla="*/ 110 h 381"/>
                    <a:gd name="T30" fmla="*/ 116 w 662"/>
                    <a:gd name="T31" fmla="*/ 118 h 381"/>
                    <a:gd name="T32" fmla="*/ 126 w 662"/>
                    <a:gd name="T33" fmla="*/ 124 h 381"/>
                    <a:gd name="T34" fmla="*/ 136 w 662"/>
                    <a:gd name="T35" fmla="*/ 132 h 381"/>
                    <a:gd name="T36" fmla="*/ 143 w 662"/>
                    <a:gd name="T37" fmla="*/ 139 h 381"/>
                    <a:gd name="T38" fmla="*/ 153 w 662"/>
                    <a:gd name="T39" fmla="*/ 145 h 381"/>
                    <a:gd name="T40" fmla="*/ 163 w 662"/>
                    <a:gd name="T41" fmla="*/ 153 h 381"/>
                    <a:gd name="T42" fmla="*/ 170 w 662"/>
                    <a:gd name="T43" fmla="*/ 159 h 381"/>
                    <a:gd name="T44" fmla="*/ 180 w 662"/>
                    <a:gd name="T45" fmla="*/ 167 h 381"/>
                    <a:gd name="T46" fmla="*/ 191 w 662"/>
                    <a:gd name="T47" fmla="*/ 173 h 381"/>
                    <a:gd name="T48" fmla="*/ 201 w 662"/>
                    <a:gd name="T49" fmla="*/ 179 h 381"/>
                    <a:gd name="T50" fmla="*/ 211 w 662"/>
                    <a:gd name="T51" fmla="*/ 186 h 381"/>
                    <a:gd name="T52" fmla="*/ 221 w 662"/>
                    <a:gd name="T53" fmla="*/ 192 h 381"/>
                    <a:gd name="T54" fmla="*/ 231 w 662"/>
                    <a:gd name="T55" fmla="*/ 198 h 381"/>
                    <a:gd name="T56" fmla="*/ 242 w 662"/>
                    <a:gd name="T57" fmla="*/ 206 h 381"/>
                    <a:gd name="T58" fmla="*/ 252 w 662"/>
                    <a:gd name="T59" fmla="*/ 212 h 381"/>
                    <a:gd name="T60" fmla="*/ 262 w 662"/>
                    <a:gd name="T61" fmla="*/ 218 h 381"/>
                    <a:gd name="T62" fmla="*/ 272 w 662"/>
                    <a:gd name="T63" fmla="*/ 224 h 381"/>
                    <a:gd name="T64" fmla="*/ 283 w 662"/>
                    <a:gd name="T65" fmla="*/ 229 h 381"/>
                    <a:gd name="T66" fmla="*/ 293 w 662"/>
                    <a:gd name="T67" fmla="*/ 235 h 381"/>
                    <a:gd name="T68" fmla="*/ 303 w 662"/>
                    <a:gd name="T69" fmla="*/ 241 h 381"/>
                    <a:gd name="T70" fmla="*/ 317 w 662"/>
                    <a:gd name="T71" fmla="*/ 247 h 381"/>
                    <a:gd name="T72" fmla="*/ 327 w 662"/>
                    <a:gd name="T73" fmla="*/ 253 h 381"/>
                    <a:gd name="T74" fmla="*/ 337 w 662"/>
                    <a:gd name="T75" fmla="*/ 259 h 381"/>
                    <a:gd name="T76" fmla="*/ 351 w 662"/>
                    <a:gd name="T77" fmla="*/ 265 h 381"/>
                    <a:gd name="T78" fmla="*/ 361 w 662"/>
                    <a:gd name="T79" fmla="*/ 271 h 381"/>
                    <a:gd name="T80" fmla="*/ 371 w 662"/>
                    <a:gd name="T81" fmla="*/ 276 h 381"/>
                    <a:gd name="T82" fmla="*/ 385 w 662"/>
                    <a:gd name="T83" fmla="*/ 282 h 381"/>
                    <a:gd name="T84" fmla="*/ 395 w 662"/>
                    <a:gd name="T85" fmla="*/ 286 h 381"/>
                    <a:gd name="T86" fmla="*/ 409 w 662"/>
                    <a:gd name="T87" fmla="*/ 292 h 381"/>
                    <a:gd name="T88" fmla="*/ 419 w 662"/>
                    <a:gd name="T89" fmla="*/ 298 h 381"/>
                    <a:gd name="T90" fmla="*/ 433 w 662"/>
                    <a:gd name="T91" fmla="*/ 302 h 381"/>
                    <a:gd name="T92" fmla="*/ 446 w 662"/>
                    <a:gd name="T93" fmla="*/ 308 h 381"/>
                    <a:gd name="T94" fmla="*/ 456 w 662"/>
                    <a:gd name="T95" fmla="*/ 314 h 381"/>
                    <a:gd name="T96" fmla="*/ 470 w 662"/>
                    <a:gd name="T97" fmla="*/ 318 h 381"/>
                    <a:gd name="T98" fmla="*/ 484 w 662"/>
                    <a:gd name="T99" fmla="*/ 323 h 381"/>
                    <a:gd name="T100" fmla="*/ 497 w 662"/>
                    <a:gd name="T101" fmla="*/ 327 h 381"/>
                    <a:gd name="T102" fmla="*/ 511 w 662"/>
                    <a:gd name="T103" fmla="*/ 331 h 381"/>
                    <a:gd name="T104" fmla="*/ 521 w 662"/>
                    <a:gd name="T105" fmla="*/ 337 h 381"/>
                    <a:gd name="T106" fmla="*/ 535 w 662"/>
                    <a:gd name="T107" fmla="*/ 341 h 381"/>
                    <a:gd name="T108" fmla="*/ 549 w 662"/>
                    <a:gd name="T109" fmla="*/ 345 h 381"/>
                    <a:gd name="T110" fmla="*/ 562 w 662"/>
                    <a:gd name="T111" fmla="*/ 351 h 381"/>
                    <a:gd name="T112" fmla="*/ 576 w 662"/>
                    <a:gd name="T113" fmla="*/ 355 h 381"/>
                    <a:gd name="T114" fmla="*/ 589 w 662"/>
                    <a:gd name="T115" fmla="*/ 359 h 381"/>
                    <a:gd name="T116" fmla="*/ 603 w 662"/>
                    <a:gd name="T117" fmla="*/ 363 h 381"/>
                    <a:gd name="T118" fmla="*/ 620 w 662"/>
                    <a:gd name="T119" fmla="*/ 367 h 381"/>
                    <a:gd name="T120" fmla="*/ 634 w 662"/>
                    <a:gd name="T121" fmla="*/ 370 h 381"/>
                    <a:gd name="T122" fmla="*/ 647 w 662"/>
                    <a:gd name="T123" fmla="*/ 376 h 381"/>
                    <a:gd name="T124" fmla="*/ 661 w 662"/>
                    <a:gd name="T125" fmla="*/ 380 h 38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62"/>
                    <a:gd name="T190" fmla="*/ 0 h 381"/>
                    <a:gd name="T191" fmla="*/ 662 w 662"/>
                    <a:gd name="T192" fmla="*/ 381 h 38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62" h="381">
                      <a:moveTo>
                        <a:pt x="0" y="0"/>
                      </a:moveTo>
                      <a:lnTo>
                        <a:pt x="6" y="8"/>
                      </a:lnTo>
                      <a:lnTo>
                        <a:pt x="17" y="16"/>
                      </a:lnTo>
                      <a:lnTo>
                        <a:pt x="23" y="24"/>
                      </a:lnTo>
                      <a:lnTo>
                        <a:pt x="30" y="34"/>
                      </a:lnTo>
                      <a:lnTo>
                        <a:pt x="37" y="42"/>
                      </a:lnTo>
                      <a:lnTo>
                        <a:pt x="44" y="49"/>
                      </a:lnTo>
                      <a:lnTo>
                        <a:pt x="51" y="57"/>
                      </a:lnTo>
                      <a:lnTo>
                        <a:pt x="61" y="65"/>
                      </a:lnTo>
                      <a:lnTo>
                        <a:pt x="68" y="73"/>
                      </a:lnTo>
                      <a:lnTo>
                        <a:pt x="75" y="81"/>
                      </a:lnTo>
                      <a:lnTo>
                        <a:pt x="85" y="87"/>
                      </a:lnTo>
                      <a:lnTo>
                        <a:pt x="92" y="94"/>
                      </a:lnTo>
                      <a:lnTo>
                        <a:pt x="98" y="102"/>
                      </a:lnTo>
                      <a:lnTo>
                        <a:pt x="109" y="110"/>
                      </a:lnTo>
                      <a:lnTo>
                        <a:pt x="116" y="118"/>
                      </a:lnTo>
                      <a:lnTo>
                        <a:pt x="126" y="124"/>
                      </a:lnTo>
                      <a:lnTo>
                        <a:pt x="136" y="132"/>
                      </a:lnTo>
                      <a:lnTo>
                        <a:pt x="143" y="139"/>
                      </a:lnTo>
                      <a:lnTo>
                        <a:pt x="153" y="145"/>
                      </a:lnTo>
                      <a:lnTo>
                        <a:pt x="163" y="153"/>
                      </a:lnTo>
                      <a:lnTo>
                        <a:pt x="170" y="159"/>
                      </a:lnTo>
                      <a:lnTo>
                        <a:pt x="180" y="167"/>
                      </a:lnTo>
                      <a:lnTo>
                        <a:pt x="191" y="173"/>
                      </a:lnTo>
                      <a:lnTo>
                        <a:pt x="201" y="179"/>
                      </a:lnTo>
                      <a:lnTo>
                        <a:pt x="211" y="186"/>
                      </a:lnTo>
                      <a:lnTo>
                        <a:pt x="221" y="192"/>
                      </a:lnTo>
                      <a:lnTo>
                        <a:pt x="231" y="198"/>
                      </a:lnTo>
                      <a:lnTo>
                        <a:pt x="242" y="206"/>
                      </a:lnTo>
                      <a:lnTo>
                        <a:pt x="252" y="212"/>
                      </a:lnTo>
                      <a:lnTo>
                        <a:pt x="262" y="218"/>
                      </a:lnTo>
                      <a:lnTo>
                        <a:pt x="272" y="224"/>
                      </a:lnTo>
                      <a:lnTo>
                        <a:pt x="283" y="229"/>
                      </a:lnTo>
                      <a:lnTo>
                        <a:pt x="293" y="235"/>
                      </a:lnTo>
                      <a:lnTo>
                        <a:pt x="303" y="241"/>
                      </a:lnTo>
                      <a:lnTo>
                        <a:pt x="317" y="247"/>
                      </a:lnTo>
                      <a:lnTo>
                        <a:pt x="327" y="253"/>
                      </a:lnTo>
                      <a:lnTo>
                        <a:pt x="337" y="259"/>
                      </a:lnTo>
                      <a:lnTo>
                        <a:pt x="351" y="265"/>
                      </a:lnTo>
                      <a:lnTo>
                        <a:pt x="361" y="271"/>
                      </a:lnTo>
                      <a:lnTo>
                        <a:pt x="371" y="276"/>
                      </a:lnTo>
                      <a:lnTo>
                        <a:pt x="385" y="282"/>
                      </a:lnTo>
                      <a:lnTo>
                        <a:pt x="395" y="286"/>
                      </a:lnTo>
                      <a:lnTo>
                        <a:pt x="409" y="292"/>
                      </a:lnTo>
                      <a:lnTo>
                        <a:pt x="419" y="298"/>
                      </a:lnTo>
                      <a:lnTo>
                        <a:pt x="433" y="302"/>
                      </a:lnTo>
                      <a:lnTo>
                        <a:pt x="446" y="308"/>
                      </a:lnTo>
                      <a:lnTo>
                        <a:pt x="456" y="314"/>
                      </a:lnTo>
                      <a:lnTo>
                        <a:pt x="470" y="318"/>
                      </a:lnTo>
                      <a:lnTo>
                        <a:pt x="484" y="323"/>
                      </a:lnTo>
                      <a:lnTo>
                        <a:pt x="497" y="327"/>
                      </a:lnTo>
                      <a:lnTo>
                        <a:pt x="511" y="331"/>
                      </a:lnTo>
                      <a:lnTo>
                        <a:pt x="521" y="337"/>
                      </a:lnTo>
                      <a:lnTo>
                        <a:pt x="535" y="341"/>
                      </a:lnTo>
                      <a:lnTo>
                        <a:pt x="549" y="345"/>
                      </a:lnTo>
                      <a:lnTo>
                        <a:pt x="562" y="351"/>
                      </a:lnTo>
                      <a:lnTo>
                        <a:pt x="576" y="355"/>
                      </a:lnTo>
                      <a:lnTo>
                        <a:pt x="589" y="359"/>
                      </a:lnTo>
                      <a:lnTo>
                        <a:pt x="603" y="363"/>
                      </a:lnTo>
                      <a:lnTo>
                        <a:pt x="620" y="367"/>
                      </a:lnTo>
                      <a:lnTo>
                        <a:pt x="634" y="370"/>
                      </a:lnTo>
                      <a:lnTo>
                        <a:pt x="647" y="376"/>
                      </a:lnTo>
                      <a:lnTo>
                        <a:pt x="661" y="380"/>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54323" name="Line 29"/>
                <p:cNvSpPr>
                  <a:spLocks noChangeShapeType="1"/>
                </p:cNvSpPr>
                <p:nvPr/>
              </p:nvSpPr>
              <p:spPr bwMode="auto">
                <a:xfrm>
                  <a:off x="1723" y="1418"/>
                  <a:ext cx="6" cy="6"/>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24" name="Line 30"/>
                <p:cNvSpPr>
                  <a:spLocks noChangeShapeType="1"/>
                </p:cNvSpPr>
                <p:nvPr/>
              </p:nvSpPr>
              <p:spPr bwMode="auto">
                <a:xfrm>
                  <a:off x="2391" y="1805"/>
                  <a:ext cx="13" cy="3"/>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25" name="Freeform 31"/>
                <p:cNvSpPr>
                  <a:spLocks/>
                </p:cNvSpPr>
                <p:nvPr/>
              </p:nvSpPr>
              <p:spPr bwMode="auto">
                <a:xfrm>
                  <a:off x="1729" y="2438"/>
                  <a:ext cx="662" cy="458"/>
                </a:xfrm>
                <a:custGeom>
                  <a:avLst/>
                  <a:gdLst>
                    <a:gd name="T0" fmla="*/ 661 w 662"/>
                    <a:gd name="T1" fmla="*/ 0 h 458"/>
                    <a:gd name="T2" fmla="*/ 647 w 662"/>
                    <a:gd name="T3" fmla="*/ 6 h 458"/>
                    <a:gd name="T4" fmla="*/ 630 w 662"/>
                    <a:gd name="T5" fmla="*/ 12 h 458"/>
                    <a:gd name="T6" fmla="*/ 617 w 662"/>
                    <a:gd name="T7" fmla="*/ 18 h 458"/>
                    <a:gd name="T8" fmla="*/ 603 w 662"/>
                    <a:gd name="T9" fmla="*/ 22 h 458"/>
                    <a:gd name="T10" fmla="*/ 589 w 662"/>
                    <a:gd name="T11" fmla="*/ 28 h 458"/>
                    <a:gd name="T12" fmla="*/ 576 w 662"/>
                    <a:gd name="T13" fmla="*/ 34 h 458"/>
                    <a:gd name="T14" fmla="*/ 559 w 662"/>
                    <a:gd name="T15" fmla="*/ 40 h 458"/>
                    <a:gd name="T16" fmla="*/ 545 w 662"/>
                    <a:gd name="T17" fmla="*/ 46 h 458"/>
                    <a:gd name="T18" fmla="*/ 531 w 662"/>
                    <a:gd name="T19" fmla="*/ 51 h 458"/>
                    <a:gd name="T20" fmla="*/ 518 w 662"/>
                    <a:gd name="T21" fmla="*/ 57 h 458"/>
                    <a:gd name="T22" fmla="*/ 504 w 662"/>
                    <a:gd name="T23" fmla="*/ 63 h 458"/>
                    <a:gd name="T24" fmla="*/ 491 w 662"/>
                    <a:gd name="T25" fmla="*/ 69 h 458"/>
                    <a:gd name="T26" fmla="*/ 480 w 662"/>
                    <a:gd name="T27" fmla="*/ 75 h 458"/>
                    <a:gd name="T28" fmla="*/ 467 w 662"/>
                    <a:gd name="T29" fmla="*/ 83 h 458"/>
                    <a:gd name="T30" fmla="*/ 453 w 662"/>
                    <a:gd name="T31" fmla="*/ 89 h 458"/>
                    <a:gd name="T32" fmla="*/ 439 w 662"/>
                    <a:gd name="T33" fmla="*/ 94 h 458"/>
                    <a:gd name="T34" fmla="*/ 426 w 662"/>
                    <a:gd name="T35" fmla="*/ 100 h 458"/>
                    <a:gd name="T36" fmla="*/ 416 w 662"/>
                    <a:gd name="T37" fmla="*/ 108 h 458"/>
                    <a:gd name="T38" fmla="*/ 402 w 662"/>
                    <a:gd name="T39" fmla="*/ 114 h 458"/>
                    <a:gd name="T40" fmla="*/ 392 w 662"/>
                    <a:gd name="T41" fmla="*/ 120 h 458"/>
                    <a:gd name="T42" fmla="*/ 378 w 662"/>
                    <a:gd name="T43" fmla="*/ 128 h 458"/>
                    <a:gd name="T44" fmla="*/ 368 w 662"/>
                    <a:gd name="T45" fmla="*/ 134 h 458"/>
                    <a:gd name="T46" fmla="*/ 354 w 662"/>
                    <a:gd name="T47" fmla="*/ 141 h 458"/>
                    <a:gd name="T48" fmla="*/ 344 w 662"/>
                    <a:gd name="T49" fmla="*/ 147 h 458"/>
                    <a:gd name="T50" fmla="*/ 330 w 662"/>
                    <a:gd name="T51" fmla="*/ 155 h 458"/>
                    <a:gd name="T52" fmla="*/ 320 w 662"/>
                    <a:gd name="T53" fmla="*/ 161 h 458"/>
                    <a:gd name="T54" fmla="*/ 310 w 662"/>
                    <a:gd name="T55" fmla="*/ 169 h 458"/>
                    <a:gd name="T56" fmla="*/ 296 w 662"/>
                    <a:gd name="T57" fmla="*/ 175 h 458"/>
                    <a:gd name="T58" fmla="*/ 286 w 662"/>
                    <a:gd name="T59" fmla="*/ 183 h 458"/>
                    <a:gd name="T60" fmla="*/ 276 w 662"/>
                    <a:gd name="T61" fmla="*/ 190 h 458"/>
                    <a:gd name="T62" fmla="*/ 266 w 662"/>
                    <a:gd name="T63" fmla="*/ 198 h 458"/>
                    <a:gd name="T64" fmla="*/ 255 w 662"/>
                    <a:gd name="T65" fmla="*/ 204 h 458"/>
                    <a:gd name="T66" fmla="*/ 245 w 662"/>
                    <a:gd name="T67" fmla="*/ 212 h 458"/>
                    <a:gd name="T68" fmla="*/ 235 w 662"/>
                    <a:gd name="T69" fmla="*/ 220 h 458"/>
                    <a:gd name="T70" fmla="*/ 225 w 662"/>
                    <a:gd name="T71" fmla="*/ 228 h 458"/>
                    <a:gd name="T72" fmla="*/ 214 w 662"/>
                    <a:gd name="T73" fmla="*/ 235 h 458"/>
                    <a:gd name="T74" fmla="*/ 204 w 662"/>
                    <a:gd name="T75" fmla="*/ 243 h 458"/>
                    <a:gd name="T76" fmla="*/ 194 w 662"/>
                    <a:gd name="T77" fmla="*/ 251 h 458"/>
                    <a:gd name="T78" fmla="*/ 184 w 662"/>
                    <a:gd name="T79" fmla="*/ 259 h 458"/>
                    <a:gd name="T80" fmla="*/ 173 w 662"/>
                    <a:gd name="T81" fmla="*/ 267 h 458"/>
                    <a:gd name="T82" fmla="*/ 167 w 662"/>
                    <a:gd name="T83" fmla="*/ 275 h 458"/>
                    <a:gd name="T84" fmla="*/ 156 w 662"/>
                    <a:gd name="T85" fmla="*/ 282 h 458"/>
                    <a:gd name="T86" fmla="*/ 146 w 662"/>
                    <a:gd name="T87" fmla="*/ 290 h 458"/>
                    <a:gd name="T88" fmla="*/ 139 w 662"/>
                    <a:gd name="T89" fmla="*/ 298 h 458"/>
                    <a:gd name="T90" fmla="*/ 129 w 662"/>
                    <a:gd name="T91" fmla="*/ 306 h 458"/>
                    <a:gd name="T92" fmla="*/ 119 w 662"/>
                    <a:gd name="T93" fmla="*/ 314 h 458"/>
                    <a:gd name="T94" fmla="*/ 112 w 662"/>
                    <a:gd name="T95" fmla="*/ 323 h 458"/>
                    <a:gd name="T96" fmla="*/ 102 w 662"/>
                    <a:gd name="T97" fmla="*/ 331 h 458"/>
                    <a:gd name="T98" fmla="*/ 95 w 662"/>
                    <a:gd name="T99" fmla="*/ 339 h 458"/>
                    <a:gd name="T100" fmla="*/ 88 w 662"/>
                    <a:gd name="T101" fmla="*/ 349 h 458"/>
                    <a:gd name="T102" fmla="*/ 78 w 662"/>
                    <a:gd name="T103" fmla="*/ 357 h 458"/>
                    <a:gd name="T104" fmla="*/ 71 w 662"/>
                    <a:gd name="T105" fmla="*/ 367 h 458"/>
                    <a:gd name="T106" fmla="*/ 64 w 662"/>
                    <a:gd name="T107" fmla="*/ 374 h 458"/>
                    <a:gd name="T108" fmla="*/ 58 w 662"/>
                    <a:gd name="T109" fmla="*/ 384 h 458"/>
                    <a:gd name="T110" fmla="*/ 47 w 662"/>
                    <a:gd name="T111" fmla="*/ 392 h 458"/>
                    <a:gd name="T112" fmla="*/ 41 w 662"/>
                    <a:gd name="T113" fmla="*/ 402 h 458"/>
                    <a:gd name="T114" fmla="*/ 34 w 662"/>
                    <a:gd name="T115" fmla="*/ 410 h 458"/>
                    <a:gd name="T116" fmla="*/ 27 w 662"/>
                    <a:gd name="T117" fmla="*/ 419 h 458"/>
                    <a:gd name="T118" fmla="*/ 20 w 662"/>
                    <a:gd name="T119" fmla="*/ 429 h 458"/>
                    <a:gd name="T120" fmla="*/ 13 w 662"/>
                    <a:gd name="T121" fmla="*/ 437 h 458"/>
                    <a:gd name="T122" fmla="*/ 6 w 662"/>
                    <a:gd name="T123" fmla="*/ 447 h 458"/>
                    <a:gd name="T124" fmla="*/ 0 w 662"/>
                    <a:gd name="T125" fmla="*/ 457 h 4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62"/>
                    <a:gd name="T190" fmla="*/ 0 h 458"/>
                    <a:gd name="T191" fmla="*/ 662 w 662"/>
                    <a:gd name="T192" fmla="*/ 458 h 45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62" h="458">
                      <a:moveTo>
                        <a:pt x="661" y="0"/>
                      </a:moveTo>
                      <a:lnTo>
                        <a:pt x="647" y="6"/>
                      </a:lnTo>
                      <a:lnTo>
                        <a:pt x="630" y="12"/>
                      </a:lnTo>
                      <a:lnTo>
                        <a:pt x="617" y="18"/>
                      </a:lnTo>
                      <a:lnTo>
                        <a:pt x="603" y="22"/>
                      </a:lnTo>
                      <a:lnTo>
                        <a:pt x="589" y="28"/>
                      </a:lnTo>
                      <a:lnTo>
                        <a:pt x="576" y="34"/>
                      </a:lnTo>
                      <a:lnTo>
                        <a:pt x="559" y="40"/>
                      </a:lnTo>
                      <a:lnTo>
                        <a:pt x="545" y="46"/>
                      </a:lnTo>
                      <a:lnTo>
                        <a:pt x="531" y="51"/>
                      </a:lnTo>
                      <a:lnTo>
                        <a:pt x="518" y="57"/>
                      </a:lnTo>
                      <a:lnTo>
                        <a:pt x="504" y="63"/>
                      </a:lnTo>
                      <a:lnTo>
                        <a:pt x="491" y="69"/>
                      </a:lnTo>
                      <a:lnTo>
                        <a:pt x="480" y="75"/>
                      </a:lnTo>
                      <a:lnTo>
                        <a:pt x="467" y="83"/>
                      </a:lnTo>
                      <a:lnTo>
                        <a:pt x="453" y="89"/>
                      </a:lnTo>
                      <a:lnTo>
                        <a:pt x="439" y="94"/>
                      </a:lnTo>
                      <a:lnTo>
                        <a:pt x="426" y="100"/>
                      </a:lnTo>
                      <a:lnTo>
                        <a:pt x="416" y="108"/>
                      </a:lnTo>
                      <a:lnTo>
                        <a:pt x="402" y="114"/>
                      </a:lnTo>
                      <a:lnTo>
                        <a:pt x="392" y="120"/>
                      </a:lnTo>
                      <a:lnTo>
                        <a:pt x="378" y="128"/>
                      </a:lnTo>
                      <a:lnTo>
                        <a:pt x="368" y="134"/>
                      </a:lnTo>
                      <a:lnTo>
                        <a:pt x="354" y="141"/>
                      </a:lnTo>
                      <a:lnTo>
                        <a:pt x="344" y="147"/>
                      </a:lnTo>
                      <a:lnTo>
                        <a:pt x="330" y="155"/>
                      </a:lnTo>
                      <a:lnTo>
                        <a:pt x="320" y="161"/>
                      </a:lnTo>
                      <a:lnTo>
                        <a:pt x="310" y="169"/>
                      </a:lnTo>
                      <a:lnTo>
                        <a:pt x="296" y="175"/>
                      </a:lnTo>
                      <a:lnTo>
                        <a:pt x="286" y="183"/>
                      </a:lnTo>
                      <a:lnTo>
                        <a:pt x="276" y="190"/>
                      </a:lnTo>
                      <a:lnTo>
                        <a:pt x="266" y="198"/>
                      </a:lnTo>
                      <a:lnTo>
                        <a:pt x="255" y="204"/>
                      </a:lnTo>
                      <a:lnTo>
                        <a:pt x="245" y="212"/>
                      </a:lnTo>
                      <a:lnTo>
                        <a:pt x="235" y="220"/>
                      </a:lnTo>
                      <a:lnTo>
                        <a:pt x="225" y="228"/>
                      </a:lnTo>
                      <a:lnTo>
                        <a:pt x="214" y="235"/>
                      </a:lnTo>
                      <a:lnTo>
                        <a:pt x="204" y="243"/>
                      </a:lnTo>
                      <a:lnTo>
                        <a:pt x="194" y="251"/>
                      </a:lnTo>
                      <a:lnTo>
                        <a:pt x="184" y="259"/>
                      </a:lnTo>
                      <a:lnTo>
                        <a:pt x="173" y="267"/>
                      </a:lnTo>
                      <a:lnTo>
                        <a:pt x="167" y="275"/>
                      </a:lnTo>
                      <a:lnTo>
                        <a:pt x="156" y="282"/>
                      </a:lnTo>
                      <a:lnTo>
                        <a:pt x="146" y="290"/>
                      </a:lnTo>
                      <a:lnTo>
                        <a:pt x="139" y="298"/>
                      </a:lnTo>
                      <a:lnTo>
                        <a:pt x="129" y="306"/>
                      </a:lnTo>
                      <a:lnTo>
                        <a:pt x="119" y="314"/>
                      </a:lnTo>
                      <a:lnTo>
                        <a:pt x="112" y="323"/>
                      </a:lnTo>
                      <a:lnTo>
                        <a:pt x="102" y="331"/>
                      </a:lnTo>
                      <a:lnTo>
                        <a:pt x="95" y="339"/>
                      </a:lnTo>
                      <a:lnTo>
                        <a:pt x="88" y="349"/>
                      </a:lnTo>
                      <a:lnTo>
                        <a:pt x="78" y="357"/>
                      </a:lnTo>
                      <a:lnTo>
                        <a:pt x="71" y="367"/>
                      </a:lnTo>
                      <a:lnTo>
                        <a:pt x="64" y="374"/>
                      </a:lnTo>
                      <a:lnTo>
                        <a:pt x="58" y="384"/>
                      </a:lnTo>
                      <a:lnTo>
                        <a:pt x="47" y="392"/>
                      </a:lnTo>
                      <a:lnTo>
                        <a:pt x="41" y="402"/>
                      </a:lnTo>
                      <a:lnTo>
                        <a:pt x="34" y="410"/>
                      </a:lnTo>
                      <a:lnTo>
                        <a:pt x="27" y="419"/>
                      </a:lnTo>
                      <a:lnTo>
                        <a:pt x="20" y="429"/>
                      </a:lnTo>
                      <a:lnTo>
                        <a:pt x="13" y="437"/>
                      </a:lnTo>
                      <a:lnTo>
                        <a:pt x="6" y="447"/>
                      </a:lnTo>
                      <a:lnTo>
                        <a:pt x="0" y="457"/>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54326" name="Line 32"/>
                <p:cNvSpPr>
                  <a:spLocks noChangeShapeType="1"/>
                </p:cNvSpPr>
                <p:nvPr/>
              </p:nvSpPr>
              <p:spPr bwMode="auto">
                <a:xfrm flipH="1">
                  <a:off x="2375" y="2436"/>
                  <a:ext cx="45" cy="2"/>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27" name="Line 33"/>
                <p:cNvSpPr>
                  <a:spLocks noChangeShapeType="1"/>
                </p:cNvSpPr>
                <p:nvPr/>
              </p:nvSpPr>
              <p:spPr bwMode="auto">
                <a:xfrm flipH="1">
                  <a:off x="1707" y="2896"/>
                  <a:ext cx="38" cy="8"/>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54317" name="Line 34"/>
              <p:cNvSpPr>
                <a:spLocks noChangeShapeType="1"/>
              </p:cNvSpPr>
              <p:nvPr/>
            </p:nvSpPr>
            <p:spPr bwMode="auto">
              <a:xfrm flipH="1">
                <a:off x="2875" y="1341"/>
                <a:ext cx="0" cy="172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18" name="Rectangle 35"/>
              <p:cNvSpPr>
                <a:spLocks noChangeArrowheads="1"/>
              </p:cNvSpPr>
              <p:nvPr/>
            </p:nvSpPr>
            <p:spPr bwMode="auto">
              <a:xfrm flipH="1">
                <a:off x="2723" y="1872"/>
                <a:ext cx="148" cy="128"/>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grpSp>
        <p:grpSp>
          <p:nvGrpSpPr>
            <p:cNvPr id="7" name="Group 69"/>
            <p:cNvGrpSpPr>
              <a:grpSpLocks/>
            </p:cNvGrpSpPr>
            <p:nvPr/>
          </p:nvGrpSpPr>
          <p:grpSpPr bwMode="auto">
            <a:xfrm>
              <a:off x="436" y="1305"/>
              <a:ext cx="1182" cy="1723"/>
              <a:chOff x="436" y="1305"/>
              <a:chExt cx="1182" cy="1723"/>
            </a:xfrm>
          </p:grpSpPr>
          <p:grpSp>
            <p:nvGrpSpPr>
              <p:cNvPr id="8" name="Group 37"/>
              <p:cNvGrpSpPr>
                <a:grpSpLocks/>
              </p:cNvGrpSpPr>
              <p:nvPr/>
            </p:nvGrpSpPr>
            <p:grpSpPr bwMode="auto">
              <a:xfrm flipH="1">
                <a:off x="436" y="1406"/>
                <a:ext cx="1168" cy="1486"/>
                <a:chOff x="450" y="1406"/>
                <a:chExt cx="1168" cy="1486"/>
              </a:xfrm>
            </p:grpSpPr>
            <p:sp>
              <p:nvSpPr>
                <p:cNvPr id="54307" name="Freeform 38"/>
                <p:cNvSpPr>
                  <a:spLocks/>
                </p:cNvSpPr>
                <p:nvPr/>
              </p:nvSpPr>
              <p:spPr bwMode="auto">
                <a:xfrm>
                  <a:off x="1177" y="1806"/>
                  <a:ext cx="441" cy="608"/>
                </a:xfrm>
                <a:custGeom>
                  <a:avLst/>
                  <a:gdLst>
                    <a:gd name="T0" fmla="*/ 0 w 441"/>
                    <a:gd name="T1" fmla="*/ 0 h 608"/>
                    <a:gd name="T2" fmla="*/ 28 w 441"/>
                    <a:gd name="T3" fmla="*/ 10 h 608"/>
                    <a:gd name="T4" fmla="*/ 55 w 441"/>
                    <a:gd name="T5" fmla="*/ 19 h 608"/>
                    <a:gd name="T6" fmla="*/ 82 w 441"/>
                    <a:gd name="T7" fmla="*/ 29 h 608"/>
                    <a:gd name="T8" fmla="*/ 106 w 441"/>
                    <a:gd name="T9" fmla="*/ 39 h 608"/>
                    <a:gd name="T10" fmla="*/ 130 w 441"/>
                    <a:gd name="T11" fmla="*/ 49 h 608"/>
                    <a:gd name="T12" fmla="*/ 154 w 441"/>
                    <a:gd name="T13" fmla="*/ 59 h 608"/>
                    <a:gd name="T14" fmla="*/ 178 w 441"/>
                    <a:gd name="T15" fmla="*/ 68 h 608"/>
                    <a:gd name="T16" fmla="*/ 198 w 441"/>
                    <a:gd name="T17" fmla="*/ 78 h 608"/>
                    <a:gd name="T18" fmla="*/ 219 w 441"/>
                    <a:gd name="T19" fmla="*/ 88 h 608"/>
                    <a:gd name="T20" fmla="*/ 239 w 441"/>
                    <a:gd name="T21" fmla="*/ 98 h 608"/>
                    <a:gd name="T22" fmla="*/ 256 w 441"/>
                    <a:gd name="T23" fmla="*/ 108 h 608"/>
                    <a:gd name="T24" fmla="*/ 277 w 441"/>
                    <a:gd name="T25" fmla="*/ 117 h 608"/>
                    <a:gd name="T26" fmla="*/ 290 w 441"/>
                    <a:gd name="T27" fmla="*/ 127 h 608"/>
                    <a:gd name="T28" fmla="*/ 307 w 441"/>
                    <a:gd name="T29" fmla="*/ 137 h 608"/>
                    <a:gd name="T30" fmla="*/ 324 w 441"/>
                    <a:gd name="T31" fmla="*/ 147 h 608"/>
                    <a:gd name="T32" fmla="*/ 338 w 441"/>
                    <a:gd name="T33" fmla="*/ 157 h 608"/>
                    <a:gd name="T34" fmla="*/ 352 w 441"/>
                    <a:gd name="T35" fmla="*/ 166 h 608"/>
                    <a:gd name="T36" fmla="*/ 362 w 441"/>
                    <a:gd name="T37" fmla="*/ 176 h 608"/>
                    <a:gd name="T38" fmla="*/ 375 w 441"/>
                    <a:gd name="T39" fmla="*/ 186 h 608"/>
                    <a:gd name="T40" fmla="*/ 386 w 441"/>
                    <a:gd name="T41" fmla="*/ 196 h 608"/>
                    <a:gd name="T42" fmla="*/ 396 w 441"/>
                    <a:gd name="T43" fmla="*/ 205 h 608"/>
                    <a:gd name="T44" fmla="*/ 403 w 441"/>
                    <a:gd name="T45" fmla="*/ 215 h 608"/>
                    <a:gd name="T46" fmla="*/ 410 w 441"/>
                    <a:gd name="T47" fmla="*/ 225 h 608"/>
                    <a:gd name="T48" fmla="*/ 416 w 441"/>
                    <a:gd name="T49" fmla="*/ 235 h 608"/>
                    <a:gd name="T50" fmla="*/ 423 w 441"/>
                    <a:gd name="T51" fmla="*/ 245 h 608"/>
                    <a:gd name="T52" fmla="*/ 430 w 441"/>
                    <a:gd name="T53" fmla="*/ 254 h 608"/>
                    <a:gd name="T54" fmla="*/ 433 w 441"/>
                    <a:gd name="T55" fmla="*/ 264 h 608"/>
                    <a:gd name="T56" fmla="*/ 437 w 441"/>
                    <a:gd name="T57" fmla="*/ 274 h 608"/>
                    <a:gd name="T58" fmla="*/ 437 w 441"/>
                    <a:gd name="T59" fmla="*/ 284 h 608"/>
                    <a:gd name="T60" fmla="*/ 440 w 441"/>
                    <a:gd name="T61" fmla="*/ 294 h 608"/>
                    <a:gd name="T62" fmla="*/ 440 w 441"/>
                    <a:gd name="T63" fmla="*/ 303 h 608"/>
                    <a:gd name="T64" fmla="*/ 440 w 441"/>
                    <a:gd name="T65" fmla="*/ 313 h 608"/>
                    <a:gd name="T66" fmla="*/ 437 w 441"/>
                    <a:gd name="T67" fmla="*/ 323 h 608"/>
                    <a:gd name="T68" fmla="*/ 437 w 441"/>
                    <a:gd name="T69" fmla="*/ 333 h 608"/>
                    <a:gd name="T70" fmla="*/ 433 w 441"/>
                    <a:gd name="T71" fmla="*/ 343 h 608"/>
                    <a:gd name="T72" fmla="*/ 430 w 441"/>
                    <a:gd name="T73" fmla="*/ 352 h 608"/>
                    <a:gd name="T74" fmla="*/ 423 w 441"/>
                    <a:gd name="T75" fmla="*/ 362 h 608"/>
                    <a:gd name="T76" fmla="*/ 416 w 441"/>
                    <a:gd name="T77" fmla="*/ 372 h 608"/>
                    <a:gd name="T78" fmla="*/ 410 w 441"/>
                    <a:gd name="T79" fmla="*/ 382 h 608"/>
                    <a:gd name="T80" fmla="*/ 403 w 441"/>
                    <a:gd name="T81" fmla="*/ 391 h 608"/>
                    <a:gd name="T82" fmla="*/ 396 w 441"/>
                    <a:gd name="T83" fmla="*/ 401 h 608"/>
                    <a:gd name="T84" fmla="*/ 386 w 441"/>
                    <a:gd name="T85" fmla="*/ 411 h 608"/>
                    <a:gd name="T86" fmla="*/ 375 w 441"/>
                    <a:gd name="T87" fmla="*/ 421 h 608"/>
                    <a:gd name="T88" fmla="*/ 362 w 441"/>
                    <a:gd name="T89" fmla="*/ 431 h 608"/>
                    <a:gd name="T90" fmla="*/ 352 w 441"/>
                    <a:gd name="T91" fmla="*/ 440 h 608"/>
                    <a:gd name="T92" fmla="*/ 338 w 441"/>
                    <a:gd name="T93" fmla="*/ 450 h 608"/>
                    <a:gd name="T94" fmla="*/ 324 w 441"/>
                    <a:gd name="T95" fmla="*/ 460 h 608"/>
                    <a:gd name="T96" fmla="*/ 307 w 441"/>
                    <a:gd name="T97" fmla="*/ 470 h 608"/>
                    <a:gd name="T98" fmla="*/ 290 w 441"/>
                    <a:gd name="T99" fmla="*/ 480 h 608"/>
                    <a:gd name="T100" fmla="*/ 277 w 441"/>
                    <a:gd name="T101" fmla="*/ 489 h 608"/>
                    <a:gd name="T102" fmla="*/ 256 w 441"/>
                    <a:gd name="T103" fmla="*/ 499 h 608"/>
                    <a:gd name="T104" fmla="*/ 239 w 441"/>
                    <a:gd name="T105" fmla="*/ 509 h 608"/>
                    <a:gd name="T106" fmla="*/ 219 w 441"/>
                    <a:gd name="T107" fmla="*/ 519 h 608"/>
                    <a:gd name="T108" fmla="*/ 198 w 441"/>
                    <a:gd name="T109" fmla="*/ 528 h 608"/>
                    <a:gd name="T110" fmla="*/ 178 w 441"/>
                    <a:gd name="T111" fmla="*/ 538 h 608"/>
                    <a:gd name="T112" fmla="*/ 154 w 441"/>
                    <a:gd name="T113" fmla="*/ 548 h 608"/>
                    <a:gd name="T114" fmla="*/ 130 w 441"/>
                    <a:gd name="T115" fmla="*/ 558 h 608"/>
                    <a:gd name="T116" fmla="*/ 106 w 441"/>
                    <a:gd name="T117" fmla="*/ 568 h 608"/>
                    <a:gd name="T118" fmla="*/ 82 w 441"/>
                    <a:gd name="T119" fmla="*/ 577 h 608"/>
                    <a:gd name="T120" fmla="*/ 55 w 441"/>
                    <a:gd name="T121" fmla="*/ 587 h 608"/>
                    <a:gd name="T122" fmla="*/ 28 w 441"/>
                    <a:gd name="T123" fmla="*/ 597 h 608"/>
                    <a:gd name="T124" fmla="*/ 0 w 441"/>
                    <a:gd name="T125" fmla="*/ 607 h 6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41"/>
                    <a:gd name="T190" fmla="*/ 0 h 608"/>
                    <a:gd name="T191" fmla="*/ 441 w 441"/>
                    <a:gd name="T192" fmla="*/ 608 h 60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41" h="608">
                      <a:moveTo>
                        <a:pt x="0" y="0"/>
                      </a:moveTo>
                      <a:lnTo>
                        <a:pt x="28" y="10"/>
                      </a:lnTo>
                      <a:lnTo>
                        <a:pt x="55" y="19"/>
                      </a:lnTo>
                      <a:lnTo>
                        <a:pt x="82" y="29"/>
                      </a:lnTo>
                      <a:lnTo>
                        <a:pt x="106" y="39"/>
                      </a:lnTo>
                      <a:lnTo>
                        <a:pt x="130" y="49"/>
                      </a:lnTo>
                      <a:lnTo>
                        <a:pt x="154" y="59"/>
                      </a:lnTo>
                      <a:lnTo>
                        <a:pt x="178" y="68"/>
                      </a:lnTo>
                      <a:lnTo>
                        <a:pt x="198" y="78"/>
                      </a:lnTo>
                      <a:lnTo>
                        <a:pt x="219" y="88"/>
                      </a:lnTo>
                      <a:lnTo>
                        <a:pt x="239" y="98"/>
                      </a:lnTo>
                      <a:lnTo>
                        <a:pt x="256" y="108"/>
                      </a:lnTo>
                      <a:lnTo>
                        <a:pt x="277" y="117"/>
                      </a:lnTo>
                      <a:lnTo>
                        <a:pt x="290" y="127"/>
                      </a:lnTo>
                      <a:lnTo>
                        <a:pt x="307" y="137"/>
                      </a:lnTo>
                      <a:lnTo>
                        <a:pt x="324" y="147"/>
                      </a:lnTo>
                      <a:lnTo>
                        <a:pt x="338" y="157"/>
                      </a:lnTo>
                      <a:lnTo>
                        <a:pt x="352" y="166"/>
                      </a:lnTo>
                      <a:lnTo>
                        <a:pt x="362" y="176"/>
                      </a:lnTo>
                      <a:lnTo>
                        <a:pt x="375" y="186"/>
                      </a:lnTo>
                      <a:lnTo>
                        <a:pt x="386" y="196"/>
                      </a:lnTo>
                      <a:lnTo>
                        <a:pt x="396" y="205"/>
                      </a:lnTo>
                      <a:lnTo>
                        <a:pt x="403" y="215"/>
                      </a:lnTo>
                      <a:lnTo>
                        <a:pt x="410" y="225"/>
                      </a:lnTo>
                      <a:lnTo>
                        <a:pt x="416" y="235"/>
                      </a:lnTo>
                      <a:lnTo>
                        <a:pt x="423" y="245"/>
                      </a:lnTo>
                      <a:lnTo>
                        <a:pt x="430" y="254"/>
                      </a:lnTo>
                      <a:lnTo>
                        <a:pt x="433" y="264"/>
                      </a:lnTo>
                      <a:lnTo>
                        <a:pt x="437" y="274"/>
                      </a:lnTo>
                      <a:lnTo>
                        <a:pt x="437" y="284"/>
                      </a:lnTo>
                      <a:lnTo>
                        <a:pt x="440" y="294"/>
                      </a:lnTo>
                      <a:lnTo>
                        <a:pt x="440" y="303"/>
                      </a:lnTo>
                      <a:lnTo>
                        <a:pt x="440" y="313"/>
                      </a:lnTo>
                      <a:lnTo>
                        <a:pt x="437" y="323"/>
                      </a:lnTo>
                      <a:lnTo>
                        <a:pt x="437" y="333"/>
                      </a:lnTo>
                      <a:lnTo>
                        <a:pt x="433" y="343"/>
                      </a:lnTo>
                      <a:lnTo>
                        <a:pt x="430" y="352"/>
                      </a:lnTo>
                      <a:lnTo>
                        <a:pt x="423" y="362"/>
                      </a:lnTo>
                      <a:lnTo>
                        <a:pt x="416" y="372"/>
                      </a:lnTo>
                      <a:lnTo>
                        <a:pt x="410" y="382"/>
                      </a:lnTo>
                      <a:lnTo>
                        <a:pt x="403" y="391"/>
                      </a:lnTo>
                      <a:lnTo>
                        <a:pt x="396" y="401"/>
                      </a:lnTo>
                      <a:lnTo>
                        <a:pt x="386" y="411"/>
                      </a:lnTo>
                      <a:lnTo>
                        <a:pt x="375" y="421"/>
                      </a:lnTo>
                      <a:lnTo>
                        <a:pt x="362" y="431"/>
                      </a:lnTo>
                      <a:lnTo>
                        <a:pt x="352" y="440"/>
                      </a:lnTo>
                      <a:lnTo>
                        <a:pt x="338" y="450"/>
                      </a:lnTo>
                      <a:lnTo>
                        <a:pt x="324" y="460"/>
                      </a:lnTo>
                      <a:lnTo>
                        <a:pt x="307" y="470"/>
                      </a:lnTo>
                      <a:lnTo>
                        <a:pt x="290" y="480"/>
                      </a:lnTo>
                      <a:lnTo>
                        <a:pt x="277" y="489"/>
                      </a:lnTo>
                      <a:lnTo>
                        <a:pt x="256" y="499"/>
                      </a:lnTo>
                      <a:lnTo>
                        <a:pt x="239" y="509"/>
                      </a:lnTo>
                      <a:lnTo>
                        <a:pt x="219" y="519"/>
                      </a:lnTo>
                      <a:lnTo>
                        <a:pt x="198" y="528"/>
                      </a:lnTo>
                      <a:lnTo>
                        <a:pt x="178" y="538"/>
                      </a:lnTo>
                      <a:lnTo>
                        <a:pt x="154" y="548"/>
                      </a:lnTo>
                      <a:lnTo>
                        <a:pt x="130" y="558"/>
                      </a:lnTo>
                      <a:lnTo>
                        <a:pt x="106" y="568"/>
                      </a:lnTo>
                      <a:lnTo>
                        <a:pt x="82" y="577"/>
                      </a:lnTo>
                      <a:lnTo>
                        <a:pt x="55" y="587"/>
                      </a:lnTo>
                      <a:lnTo>
                        <a:pt x="28" y="597"/>
                      </a:lnTo>
                      <a:lnTo>
                        <a:pt x="0" y="607"/>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54308" name="Line 39"/>
                <p:cNvSpPr>
                  <a:spLocks noChangeShapeType="1"/>
                </p:cNvSpPr>
                <p:nvPr/>
              </p:nvSpPr>
              <p:spPr bwMode="auto">
                <a:xfrm>
                  <a:off x="1156" y="1797"/>
                  <a:ext cx="13" cy="9"/>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09" name="Line 40"/>
                <p:cNvSpPr>
                  <a:spLocks noChangeShapeType="1"/>
                </p:cNvSpPr>
                <p:nvPr/>
              </p:nvSpPr>
              <p:spPr bwMode="auto">
                <a:xfrm flipH="1">
                  <a:off x="1132" y="2414"/>
                  <a:ext cx="61" cy="9"/>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10" name="Freeform 41"/>
                <p:cNvSpPr>
                  <a:spLocks/>
                </p:cNvSpPr>
                <p:nvPr/>
              </p:nvSpPr>
              <p:spPr bwMode="auto">
                <a:xfrm>
                  <a:off x="472" y="1412"/>
                  <a:ext cx="662" cy="381"/>
                </a:xfrm>
                <a:custGeom>
                  <a:avLst/>
                  <a:gdLst>
                    <a:gd name="T0" fmla="*/ 0 w 662"/>
                    <a:gd name="T1" fmla="*/ 0 h 381"/>
                    <a:gd name="T2" fmla="*/ 6 w 662"/>
                    <a:gd name="T3" fmla="*/ 8 h 381"/>
                    <a:gd name="T4" fmla="*/ 17 w 662"/>
                    <a:gd name="T5" fmla="*/ 16 h 381"/>
                    <a:gd name="T6" fmla="*/ 23 w 662"/>
                    <a:gd name="T7" fmla="*/ 24 h 381"/>
                    <a:gd name="T8" fmla="*/ 30 w 662"/>
                    <a:gd name="T9" fmla="*/ 34 h 381"/>
                    <a:gd name="T10" fmla="*/ 37 w 662"/>
                    <a:gd name="T11" fmla="*/ 42 h 381"/>
                    <a:gd name="T12" fmla="*/ 44 w 662"/>
                    <a:gd name="T13" fmla="*/ 49 h 381"/>
                    <a:gd name="T14" fmla="*/ 51 w 662"/>
                    <a:gd name="T15" fmla="*/ 57 h 381"/>
                    <a:gd name="T16" fmla="*/ 61 w 662"/>
                    <a:gd name="T17" fmla="*/ 65 h 381"/>
                    <a:gd name="T18" fmla="*/ 68 w 662"/>
                    <a:gd name="T19" fmla="*/ 73 h 381"/>
                    <a:gd name="T20" fmla="*/ 75 w 662"/>
                    <a:gd name="T21" fmla="*/ 81 h 381"/>
                    <a:gd name="T22" fmla="*/ 85 w 662"/>
                    <a:gd name="T23" fmla="*/ 87 h 381"/>
                    <a:gd name="T24" fmla="*/ 92 w 662"/>
                    <a:gd name="T25" fmla="*/ 94 h 381"/>
                    <a:gd name="T26" fmla="*/ 98 w 662"/>
                    <a:gd name="T27" fmla="*/ 102 h 381"/>
                    <a:gd name="T28" fmla="*/ 109 w 662"/>
                    <a:gd name="T29" fmla="*/ 110 h 381"/>
                    <a:gd name="T30" fmla="*/ 116 w 662"/>
                    <a:gd name="T31" fmla="*/ 118 h 381"/>
                    <a:gd name="T32" fmla="*/ 126 w 662"/>
                    <a:gd name="T33" fmla="*/ 124 h 381"/>
                    <a:gd name="T34" fmla="*/ 136 w 662"/>
                    <a:gd name="T35" fmla="*/ 132 h 381"/>
                    <a:gd name="T36" fmla="*/ 143 w 662"/>
                    <a:gd name="T37" fmla="*/ 139 h 381"/>
                    <a:gd name="T38" fmla="*/ 153 w 662"/>
                    <a:gd name="T39" fmla="*/ 145 h 381"/>
                    <a:gd name="T40" fmla="*/ 163 w 662"/>
                    <a:gd name="T41" fmla="*/ 153 h 381"/>
                    <a:gd name="T42" fmla="*/ 170 w 662"/>
                    <a:gd name="T43" fmla="*/ 159 h 381"/>
                    <a:gd name="T44" fmla="*/ 180 w 662"/>
                    <a:gd name="T45" fmla="*/ 167 h 381"/>
                    <a:gd name="T46" fmla="*/ 191 w 662"/>
                    <a:gd name="T47" fmla="*/ 173 h 381"/>
                    <a:gd name="T48" fmla="*/ 201 w 662"/>
                    <a:gd name="T49" fmla="*/ 179 h 381"/>
                    <a:gd name="T50" fmla="*/ 211 w 662"/>
                    <a:gd name="T51" fmla="*/ 186 h 381"/>
                    <a:gd name="T52" fmla="*/ 221 w 662"/>
                    <a:gd name="T53" fmla="*/ 192 h 381"/>
                    <a:gd name="T54" fmla="*/ 231 w 662"/>
                    <a:gd name="T55" fmla="*/ 198 h 381"/>
                    <a:gd name="T56" fmla="*/ 242 w 662"/>
                    <a:gd name="T57" fmla="*/ 206 h 381"/>
                    <a:gd name="T58" fmla="*/ 252 w 662"/>
                    <a:gd name="T59" fmla="*/ 212 h 381"/>
                    <a:gd name="T60" fmla="*/ 262 w 662"/>
                    <a:gd name="T61" fmla="*/ 218 h 381"/>
                    <a:gd name="T62" fmla="*/ 272 w 662"/>
                    <a:gd name="T63" fmla="*/ 224 h 381"/>
                    <a:gd name="T64" fmla="*/ 283 w 662"/>
                    <a:gd name="T65" fmla="*/ 229 h 381"/>
                    <a:gd name="T66" fmla="*/ 293 w 662"/>
                    <a:gd name="T67" fmla="*/ 235 h 381"/>
                    <a:gd name="T68" fmla="*/ 303 w 662"/>
                    <a:gd name="T69" fmla="*/ 241 h 381"/>
                    <a:gd name="T70" fmla="*/ 317 w 662"/>
                    <a:gd name="T71" fmla="*/ 247 h 381"/>
                    <a:gd name="T72" fmla="*/ 327 w 662"/>
                    <a:gd name="T73" fmla="*/ 253 h 381"/>
                    <a:gd name="T74" fmla="*/ 337 w 662"/>
                    <a:gd name="T75" fmla="*/ 259 h 381"/>
                    <a:gd name="T76" fmla="*/ 351 w 662"/>
                    <a:gd name="T77" fmla="*/ 265 h 381"/>
                    <a:gd name="T78" fmla="*/ 361 w 662"/>
                    <a:gd name="T79" fmla="*/ 271 h 381"/>
                    <a:gd name="T80" fmla="*/ 371 w 662"/>
                    <a:gd name="T81" fmla="*/ 276 h 381"/>
                    <a:gd name="T82" fmla="*/ 385 w 662"/>
                    <a:gd name="T83" fmla="*/ 282 h 381"/>
                    <a:gd name="T84" fmla="*/ 395 w 662"/>
                    <a:gd name="T85" fmla="*/ 286 h 381"/>
                    <a:gd name="T86" fmla="*/ 409 w 662"/>
                    <a:gd name="T87" fmla="*/ 292 h 381"/>
                    <a:gd name="T88" fmla="*/ 419 w 662"/>
                    <a:gd name="T89" fmla="*/ 298 h 381"/>
                    <a:gd name="T90" fmla="*/ 433 w 662"/>
                    <a:gd name="T91" fmla="*/ 302 h 381"/>
                    <a:gd name="T92" fmla="*/ 446 w 662"/>
                    <a:gd name="T93" fmla="*/ 308 h 381"/>
                    <a:gd name="T94" fmla="*/ 456 w 662"/>
                    <a:gd name="T95" fmla="*/ 314 h 381"/>
                    <a:gd name="T96" fmla="*/ 470 w 662"/>
                    <a:gd name="T97" fmla="*/ 318 h 381"/>
                    <a:gd name="T98" fmla="*/ 484 w 662"/>
                    <a:gd name="T99" fmla="*/ 323 h 381"/>
                    <a:gd name="T100" fmla="*/ 497 w 662"/>
                    <a:gd name="T101" fmla="*/ 327 h 381"/>
                    <a:gd name="T102" fmla="*/ 511 w 662"/>
                    <a:gd name="T103" fmla="*/ 331 h 381"/>
                    <a:gd name="T104" fmla="*/ 521 w 662"/>
                    <a:gd name="T105" fmla="*/ 337 h 381"/>
                    <a:gd name="T106" fmla="*/ 535 w 662"/>
                    <a:gd name="T107" fmla="*/ 341 h 381"/>
                    <a:gd name="T108" fmla="*/ 549 w 662"/>
                    <a:gd name="T109" fmla="*/ 345 h 381"/>
                    <a:gd name="T110" fmla="*/ 562 w 662"/>
                    <a:gd name="T111" fmla="*/ 351 h 381"/>
                    <a:gd name="T112" fmla="*/ 576 w 662"/>
                    <a:gd name="T113" fmla="*/ 355 h 381"/>
                    <a:gd name="T114" fmla="*/ 589 w 662"/>
                    <a:gd name="T115" fmla="*/ 359 h 381"/>
                    <a:gd name="T116" fmla="*/ 603 w 662"/>
                    <a:gd name="T117" fmla="*/ 363 h 381"/>
                    <a:gd name="T118" fmla="*/ 620 w 662"/>
                    <a:gd name="T119" fmla="*/ 367 h 381"/>
                    <a:gd name="T120" fmla="*/ 634 w 662"/>
                    <a:gd name="T121" fmla="*/ 370 h 381"/>
                    <a:gd name="T122" fmla="*/ 647 w 662"/>
                    <a:gd name="T123" fmla="*/ 376 h 381"/>
                    <a:gd name="T124" fmla="*/ 661 w 662"/>
                    <a:gd name="T125" fmla="*/ 380 h 38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62"/>
                    <a:gd name="T190" fmla="*/ 0 h 381"/>
                    <a:gd name="T191" fmla="*/ 662 w 662"/>
                    <a:gd name="T192" fmla="*/ 381 h 38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62" h="381">
                      <a:moveTo>
                        <a:pt x="0" y="0"/>
                      </a:moveTo>
                      <a:lnTo>
                        <a:pt x="6" y="8"/>
                      </a:lnTo>
                      <a:lnTo>
                        <a:pt x="17" y="16"/>
                      </a:lnTo>
                      <a:lnTo>
                        <a:pt x="23" y="24"/>
                      </a:lnTo>
                      <a:lnTo>
                        <a:pt x="30" y="34"/>
                      </a:lnTo>
                      <a:lnTo>
                        <a:pt x="37" y="42"/>
                      </a:lnTo>
                      <a:lnTo>
                        <a:pt x="44" y="49"/>
                      </a:lnTo>
                      <a:lnTo>
                        <a:pt x="51" y="57"/>
                      </a:lnTo>
                      <a:lnTo>
                        <a:pt x="61" y="65"/>
                      </a:lnTo>
                      <a:lnTo>
                        <a:pt x="68" y="73"/>
                      </a:lnTo>
                      <a:lnTo>
                        <a:pt x="75" y="81"/>
                      </a:lnTo>
                      <a:lnTo>
                        <a:pt x="85" y="87"/>
                      </a:lnTo>
                      <a:lnTo>
                        <a:pt x="92" y="94"/>
                      </a:lnTo>
                      <a:lnTo>
                        <a:pt x="98" y="102"/>
                      </a:lnTo>
                      <a:lnTo>
                        <a:pt x="109" y="110"/>
                      </a:lnTo>
                      <a:lnTo>
                        <a:pt x="116" y="118"/>
                      </a:lnTo>
                      <a:lnTo>
                        <a:pt x="126" y="124"/>
                      </a:lnTo>
                      <a:lnTo>
                        <a:pt x="136" y="132"/>
                      </a:lnTo>
                      <a:lnTo>
                        <a:pt x="143" y="139"/>
                      </a:lnTo>
                      <a:lnTo>
                        <a:pt x="153" y="145"/>
                      </a:lnTo>
                      <a:lnTo>
                        <a:pt x="163" y="153"/>
                      </a:lnTo>
                      <a:lnTo>
                        <a:pt x="170" y="159"/>
                      </a:lnTo>
                      <a:lnTo>
                        <a:pt x="180" y="167"/>
                      </a:lnTo>
                      <a:lnTo>
                        <a:pt x="191" y="173"/>
                      </a:lnTo>
                      <a:lnTo>
                        <a:pt x="201" y="179"/>
                      </a:lnTo>
                      <a:lnTo>
                        <a:pt x="211" y="186"/>
                      </a:lnTo>
                      <a:lnTo>
                        <a:pt x="221" y="192"/>
                      </a:lnTo>
                      <a:lnTo>
                        <a:pt x="231" y="198"/>
                      </a:lnTo>
                      <a:lnTo>
                        <a:pt x="242" y="206"/>
                      </a:lnTo>
                      <a:lnTo>
                        <a:pt x="252" y="212"/>
                      </a:lnTo>
                      <a:lnTo>
                        <a:pt x="262" y="218"/>
                      </a:lnTo>
                      <a:lnTo>
                        <a:pt x="272" y="224"/>
                      </a:lnTo>
                      <a:lnTo>
                        <a:pt x="283" y="229"/>
                      </a:lnTo>
                      <a:lnTo>
                        <a:pt x="293" y="235"/>
                      </a:lnTo>
                      <a:lnTo>
                        <a:pt x="303" y="241"/>
                      </a:lnTo>
                      <a:lnTo>
                        <a:pt x="317" y="247"/>
                      </a:lnTo>
                      <a:lnTo>
                        <a:pt x="327" y="253"/>
                      </a:lnTo>
                      <a:lnTo>
                        <a:pt x="337" y="259"/>
                      </a:lnTo>
                      <a:lnTo>
                        <a:pt x="351" y="265"/>
                      </a:lnTo>
                      <a:lnTo>
                        <a:pt x="361" y="271"/>
                      </a:lnTo>
                      <a:lnTo>
                        <a:pt x="371" y="276"/>
                      </a:lnTo>
                      <a:lnTo>
                        <a:pt x="385" y="282"/>
                      </a:lnTo>
                      <a:lnTo>
                        <a:pt x="395" y="286"/>
                      </a:lnTo>
                      <a:lnTo>
                        <a:pt x="409" y="292"/>
                      </a:lnTo>
                      <a:lnTo>
                        <a:pt x="419" y="298"/>
                      </a:lnTo>
                      <a:lnTo>
                        <a:pt x="433" y="302"/>
                      </a:lnTo>
                      <a:lnTo>
                        <a:pt x="446" y="308"/>
                      </a:lnTo>
                      <a:lnTo>
                        <a:pt x="456" y="314"/>
                      </a:lnTo>
                      <a:lnTo>
                        <a:pt x="470" y="318"/>
                      </a:lnTo>
                      <a:lnTo>
                        <a:pt x="484" y="323"/>
                      </a:lnTo>
                      <a:lnTo>
                        <a:pt x="497" y="327"/>
                      </a:lnTo>
                      <a:lnTo>
                        <a:pt x="511" y="331"/>
                      </a:lnTo>
                      <a:lnTo>
                        <a:pt x="521" y="337"/>
                      </a:lnTo>
                      <a:lnTo>
                        <a:pt x="535" y="341"/>
                      </a:lnTo>
                      <a:lnTo>
                        <a:pt x="549" y="345"/>
                      </a:lnTo>
                      <a:lnTo>
                        <a:pt x="562" y="351"/>
                      </a:lnTo>
                      <a:lnTo>
                        <a:pt x="576" y="355"/>
                      </a:lnTo>
                      <a:lnTo>
                        <a:pt x="589" y="359"/>
                      </a:lnTo>
                      <a:lnTo>
                        <a:pt x="603" y="363"/>
                      </a:lnTo>
                      <a:lnTo>
                        <a:pt x="620" y="367"/>
                      </a:lnTo>
                      <a:lnTo>
                        <a:pt x="634" y="370"/>
                      </a:lnTo>
                      <a:lnTo>
                        <a:pt x="647" y="376"/>
                      </a:lnTo>
                      <a:lnTo>
                        <a:pt x="661" y="380"/>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54311" name="Line 42"/>
                <p:cNvSpPr>
                  <a:spLocks noChangeShapeType="1"/>
                </p:cNvSpPr>
                <p:nvPr/>
              </p:nvSpPr>
              <p:spPr bwMode="auto">
                <a:xfrm>
                  <a:off x="466" y="1406"/>
                  <a:ext cx="6" cy="6"/>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12" name="Line 43"/>
                <p:cNvSpPr>
                  <a:spLocks noChangeShapeType="1"/>
                </p:cNvSpPr>
                <p:nvPr/>
              </p:nvSpPr>
              <p:spPr bwMode="auto">
                <a:xfrm>
                  <a:off x="1134" y="1793"/>
                  <a:ext cx="13" cy="3"/>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13" name="Freeform 44"/>
                <p:cNvSpPr>
                  <a:spLocks/>
                </p:cNvSpPr>
                <p:nvPr/>
              </p:nvSpPr>
              <p:spPr bwMode="auto">
                <a:xfrm>
                  <a:off x="472" y="2426"/>
                  <a:ext cx="662" cy="458"/>
                </a:xfrm>
                <a:custGeom>
                  <a:avLst/>
                  <a:gdLst>
                    <a:gd name="T0" fmla="*/ 661 w 662"/>
                    <a:gd name="T1" fmla="*/ 0 h 458"/>
                    <a:gd name="T2" fmla="*/ 647 w 662"/>
                    <a:gd name="T3" fmla="*/ 6 h 458"/>
                    <a:gd name="T4" fmla="*/ 630 w 662"/>
                    <a:gd name="T5" fmla="*/ 12 h 458"/>
                    <a:gd name="T6" fmla="*/ 617 w 662"/>
                    <a:gd name="T7" fmla="*/ 18 h 458"/>
                    <a:gd name="T8" fmla="*/ 603 w 662"/>
                    <a:gd name="T9" fmla="*/ 22 h 458"/>
                    <a:gd name="T10" fmla="*/ 589 w 662"/>
                    <a:gd name="T11" fmla="*/ 28 h 458"/>
                    <a:gd name="T12" fmla="*/ 576 w 662"/>
                    <a:gd name="T13" fmla="*/ 34 h 458"/>
                    <a:gd name="T14" fmla="*/ 559 w 662"/>
                    <a:gd name="T15" fmla="*/ 40 h 458"/>
                    <a:gd name="T16" fmla="*/ 545 w 662"/>
                    <a:gd name="T17" fmla="*/ 46 h 458"/>
                    <a:gd name="T18" fmla="*/ 531 w 662"/>
                    <a:gd name="T19" fmla="*/ 51 h 458"/>
                    <a:gd name="T20" fmla="*/ 518 w 662"/>
                    <a:gd name="T21" fmla="*/ 57 h 458"/>
                    <a:gd name="T22" fmla="*/ 504 w 662"/>
                    <a:gd name="T23" fmla="*/ 63 h 458"/>
                    <a:gd name="T24" fmla="*/ 491 w 662"/>
                    <a:gd name="T25" fmla="*/ 69 h 458"/>
                    <a:gd name="T26" fmla="*/ 480 w 662"/>
                    <a:gd name="T27" fmla="*/ 75 h 458"/>
                    <a:gd name="T28" fmla="*/ 467 w 662"/>
                    <a:gd name="T29" fmla="*/ 83 h 458"/>
                    <a:gd name="T30" fmla="*/ 453 w 662"/>
                    <a:gd name="T31" fmla="*/ 89 h 458"/>
                    <a:gd name="T32" fmla="*/ 439 w 662"/>
                    <a:gd name="T33" fmla="*/ 94 h 458"/>
                    <a:gd name="T34" fmla="*/ 426 w 662"/>
                    <a:gd name="T35" fmla="*/ 100 h 458"/>
                    <a:gd name="T36" fmla="*/ 416 w 662"/>
                    <a:gd name="T37" fmla="*/ 108 h 458"/>
                    <a:gd name="T38" fmla="*/ 402 w 662"/>
                    <a:gd name="T39" fmla="*/ 114 h 458"/>
                    <a:gd name="T40" fmla="*/ 392 w 662"/>
                    <a:gd name="T41" fmla="*/ 120 h 458"/>
                    <a:gd name="T42" fmla="*/ 378 w 662"/>
                    <a:gd name="T43" fmla="*/ 128 h 458"/>
                    <a:gd name="T44" fmla="*/ 368 w 662"/>
                    <a:gd name="T45" fmla="*/ 134 h 458"/>
                    <a:gd name="T46" fmla="*/ 354 w 662"/>
                    <a:gd name="T47" fmla="*/ 141 h 458"/>
                    <a:gd name="T48" fmla="*/ 344 w 662"/>
                    <a:gd name="T49" fmla="*/ 147 h 458"/>
                    <a:gd name="T50" fmla="*/ 330 w 662"/>
                    <a:gd name="T51" fmla="*/ 155 h 458"/>
                    <a:gd name="T52" fmla="*/ 320 w 662"/>
                    <a:gd name="T53" fmla="*/ 161 h 458"/>
                    <a:gd name="T54" fmla="*/ 310 w 662"/>
                    <a:gd name="T55" fmla="*/ 169 h 458"/>
                    <a:gd name="T56" fmla="*/ 296 w 662"/>
                    <a:gd name="T57" fmla="*/ 175 h 458"/>
                    <a:gd name="T58" fmla="*/ 286 w 662"/>
                    <a:gd name="T59" fmla="*/ 183 h 458"/>
                    <a:gd name="T60" fmla="*/ 276 w 662"/>
                    <a:gd name="T61" fmla="*/ 190 h 458"/>
                    <a:gd name="T62" fmla="*/ 266 w 662"/>
                    <a:gd name="T63" fmla="*/ 198 h 458"/>
                    <a:gd name="T64" fmla="*/ 255 w 662"/>
                    <a:gd name="T65" fmla="*/ 204 h 458"/>
                    <a:gd name="T66" fmla="*/ 245 w 662"/>
                    <a:gd name="T67" fmla="*/ 212 h 458"/>
                    <a:gd name="T68" fmla="*/ 235 w 662"/>
                    <a:gd name="T69" fmla="*/ 220 h 458"/>
                    <a:gd name="T70" fmla="*/ 225 w 662"/>
                    <a:gd name="T71" fmla="*/ 228 h 458"/>
                    <a:gd name="T72" fmla="*/ 214 w 662"/>
                    <a:gd name="T73" fmla="*/ 235 h 458"/>
                    <a:gd name="T74" fmla="*/ 204 w 662"/>
                    <a:gd name="T75" fmla="*/ 243 h 458"/>
                    <a:gd name="T76" fmla="*/ 194 w 662"/>
                    <a:gd name="T77" fmla="*/ 251 h 458"/>
                    <a:gd name="T78" fmla="*/ 184 w 662"/>
                    <a:gd name="T79" fmla="*/ 259 h 458"/>
                    <a:gd name="T80" fmla="*/ 173 w 662"/>
                    <a:gd name="T81" fmla="*/ 267 h 458"/>
                    <a:gd name="T82" fmla="*/ 167 w 662"/>
                    <a:gd name="T83" fmla="*/ 275 h 458"/>
                    <a:gd name="T84" fmla="*/ 156 w 662"/>
                    <a:gd name="T85" fmla="*/ 282 h 458"/>
                    <a:gd name="T86" fmla="*/ 146 w 662"/>
                    <a:gd name="T87" fmla="*/ 290 h 458"/>
                    <a:gd name="T88" fmla="*/ 139 w 662"/>
                    <a:gd name="T89" fmla="*/ 298 h 458"/>
                    <a:gd name="T90" fmla="*/ 129 w 662"/>
                    <a:gd name="T91" fmla="*/ 306 h 458"/>
                    <a:gd name="T92" fmla="*/ 119 w 662"/>
                    <a:gd name="T93" fmla="*/ 314 h 458"/>
                    <a:gd name="T94" fmla="*/ 112 w 662"/>
                    <a:gd name="T95" fmla="*/ 323 h 458"/>
                    <a:gd name="T96" fmla="*/ 102 w 662"/>
                    <a:gd name="T97" fmla="*/ 331 h 458"/>
                    <a:gd name="T98" fmla="*/ 95 w 662"/>
                    <a:gd name="T99" fmla="*/ 339 h 458"/>
                    <a:gd name="T100" fmla="*/ 88 w 662"/>
                    <a:gd name="T101" fmla="*/ 349 h 458"/>
                    <a:gd name="T102" fmla="*/ 78 w 662"/>
                    <a:gd name="T103" fmla="*/ 357 h 458"/>
                    <a:gd name="T104" fmla="*/ 71 w 662"/>
                    <a:gd name="T105" fmla="*/ 367 h 458"/>
                    <a:gd name="T106" fmla="*/ 64 w 662"/>
                    <a:gd name="T107" fmla="*/ 374 h 458"/>
                    <a:gd name="T108" fmla="*/ 58 w 662"/>
                    <a:gd name="T109" fmla="*/ 384 h 458"/>
                    <a:gd name="T110" fmla="*/ 47 w 662"/>
                    <a:gd name="T111" fmla="*/ 392 h 458"/>
                    <a:gd name="T112" fmla="*/ 41 w 662"/>
                    <a:gd name="T113" fmla="*/ 402 h 458"/>
                    <a:gd name="T114" fmla="*/ 34 w 662"/>
                    <a:gd name="T115" fmla="*/ 410 h 458"/>
                    <a:gd name="T116" fmla="*/ 27 w 662"/>
                    <a:gd name="T117" fmla="*/ 419 h 458"/>
                    <a:gd name="T118" fmla="*/ 20 w 662"/>
                    <a:gd name="T119" fmla="*/ 429 h 458"/>
                    <a:gd name="T120" fmla="*/ 13 w 662"/>
                    <a:gd name="T121" fmla="*/ 437 h 458"/>
                    <a:gd name="T122" fmla="*/ 6 w 662"/>
                    <a:gd name="T123" fmla="*/ 447 h 458"/>
                    <a:gd name="T124" fmla="*/ 0 w 662"/>
                    <a:gd name="T125" fmla="*/ 457 h 4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62"/>
                    <a:gd name="T190" fmla="*/ 0 h 458"/>
                    <a:gd name="T191" fmla="*/ 662 w 662"/>
                    <a:gd name="T192" fmla="*/ 458 h 45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62" h="458">
                      <a:moveTo>
                        <a:pt x="661" y="0"/>
                      </a:moveTo>
                      <a:lnTo>
                        <a:pt x="647" y="6"/>
                      </a:lnTo>
                      <a:lnTo>
                        <a:pt x="630" y="12"/>
                      </a:lnTo>
                      <a:lnTo>
                        <a:pt x="617" y="18"/>
                      </a:lnTo>
                      <a:lnTo>
                        <a:pt x="603" y="22"/>
                      </a:lnTo>
                      <a:lnTo>
                        <a:pt x="589" y="28"/>
                      </a:lnTo>
                      <a:lnTo>
                        <a:pt x="576" y="34"/>
                      </a:lnTo>
                      <a:lnTo>
                        <a:pt x="559" y="40"/>
                      </a:lnTo>
                      <a:lnTo>
                        <a:pt x="545" y="46"/>
                      </a:lnTo>
                      <a:lnTo>
                        <a:pt x="531" y="51"/>
                      </a:lnTo>
                      <a:lnTo>
                        <a:pt x="518" y="57"/>
                      </a:lnTo>
                      <a:lnTo>
                        <a:pt x="504" y="63"/>
                      </a:lnTo>
                      <a:lnTo>
                        <a:pt x="491" y="69"/>
                      </a:lnTo>
                      <a:lnTo>
                        <a:pt x="480" y="75"/>
                      </a:lnTo>
                      <a:lnTo>
                        <a:pt x="467" y="83"/>
                      </a:lnTo>
                      <a:lnTo>
                        <a:pt x="453" y="89"/>
                      </a:lnTo>
                      <a:lnTo>
                        <a:pt x="439" y="94"/>
                      </a:lnTo>
                      <a:lnTo>
                        <a:pt x="426" y="100"/>
                      </a:lnTo>
                      <a:lnTo>
                        <a:pt x="416" y="108"/>
                      </a:lnTo>
                      <a:lnTo>
                        <a:pt x="402" y="114"/>
                      </a:lnTo>
                      <a:lnTo>
                        <a:pt x="392" y="120"/>
                      </a:lnTo>
                      <a:lnTo>
                        <a:pt x="378" y="128"/>
                      </a:lnTo>
                      <a:lnTo>
                        <a:pt x="368" y="134"/>
                      </a:lnTo>
                      <a:lnTo>
                        <a:pt x="354" y="141"/>
                      </a:lnTo>
                      <a:lnTo>
                        <a:pt x="344" y="147"/>
                      </a:lnTo>
                      <a:lnTo>
                        <a:pt x="330" y="155"/>
                      </a:lnTo>
                      <a:lnTo>
                        <a:pt x="320" y="161"/>
                      </a:lnTo>
                      <a:lnTo>
                        <a:pt x="310" y="169"/>
                      </a:lnTo>
                      <a:lnTo>
                        <a:pt x="296" y="175"/>
                      </a:lnTo>
                      <a:lnTo>
                        <a:pt x="286" y="183"/>
                      </a:lnTo>
                      <a:lnTo>
                        <a:pt x="276" y="190"/>
                      </a:lnTo>
                      <a:lnTo>
                        <a:pt x="266" y="198"/>
                      </a:lnTo>
                      <a:lnTo>
                        <a:pt x="255" y="204"/>
                      </a:lnTo>
                      <a:lnTo>
                        <a:pt x="245" y="212"/>
                      </a:lnTo>
                      <a:lnTo>
                        <a:pt x="235" y="220"/>
                      </a:lnTo>
                      <a:lnTo>
                        <a:pt x="225" y="228"/>
                      </a:lnTo>
                      <a:lnTo>
                        <a:pt x="214" y="235"/>
                      </a:lnTo>
                      <a:lnTo>
                        <a:pt x="204" y="243"/>
                      </a:lnTo>
                      <a:lnTo>
                        <a:pt x="194" y="251"/>
                      </a:lnTo>
                      <a:lnTo>
                        <a:pt x="184" y="259"/>
                      </a:lnTo>
                      <a:lnTo>
                        <a:pt x="173" y="267"/>
                      </a:lnTo>
                      <a:lnTo>
                        <a:pt x="167" y="275"/>
                      </a:lnTo>
                      <a:lnTo>
                        <a:pt x="156" y="282"/>
                      </a:lnTo>
                      <a:lnTo>
                        <a:pt x="146" y="290"/>
                      </a:lnTo>
                      <a:lnTo>
                        <a:pt x="139" y="298"/>
                      </a:lnTo>
                      <a:lnTo>
                        <a:pt x="129" y="306"/>
                      </a:lnTo>
                      <a:lnTo>
                        <a:pt x="119" y="314"/>
                      </a:lnTo>
                      <a:lnTo>
                        <a:pt x="112" y="323"/>
                      </a:lnTo>
                      <a:lnTo>
                        <a:pt x="102" y="331"/>
                      </a:lnTo>
                      <a:lnTo>
                        <a:pt x="95" y="339"/>
                      </a:lnTo>
                      <a:lnTo>
                        <a:pt x="88" y="349"/>
                      </a:lnTo>
                      <a:lnTo>
                        <a:pt x="78" y="357"/>
                      </a:lnTo>
                      <a:lnTo>
                        <a:pt x="71" y="367"/>
                      </a:lnTo>
                      <a:lnTo>
                        <a:pt x="64" y="374"/>
                      </a:lnTo>
                      <a:lnTo>
                        <a:pt x="58" y="384"/>
                      </a:lnTo>
                      <a:lnTo>
                        <a:pt x="47" y="392"/>
                      </a:lnTo>
                      <a:lnTo>
                        <a:pt x="41" y="402"/>
                      </a:lnTo>
                      <a:lnTo>
                        <a:pt x="34" y="410"/>
                      </a:lnTo>
                      <a:lnTo>
                        <a:pt x="27" y="419"/>
                      </a:lnTo>
                      <a:lnTo>
                        <a:pt x="20" y="429"/>
                      </a:lnTo>
                      <a:lnTo>
                        <a:pt x="13" y="437"/>
                      </a:lnTo>
                      <a:lnTo>
                        <a:pt x="6" y="447"/>
                      </a:lnTo>
                      <a:lnTo>
                        <a:pt x="0" y="457"/>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54314" name="Line 45"/>
                <p:cNvSpPr>
                  <a:spLocks noChangeShapeType="1"/>
                </p:cNvSpPr>
                <p:nvPr/>
              </p:nvSpPr>
              <p:spPr bwMode="auto">
                <a:xfrm flipH="1">
                  <a:off x="1118" y="2424"/>
                  <a:ext cx="45" cy="2"/>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15" name="Line 46"/>
                <p:cNvSpPr>
                  <a:spLocks noChangeShapeType="1"/>
                </p:cNvSpPr>
                <p:nvPr/>
              </p:nvSpPr>
              <p:spPr bwMode="auto">
                <a:xfrm flipH="1">
                  <a:off x="450" y="2884"/>
                  <a:ext cx="38" cy="8"/>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54305" name="Line 47"/>
              <p:cNvSpPr>
                <a:spLocks noChangeShapeType="1"/>
              </p:cNvSpPr>
              <p:nvPr/>
            </p:nvSpPr>
            <p:spPr bwMode="auto">
              <a:xfrm flipH="1">
                <a:off x="1610" y="1305"/>
                <a:ext cx="0" cy="172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06" name="Rectangle 48"/>
              <p:cNvSpPr>
                <a:spLocks noChangeArrowheads="1"/>
              </p:cNvSpPr>
              <p:nvPr/>
            </p:nvSpPr>
            <p:spPr bwMode="auto">
              <a:xfrm flipH="1">
                <a:off x="1470" y="2304"/>
                <a:ext cx="148" cy="128"/>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grpSp>
        <p:grpSp>
          <p:nvGrpSpPr>
            <p:cNvPr id="9" name="Group 49"/>
            <p:cNvGrpSpPr>
              <a:grpSpLocks/>
            </p:cNvGrpSpPr>
            <p:nvPr/>
          </p:nvGrpSpPr>
          <p:grpSpPr bwMode="auto">
            <a:xfrm flipH="1">
              <a:off x="4440" y="1293"/>
              <a:ext cx="1174" cy="1723"/>
              <a:chOff x="4440" y="1293"/>
              <a:chExt cx="1174" cy="1723"/>
            </a:xfrm>
          </p:grpSpPr>
          <p:grpSp>
            <p:nvGrpSpPr>
              <p:cNvPr id="10" name="Group 50"/>
              <p:cNvGrpSpPr>
                <a:grpSpLocks/>
              </p:cNvGrpSpPr>
              <p:nvPr/>
            </p:nvGrpSpPr>
            <p:grpSpPr bwMode="auto">
              <a:xfrm>
                <a:off x="4446" y="1382"/>
                <a:ext cx="1168" cy="1486"/>
                <a:chOff x="4446" y="1382"/>
                <a:chExt cx="1168" cy="1486"/>
              </a:xfrm>
            </p:grpSpPr>
            <p:sp>
              <p:nvSpPr>
                <p:cNvPr id="54295" name="Freeform 51"/>
                <p:cNvSpPr>
                  <a:spLocks/>
                </p:cNvSpPr>
                <p:nvPr/>
              </p:nvSpPr>
              <p:spPr bwMode="auto">
                <a:xfrm>
                  <a:off x="5173" y="1782"/>
                  <a:ext cx="441" cy="608"/>
                </a:xfrm>
                <a:custGeom>
                  <a:avLst/>
                  <a:gdLst>
                    <a:gd name="T0" fmla="*/ 0 w 441"/>
                    <a:gd name="T1" fmla="*/ 0 h 608"/>
                    <a:gd name="T2" fmla="*/ 28 w 441"/>
                    <a:gd name="T3" fmla="*/ 10 h 608"/>
                    <a:gd name="T4" fmla="*/ 55 w 441"/>
                    <a:gd name="T5" fmla="*/ 19 h 608"/>
                    <a:gd name="T6" fmla="*/ 82 w 441"/>
                    <a:gd name="T7" fmla="*/ 29 h 608"/>
                    <a:gd name="T8" fmla="*/ 106 w 441"/>
                    <a:gd name="T9" fmla="*/ 39 h 608"/>
                    <a:gd name="T10" fmla="*/ 130 w 441"/>
                    <a:gd name="T11" fmla="*/ 49 h 608"/>
                    <a:gd name="T12" fmla="*/ 154 w 441"/>
                    <a:gd name="T13" fmla="*/ 59 h 608"/>
                    <a:gd name="T14" fmla="*/ 178 w 441"/>
                    <a:gd name="T15" fmla="*/ 68 h 608"/>
                    <a:gd name="T16" fmla="*/ 198 w 441"/>
                    <a:gd name="T17" fmla="*/ 78 h 608"/>
                    <a:gd name="T18" fmla="*/ 219 w 441"/>
                    <a:gd name="T19" fmla="*/ 88 h 608"/>
                    <a:gd name="T20" fmla="*/ 239 w 441"/>
                    <a:gd name="T21" fmla="*/ 98 h 608"/>
                    <a:gd name="T22" fmla="*/ 256 w 441"/>
                    <a:gd name="T23" fmla="*/ 108 h 608"/>
                    <a:gd name="T24" fmla="*/ 277 w 441"/>
                    <a:gd name="T25" fmla="*/ 117 h 608"/>
                    <a:gd name="T26" fmla="*/ 290 w 441"/>
                    <a:gd name="T27" fmla="*/ 127 h 608"/>
                    <a:gd name="T28" fmla="*/ 307 w 441"/>
                    <a:gd name="T29" fmla="*/ 137 h 608"/>
                    <a:gd name="T30" fmla="*/ 324 w 441"/>
                    <a:gd name="T31" fmla="*/ 147 h 608"/>
                    <a:gd name="T32" fmla="*/ 338 w 441"/>
                    <a:gd name="T33" fmla="*/ 157 h 608"/>
                    <a:gd name="T34" fmla="*/ 352 w 441"/>
                    <a:gd name="T35" fmla="*/ 166 h 608"/>
                    <a:gd name="T36" fmla="*/ 362 w 441"/>
                    <a:gd name="T37" fmla="*/ 176 h 608"/>
                    <a:gd name="T38" fmla="*/ 375 w 441"/>
                    <a:gd name="T39" fmla="*/ 186 h 608"/>
                    <a:gd name="T40" fmla="*/ 386 w 441"/>
                    <a:gd name="T41" fmla="*/ 196 h 608"/>
                    <a:gd name="T42" fmla="*/ 396 w 441"/>
                    <a:gd name="T43" fmla="*/ 205 h 608"/>
                    <a:gd name="T44" fmla="*/ 403 w 441"/>
                    <a:gd name="T45" fmla="*/ 215 h 608"/>
                    <a:gd name="T46" fmla="*/ 410 w 441"/>
                    <a:gd name="T47" fmla="*/ 225 h 608"/>
                    <a:gd name="T48" fmla="*/ 416 w 441"/>
                    <a:gd name="T49" fmla="*/ 235 h 608"/>
                    <a:gd name="T50" fmla="*/ 423 w 441"/>
                    <a:gd name="T51" fmla="*/ 245 h 608"/>
                    <a:gd name="T52" fmla="*/ 430 w 441"/>
                    <a:gd name="T53" fmla="*/ 254 h 608"/>
                    <a:gd name="T54" fmla="*/ 433 w 441"/>
                    <a:gd name="T55" fmla="*/ 264 h 608"/>
                    <a:gd name="T56" fmla="*/ 437 w 441"/>
                    <a:gd name="T57" fmla="*/ 274 h 608"/>
                    <a:gd name="T58" fmla="*/ 437 w 441"/>
                    <a:gd name="T59" fmla="*/ 284 h 608"/>
                    <a:gd name="T60" fmla="*/ 440 w 441"/>
                    <a:gd name="T61" fmla="*/ 294 h 608"/>
                    <a:gd name="T62" fmla="*/ 440 w 441"/>
                    <a:gd name="T63" fmla="*/ 303 h 608"/>
                    <a:gd name="T64" fmla="*/ 440 w 441"/>
                    <a:gd name="T65" fmla="*/ 313 h 608"/>
                    <a:gd name="T66" fmla="*/ 437 w 441"/>
                    <a:gd name="T67" fmla="*/ 323 h 608"/>
                    <a:gd name="T68" fmla="*/ 437 w 441"/>
                    <a:gd name="T69" fmla="*/ 333 h 608"/>
                    <a:gd name="T70" fmla="*/ 433 w 441"/>
                    <a:gd name="T71" fmla="*/ 343 h 608"/>
                    <a:gd name="T72" fmla="*/ 430 w 441"/>
                    <a:gd name="T73" fmla="*/ 352 h 608"/>
                    <a:gd name="T74" fmla="*/ 423 w 441"/>
                    <a:gd name="T75" fmla="*/ 362 h 608"/>
                    <a:gd name="T76" fmla="*/ 416 w 441"/>
                    <a:gd name="T77" fmla="*/ 372 h 608"/>
                    <a:gd name="T78" fmla="*/ 410 w 441"/>
                    <a:gd name="T79" fmla="*/ 382 h 608"/>
                    <a:gd name="T80" fmla="*/ 403 w 441"/>
                    <a:gd name="T81" fmla="*/ 391 h 608"/>
                    <a:gd name="T82" fmla="*/ 396 w 441"/>
                    <a:gd name="T83" fmla="*/ 401 h 608"/>
                    <a:gd name="T84" fmla="*/ 386 w 441"/>
                    <a:gd name="T85" fmla="*/ 411 h 608"/>
                    <a:gd name="T86" fmla="*/ 375 w 441"/>
                    <a:gd name="T87" fmla="*/ 421 h 608"/>
                    <a:gd name="T88" fmla="*/ 362 w 441"/>
                    <a:gd name="T89" fmla="*/ 431 h 608"/>
                    <a:gd name="T90" fmla="*/ 352 w 441"/>
                    <a:gd name="T91" fmla="*/ 440 h 608"/>
                    <a:gd name="T92" fmla="*/ 338 w 441"/>
                    <a:gd name="T93" fmla="*/ 450 h 608"/>
                    <a:gd name="T94" fmla="*/ 324 w 441"/>
                    <a:gd name="T95" fmla="*/ 460 h 608"/>
                    <a:gd name="T96" fmla="*/ 307 w 441"/>
                    <a:gd name="T97" fmla="*/ 470 h 608"/>
                    <a:gd name="T98" fmla="*/ 290 w 441"/>
                    <a:gd name="T99" fmla="*/ 480 h 608"/>
                    <a:gd name="T100" fmla="*/ 277 w 441"/>
                    <a:gd name="T101" fmla="*/ 489 h 608"/>
                    <a:gd name="T102" fmla="*/ 256 w 441"/>
                    <a:gd name="T103" fmla="*/ 499 h 608"/>
                    <a:gd name="T104" fmla="*/ 239 w 441"/>
                    <a:gd name="T105" fmla="*/ 509 h 608"/>
                    <a:gd name="T106" fmla="*/ 219 w 441"/>
                    <a:gd name="T107" fmla="*/ 519 h 608"/>
                    <a:gd name="T108" fmla="*/ 198 w 441"/>
                    <a:gd name="T109" fmla="*/ 528 h 608"/>
                    <a:gd name="T110" fmla="*/ 178 w 441"/>
                    <a:gd name="T111" fmla="*/ 538 h 608"/>
                    <a:gd name="T112" fmla="*/ 154 w 441"/>
                    <a:gd name="T113" fmla="*/ 548 h 608"/>
                    <a:gd name="T114" fmla="*/ 130 w 441"/>
                    <a:gd name="T115" fmla="*/ 558 h 608"/>
                    <a:gd name="T116" fmla="*/ 106 w 441"/>
                    <a:gd name="T117" fmla="*/ 568 h 608"/>
                    <a:gd name="T118" fmla="*/ 82 w 441"/>
                    <a:gd name="T119" fmla="*/ 577 h 608"/>
                    <a:gd name="T120" fmla="*/ 55 w 441"/>
                    <a:gd name="T121" fmla="*/ 587 h 608"/>
                    <a:gd name="T122" fmla="*/ 28 w 441"/>
                    <a:gd name="T123" fmla="*/ 597 h 608"/>
                    <a:gd name="T124" fmla="*/ 0 w 441"/>
                    <a:gd name="T125" fmla="*/ 607 h 6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41"/>
                    <a:gd name="T190" fmla="*/ 0 h 608"/>
                    <a:gd name="T191" fmla="*/ 441 w 441"/>
                    <a:gd name="T192" fmla="*/ 608 h 60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41" h="608">
                      <a:moveTo>
                        <a:pt x="0" y="0"/>
                      </a:moveTo>
                      <a:lnTo>
                        <a:pt x="28" y="10"/>
                      </a:lnTo>
                      <a:lnTo>
                        <a:pt x="55" y="19"/>
                      </a:lnTo>
                      <a:lnTo>
                        <a:pt x="82" y="29"/>
                      </a:lnTo>
                      <a:lnTo>
                        <a:pt x="106" y="39"/>
                      </a:lnTo>
                      <a:lnTo>
                        <a:pt x="130" y="49"/>
                      </a:lnTo>
                      <a:lnTo>
                        <a:pt x="154" y="59"/>
                      </a:lnTo>
                      <a:lnTo>
                        <a:pt x="178" y="68"/>
                      </a:lnTo>
                      <a:lnTo>
                        <a:pt x="198" y="78"/>
                      </a:lnTo>
                      <a:lnTo>
                        <a:pt x="219" y="88"/>
                      </a:lnTo>
                      <a:lnTo>
                        <a:pt x="239" y="98"/>
                      </a:lnTo>
                      <a:lnTo>
                        <a:pt x="256" y="108"/>
                      </a:lnTo>
                      <a:lnTo>
                        <a:pt x="277" y="117"/>
                      </a:lnTo>
                      <a:lnTo>
                        <a:pt x="290" y="127"/>
                      </a:lnTo>
                      <a:lnTo>
                        <a:pt x="307" y="137"/>
                      </a:lnTo>
                      <a:lnTo>
                        <a:pt x="324" y="147"/>
                      </a:lnTo>
                      <a:lnTo>
                        <a:pt x="338" y="157"/>
                      </a:lnTo>
                      <a:lnTo>
                        <a:pt x="352" y="166"/>
                      </a:lnTo>
                      <a:lnTo>
                        <a:pt x="362" y="176"/>
                      </a:lnTo>
                      <a:lnTo>
                        <a:pt x="375" y="186"/>
                      </a:lnTo>
                      <a:lnTo>
                        <a:pt x="386" y="196"/>
                      </a:lnTo>
                      <a:lnTo>
                        <a:pt x="396" y="205"/>
                      </a:lnTo>
                      <a:lnTo>
                        <a:pt x="403" y="215"/>
                      </a:lnTo>
                      <a:lnTo>
                        <a:pt x="410" y="225"/>
                      </a:lnTo>
                      <a:lnTo>
                        <a:pt x="416" y="235"/>
                      </a:lnTo>
                      <a:lnTo>
                        <a:pt x="423" y="245"/>
                      </a:lnTo>
                      <a:lnTo>
                        <a:pt x="430" y="254"/>
                      </a:lnTo>
                      <a:lnTo>
                        <a:pt x="433" y="264"/>
                      </a:lnTo>
                      <a:lnTo>
                        <a:pt x="437" y="274"/>
                      </a:lnTo>
                      <a:lnTo>
                        <a:pt x="437" y="284"/>
                      </a:lnTo>
                      <a:lnTo>
                        <a:pt x="440" y="294"/>
                      </a:lnTo>
                      <a:lnTo>
                        <a:pt x="440" y="303"/>
                      </a:lnTo>
                      <a:lnTo>
                        <a:pt x="440" y="313"/>
                      </a:lnTo>
                      <a:lnTo>
                        <a:pt x="437" y="323"/>
                      </a:lnTo>
                      <a:lnTo>
                        <a:pt x="437" y="333"/>
                      </a:lnTo>
                      <a:lnTo>
                        <a:pt x="433" y="343"/>
                      </a:lnTo>
                      <a:lnTo>
                        <a:pt x="430" y="352"/>
                      </a:lnTo>
                      <a:lnTo>
                        <a:pt x="423" y="362"/>
                      </a:lnTo>
                      <a:lnTo>
                        <a:pt x="416" y="372"/>
                      </a:lnTo>
                      <a:lnTo>
                        <a:pt x="410" y="382"/>
                      </a:lnTo>
                      <a:lnTo>
                        <a:pt x="403" y="391"/>
                      </a:lnTo>
                      <a:lnTo>
                        <a:pt x="396" y="401"/>
                      </a:lnTo>
                      <a:lnTo>
                        <a:pt x="386" y="411"/>
                      </a:lnTo>
                      <a:lnTo>
                        <a:pt x="375" y="421"/>
                      </a:lnTo>
                      <a:lnTo>
                        <a:pt x="362" y="431"/>
                      </a:lnTo>
                      <a:lnTo>
                        <a:pt x="352" y="440"/>
                      </a:lnTo>
                      <a:lnTo>
                        <a:pt x="338" y="450"/>
                      </a:lnTo>
                      <a:lnTo>
                        <a:pt x="324" y="460"/>
                      </a:lnTo>
                      <a:lnTo>
                        <a:pt x="307" y="470"/>
                      </a:lnTo>
                      <a:lnTo>
                        <a:pt x="290" y="480"/>
                      </a:lnTo>
                      <a:lnTo>
                        <a:pt x="277" y="489"/>
                      </a:lnTo>
                      <a:lnTo>
                        <a:pt x="256" y="499"/>
                      </a:lnTo>
                      <a:lnTo>
                        <a:pt x="239" y="509"/>
                      </a:lnTo>
                      <a:lnTo>
                        <a:pt x="219" y="519"/>
                      </a:lnTo>
                      <a:lnTo>
                        <a:pt x="198" y="528"/>
                      </a:lnTo>
                      <a:lnTo>
                        <a:pt x="178" y="538"/>
                      </a:lnTo>
                      <a:lnTo>
                        <a:pt x="154" y="548"/>
                      </a:lnTo>
                      <a:lnTo>
                        <a:pt x="130" y="558"/>
                      </a:lnTo>
                      <a:lnTo>
                        <a:pt x="106" y="568"/>
                      </a:lnTo>
                      <a:lnTo>
                        <a:pt x="82" y="577"/>
                      </a:lnTo>
                      <a:lnTo>
                        <a:pt x="55" y="587"/>
                      </a:lnTo>
                      <a:lnTo>
                        <a:pt x="28" y="597"/>
                      </a:lnTo>
                      <a:lnTo>
                        <a:pt x="0" y="607"/>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54296" name="Line 52"/>
                <p:cNvSpPr>
                  <a:spLocks noChangeShapeType="1"/>
                </p:cNvSpPr>
                <p:nvPr/>
              </p:nvSpPr>
              <p:spPr bwMode="auto">
                <a:xfrm>
                  <a:off x="5152" y="1773"/>
                  <a:ext cx="13" cy="9"/>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297" name="Line 53"/>
                <p:cNvSpPr>
                  <a:spLocks noChangeShapeType="1"/>
                </p:cNvSpPr>
                <p:nvPr/>
              </p:nvSpPr>
              <p:spPr bwMode="auto">
                <a:xfrm flipH="1">
                  <a:off x="5128" y="2390"/>
                  <a:ext cx="61" cy="9"/>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298" name="Freeform 54"/>
                <p:cNvSpPr>
                  <a:spLocks/>
                </p:cNvSpPr>
                <p:nvPr/>
              </p:nvSpPr>
              <p:spPr bwMode="auto">
                <a:xfrm>
                  <a:off x="4468" y="1388"/>
                  <a:ext cx="662" cy="381"/>
                </a:xfrm>
                <a:custGeom>
                  <a:avLst/>
                  <a:gdLst>
                    <a:gd name="T0" fmla="*/ 0 w 662"/>
                    <a:gd name="T1" fmla="*/ 0 h 381"/>
                    <a:gd name="T2" fmla="*/ 6 w 662"/>
                    <a:gd name="T3" fmla="*/ 8 h 381"/>
                    <a:gd name="T4" fmla="*/ 17 w 662"/>
                    <a:gd name="T5" fmla="*/ 16 h 381"/>
                    <a:gd name="T6" fmla="*/ 23 w 662"/>
                    <a:gd name="T7" fmla="*/ 24 h 381"/>
                    <a:gd name="T8" fmla="*/ 30 w 662"/>
                    <a:gd name="T9" fmla="*/ 34 h 381"/>
                    <a:gd name="T10" fmla="*/ 37 w 662"/>
                    <a:gd name="T11" fmla="*/ 42 h 381"/>
                    <a:gd name="T12" fmla="*/ 44 w 662"/>
                    <a:gd name="T13" fmla="*/ 49 h 381"/>
                    <a:gd name="T14" fmla="*/ 51 w 662"/>
                    <a:gd name="T15" fmla="*/ 57 h 381"/>
                    <a:gd name="T16" fmla="*/ 61 w 662"/>
                    <a:gd name="T17" fmla="*/ 65 h 381"/>
                    <a:gd name="T18" fmla="*/ 68 w 662"/>
                    <a:gd name="T19" fmla="*/ 73 h 381"/>
                    <a:gd name="T20" fmla="*/ 75 w 662"/>
                    <a:gd name="T21" fmla="*/ 81 h 381"/>
                    <a:gd name="T22" fmla="*/ 85 w 662"/>
                    <a:gd name="T23" fmla="*/ 87 h 381"/>
                    <a:gd name="T24" fmla="*/ 92 w 662"/>
                    <a:gd name="T25" fmla="*/ 94 h 381"/>
                    <a:gd name="T26" fmla="*/ 98 w 662"/>
                    <a:gd name="T27" fmla="*/ 102 h 381"/>
                    <a:gd name="T28" fmla="*/ 109 w 662"/>
                    <a:gd name="T29" fmla="*/ 110 h 381"/>
                    <a:gd name="T30" fmla="*/ 116 w 662"/>
                    <a:gd name="T31" fmla="*/ 118 h 381"/>
                    <a:gd name="T32" fmla="*/ 126 w 662"/>
                    <a:gd name="T33" fmla="*/ 124 h 381"/>
                    <a:gd name="T34" fmla="*/ 136 w 662"/>
                    <a:gd name="T35" fmla="*/ 132 h 381"/>
                    <a:gd name="T36" fmla="*/ 143 w 662"/>
                    <a:gd name="T37" fmla="*/ 139 h 381"/>
                    <a:gd name="T38" fmla="*/ 153 w 662"/>
                    <a:gd name="T39" fmla="*/ 145 h 381"/>
                    <a:gd name="T40" fmla="*/ 163 w 662"/>
                    <a:gd name="T41" fmla="*/ 153 h 381"/>
                    <a:gd name="T42" fmla="*/ 170 w 662"/>
                    <a:gd name="T43" fmla="*/ 159 h 381"/>
                    <a:gd name="T44" fmla="*/ 180 w 662"/>
                    <a:gd name="T45" fmla="*/ 167 h 381"/>
                    <a:gd name="T46" fmla="*/ 191 w 662"/>
                    <a:gd name="T47" fmla="*/ 173 h 381"/>
                    <a:gd name="T48" fmla="*/ 201 w 662"/>
                    <a:gd name="T49" fmla="*/ 179 h 381"/>
                    <a:gd name="T50" fmla="*/ 211 w 662"/>
                    <a:gd name="T51" fmla="*/ 186 h 381"/>
                    <a:gd name="T52" fmla="*/ 221 w 662"/>
                    <a:gd name="T53" fmla="*/ 192 h 381"/>
                    <a:gd name="T54" fmla="*/ 231 w 662"/>
                    <a:gd name="T55" fmla="*/ 198 h 381"/>
                    <a:gd name="T56" fmla="*/ 242 w 662"/>
                    <a:gd name="T57" fmla="*/ 206 h 381"/>
                    <a:gd name="T58" fmla="*/ 252 w 662"/>
                    <a:gd name="T59" fmla="*/ 212 h 381"/>
                    <a:gd name="T60" fmla="*/ 262 w 662"/>
                    <a:gd name="T61" fmla="*/ 218 h 381"/>
                    <a:gd name="T62" fmla="*/ 272 w 662"/>
                    <a:gd name="T63" fmla="*/ 224 h 381"/>
                    <a:gd name="T64" fmla="*/ 283 w 662"/>
                    <a:gd name="T65" fmla="*/ 229 h 381"/>
                    <a:gd name="T66" fmla="*/ 293 w 662"/>
                    <a:gd name="T67" fmla="*/ 235 h 381"/>
                    <a:gd name="T68" fmla="*/ 303 w 662"/>
                    <a:gd name="T69" fmla="*/ 241 h 381"/>
                    <a:gd name="T70" fmla="*/ 317 w 662"/>
                    <a:gd name="T71" fmla="*/ 247 h 381"/>
                    <a:gd name="T72" fmla="*/ 327 w 662"/>
                    <a:gd name="T73" fmla="*/ 253 h 381"/>
                    <a:gd name="T74" fmla="*/ 337 w 662"/>
                    <a:gd name="T75" fmla="*/ 259 h 381"/>
                    <a:gd name="T76" fmla="*/ 351 w 662"/>
                    <a:gd name="T77" fmla="*/ 265 h 381"/>
                    <a:gd name="T78" fmla="*/ 361 w 662"/>
                    <a:gd name="T79" fmla="*/ 271 h 381"/>
                    <a:gd name="T80" fmla="*/ 371 w 662"/>
                    <a:gd name="T81" fmla="*/ 276 h 381"/>
                    <a:gd name="T82" fmla="*/ 385 w 662"/>
                    <a:gd name="T83" fmla="*/ 282 h 381"/>
                    <a:gd name="T84" fmla="*/ 395 w 662"/>
                    <a:gd name="T85" fmla="*/ 286 h 381"/>
                    <a:gd name="T86" fmla="*/ 409 w 662"/>
                    <a:gd name="T87" fmla="*/ 292 h 381"/>
                    <a:gd name="T88" fmla="*/ 419 w 662"/>
                    <a:gd name="T89" fmla="*/ 298 h 381"/>
                    <a:gd name="T90" fmla="*/ 433 w 662"/>
                    <a:gd name="T91" fmla="*/ 302 h 381"/>
                    <a:gd name="T92" fmla="*/ 446 w 662"/>
                    <a:gd name="T93" fmla="*/ 308 h 381"/>
                    <a:gd name="T94" fmla="*/ 456 w 662"/>
                    <a:gd name="T95" fmla="*/ 314 h 381"/>
                    <a:gd name="T96" fmla="*/ 470 w 662"/>
                    <a:gd name="T97" fmla="*/ 318 h 381"/>
                    <a:gd name="T98" fmla="*/ 484 w 662"/>
                    <a:gd name="T99" fmla="*/ 323 h 381"/>
                    <a:gd name="T100" fmla="*/ 497 w 662"/>
                    <a:gd name="T101" fmla="*/ 327 h 381"/>
                    <a:gd name="T102" fmla="*/ 511 w 662"/>
                    <a:gd name="T103" fmla="*/ 331 h 381"/>
                    <a:gd name="T104" fmla="*/ 521 w 662"/>
                    <a:gd name="T105" fmla="*/ 337 h 381"/>
                    <a:gd name="T106" fmla="*/ 535 w 662"/>
                    <a:gd name="T107" fmla="*/ 341 h 381"/>
                    <a:gd name="T108" fmla="*/ 549 w 662"/>
                    <a:gd name="T109" fmla="*/ 345 h 381"/>
                    <a:gd name="T110" fmla="*/ 562 w 662"/>
                    <a:gd name="T111" fmla="*/ 351 h 381"/>
                    <a:gd name="T112" fmla="*/ 576 w 662"/>
                    <a:gd name="T113" fmla="*/ 355 h 381"/>
                    <a:gd name="T114" fmla="*/ 589 w 662"/>
                    <a:gd name="T115" fmla="*/ 359 h 381"/>
                    <a:gd name="T116" fmla="*/ 603 w 662"/>
                    <a:gd name="T117" fmla="*/ 363 h 381"/>
                    <a:gd name="T118" fmla="*/ 620 w 662"/>
                    <a:gd name="T119" fmla="*/ 367 h 381"/>
                    <a:gd name="T120" fmla="*/ 634 w 662"/>
                    <a:gd name="T121" fmla="*/ 370 h 381"/>
                    <a:gd name="T122" fmla="*/ 647 w 662"/>
                    <a:gd name="T123" fmla="*/ 376 h 381"/>
                    <a:gd name="T124" fmla="*/ 661 w 662"/>
                    <a:gd name="T125" fmla="*/ 380 h 38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62"/>
                    <a:gd name="T190" fmla="*/ 0 h 381"/>
                    <a:gd name="T191" fmla="*/ 662 w 662"/>
                    <a:gd name="T192" fmla="*/ 381 h 38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62" h="381">
                      <a:moveTo>
                        <a:pt x="0" y="0"/>
                      </a:moveTo>
                      <a:lnTo>
                        <a:pt x="6" y="8"/>
                      </a:lnTo>
                      <a:lnTo>
                        <a:pt x="17" y="16"/>
                      </a:lnTo>
                      <a:lnTo>
                        <a:pt x="23" y="24"/>
                      </a:lnTo>
                      <a:lnTo>
                        <a:pt x="30" y="34"/>
                      </a:lnTo>
                      <a:lnTo>
                        <a:pt x="37" y="42"/>
                      </a:lnTo>
                      <a:lnTo>
                        <a:pt x="44" y="49"/>
                      </a:lnTo>
                      <a:lnTo>
                        <a:pt x="51" y="57"/>
                      </a:lnTo>
                      <a:lnTo>
                        <a:pt x="61" y="65"/>
                      </a:lnTo>
                      <a:lnTo>
                        <a:pt x="68" y="73"/>
                      </a:lnTo>
                      <a:lnTo>
                        <a:pt x="75" y="81"/>
                      </a:lnTo>
                      <a:lnTo>
                        <a:pt x="85" y="87"/>
                      </a:lnTo>
                      <a:lnTo>
                        <a:pt x="92" y="94"/>
                      </a:lnTo>
                      <a:lnTo>
                        <a:pt x="98" y="102"/>
                      </a:lnTo>
                      <a:lnTo>
                        <a:pt x="109" y="110"/>
                      </a:lnTo>
                      <a:lnTo>
                        <a:pt x="116" y="118"/>
                      </a:lnTo>
                      <a:lnTo>
                        <a:pt x="126" y="124"/>
                      </a:lnTo>
                      <a:lnTo>
                        <a:pt x="136" y="132"/>
                      </a:lnTo>
                      <a:lnTo>
                        <a:pt x="143" y="139"/>
                      </a:lnTo>
                      <a:lnTo>
                        <a:pt x="153" y="145"/>
                      </a:lnTo>
                      <a:lnTo>
                        <a:pt x="163" y="153"/>
                      </a:lnTo>
                      <a:lnTo>
                        <a:pt x="170" y="159"/>
                      </a:lnTo>
                      <a:lnTo>
                        <a:pt x="180" y="167"/>
                      </a:lnTo>
                      <a:lnTo>
                        <a:pt x="191" y="173"/>
                      </a:lnTo>
                      <a:lnTo>
                        <a:pt x="201" y="179"/>
                      </a:lnTo>
                      <a:lnTo>
                        <a:pt x="211" y="186"/>
                      </a:lnTo>
                      <a:lnTo>
                        <a:pt x="221" y="192"/>
                      </a:lnTo>
                      <a:lnTo>
                        <a:pt x="231" y="198"/>
                      </a:lnTo>
                      <a:lnTo>
                        <a:pt x="242" y="206"/>
                      </a:lnTo>
                      <a:lnTo>
                        <a:pt x="252" y="212"/>
                      </a:lnTo>
                      <a:lnTo>
                        <a:pt x="262" y="218"/>
                      </a:lnTo>
                      <a:lnTo>
                        <a:pt x="272" y="224"/>
                      </a:lnTo>
                      <a:lnTo>
                        <a:pt x="283" y="229"/>
                      </a:lnTo>
                      <a:lnTo>
                        <a:pt x="293" y="235"/>
                      </a:lnTo>
                      <a:lnTo>
                        <a:pt x="303" y="241"/>
                      </a:lnTo>
                      <a:lnTo>
                        <a:pt x="317" y="247"/>
                      </a:lnTo>
                      <a:lnTo>
                        <a:pt x="327" y="253"/>
                      </a:lnTo>
                      <a:lnTo>
                        <a:pt x="337" y="259"/>
                      </a:lnTo>
                      <a:lnTo>
                        <a:pt x="351" y="265"/>
                      </a:lnTo>
                      <a:lnTo>
                        <a:pt x="361" y="271"/>
                      </a:lnTo>
                      <a:lnTo>
                        <a:pt x="371" y="276"/>
                      </a:lnTo>
                      <a:lnTo>
                        <a:pt x="385" y="282"/>
                      </a:lnTo>
                      <a:lnTo>
                        <a:pt x="395" y="286"/>
                      </a:lnTo>
                      <a:lnTo>
                        <a:pt x="409" y="292"/>
                      </a:lnTo>
                      <a:lnTo>
                        <a:pt x="419" y="298"/>
                      </a:lnTo>
                      <a:lnTo>
                        <a:pt x="433" y="302"/>
                      </a:lnTo>
                      <a:lnTo>
                        <a:pt x="446" y="308"/>
                      </a:lnTo>
                      <a:lnTo>
                        <a:pt x="456" y="314"/>
                      </a:lnTo>
                      <a:lnTo>
                        <a:pt x="470" y="318"/>
                      </a:lnTo>
                      <a:lnTo>
                        <a:pt x="484" y="323"/>
                      </a:lnTo>
                      <a:lnTo>
                        <a:pt x="497" y="327"/>
                      </a:lnTo>
                      <a:lnTo>
                        <a:pt x="511" y="331"/>
                      </a:lnTo>
                      <a:lnTo>
                        <a:pt x="521" y="337"/>
                      </a:lnTo>
                      <a:lnTo>
                        <a:pt x="535" y="341"/>
                      </a:lnTo>
                      <a:lnTo>
                        <a:pt x="549" y="345"/>
                      </a:lnTo>
                      <a:lnTo>
                        <a:pt x="562" y="351"/>
                      </a:lnTo>
                      <a:lnTo>
                        <a:pt x="576" y="355"/>
                      </a:lnTo>
                      <a:lnTo>
                        <a:pt x="589" y="359"/>
                      </a:lnTo>
                      <a:lnTo>
                        <a:pt x="603" y="363"/>
                      </a:lnTo>
                      <a:lnTo>
                        <a:pt x="620" y="367"/>
                      </a:lnTo>
                      <a:lnTo>
                        <a:pt x="634" y="370"/>
                      </a:lnTo>
                      <a:lnTo>
                        <a:pt x="647" y="376"/>
                      </a:lnTo>
                      <a:lnTo>
                        <a:pt x="661" y="380"/>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54299" name="Line 55"/>
                <p:cNvSpPr>
                  <a:spLocks noChangeShapeType="1"/>
                </p:cNvSpPr>
                <p:nvPr/>
              </p:nvSpPr>
              <p:spPr bwMode="auto">
                <a:xfrm>
                  <a:off x="4462" y="1382"/>
                  <a:ext cx="6" cy="6"/>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00" name="Line 56"/>
                <p:cNvSpPr>
                  <a:spLocks noChangeShapeType="1"/>
                </p:cNvSpPr>
                <p:nvPr/>
              </p:nvSpPr>
              <p:spPr bwMode="auto">
                <a:xfrm>
                  <a:off x="5130" y="1769"/>
                  <a:ext cx="13" cy="3"/>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01" name="Freeform 57"/>
                <p:cNvSpPr>
                  <a:spLocks/>
                </p:cNvSpPr>
                <p:nvPr/>
              </p:nvSpPr>
              <p:spPr bwMode="auto">
                <a:xfrm>
                  <a:off x="4468" y="2402"/>
                  <a:ext cx="662" cy="458"/>
                </a:xfrm>
                <a:custGeom>
                  <a:avLst/>
                  <a:gdLst>
                    <a:gd name="T0" fmla="*/ 661 w 662"/>
                    <a:gd name="T1" fmla="*/ 0 h 458"/>
                    <a:gd name="T2" fmla="*/ 647 w 662"/>
                    <a:gd name="T3" fmla="*/ 6 h 458"/>
                    <a:gd name="T4" fmla="*/ 630 w 662"/>
                    <a:gd name="T5" fmla="*/ 12 h 458"/>
                    <a:gd name="T6" fmla="*/ 617 w 662"/>
                    <a:gd name="T7" fmla="*/ 18 h 458"/>
                    <a:gd name="T8" fmla="*/ 603 w 662"/>
                    <a:gd name="T9" fmla="*/ 22 h 458"/>
                    <a:gd name="T10" fmla="*/ 589 w 662"/>
                    <a:gd name="T11" fmla="*/ 28 h 458"/>
                    <a:gd name="T12" fmla="*/ 576 w 662"/>
                    <a:gd name="T13" fmla="*/ 34 h 458"/>
                    <a:gd name="T14" fmla="*/ 559 w 662"/>
                    <a:gd name="T15" fmla="*/ 40 h 458"/>
                    <a:gd name="T16" fmla="*/ 545 w 662"/>
                    <a:gd name="T17" fmla="*/ 46 h 458"/>
                    <a:gd name="T18" fmla="*/ 531 w 662"/>
                    <a:gd name="T19" fmla="*/ 51 h 458"/>
                    <a:gd name="T20" fmla="*/ 518 w 662"/>
                    <a:gd name="T21" fmla="*/ 57 h 458"/>
                    <a:gd name="T22" fmla="*/ 504 w 662"/>
                    <a:gd name="T23" fmla="*/ 63 h 458"/>
                    <a:gd name="T24" fmla="*/ 491 w 662"/>
                    <a:gd name="T25" fmla="*/ 69 h 458"/>
                    <a:gd name="T26" fmla="*/ 480 w 662"/>
                    <a:gd name="T27" fmla="*/ 75 h 458"/>
                    <a:gd name="T28" fmla="*/ 467 w 662"/>
                    <a:gd name="T29" fmla="*/ 83 h 458"/>
                    <a:gd name="T30" fmla="*/ 453 w 662"/>
                    <a:gd name="T31" fmla="*/ 89 h 458"/>
                    <a:gd name="T32" fmla="*/ 439 w 662"/>
                    <a:gd name="T33" fmla="*/ 94 h 458"/>
                    <a:gd name="T34" fmla="*/ 426 w 662"/>
                    <a:gd name="T35" fmla="*/ 100 h 458"/>
                    <a:gd name="T36" fmla="*/ 416 w 662"/>
                    <a:gd name="T37" fmla="*/ 108 h 458"/>
                    <a:gd name="T38" fmla="*/ 402 w 662"/>
                    <a:gd name="T39" fmla="*/ 114 h 458"/>
                    <a:gd name="T40" fmla="*/ 392 w 662"/>
                    <a:gd name="T41" fmla="*/ 120 h 458"/>
                    <a:gd name="T42" fmla="*/ 378 w 662"/>
                    <a:gd name="T43" fmla="*/ 128 h 458"/>
                    <a:gd name="T44" fmla="*/ 368 w 662"/>
                    <a:gd name="T45" fmla="*/ 134 h 458"/>
                    <a:gd name="T46" fmla="*/ 354 w 662"/>
                    <a:gd name="T47" fmla="*/ 141 h 458"/>
                    <a:gd name="T48" fmla="*/ 344 w 662"/>
                    <a:gd name="T49" fmla="*/ 147 h 458"/>
                    <a:gd name="T50" fmla="*/ 330 w 662"/>
                    <a:gd name="T51" fmla="*/ 155 h 458"/>
                    <a:gd name="T52" fmla="*/ 320 w 662"/>
                    <a:gd name="T53" fmla="*/ 161 h 458"/>
                    <a:gd name="T54" fmla="*/ 310 w 662"/>
                    <a:gd name="T55" fmla="*/ 169 h 458"/>
                    <a:gd name="T56" fmla="*/ 296 w 662"/>
                    <a:gd name="T57" fmla="*/ 175 h 458"/>
                    <a:gd name="T58" fmla="*/ 286 w 662"/>
                    <a:gd name="T59" fmla="*/ 183 h 458"/>
                    <a:gd name="T60" fmla="*/ 276 w 662"/>
                    <a:gd name="T61" fmla="*/ 190 h 458"/>
                    <a:gd name="T62" fmla="*/ 266 w 662"/>
                    <a:gd name="T63" fmla="*/ 198 h 458"/>
                    <a:gd name="T64" fmla="*/ 255 w 662"/>
                    <a:gd name="T65" fmla="*/ 204 h 458"/>
                    <a:gd name="T66" fmla="*/ 245 w 662"/>
                    <a:gd name="T67" fmla="*/ 212 h 458"/>
                    <a:gd name="T68" fmla="*/ 235 w 662"/>
                    <a:gd name="T69" fmla="*/ 220 h 458"/>
                    <a:gd name="T70" fmla="*/ 225 w 662"/>
                    <a:gd name="T71" fmla="*/ 228 h 458"/>
                    <a:gd name="T72" fmla="*/ 214 w 662"/>
                    <a:gd name="T73" fmla="*/ 235 h 458"/>
                    <a:gd name="T74" fmla="*/ 204 w 662"/>
                    <a:gd name="T75" fmla="*/ 243 h 458"/>
                    <a:gd name="T76" fmla="*/ 194 w 662"/>
                    <a:gd name="T77" fmla="*/ 251 h 458"/>
                    <a:gd name="T78" fmla="*/ 184 w 662"/>
                    <a:gd name="T79" fmla="*/ 259 h 458"/>
                    <a:gd name="T80" fmla="*/ 173 w 662"/>
                    <a:gd name="T81" fmla="*/ 267 h 458"/>
                    <a:gd name="T82" fmla="*/ 167 w 662"/>
                    <a:gd name="T83" fmla="*/ 275 h 458"/>
                    <a:gd name="T84" fmla="*/ 156 w 662"/>
                    <a:gd name="T85" fmla="*/ 282 h 458"/>
                    <a:gd name="T86" fmla="*/ 146 w 662"/>
                    <a:gd name="T87" fmla="*/ 290 h 458"/>
                    <a:gd name="T88" fmla="*/ 139 w 662"/>
                    <a:gd name="T89" fmla="*/ 298 h 458"/>
                    <a:gd name="T90" fmla="*/ 129 w 662"/>
                    <a:gd name="T91" fmla="*/ 306 h 458"/>
                    <a:gd name="T92" fmla="*/ 119 w 662"/>
                    <a:gd name="T93" fmla="*/ 314 h 458"/>
                    <a:gd name="T94" fmla="*/ 112 w 662"/>
                    <a:gd name="T95" fmla="*/ 323 h 458"/>
                    <a:gd name="T96" fmla="*/ 102 w 662"/>
                    <a:gd name="T97" fmla="*/ 331 h 458"/>
                    <a:gd name="T98" fmla="*/ 95 w 662"/>
                    <a:gd name="T99" fmla="*/ 339 h 458"/>
                    <a:gd name="T100" fmla="*/ 88 w 662"/>
                    <a:gd name="T101" fmla="*/ 349 h 458"/>
                    <a:gd name="T102" fmla="*/ 78 w 662"/>
                    <a:gd name="T103" fmla="*/ 357 h 458"/>
                    <a:gd name="T104" fmla="*/ 71 w 662"/>
                    <a:gd name="T105" fmla="*/ 367 h 458"/>
                    <a:gd name="T106" fmla="*/ 64 w 662"/>
                    <a:gd name="T107" fmla="*/ 374 h 458"/>
                    <a:gd name="T108" fmla="*/ 58 w 662"/>
                    <a:gd name="T109" fmla="*/ 384 h 458"/>
                    <a:gd name="T110" fmla="*/ 47 w 662"/>
                    <a:gd name="T111" fmla="*/ 392 h 458"/>
                    <a:gd name="T112" fmla="*/ 41 w 662"/>
                    <a:gd name="T113" fmla="*/ 402 h 458"/>
                    <a:gd name="T114" fmla="*/ 34 w 662"/>
                    <a:gd name="T115" fmla="*/ 410 h 458"/>
                    <a:gd name="T116" fmla="*/ 27 w 662"/>
                    <a:gd name="T117" fmla="*/ 419 h 458"/>
                    <a:gd name="T118" fmla="*/ 20 w 662"/>
                    <a:gd name="T119" fmla="*/ 429 h 458"/>
                    <a:gd name="T120" fmla="*/ 13 w 662"/>
                    <a:gd name="T121" fmla="*/ 437 h 458"/>
                    <a:gd name="T122" fmla="*/ 6 w 662"/>
                    <a:gd name="T123" fmla="*/ 447 h 458"/>
                    <a:gd name="T124" fmla="*/ 0 w 662"/>
                    <a:gd name="T125" fmla="*/ 457 h 4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62"/>
                    <a:gd name="T190" fmla="*/ 0 h 458"/>
                    <a:gd name="T191" fmla="*/ 662 w 662"/>
                    <a:gd name="T192" fmla="*/ 458 h 45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62" h="458">
                      <a:moveTo>
                        <a:pt x="661" y="0"/>
                      </a:moveTo>
                      <a:lnTo>
                        <a:pt x="647" y="6"/>
                      </a:lnTo>
                      <a:lnTo>
                        <a:pt x="630" y="12"/>
                      </a:lnTo>
                      <a:lnTo>
                        <a:pt x="617" y="18"/>
                      </a:lnTo>
                      <a:lnTo>
                        <a:pt x="603" y="22"/>
                      </a:lnTo>
                      <a:lnTo>
                        <a:pt x="589" y="28"/>
                      </a:lnTo>
                      <a:lnTo>
                        <a:pt x="576" y="34"/>
                      </a:lnTo>
                      <a:lnTo>
                        <a:pt x="559" y="40"/>
                      </a:lnTo>
                      <a:lnTo>
                        <a:pt x="545" y="46"/>
                      </a:lnTo>
                      <a:lnTo>
                        <a:pt x="531" y="51"/>
                      </a:lnTo>
                      <a:lnTo>
                        <a:pt x="518" y="57"/>
                      </a:lnTo>
                      <a:lnTo>
                        <a:pt x="504" y="63"/>
                      </a:lnTo>
                      <a:lnTo>
                        <a:pt x="491" y="69"/>
                      </a:lnTo>
                      <a:lnTo>
                        <a:pt x="480" y="75"/>
                      </a:lnTo>
                      <a:lnTo>
                        <a:pt x="467" y="83"/>
                      </a:lnTo>
                      <a:lnTo>
                        <a:pt x="453" y="89"/>
                      </a:lnTo>
                      <a:lnTo>
                        <a:pt x="439" y="94"/>
                      </a:lnTo>
                      <a:lnTo>
                        <a:pt x="426" y="100"/>
                      </a:lnTo>
                      <a:lnTo>
                        <a:pt x="416" y="108"/>
                      </a:lnTo>
                      <a:lnTo>
                        <a:pt x="402" y="114"/>
                      </a:lnTo>
                      <a:lnTo>
                        <a:pt x="392" y="120"/>
                      </a:lnTo>
                      <a:lnTo>
                        <a:pt x="378" y="128"/>
                      </a:lnTo>
                      <a:lnTo>
                        <a:pt x="368" y="134"/>
                      </a:lnTo>
                      <a:lnTo>
                        <a:pt x="354" y="141"/>
                      </a:lnTo>
                      <a:lnTo>
                        <a:pt x="344" y="147"/>
                      </a:lnTo>
                      <a:lnTo>
                        <a:pt x="330" y="155"/>
                      </a:lnTo>
                      <a:lnTo>
                        <a:pt x="320" y="161"/>
                      </a:lnTo>
                      <a:lnTo>
                        <a:pt x="310" y="169"/>
                      </a:lnTo>
                      <a:lnTo>
                        <a:pt x="296" y="175"/>
                      </a:lnTo>
                      <a:lnTo>
                        <a:pt x="286" y="183"/>
                      </a:lnTo>
                      <a:lnTo>
                        <a:pt x="276" y="190"/>
                      </a:lnTo>
                      <a:lnTo>
                        <a:pt x="266" y="198"/>
                      </a:lnTo>
                      <a:lnTo>
                        <a:pt x="255" y="204"/>
                      </a:lnTo>
                      <a:lnTo>
                        <a:pt x="245" y="212"/>
                      </a:lnTo>
                      <a:lnTo>
                        <a:pt x="235" y="220"/>
                      </a:lnTo>
                      <a:lnTo>
                        <a:pt x="225" y="228"/>
                      </a:lnTo>
                      <a:lnTo>
                        <a:pt x="214" y="235"/>
                      </a:lnTo>
                      <a:lnTo>
                        <a:pt x="204" y="243"/>
                      </a:lnTo>
                      <a:lnTo>
                        <a:pt x="194" y="251"/>
                      </a:lnTo>
                      <a:lnTo>
                        <a:pt x="184" y="259"/>
                      </a:lnTo>
                      <a:lnTo>
                        <a:pt x="173" y="267"/>
                      </a:lnTo>
                      <a:lnTo>
                        <a:pt x="167" y="275"/>
                      </a:lnTo>
                      <a:lnTo>
                        <a:pt x="156" y="282"/>
                      </a:lnTo>
                      <a:lnTo>
                        <a:pt x="146" y="290"/>
                      </a:lnTo>
                      <a:lnTo>
                        <a:pt x="139" y="298"/>
                      </a:lnTo>
                      <a:lnTo>
                        <a:pt x="129" y="306"/>
                      </a:lnTo>
                      <a:lnTo>
                        <a:pt x="119" y="314"/>
                      </a:lnTo>
                      <a:lnTo>
                        <a:pt x="112" y="323"/>
                      </a:lnTo>
                      <a:lnTo>
                        <a:pt x="102" y="331"/>
                      </a:lnTo>
                      <a:lnTo>
                        <a:pt x="95" y="339"/>
                      </a:lnTo>
                      <a:lnTo>
                        <a:pt x="88" y="349"/>
                      </a:lnTo>
                      <a:lnTo>
                        <a:pt x="78" y="357"/>
                      </a:lnTo>
                      <a:lnTo>
                        <a:pt x="71" y="367"/>
                      </a:lnTo>
                      <a:lnTo>
                        <a:pt x="64" y="374"/>
                      </a:lnTo>
                      <a:lnTo>
                        <a:pt x="58" y="384"/>
                      </a:lnTo>
                      <a:lnTo>
                        <a:pt x="47" y="392"/>
                      </a:lnTo>
                      <a:lnTo>
                        <a:pt x="41" y="402"/>
                      </a:lnTo>
                      <a:lnTo>
                        <a:pt x="34" y="410"/>
                      </a:lnTo>
                      <a:lnTo>
                        <a:pt x="27" y="419"/>
                      </a:lnTo>
                      <a:lnTo>
                        <a:pt x="20" y="429"/>
                      </a:lnTo>
                      <a:lnTo>
                        <a:pt x="13" y="437"/>
                      </a:lnTo>
                      <a:lnTo>
                        <a:pt x="6" y="447"/>
                      </a:lnTo>
                      <a:lnTo>
                        <a:pt x="0" y="457"/>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54302" name="Line 58"/>
                <p:cNvSpPr>
                  <a:spLocks noChangeShapeType="1"/>
                </p:cNvSpPr>
                <p:nvPr/>
              </p:nvSpPr>
              <p:spPr bwMode="auto">
                <a:xfrm flipH="1">
                  <a:off x="5114" y="2400"/>
                  <a:ext cx="45" cy="2"/>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303" name="Line 59"/>
                <p:cNvSpPr>
                  <a:spLocks noChangeShapeType="1"/>
                </p:cNvSpPr>
                <p:nvPr/>
              </p:nvSpPr>
              <p:spPr bwMode="auto">
                <a:xfrm flipH="1">
                  <a:off x="4446" y="2860"/>
                  <a:ext cx="38" cy="8"/>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54293" name="Line 60"/>
              <p:cNvSpPr>
                <a:spLocks noChangeShapeType="1"/>
              </p:cNvSpPr>
              <p:nvPr/>
            </p:nvSpPr>
            <p:spPr bwMode="auto">
              <a:xfrm>
                <a:off x="4440" y="1293"/>
                <a:ext cx="0" cy="172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294" name="Rectangle 61"/>
              <p:cNvSpPr>
                <a:spLocks noChangeArrowheads="1"/>
              </p:cNvSpPr>
              <p:nvPr/>
            </p:nvSpPr>
            <p:spPr bwMode="auto">
              <a:xfrm>
                <a:off x="4456" y="1836"/>
                <a:ext cx="148" cy="128"/>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grpSp>
        <p:grpSp>
          <p:nvGrpSpPr>
            <p:cNvPr id="11" name="Group 62"/>
            <p:cNvGrpSpPr>
              <a:grpSpLocks/>
            </p:cNvGrpSpPr>
            <p:nvPr/>
          </p:nvGrpSpPr>
          <p:grpSpPr bwMode="auto">
            <a:xfrm>
              <a:off x="1632" y="3120"/>
              <a:ext cx="3968" cy="229"/>
              <a:chOff x="531" y="3124"/>
              <a:chExt cx="3968" cy="229"/>
            </a:xfrm>
          </p:grpSpPr>
          <p:sp>
            <p:nvSpPr>
              <p:cNvPr id="54288" name="Rectangle 63"/>
              <p:cNvSpPr>
                <a:spLocks noChangeArrowheads="1"/>
              </p:cNvSpPr>
              <p:nvPr/>
            </p:nvSpPr>
            <p:spPr bwMode="auto">
              <a:xfrm>
                <a:off x="531" y="3124"/>
                <a:ext cx="212"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1</a:t>
                </a:r>
              </a:p>
            </p:txBody>
          </p:sp>
          <p:sp>
            <p:nvSpPr>
              <p:cNvPr id="54289" name="Rectangle 64"/>
              <p:cNvSpPr>
                <a:spLocks noChangeArrowheads="1"/>
              </p:cNvSpPr>
              <p:nvPr/>
            </p:nvSpPr>
            <p:spPr bwMode="auto">
              <a:xfrm>
                <a:off x="1528" y="3124"/>
                <a:ext cx="211"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2</a:t>
                </a:r>
              </a:p>
            </p:txBody>
          </p:sp>
          <p:sp>
            <p:nvSpPr>
              <p:cNvPr id="54290" name="Rectangle 65"/>
              <p:cNvSpPr>
                <a:spLocks noChangeArrowheads="1"/>
              </p:cNvSpPr>
              <p:nvPr/>
            </p:nvSpPr>
            <p:spPr bwMode="auto">
              <a:xfrm>
                <a:off x="2944" y="3124"/>
                <a:ext cx="211"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3</a:t>
                </a:r>
              </a:p>
            </p:txBody>
          </p:sp>
          <p:sp>
            <p:nvSpPr>
              <p:cNvPr id="54291" name="Rectangle 66"/>
              <p:cNvSpPr>
                <a:spLocks noChangeArrowheads="1"/>
              </p:cNvSpPr>
              <p:nvPr/>
            </p:nvSpPr>
            <p:spPr bwMode="auto">
              <a:xfrm>
                <a:off x="4288" y="3124"/>
                <a:ext cx="211" cy="2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t>4</a:t>
                </a:r>
              </a:p>
            </p:txBody>
          </p:sp>
        </p:grpSp>
      </p:grpSp>
      <p:sp>
        <p:nvSpPr>
          <p:cNvPr id="54276" name="Text Box 68"/>
          <p:cNvSpPr txBox="1">
            <a:spLocks noChangeArrowheads="1"/>
          </p:cNvSpPr>
          <p:nvPr/>
        </p:nvSpPr>
        <p:spPr bwMode="auto">
          <a:xfrm>
            <a:off x="114300" y="838200"/>
            <a:ext cx="172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10.9</a:t>
            </a:r>
            <a:endParaRPr lang="en-US" sz="2400" b="0">
              <a:solidFill>
                <a:schemeClr val="hlink"/>
              </a:solidFill>
              <a:latin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685800" y="0"/>
            <a:ext cx="7772400" cy="1143000"/>
          </a:xfrm>
        </p:spPr>
        <p:txBody>
          <a:bodyPr/>
          <a:lstStyle/>
          <a:p>
            <a:pPr eaLnBrk="1" hangingPunct="1">
              <a:defRPr/>
            </a:pPr>
            <a:r>
              <a:rPr lang="en-US" dirty="0" smtClean="0"/>
              <a:t>Types of control charts</a:t>
            </a:r>
          </a:p>
        </p:txBody>
      </p:sp>
      <p:sp>
        <p:nvSpPr>
          <p:cNvPr id="55299" name="Rectangle 3"/>
          <p:cNvSpPr>
            <a:spLocks noGrp="1" noChangeArrowheads="1"/>
          </p:cNvSpPr>
          <p:nvPr>
            <p:ph type="body" idx="1"/>
          </p:nvPr>
        </p:nvSpPr>
        <p:spPr>
          <a:xfrm>
            <a:off x="381000" y="1058863"/>
            <a:ext cx="8739188" cy="5494337"/>
          </a:xfrm>
        </p:spPr>
        <p:txBody>
          <a:bodyPr/>
          <a:lstStyle/>
          <a:p>
            <a:pPr eaLnBrk="1" hangingPunct="1"/>
            <a:r>
              <a:rPr lang="en-US" dirty="0" smtClean="0"/>
              <a:t>There are four types of control charts; two for </a:t>
            </a:r>
            <a:r>
              <a:rPr lang="en-US" dirty="0" smtClean="0">
                <a:solidFill>
                  <a:srgbClr val="CE2700"/>
                </a:solidFill>
              </a:rPr>
              <a:t>variables</a:t>
            </a:r>
            <a:r>
              <a:rPr lang="en-US" dirty="0" smtClean="0"/>
              <a:t>, and two for </a:t>
            </a:r>
            <a:r>
              <a:rPr lang="en-US" dirty="0" smtClean="0">
                <a:solidFill>
                  <a:srgbClr val="CE2700"/>
                </a:solidFill>
              </a:rPr>
              <a:t>attributes</a:t>
            </a:r>
            <a:endParaRPr lang="ar-EG" dirty="0" smtClean="0">
              <a:solidFill>
                <a:srgbClr val="CE2700"/>
              </a:solidFill>
            </a:endParaRPr>
          </a:p>
          <a:p>
            <a:pPr eaLnBrk="1" hangingPunct="1"/>
            <a:r>
              <a:rPr lang="en-US" dirty="0" smtClean="0">
                <a:solidFill>
                  <a:srgbClr val="CE2700"/>
                </a:solidFill>
              </a:rPr>
              <a:t>Attribute: </a:t>
            </a:r>
            <a:r>
              <a:rPr lang="en-US" dirty="0" smtClean="0"/>
              <a:t>counted data (e.g., number of defective items in a sample, the number of calls per day)</a:t>
            </a:r>
            <a:endParaRPr lang="ar-EG" dirty="0" smtClean="0"/>
          </a:p>
          <a:p>
            <a:pPr eaLnBrk="1" hangingPunct="1"/>
            <a:r>
              <a:rPr lang="en-US" dirty="0" smtClean="0">
                <a:solidFill>
                  <a:srgbClr val="CE2700"/>
                </a:solidFill>
              </a:rPr>
              <a:t>Variable</a:t>
            </a:r>
            <a:r>
              <a:rPr lang="en-US" dirty="0" smtClean="0"/>
              <a:t>: measured data, usually on a continuous scale (e.g., amount of time needed to complete a task, length, width, weight, diameter of a part).</a:t>
            </a:r>
            <a:endParaRPr lang="ar-EG" dirty="0" smtClean="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0" y="38100"/>
            <a:ext cx="9144000" cy="917575"/>
          </a:xfrm>
        </p:spPr>
        <p:txBody>
          <a:bodyPr/>
          <a:lstStyle/>
          <a:p>
            <a:pPr eaLnBrk="1" hangingPunct="1">
              <a:defRPr/>
            </a:pPr>
            <a:r>
              <a:rPr lang="en-US" smtClean="0"/>
              <a:t>Variables  Control Charts</a:t>
            </a:r>
          </a:p>
        </p:txBody>
      </p:sp>
      <p:sp>
        <p:nvSpPr>
          <p:cNvPr id="56323" name="Rectangle 3"/>
          <p:cNvSpPr>
            <a:spLocks noGrp="1" noChangeArrowheads="1"/>
          </p:cNvSpPr>
          <p:nvPr>
            <p:ph type="body" idx="1"/>
          </p:nvPr>
        </p:nvSpPr>
        <p:spPr>
          <a:xfrm>
            <a:off x="800100" y="1638300"/>
            <a:ext cx="7772400" cy="4686300"/>
          </a:xfrm>
        </p:spPr>
        <p:txBody>
          <a:bodyPr/>
          <a:lstStyle/>
          <a:p>
            <a:pPr eaLnBrk="1" hangingPunct="1">
              <a:spcBef>
                <a:spcPct val="50000"/>
              </a:spcBef>
            </a:pPr>
            <a:r>
              <a:rPr lang="en-US" dirty="0" smtClean="0">
                <a:solidFill>
                  <a:srgbClr val="0033CC"/>
                </a:solidFill>
              </a:rPr>
              <a:t>Mean control charts</a:t>
            </a:r>
          </a:p>
          <a:p>
            <a:pPr lvl="1" eaLnBrk="1" hangingPunct="1">
              <a:spcBef>
                <a:spcPct val="50000"/>
              </a:spcBef>
            </a:pPr>
            <a:r>
              <a:rPr lang="en-US" dirty="0" smtClean="0"/>
              <a:t>Used to monitor the central tendency of a process.</a:t>
            </a:r>
          </a:p>
          <a:p>
            <a:pPr lvl="1" eaLnBrk="1" hangingPunct="1">
              <a:spcBef>
                <a:spcPct val="50000"/>
              </a:spcBef>
            </a:pPr>
            <a:r>
              <a:rPr lang="en-US" dirty="0" smtClean="0"/>
              <a:t>X-bar charts </a:t>
            </a:r>
          </a:p>
          <a:p>
            <a:pPr eaLnBrk="1" hangingPunct="1">
              <a:spcBef>
                <a:spcPct val="50000"/>
              </a:spcBef>
            </a:pPr>
            <a:r>
              <a:rPr lang="en-US" dirty="0" smtClean="0">
                <a:solidFill>
                  <a:srgbClr val="0033CC"/>
                </a:solidFill>
              </a:rPr>
              <a:t>Range control charts</a:t>
            </a:r>
          </a:p>
          <a:p>
            <a:pPr lvl="1" eaLnBrk="1" hangingPunct="1">
              <a:spcBef>
                <a:spcPct val="50000"/>
              </a:spcBef>
            </a:pPr>
            <a:r>
              <a:rPr lang="en-US" dirty="0" smtClean="0"/>
              <a:t>Used to monitor the process dispersion</a:t>
            </a:r>
          </a:p>
          <a:p>
            <a:pPr lvl="1" eaLnBrk="1" hangingPunct="1">
              <a:spcBef>
                <a:spcPct val="50000"/>
              </a:spcBef>
            </a:pPr>
            <a:r>
              <a:rPr lang="en-US" dirty="0" smtClean="0"/>
              <a:t>R charts</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defRPr/>
            </a:pPr>
            <a:r>
              <a:rPr lang="en-US" smtClean="0"/>
              <a:t>Mean Chart (X-bar chart)</a:t>
            </a:r>
          </a:p>
        </p:txBody>
      </p:sp>
      <p:sp>
        <p:nvSpPr>
          <p:cNvPr id="7176" name="Rectangle 3"/>
          <p:cNvSpPr>
            <a:spLocks noGrp="1" noChangeArrowheads="1"/>
          </p:cNvSpPr>
          <p:nvPr>
            <p:ph type="body" sz="half" idx="1"/>
          </p:nvPr>
        </p:nvSpPr>
        <p:spPr>
          <a:xfrm>
            <a:off x="381000" y="990600"/>
            <a:ext cx="8534400" cy="5410200"/>
          </a:xfrm>
        </p:spPr>
        <p:txBody>
          <a:bodyPr>
            <a:normAutofit fontScale="92500" lnSpcReduction="10000"/>
          </a:bodyPr>
          <a:lstStyle/>
          <a:p>
            <a:pPr eaLnBrk="1" hangingPunct="1">
              <a:lnSpc>
                <a:spcPct val="80000"/>
              </a:lnSpc>
            </a:pPr>
            <a:r>
              <a:rPr lang="en-US" sz="2000" dirty="0" smtClean="0"/>
              <a:t>The control limits of the mean chart is calculated as follows: </a:t>
            </a:r>
            <a:r>
              <a:rPr lang="en-US" sz="2000" dirty="0" smtClean="0">
                <a:solidFill>
                  <a:srgbClr val="0033CC"/>
                </a:solidFill>
              </a:rPr>
              <a:t>(</a:t>
            </a:r>
            <a:r>
              <a:rPr lang="en-US" sz="2000" dirty="0" smtClean="0">
                <a:solidFill>
                  <a:srgbClr val="0033CC"/>
                </a:solidFill>
                <a:sym typeface="Wingdings" panose="05000000000000000000" pitchFamily="2" charset="2"/>
              </a:rPr>
              <a:t>first approach</a:t>
            </a:r>
            <a:r>
              <a:rPr lang="en-US" sz="2000" dirty="0" smtClean="0">
                <a:sym typeface="Wingdings" panose="05000000000000000000" pitchFamily="2" charset="2"/>
              </a:rPr>
              <a:t>)</a:t>
            </a:r>
            <a:endParaRPr lang="en-US" sz="2000" dirty="0" smtClean="0"/>
          </a:p>
          <a:p>
            <a:pPr eaLnBrk="1" hangingPunct="1">
              <a:lnSpc>
                <a:spcPct val="80000"/>
              </a:lnSpc>
            </a:pPr>
            <a:endParaRPr lang="en-US" sz="2000" dirty="0" smtClean="0"/>
          </a:p>
          <a:p>
            <a:pPr eaLnBrk="1" hangingPunct="1">
              <a:lnSpc>
                <a:spcPct val="80000"/>
              </a:lnSpc>
            </a:pPr>
            <a:r>
              <a:rPr lang="en-US" sz="2000" dirty="0" smtClean="0">
                <a:solidFill>
                  <a:srgbClr val="CE2700"/>
                </a:solidFill>
              </a:rPr>
              <a:t>Upper Control Limit   (UCL)</a:t>
            </a:r>
            <a:r>
              <a:rPr lang="en-US" sz="2000" dirty="0" smtClean="0"/>
              <a:t> </a:t>
            </a:r>
            <a:r>
              <a:rPr lang="en-US" sz="2000" dirty="0" smtClean="0">
                <a:solidFill>
                  <a:srgbClr val="CE2700"/>
                </a:solidFill>
              </a:rPr>
              <a:t>=</a:t>
            </a:r>
          </a:p>
          <a:p>
            <a:pPr eaLnBrk="1" hangingPunct="1">
              <a:lnSpc>
                <a:spcPct val="80000"/>
              </a:lnSpc>
              <a:buNone/>
            </a:pPr>
            <a:endParaRPr lang="en-US" sz="2000" dirty="0" smtClean="0"/>
          </a:p>
          <a:p>
            <a:pPr eaLnBrk="1" hangingPunct="1">
              <a:lnSpc>
                <a:spcPct val="80000"/>
              </a:lnSpc>
              <a:buNone/>
            </a:pPr>
            <a:endParaRPr lang="en-US" sz="2000" dirty="0" smtClean="0"/>
          </a:p>
          <a:p>
            <a:pPr eaLnBrk="1" hangingPunct="1">
              <a:lnSpc>
                <a:spcPct val="80000"/>
              </a:lnSpc>
            </a:pPr>
            <a:r>
              <a:rPr lang="en-US" sz="2000" dirty="0" smtClean="0">
                <a:solidFill>
                  <a:srgbClr val="CE2700"/>
                </a:solidFill>
              </a:rPr>
              <a:t>Lower Control Limit  (LCL) =</a:t>
            </a:r>
          </a:p>
          <a:p>
            <a:pPr eaLnBrk="1" hangingPunct="1">
              <a:lnSpc>
                <a:spcPct val="80000"/>
              </a:lnSpc>
              <a:buFont typeface="Symbol" panose="05050102010706020507" pitchFamily="18" charset="2"/>
              <a:buNone/>
            </a:pPr>
            <a:endParaRPr lang="en-US" sz="2000" dirty="0" smtClean="0">
              <a:solidFill>
                <a:srgbClr val="0033CC"/>
              </a:solidFill>
            </a:endParaRPr>
          </a:p>
          <a:p>
            <a:pPr eaLnBrk="1" hangingPunct="1">
              <a:lnSpc>
                <a:spcPct val="80000"/>
              </a:lnSpc>
              <a:buFont typeface="Symbol" panose="05050102010706020507" pitchFamily="18" charset="2"/>
              <a:buNone/>
            </a:pPr>
            <a:r>
              <a:rPr lang="en-US" sz="2000" dirty="0" smtClean="0">
                <a:solidFill>
                  <a:srgbClr val="0033CC"/>
                </a:solidFill>
              </a:rPr>
              <a:t>Where</a:t>
            </a:r>
            <a:r>
              <a:rPr lang="en-US" sz="2000" dirty="0" smtClean="0">
                <a:solidFill>
                  <a:srgbClr val="0033CC"/>
                </a:solidFill>
              </a:rPr>
              <a:t>:</a:t>
            </a:r>
          </a:p>
          <a:p>
            <a:pPr eaLnBrk="1" hangingPunct="1">
              <a:lnSpc>
                <a:spcPct val="80000"/>
              </a:lnSpc>
              <a:buFont typeface="Symbol" panose="05050102010706020507" pitchFamily="18" charset="2"/>
              <a:buNone/>
            </a:pPr>
            <a:r>
              <a:rPr lang="en-US" sz="2000" dirty="0" smtClean="0">
                <a:solidFill>
                  <a:srgbClr val="CE2700"/>
                </a:solidFill>
              </a:rPr>
              <a:t>        n = sample size</a:t>
            </a:r>
          </a:p>
          <a:p>
            <a:pPr eaLnBrk="1" hangingPunct="1">
              <a:lnSpc>
                <a:spcPct val="80000"/>
              </a:lnSpc>
              <a:buFont typeface="Symbol" panose="05050102010706020507" pitchFamily="18" charset="2"/>
              <a:buNone/>
            </a:pPr>
            <a:r>
              <a:rPr lang="en-US" sz="2000" dirty="0" smtClean="0">
                <a:solidFill>
                  <a:srgbClr val="CE2700"/>
                </a:solidFill>
              </a:rPr>
              <a:t>        z = standard normal deviation (1,2 and 3; 3 is recommended)</a:t>
            </a:r>
          </a:p>
          <a:p>
            <a:pPr eaLnBrk="1" hangingPunct="1">
              <a:lnSpc>
                <a:spcPct val="80000"/>
              </a:lnSpc>
              <a:buFont typeface="Symbol" panose="05050102010706020507" pitchFamily="18" charset="2"/>
              <a:buNone/>
            </a:pPr>
            <a:endParaRPr lang="en-US" sz="2000" dirty="0" smtClean="0">
              <a:solidFill>
                <a:srgbClr val="CE2700"/>
              </a:solidFill>
            </a:endParaRPr>
          </a:p>
          <a:p>
            <a:pPr eaLnBrk="1" hangingPunct="1">
              <a:lnSpc>
                <a:spcPct val="80000"/>
              </a:lnSpc>
              <a:buFont typeface="Symbol" panose="05050102010706020507" pitchFamily="18" charset="2"/>
              <a:buNone/>
            </a:pPr>
            <a:r>
              <a:rPr lang="en-US" sz="2000" dirty="0" smtClean="0">
                <a:solidFill>
                  <a:srgbClr val="CE2700"/>
                </a:solidFill>
              </a:rPr>
              <a:t>       </a:t>
            </a:r>
            <a:r>
              <a:rPr lang="en-US" sz="2000" dirty="0" smtClean="0">
                <a:sym typeface="Symbol" panose="05050102010706020507" pitchFamily="18" charset="2"/>
              </a:rPr>
              <a:t></a:t>
            </a:r>
            <a:r>
              <a:rPr lang="en-US" sz="2000" dirty="0" smtClean="0">
                <a:solidFill>
                  <a:srgbClr val="CE2700"/>
                </a:solidFill>
              </a:rPr>
              <a:t> = process standard deviation</a:t>
            </a:r>
          </a:p>
          <a:p>
            <a:pPr eaLnBrk="1" hangingPunct="1">
              <a:lnSpc>
                <a:spcPct val="80000"/>
              </a:lnSpc>
              <a:buFont typeface="Symbol" panose="05050102010706020507" pitchFamily="18" charset="2"/>
              <a:buNone/>
            </a:pPr>
            <a:endParaRPr lang="en-US" sz="2000" dirty="0" smtClean="0">
              <a:solidFill>
                <a:srgbClr val="CE2700"/>
              </a:solidFill>
            </a:endParaRPr>
          </a:p>
          <a:p>
            <a:pPr eaLnBrk="1" hangingPunct="1">
              <a:lnSpc>
                <a:spcPct val="80000"/>
              </a:lnSpc>
              <a:buFont typeface="Symbol" panose="05050102010706020507" pitchFamily="18" charset="2"/>
              <a:buNone/>
            </a:pPr>
            <a:r>
              <a:rPr lang="en-US" sz="2000" dirty="0" smtClean="0">
                <a:solidFill>
                  <a:srgbClr val="CE2700"/>
                </a:solidFill>
              </a:rPr>
              <a:t>               = standard deviation of the sampling distribution of the means</a:t>
            </a:r>
          </a:p>
          <a:p>
            <a:pPr eaLnBrk="1" hangingPunct="1">
              <a:lnSpc>
                <a:spcPct val="80000"/>
              </a:lnSpc>
              <a:buFont typeface="Symbol" panose="05050102010706020507" pitchFamily="18" charset="2"/>
              <a:buNone/>
            </a:pPr>
            <a:endParaRPr lang="en-US" sz="2000" dirty="0" smtClean="0">
              <a:solidFill>
                <a:srgbClr val="CE2700"/>
              </a:solidFill>
            </a:endParaRPr>
          </a:p>
          <a:p>
            <a:pPr eaLnBrk="1" hangingPunct="1">
              <a:lnSpc>
                <a:spcPct val="80000"/>
              </a:lnSpc>
              <a:buFont typeface="Symbol" panose="05050102010706020507" pitchFamily="18" charset="2"/>
              <a:buNone/>
            </a:pPr>
            <a:endParaRPr lang="en-US" sz="2000" dirty="0" smtClean="0">
              <a:solidFill>
                <a:srgbClr val="CE2700"/>
              </a:solidFill>
            </a:endParaRPr>
          </a:p>
          <a:p>
            <a:pPr eaLnBrk="1" hangingPunct="1">
              <a:lnSpc>
                <a:spcPct val="80000"/>
              </a:lnSpc>
              <a:buFont typeface="Symbol" panose="05050102010706020507" pitchFamily="18" charset="2"/>
              <a:buNone/>
            </a:pPr>
            <a:r>
              <a:rPr lang="en-US" sz="2000" dirty="0" smtClean="0">
                <a:solidFill>
                  <a:srgbClr val="CE2700"/>
                </a:solidFill>
              </a:rPr>
              <a:t>       </a:t>
            </a:r>
          </a:p>
          <a:p>
            <a:pPr eaLnBrk="1" hangingPunct="1">
              <a:lnSpc>
                <a:spcPct val="80000"/>
              </a:lnSpc>
              <a:buFont typeface="Symbol" panose="05050102010706020507" pitchFamily="18" charset="2"/>
              <a:buNone/>
            </a:pPr>
            <a:r>
              <a:rPr lang="en-US" sz="2000" dirty="0" smtClean="0">
                <a:solidFill>
                  <a:srgbClr val="CE2700"/>
                </a:solidFill>
              </a:rPr>
              <a:t>           = average of sample means</a:t>
            </a:r>
          </a:p>
          <a:p>
            <a:pPr eaLnBrk="1" hangingPunct="1">
              <a:lnSpc>
                <a:spcPct val="80000"/>
              </a:lnSpc>
              <a:buFont typeface="Symbol" panose="05050102010706020507" pitchFamily="18" charset="2"/>
              <a:buNone/>
            </a:pPr>
            <a:r>
              <a:rPr lang="en-US" sz="2000" dirty="0" smtClean="0">
                <a:solidFill>
                  <a:srgbClr val="CE2700"/>
                </a:solidFill>
              </a:rPr>
              <a:t> </a:t>
            </a:r>
          </a:p>
        </p:txBody>
      </p:sp>
      <p:graphicFrame>
        <p:nvGraphicFramePr>
          <p:cNvPr id="7170" name="Object 4"/>
          <p:cNvGraphicFramePr>
            <a:graphicFrameLocks noGrp="1" noChangeAspect="1"/>
          </p:cNvGraphicFramePr>
          <p:nvPr>
            <p:ph sz="quarter" idx="2"/>
          </p:nvPr>
        </p:nvGraphicFramePr>
        <p:xfrm>
          <a:off x="4131590" y="1371600"/>
          <a:ext cx="1600200" cy="1447800"/>
        </p:xfrm>
        <a:graphic>
          <a:graphicData uri="http://schemas.openxmlformats.org/presentationml/2006/ole">
            <p:oleObj spid="_x0000_s7170" name="Equation" r:id="rId3" imgW="507780" imgH="533169" progId="Equation.3">
              <p:embed/>
            </p:oleObj>
          </a:graphicData>
        </a:graphic>
      </p:graphicFrame>
      <p:graphicFrame>
        <p:nvGraphicFramePr>
          <p:cNvPr id="7171" name="Object 6"/>
          <p:cNvGraphicFramePr>
            <a:graphicFrameLocks noGrp="1" noChangeAspect="1"/>
          </p:cNvGraphicFramePr>
          <p:nvPr>
            <p:ph sz="quarter" idx="3"/>
          </p:nvPr>
        </p:nvGraphicFramePr>
        <p:xfrm>
          <a:off x="4127715" y="2238214"/>
          <a:ext cx="1524000" cy="1524000"/>
        </p:xfrm>
        <a:graphic>
          <a:graphicData uri="http://schemas.openxmlformats.org/presentationml/2006/ole">
            <p:oleObj spid="_x0000_s7171" name="Equation" r:id="rId4" imgW="495085" imgH="533169" progId="Equation.3">
              <p:embed/>
            </p:oleObj>
          </a:graphicData>
        </a:graphic>
      </p:graphicFrame>
      <p:graphicFrame>
        <p:nvGraphicFramePr>
          <p:cNvPr id="7172" name="Object 8"/>
          <p:cNvGraphicFramePr>
            <a:graphicFrameLocks noChangeAspect="1"/>
          </p:cNvGraphicFramePr>
          <p:nvPr/>
        </p:nvGraphicFramePr>
        <p:xfrm>
          <a:off x="4539712" y="5233260"/>
          <a:ext cx="1828800" cy="990600"/>
        </p:xfrm>
        <a:graphic>
          <a:graphicData uri="http://schemas.openxmlformats.org/presentationml/2006/ole">
            <p:oleObj spid="_x0000_s7172" name="Equation" r:id="rId5" imgW="596900" imgH="419100" progId="Equation.3">
              <p:embed/>
            </p:oleObj>
          </a:graphicData>
        </a:graphic>
      </p:graphicFrame>
      <p:graphicFrame>
        <p:nvGraphicFramePr>
          <p:cNvPr id="7173" name="Object 9"/>
          <p:cNvGraphicFramePr>
            <a:graphicFrameLocks noChangeAspect="1"/>
          </p:cNvGraphicFramePr>
          <p:nvPr/>
        </p:nvGraphicFramePr>
        <p:xfrm>
          <a:off x="838200" y="4343400"/>
          <a:ext cx="514350" cy="609600"/>
        </p:xfrm>
        <a:graphic>
          <a:graphicData uri="http://schemas.openxmlformats.org/presentationml/2006/ole">
            <p:oleObj spid="_x0000_s7173" name="Equation" r:id="rId6" imgW="203112" imgH="241195" progId="Equation.3">
              <p:embed/>
            </p:oleObj>
          </a:graphicData>
        </a:graphic>
      </p:graphicFrame>
      <p:graphicFrame>
        <p:nvGraphicFramePr>
          <p:cNvPr id="7174" name="Object 10"/>
          <p:cNvGraphicFramePr>
            <a:graphicFrameLocks noChangeAspect="1"/>
          </p:cNvGraphicFramePr>
          <p:nvPr/>
        </p:nvGraphicFramePr>
        <p:xfrm>
          <a:off x="760709" y="5244886"/>
          <a:ext cx="509587" cy="762000"/>
        </p:xfrm>
        <a:graphic>
          <a:graphicData uri="http://schemas.openxmlformats.org/presentationml/2006/ole">
            <p:oleObj spid="_x0000_s7174" name="Equation" r:id="rId7" imgW="126890" imgH="241091" progId="Equation.3">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defRPr/>
            </a:pPr>
            <a:r>
              <a:rPr lang="en-US" smtClean="0"/>
              <a:t>Mean Chart (X-bar chart)</a:t>
            </a:r>
          </a:p>
        </p:txBody>
      </p:sp>
      <p:sp>
        <p:nvSpPr>
          <p:cNvPr id="57347" name="Rectangle 3"/>
          <p:cNvSpPr>
            <a:spLocks noGrp="1" noChangeArrowheads="1"/>
          </p:cNvSpPr>
          <p:nvPr>
            <p:ph type="body" idx="1"/>
          </p:nvPr>
        </p:nvSpPr>
        <p:spPr/>
        <p:txBody>
          <a:bodyPr>
            <a:normAutofit/>
          </a:bodyPr>
          <a:lstStyle/>
          <a:p>
            <a:pPr algn="just" eaLnBrk="1" hangingPunct="1">
              <a:lnSpc>
                <a:spcPct val="90000"/>
              </a:lnSpc>
            </a:pPr>
            <a:r>
              <a:rPr lang="en-US" dirty="0" smtClean="0">
                <a:solidFill>
                  <a:srgbClr val="CE2700"/>
                </a:solidFill>
              </a:rPr>
              <a:t>Example</a:t>
            </a:r>
          </a:p>
          <a:p>
            <a:pPr algn="just" eaLnBrk="1" hangingPunct="1">
              <a:lnSpc>
                <a:spcPct val="90000"/>
              </a:lnSpc>
              <a:buFont typeface="Symbol" panose="05050102010706020507" pitchFamily="18" charset="2"/>
              <a:buNone/>
            </a:pPr>
            <a:r>
              <a:rPr lang="en-US" dirty="0" smtClean="0"/>
              <a:t>   A quality inspector took five samples, each with four observations, of the length of time for glue to dry. The analyst computed the mean of each sample and then computed the grand mean. All values are in minutes. Use this information to obtain three-sigma (i.e., z = 3) control limits for the means of future time. It is known from previous experience that the standard deviation of the process is 0.02 minute.</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defRPr/>
            </a:pPr>
            <a:r>
              <a:rPr lang="en-US" sz="2800" b="1" dirty="0" smtClean="0">
                <a:solidFill>
                  <a:schemeClr val="tx1"/>
                </a:solidFill>
                <a:effectLst/>
                <a:latin typeface="Arial" panose="020B0604020202020204" pitchFamily="34" charset="0"/>
                <a:cs typeface="Arial" panose="020B0604020202020204" pitchFamily="34" charset="0"/>
              </a:rPr>
              <a:t>Mean chart</a:t>
            </a:r>
          </a:p>
        </p:txBody>
      </p:sp>
      <p:graphicFrame>
        <p:nvGraphicFramePr>
          <p:cNvPr id="94270" name="Group 62"/>
          <p:cNvGraphicFramePr>
            <a:graphicFrameLocks noGrp="1"/>
          </p:cNvGraphicFramePr>
          <p:nvPr>
            <p:ph sz="half" idx="1"/>
          </p:nvPr>
        </p:nvGraphicFramePr>
        <p:xfrm>
          <a:off x="1981200" y="2286000"/>
          <a:ext cx="6781800" cy="3714752"/>
        </p:xfrm>
        <a:graphic>
          <a:graphicData uri="http://schemas.openxmlformats.org/drawingml/2006/table">
            <a:tbl>
              <a:tblPr/>
              <a:tblGrid>
                <a:gridCol w="1131888"/>
                <a:gridCol w="1127125"/>
                <a:gridCol w="1131887"/>
                <a:gridCol w="1131888"/>
                <a:gridCol w="1127125"/>
                <a:gridCol w="1131887"/>
              </a:tblGrid>
              <a:tr h="6191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ar-EG" sz="28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753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12.09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07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12.14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07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753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ar-EG" sz="2800" b="0" i="0" u="none" strike="noStrike" cap="none" normalizeH="0" baseline="0" smtClean="0">
                        <a:ln>
                          <a:noFill/>
                        </a:ln>
                        <a:solidFill>
                          <a:srgbClr val="CE270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12.10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12.12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12.11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12.10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12.12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247" name="Text Box 57"/>
          <p:cNvSpPr txBox="1">
            <a:spLocks noChangeArrowheads="1"/>
          </p:cNvSpPr>
          <p:nvPr/>
        </p:nvSpPr>
        <p:spPr bwMode="auto">
          <a:xfrm>
            <a:off x="5334000" y="1614488"/>
            <a:ext cx="3886200" cy="519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800" b="0">
                <a:solidFill>
                  <a:srgbClr val="0033CC"/>
                </a:solidFill>
              </a:rPr>
              <a:t>Sample</a:t>
            </a:r>
          </a:p>
        </p:txBody>
      </p:sp>
      <p:sp>
        <p:nvSpPr>
          <p:cNvPr id="8248" name="Text Box 58"/>
          <p:cNvSpPr txBox="1">
            <a:spLocks noChangeArrowheads="1"/>
          </p:cNvSpPr>
          <p:nvPr/>
        </p:nvSpPr>
        <p:spPr bwMode="auto">
          <a:xfrm>
            <a:off x="0" y="3186113"/>
            <a:ext cx="1981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0033CC"/>
                </a:solidFill>
              </a:rPr>
              <a:t>Observation</a:t>
            </a:r>
          </a:p>
        </p:txBody>
      </p:sp>
      <p:graphicFrame>
        <p:nvGraphicFramePr>
          <p:cNvPr id="8194" name="Object 59"/>
          <p:cNvGraphicFramePr>
            <a:graphicFrameLocks noGrp="1" noChangeAspect="1"/>
          </p:cNvGraphicFramePr>
          <p:nvPr>
            <p:ph sz="half" idx="2"/>
          </p:nvPr>
        </p:nvGraphicFramePr>
        <p:xfrm>
          <a:off x="2286000" y="5375275"/>
          <a:ext cx="574675" cy="720725"/>
        </p:xfrm>
        <a:graphic>
          <a:graphicData uri="http://schemas.openxmlformats.org/presentationml/2006/ole">
            <p:oleObj spid="_x0000_s8194" name="Equation" r:id="rId3" imgW="126780" imgH="215526" progId="Equation.3">
              <p:embed/>
            </p:oleObj>
          </a:graphicData>
        </a:graphic>
      </p:graphicFrame>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defRPr/>
            </a:pPr>
            <a:r>
              <a:rPr lang="en-US" sz="2800" b="1" smtClean="0">
                <a:solidFill>
                  <a:schemeClr val="tx1"/>
                </a:solidFill>
                <a:effectLst/>
                <a:latin typeface="Arial" panose="020B0604020202020204" pitchFamily="34" charset="0"/>
                <a:cs typeface="Arial" panose="020B0604020202020204" pitchFamily="34" charset="0"/>
              </a:rPr>
              <a:t>Solution</a:t>
            </a:r>
          </a:p>
        </p:txBody>
      </p:sp>
      <p:sp>
        <p:nvSpPr>
          <p:cNvPr id="9220" name="Rectangle 3"/>
          <p:cNvSpPr>
            <a:spLocks noGrp="1" noChangeArrowheads="1"/>
          </p:cNvSpPr>
          <p:nvPr>
            <p:ph type="body" sz="half" idx="1"/>
          </p:nvPr>
        </p:nvSpPr>
        <p:spPr/>
        <p:txBody>
          <a:bodyPr/>
          <a:lstStyle/>
          <a:p>
            <a:pPr eaLnBrk="1" hangingPunct="1"/>
            <a:r>
              <a:rPr lang="en-US" sz="2800" smtClean="0"/>
              <a:t>n = 4</a:t>
            </a:r>
          </a:p>
          <a:p>
            <a:pPr eaLnBrk="1" hangingPunct="1"/>
            <a:r>
              <a:rPr lang="en-US" sz="2800" smtClean="0"/>
              <a:t>z = 3</a:t>
            </a:r>
            <a:endParaRPr lang="ar-EG" sz="2800" smtClean="0">
              <a:cs typeface="Times New Roman" panose="02020603050405020304" pitchFamily="18" charset="0"/>
            </a:endParaRPr>
          </a:p>
          <a:p>
            <a:pPr eaLnBrk="1" hangingPunct="1"/>
            <a:r>
              <a:rPr lang="en-US" sz="2800" smtClean="0">
                <a:sym typeface="Symbol" panose="05050102010706020507" pitchFamily="18" charset="2"/>
              </a:rPr>
              <a:t> = 0.02</a:t>
            </a:r>
          </a:p>
          <a:p>
            <a:pPr eaLnBrk="1" hangingPunct="1"/>
            <a:endParaRPr lang="en-US" sz="2800" smtClean="0">
              <a:cs typeface="Times New Roman" panose="02020603050405020304" pitchFamily="18" charset="0"/>
              <a:sym typeface="Symbol" panose="05050102010706020507" pitchFamily="18" charset="2"/>
            </a:endParaRPr>
          </a:p>
        </p:txBody>
      </p:sp>
      <p:graphicFrame>
        <p:nvGraphicFramePr>
          <p:cNvPr id="9218" name="Object 4"/>
          <p:cNvGraphicFramePr>
            <a:graphicFrameLocks noGrp="1" noChangeAspect="1"/>
          </p:cNvGraphicFramePr>
          <p:nvPr>
            <p:ph sz="half" idx="2"/>
          </p:nvPr>
        </p:nvGraphicFramePr>
        <p:xfrm>
          <a:off x="381000" y="3048000"/>
          <a:ext cx="8153400" cy="3429000"/>
        </p:xfrm>
        <a:graphic>
          <a:graphicData uri="http://schemas.openxmlformats.org/presentationml/2006/ole">
            <p:oleObj spid="_x0000_s9218" name="Equation" r:id="rId3" imgW="2984500" imgH="1333500" progId="Equation.3">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42" name="Rectangle 14"/>
          <p:cNvSpPr>
            <a:spLocks noGrp="1" noChangeArrowheads="1"/>
          </p:cNvSpPr>
          <p:nvPr>
            <p:ph type="title"/>
          </p:nvPr>
        </p:nvSpPr>
        <p:spPr/>
        <p:txBody>
          <a:bodyPr/>
          <a:lstStyle/>
          <a:p>
            <a:pPr eaLnBrk="1" hangingPunct="1">
              <a:defRPr/>
            </a:pPr>
            <a:r>
              <a:rPr lang="en-US" smtClean="0"/>
              <a:t>Control chart</a:t>
            </a:r>
          </a:p>
        </p:txBody>
      </p:sp>
      <p:sp>
        <p:nvSpPr>
          <p:cNvPr id="10244" name="Line 5"/>
          <p:cNvSpPr>
            <a:spLocks noChangeShapeType="1"/>
          </p:cNvSpPr>
          <p:nvPr/>
        </p:nvSpPr>
        <p:spPr bwMode="auto">
          <a:xfrm>
            <a:off x="1524000" y="1066800"/>
            <a:ext cx="0" cy="4038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245" name="Line 6"/>
          <p:cNvSpPr>
            <a:spLocks noChangeShapeType="1"/>
          </p:cNvSpPr>
          <p:nvPr/>
        </p:nvSpPr>
        <p:spPr bwMode="auto">
          <a:xfrm>
            <a:off x="1524000" y="5105400"/>
            <a:ext cx="65532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246" name="Line 7"/>
          <p:cNvSpPr>
            <a:spLocks noChangeShapeType="1"/>
          </p:cNvSpPr>
          <p:nvPr/>
        </p:nvSpPr>
        <p:spPr bwMode="auto">
          <a:xfrm>
            <a:off x="1524000" y="3886200"/>
            <a:ext cx="67056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247" name="Line 8"/>
          <p:cNvSpPr>
            <a:spLocks noChangeShapeType="1"/>
          </p:cNvSpPr>
          <p:nvPr/>
        </p:nvSpPr>
        <p:spPr bwMode="auto">
          <a:xfrm>
            <a:off x="1524000" y="1752600"/>
            <a:ext cx="67818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248" name="Text Box 9"/>
          <p:cNvSpPr txBox="1">
            <a:spLocks noChangeArrowheads="1"/>
          </p:cNvSpPr>
          <p:nvPr/>
        </p:nvSpPr>
        <p:spPr bwMode="auto">
          <a:xfrm>
            <a:off x="7620000" y="3429000"/>
            <a:ext cx="1066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CE2700"/>
                </a:solidFill>
              </a:rPr>
              <a:t>LCL</a:t>
            </a:r>
          </a:p>
        </p:txBody>
      </p:sp>
      <p:sp>
        <p:nvSpPr>
          <p:cNvPr id="10249" name="Text Box 10"/>
          <p:cNvSpPr txBox="1">
            <a:spLocks noChangeArrowheads="1"/>
          </p:cNvSpPr>
          <p:nvPr/>
        </p:nvSpPr>
        <p:spPr bwMode="auto">
          <a:xfrm>
            <a:off x="7620000" y="1295400"/>
            <a:ext cx="990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CE2700"/>
                </a:solidFill>
              </a:rPr>
              <a:t>UCL</a:t>
            </a:r>
          </a:p>
        </p:txBody>
      </p:sp>
      <p:sp>
        <p:nvSpPr>
          <p:cNvPr id="10250" name="Line 11"/>
          <p:cNvSpPr>
            <a:spLocks noChangeShapeType="1"/>
          </p:cNvSpPr>
          <p:nvPr/>
        </p:nvSpPr>
        <p:spPr bwMode="auto">
          <a:xfrm>
            <a:off x="1524000" y="2819400"/>
            <a:ext cx="68580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10242" name="Object 13"/>
          <p:cNvGraphicFramePr>
            <a:graphicFrameLocks noGrp="1" noChangeAspect="1"/>
          </p:cNvGraphicFramePr>
          <p:nvPr>
            <p:ph idx="1"/>
          </p:nvPr>
        </p:nvGraphicFramePr>
        <p:xfrm>
          <a:off x="7772400" y="2133600"/>
          <a:ext cx="396875" cy="754063"/>
        </p:xfrm>
        <a:graphic>
          <a:graphicData uri="http://schemas.openxmlformats.org/presentationml/2006/ole">
            <p:oleObj spid="_x0000_s10242" name="Equation" r:id="rId3" imgW="126890" imgH="241091" progId="Equation.3">
              <p:embed/>
            </p:oleObj>
          </a:graphicData>
        </a:graphic>
      </p:graphicFrame>
      <p:sp>
        <p:nvSpPr>
          <p:cNvPr id="10251" name="Text Box 16"/>
          <p:cNvSpPr txBox="1">
            <a:spLocks noChangeArrowheads="1"/>
          </p:cNvSpPr>
          <p:nvPr/>
        </p:nvSpPr>
        <p:spPr bwMode="auto">
          <a:xfrm>
            <a:off x="533400" y="1524000"/>
            <a:ext cx="1143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0033CC"/>
                </a:solidFill>
              </a:rPr>
              <a:t>12.14</a:t>
            </a:r>
          </a:p>
        </p:txBody>
      </p:sp>
      <p:sp>
        <p:nvSpPr>
          <p:cNvPr id="10252" name="Text Box 17"/>
          <p:cNvSpPr txBox="1">
            <a:spLocks noChangeArrowheads="1"/>
          </p:cNvSpPr>
          <p:nvPr/>
        </p:nvSpPr>
        <p:spPr bwMode="auto">
          <a:xfrm>
            <a:off x="533400" y="3657600"/>
            <a:ext cx="1600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0033CC"/>
                </a:solidFill>
              </a:rPr>
              <a:t>12.08</a:t>
            </a:r>
          </a:p>
        </p:txBody>
      </p:sp>
      <p:sp>
        <p:nvSpPr>
          <p:cNvPr id="10253" name="Text Box 18"/>
          <p:cNvSpPr txBox="1">
            <a:spLocks noChangeArrowheads="1"/>
          </p:cNvSpPr>
          <p:nvPr/>
        </p:nvSpPr>
        <p:spPr bwMode="auto">
          <a:xfrm>
            <a:off x="533400" y="2590800"/>
            <a:ext cx="1143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0033CC"/>
                </a:solidFill>
              </a:rPr>
              <a:t>12.11</a:t>
            </a:r>
          </a:p>
        </p:txBody>
      </p:sp>
      <p:sp>
        <p:nvSpPr>
          <p:cNvPr id="10254" name="Text Box 19"/>
          <p:cNvSpPr txBox="1">
            <a:spLocks noChangeArrowheads="1"/>
          </p:cNvSpPr>
          <p:nvPr/>
        </p:nvSpPr>
        <p:spPr bwMode="auto">
          <a:xfrm>
            <a:off x="4114800" y="5943600"/>
            <a:ext cx="2590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CE2700"/>
                </a:solidFill>
              </a:rPr>
              <a:t>Sample</a:t>
            </a:r>
          </a:p>
        </p:txBody>
      </p:sp>
      <p:sp>
        <p:nvSpPr>
          <p:cNvPr id="10255" name="Text Box 20"/>
          <p:cNvSpPr txBox="1">
            <a:spLocks noChangeArrowheads="1"/>
          </p:cNvSpPr>
          <p:nvPr/>
        </p:nvSpPr>
        <p:spPr bwMode="auto">
          <a:xfrm>
            <a:off x="2133600" y="5257800"/>
            <a:ext cx="228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CE2700"/>
                </a:solidFill>
              </a:rPr>
              <a:t>1</a:t>
            </a:r>
          </a:p>
        </p:txBody>
      </p:sp>
      <p:sp>
        <p:nvSpPr>
          <p:cNvPr id="10256" name="Text Box 21"/>
          <p:cNvSpPr txBox="1">
            <a:spLocks noChangeArrowheads="1"/>
          </p:cNvSpPr>
          <p:nvPr/>
        </p:nvSpPr>
        <p:spPr bwMode="auto">
          <a:xfrm>
            <a:off x="3352800" y="5257800"/>
            <a:ext cx="304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CE2700"/>
                </a:solidFill>
              </a:rPr>
              <a:t>2</a:t>
            </a:r>
          </a:p>
        </p:txBody>
      </p:sp>
      <p:sp>
        <p:nvSpPr>
          <p:cNvPr id="10257" name="Text Box 22"/>
          <p:cNvSpPr txBox="1">
            <a:spLocks noChangeArrowheads="1"/>
          </p:cNvSpPr>
          <p:nvPr/>
        </p:nvSpPr>
        <p:spPr bwMode="auto">
          <a:xfrm>
            <a:off x="4495800" y="5257800"/>
            <a:ext cx="609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CE2700"/>
                </a:solidFill>
              </a:rPr>
              <a:t>3</a:t>
            </a:r>
          </a:p>
        </p:txBody>
      </p:sp>
      <p:sp>
        <p:nvSpPr>
          <p:cNvPr id="10258" name="Text Box 23"/>
          <p:cNvSpPr txBox="1">
            <a:spLocks noChangeArrowheads="1"/>
          </p:cNvSpPr>
          <p:nvPr/>
        </p:nvSpPr>
        <p:spPr bwMode="auto">
          <a:xfrm>
            <a:off x="5638800" y="5257800"/>
            <a:ext cx="762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CE2700"/>
                </a:solidFill>
              </a:rPr>
              <a:t>4</a:t>
            </a:r>
          </a:p>
        </p:txBody>
      </p:sp>
      <p:sp>
        <p:nvSpPr>
          <p:cNvPr id="10259" name="Text Box 24"/>
          <p:cNvSpPr txBox="1">
            <a:spLocks noChangeArrowheads="1"/>
          </p:cNvSpPr>
          <p:nvPr/>
        </p:nvSpPr>
        <p:spPr bwMode="auto">
          <a:xfrm>
            <a:off x="6934200" y="5257800"/>
            <a:ext cx="609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CE2700"/>
                </a:solidFill>
              </a:rPr>
              <a:t>5</a:t>
            </a:r>
          </a:p>
        </p:txBody>
      </p:sp>
      <p:sp>
        <p:nvSpPr>
          <p:cNvPr id="10260" name="Oval 25"/>
          <p:cNvSpPr>
            <a:spLocks noChangeArrowheads="1"/>
          </p:cNvSpPr>
          <p:nvPr/>
        </p:nvSpPr>
        <p:spPr bwMode="auto">
          <a:xfrm>
            <a:off x="2133600" y="2971800"/>
            <a:ext cx="76200" cy="76200"/>
          </a:xfrm>
          <a:prstGeom prst="ellipse">
            <a:avLst/>
          </a:prstGeom>
          <a:solidFill>
            <a:srgbClr val="0033CC"/>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0261" name="Oval 26"/>
          <p:cNvSpPr>
            <a:spLocks noChangeArrowheads="1"/>
          </p:cNvSpPr>
          <p:nvPr/>
        </p:nvSpPr>
        <p:spPr bwMode="auto">
          <a:xfrm>
            <a:off x="3352800" y="2438400"/>
            <a:ext cx="76200" cy="76200"/>
          </a:xfrm>
          <a:prstGeom prst="ellipse">
            <a:avLst/>
          </a:prstGeom>
          <a:solidFill>
            <a:srgbClr val="0033CC"/>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0262" name="Oval 27"/>
          <p:cNvSpPr>
            <a:spLocks noChangeArrowheads="1"/>
          </p:cNvSpPr>
          <p:nvPr/>
        </p:nvSpPr>
        <p:spPr bwMode="auto">
          <a:xfrm>
            <a:off x="4572000" y="2743200"/>
            <a:ext cx="76200" cy="76200"/>
          </a:xfrm>
          <a:prstGeom prst="ellipse">
            <a:avLst/>
          </a:prstGeom>
          <a:solidFill>
            <a:srgbClr val="0033CC"/>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0263" name="Oval 28"/>
          <p:cNvSpPr>
            <a:spLocks noChangeArrowheads="1"/>
          </p:cNvSpPr>
          <p:nvPr/>
        </p:nvSpPr>
        <p:spPr bwMode="auto">
          <a:xfrm>
            <a:off x="5715000" y="2895600"/>
            <a:ext cx="76200" cy="76200"/>
          </a:xfrm>
          <a:prstGeom prst="ellipse">
            <a:avLst/>
          </a:prstGeom>
          <a:solidFill>
            <a:srgbClr val="0033CC"/>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0264" name="Oval 29"/>
          <p:cNvSpPr>
            <a:spLocks noChangeArrowheads="1"/>
          </p:cNvSpPr>
          <p:nvPr/>
        </p:nvSpPr>
        <p:spPr bwMode="auto">
          <a:xfrm>
            <a:off x="6858000" y="2514600"/>
            <a:ext cx="76200" cy="76200"/>
          </a:xfrm>
          <a:prstGeom prst="ellipse">
            <a:avLst/>
          </a:prstGeom>
          <a:solidFill>
            <a:srgbClr val="0033CC"/>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defRPr/>
            </a:pPr>
            <a:r>
              <a:rPr lang="en-US" sz="2800" b="1" smtClean="0">
                <a:solidFill>
                  <a:schemeClr val="tx1"/>
                </a:solidFill>
                <a:effectLst/>
                <a:latin typeface="Arial" panose="020B0604020202020204" pitchFamily="34" charset="0"/>
                <a:cs typeface="Arial" panose="020B0604020202020204" pitchFamily="34" charset="0"/>
              </a:rPr>
              <a:t>Mean chart</a:t>
            </a:r>
          </a:p>
        </p:txBody>
      </p:sp>
      <p:sp>
        <p:nvSpPr>
          <p:cNvPr id="11269" name="Rectangle 3"/>
          <p:cNvSpPr>
            <a:spLocks noGrp="1" noChangeArrowheads="1"/>
          </p:cNvSpPr>
          <p:nvPr>
            <p:ph type="body" sz="half" idx="1"/>
          </p:nvPr>
        </p:nvSpPr>
        <p:spPr>
          <a:xfrm>
            <a:off x="381000" y="1058863"/>
            <a:ext cx="8458200" cy="4941887"/>
          </a:xfrm>
        </p:spPr>
        <p:txBody>
          <a:bodyPr/>
          <a:lstStyle/>
          <a:p>
            <a:pPr eaLnBrk="1" hangingPunct="1"/>
            <a:r>
              <a:rPr lang="en-US" sz="2800" smtClean="0">
                <a:solidFill>
                  <a:srgbClr val="0033CC"/>
                </a:solidFill>
              </a:rPr>
              <a:t>A second approach</a:t>
            </a:r>
            <a:r>
              <a:rPr lang="en-US" sz="2800" smtClean="0">
                <a:solidFill>
                  <a:schemeClr val="tx2"/>
                </a:solidFill>
              </a:rPr>
              <a:t> to calculate the control limits:</a:t>
            </a:r>
          </a:p>
          <a:p>
            <a:pPr eaLnBrk="1" hangingPunct="1"/>
            <a:r>
              <a:rPr lang="en-US" sz="2800" smtClean="0">
                <a:solidFill>
                  <a:schemeClr val="tx2"/>
                </a:solidFill>
              </a:rPr>
              <a:t>This approach assumes that the range is in control</a:t>
            </a:r>
          </a:p>
          <a:p>
            <a:pPr eaLnBrk="1" hangingPunct="1">
              <a:buFont typeface="Symbol" panose="05050102010706020507" pitchFamily="18" charset="2"/>
              <a:buNone/>
            </a:pPr>
            <a:endParaRPr lang="en-US" sz="2800" smtClean="0">
              <a:solidFill>
                <a:schemeClr val="tx2"/>
              </a:solidFill>
            </a:endParaRPr>
          </a:p>
        </p:txBody>
      </p:sp>
      <p:graphicFrame>
        <p:nvGraphicFramePr>
          <p:cNvPr id="11266" name="Object 4"/>
          <p:cNvGraphicFramePr>
            <a:graphicFrameLocks noGrp="1" noChangeAspect="1"/>
          </p:cNvGraphicFramePr>
          <p:nvPr>
            <p:ph sz="quarter" idx="2"/>
          </p:nvPr>
        </p:nvGraphicFramePr>
        <p:xfrm>
          <a:off x="304800" y="2205038"/>
          <a:ext cx="4648200" cy="1833562"/>
        </p:xfrm>
        <a:graphic>
          <a:graphicData uri="http://schemas.openxmlformats.org/presentationml/2006/ole">
            <p:oleObj spid="_x0000_s11266" name="Equation" r:id="rId3" imgW="990600" imgH="558800" progId="Equation.3">
              <p:embed/>
            </p:oleObj>
          </a:graphicData>
        </a:graphic>
      </p:graphicFrame>
      <p:sp>
        <p:nvSpPr>
          <p:cNvPr id="11270" name="Text Box 6"/>
          <p:cNvSpPr txBox="1">
            <a:spLocks noChangeArrowheads="1"/>
          </p:cNvSpPr>
          <p:nvPr/>
        </p:nvSpPr>
        <p:spPr bwMode="auto">
          <a:xfrm>
            <a:off x="457200" y="4343400"/>
            <a:ext cx="6781800" cy="1768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000">
                <a:solidFill>
                  <a:srgbClr val="0033CC"/>
                </a:solidFill>
              </a:rPr>
              <a:t>Where:</a:t>
            </a:r>
          </a:p>
          <a:p>
            <a:pPr eaLnBrk="1" hangingPunct="1">
              <a:spcBef>
                <a:spcPct val="50000"/>
              </a:spcBef>
            </a:pPr>
            <a:r>
              <a:rPr lang="en-US" sz="2000">
                <a:solidFill>
                  <a:srgbClr val="0033CC"/>
                </a:solidFill>
              </a:rPr>
              <a:t>      A</a:t>
            </a:r>
            <a:r>
              <a:rPr lang="en-US" sz="2000" baseline="-25000">
                <a:solidFill>
                  <a:srgbClr val="0033CC"/>
                </a:solidFill>
              </a:rPr>
              <a:t>2</a:t>
            </a:r>
            <a:r>
              <a:rPr lang="en-US" sz="2000">
                <a:solidFill>
                  <a:srgbClr val="0033CC"/>
                </a:solidFill>
              </a:rPr>
              <a:t> = A factor from table 10.2 Page 441</a:t>
            </a:r>
          </a:p>
          <a:p>
            <a:pPr eaLnBrk="1" hangingPunct="1">
              <a:spcBef>
                <a:spcPct val="50000"/>
              </a:spcBef>
            </a:pPr>
            <a:endParaRPr lang="en-US" sz="2000">
              <a:solidFill>
                <a:srgbClr val="0033CC"/>
              </a:solidFill>
            </a:endParaRPr>
          </a:p>
          <a:p>
            <a:pPr eaLnBrk="1" hangingPunct="1">
              <a:spcBef>
                <a:spcPct val="50000"/>
              </a:spcBef>
            </a:pPr>
            <a:r>
              <a:rPr lang="en-US" sz="2000">
                <a:solidFill>
                  <a:srgbClr val="0033CC"/>
                </a:solidFill>
              </a:rPr>
              <a:t>           = Average of sample ranges</a:t>
            </a:r>
          </a:p>
        </p:txBody>
      </p:sp>
      <p:graphicFrame>
        <p:nvGraphicFramePr>
          <p:cNvPr id="11267" name="Object 7"/>
          <p:cNvGraphicFramePr>
            <a:graphicFrameLocks noGrp="1" noChangeAspect="1"/>
          </p:cNvGraphicFramePr>
          <p:nvPr>
            <p:ph sz="quarter" idx="3"/>
          </p:nvPr>
        </p:nvGraphicFramePr>
        <p:xfrm>
          <a:off x="914400" y="5510213"/>
          <a:ext cx="304800" cy="509587"/>
        </p:xfrm>
        <a:graphic>
          <a:graphicData uri="http://schemas.openxmlformats.org/presentationml/2006/ole">
            <p:oleObj spid="_x0000_s11267" name="Equation" r:id="rId4" imgW="152268" imgH="203024" progId="Equation.3">
              <p:embed/>
            </p:oleObj>
          </a:graphicData>
        </a:graphic>
      </p:graphicFrame>
      <p:sp>
        <p:nvSpPr>
          <p:cNvPr id="11271" name="Text Box 9"/>
          <p:cNvSpPr txBox="1">
            <a:spLocks noChangeArrowheads="1"/>
          </p:cNvSpPr>
          <p:nvPr/>
        </p:nvSpPr>
        <p:spPr bwMode="auto">
          <a:xfrm>
            <a:off x="6400800" y="3810000"/>
            <a:ext cx="2514600" cy="1465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solidFill>
                  <a:srgbClr val="CE2700"/>
                </a:solidFill>
              </a:rPr>
              <a:t>This approach is recommended when the process standard deviation is not known</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defRPr/>
            </a:pPr>
            <a:r>
              <a:rPr lang="en-US" sz="2800" b="1" dirty="0" smtClean="0">
                <a:solidFill>
                  <a:schemeClr val="tx1"/>
                </a:solidFill>
                <a:effectLst/>
                <a:latin typeface="Arial" panose="020B0604020202020204" pitchFamily="34" charset="0"/>
                <a:cs typeface="Arial" panose="020B0604020202020204" pitchFamily="34" charset="0"/>
              </a:rPr>
              <a:t>Example</a:t>
            </a:r>
          </a:p>
        </p:txBody>
      </p:sp>
      <p:sp>
        <p:nvSpPr>
          <p:cNvPr id="12294" name="Rectangle 3"/>
          <p:cNvSpPr>
            <a:spLocks noGrp="1" noChangeArrowheads="1"/>
          </p:cNvSpPr>
          <p:nvPr>
            <p:ph type="body" sz="half" idx="1"/>
          </p:nvPr>
        </p:nvSpPr>
        <p:spPr>
          <a:xfrm>
            <a:off x="381000" y="1058863"/>
            <a:ext cx="8382000" cy="4941887"/>
          </a:xfrm>
        </p:spPr>
        <p:txBody>
          <a:bodyPr/>
          <a:lstStyle/>
          <a:p>
            <a:pPr eaLnBrk="1" hangingPunct="1"/>
            <a:r>
              <a:rPr lang="en-US" sz="2800" dirty="0" smtClean="0">
                <a:solidFill>
                  <a:srgbClr val="0033CC"/>
                </a:solidFill>
                <a:latin typeface="Arial" panose="020B0604020202020204" pitchFamily="34" charset="0"/>
                <a:cs typeface="Arial" panose="020B0604020202020204" pitchFamily="34" charset="0"/>
              </a:rPr>
              <a:t>Twenty samples of n = 8</a:t>
            </a:r>
            <a:r>
              <a:rPr lang="ar-EG" sz="2800" dirty="0" smtClean="0">
                <a:solidFill>
                  <a:srgbClr val="0033CC"/>
                </a:solidFill>
                <a:latin typeface="Arial" panose="020B0604020202020204" pitchFamily="34" charset="0"/>
                <a:cs typeface="Arial" panose="020B0604020202020204" pitchFamily="34" charset="0"/>
              </a:rPr>
              <a:t> </a:t>
            </a:r>
            <a:r>
              <a:rPr lang="en-US" sz="2800" dirty="0" smtClean="0">
                <a:solidFill>
                  <a:srgbClr val="0033CC"/>
                </a:solidFill>
                <a:latin typeface="Arial" panose="020B0604020202020204" pitchFamily="34" charset="0"/>
                <a:cs typeface="Arial" panose="020B0604020202020204" pitchFamily="34" charset="0"/>
              </a:rPr>
              <a:t> have been taken from a cleaning operations. The average sample range for the 20 samples was 0.016 minute, and the average mean was 3 minutes. Determine three-sigma control limits for this process.</a:t>
            </a:r>
          </a:p>
          <a:p>
            <a:pPr eaLnBrk="1" hangingPunct="1"/>
            <a:r>
              <a:rPr lang="en-US" sz="2800" u="sng" dirty="0" smtClean="0">
                <a:solidFill>
                  <a:srgbClr val="CE2700"/>
                </a:solidFill>
                <a:cs typeface="Times New Roman" panose="02020603050405020304" pitchFamily="18" charset="0"/>
              </a:rPr>
              <a:t>Solution</a:t>
            </a:r>
          </a:p>
          <a:p>
            <a:pPr eaLnBrk="1" hangingPunct="1">
              <a:buFont typeface="Symbol" panose="05050102010706020507" pitchFamily="18" charset="2"/>
              <a:buNone/>
            </a:pPr>
            <a:endParaRPr lang="en-US" sz="2800" u="sng" dirty="0" smtClean="0">
              <a:solidFill>
                <a:srgbClr val="CE2700"/>
              </a:solidFill>
              <a:cs typeface="Times New Roman" panose="02020603050405020304" pitchFamily="18" charset="0"/>
            </a:endParaRPr>
          </a:p>
          <a:p>
            <a:pPr eaLnBrk="1" hangingPunct="1">
              <a:buFont typeface="Symbol" panose="05050102010706020507" pitchFamily="18" charset="2"/>
              <a:buNone/>
            </a:pPr>
            <a:r>
              <a:rPr lang="en-US" sz="2800" dirty="0" smtClean="0">
                <a:cs typeface="Times New Roman" panose="02020603050405020304" pitchFamily="18" charset="0"/>
              </a:rPr>
              <a:t>        = 3 min. ,      = 0.016, A</a:t>
            </a:r>
            <a:r>
              <a:rPr lang="en-US" sz="2800" baseline="-25000" dirty="0" smtClean="0">
                <a:cs typeface="Times New Roman" panose="02020603050405020304" pitchFamily="18" charset="0"/>
              </a:rPr>
              <a:t>2</a:t>
            </a:r>
            <a:r>
              <a:rPr lang="en-US" sz="2800" dirty="0" smtClean="0">
                <a:cs typeface="Times New Roman" panose="02020603050405020304" pitchFamily="18" charset="0"/>
              </a:rPr>
              <a:t> = 0.37 for n = 8 (table 10.2)</a:t>
            </a:r>
          </a:p>
          <a:p>
            <a:pPr eaLnBrk="1" hangingPunct="1">
              <a:buFont typeface="Symbol" panose="05050102010706020507" pitchFamily="18" charset="2"/>
              <a:buNone/>
            </a:pPr>
            <a:endParaRPr lang="en-US" sz="2800" dirty="0" smtClean="0">
              <a:cs typeface="Times New Roman" panose="02020603050405020304" pitchFamily="18" charset="0"/>
            </a:endParaRPr>
          </a:p>
          <a:p>
            <a:pPr eaLnBrk="1" hangingPunct="1">
              <a:buFont typeface="Symbol" panose="05050102010706020507" pitchFamily="18" charset="2"/>
              <a:buNone/>
            </a:pPr>
            <a:endParaRPr lang="en-US" sz="2800" dirty="0" smtClean="0">
              <a:cs typeface="Times New Roman" panose="02020603050405020304" pitchFamily="18" charset="0"/>
            </a:endParaRPr>
          </a:p>
          <a:p>
            <a:pPr eaLnBrk="1" hangingPunct="1">
              <a:buFont typeface="Symbol" panose="05050102010706020507" pitchFamily="18" charset="2"/>
              <a:buNone/>
            </a:pPr>
            <a:endParaRPr lang="en-US" sz="2800" dirty="0" smtClean="0">
              <a:cs typeface="Times New Roman" panose="02020603050405020304" pitchFamily="18" charset="0"/>
            </a:endParaRPr>
          </a:p>
        </p:txBody>
      </p:sp>
      <p:graphicFrame>
        <p:nvGraphicFramePr>
          <p:cNvPr id="12290" name="Object 6"/>
          <p:cNvGraphicFramePr>
            <a:graphicFrameLocks noGrp="1" noChangeAspect="1"/>
          </p:cNvGraphicFramePr>
          <p:nvPr>
            <p:ph sz="quarter" idx="3"/>
          </p:nvPr>
        </p:nvGraphicFramePr>
        <p:xfrm>
          <a:off x="2362200" y="4243388"/>
          <a:ext cx="417513" cy="557212"/>
        </p:xfrm>
        <a:graphic>
          <a:graphicData uri="http://schemas.openxmlformats.org/presentationml/2006/ole">
            <p:oleObj spid="_x0000_s12290" name="Equation" r:id="rId3" imgW="152268" imgH="203024" progId="Equation.3">
              <p:embed/>
            </p:oleObj>
          </a:graphicData>
        </a:graphic>
      </p:graphicFrame>
      <p:graphicFrame>
        <p:nvGraphicFramePr>
          <p:cNvPr id="12291" name="Object 8"/>
          <p:cNvGraphicFramePr>
            <a:graphicFrameLocks noChangeAspect="1"/>
          </p:cNvGraphicFramePr>
          <p:nvPr/>
        </p:nvGraphicFramePr>
        <p:xfrm>
          <a:off x="762000" y="4038600"/>
          <a:ext cx="509588" cy="762000"/>
        </p:xfrm>
        <a:graphic>
          <a:graphicData uri="http://schemas.openxmlformats.org/presentationml/2006/ole">
            <p:oleObj spid="_x0000_s12291" name="Equation" r:id="rId4" imgW="126890" imgH="241091" progId="Equation.3">
              <p:embed/>
            </p:oleObj>
          </a:graphicData>
        </a:graphic>
      </p:graphicFrame>
      <p:graphicFrame>
        <p:nvGraphicFramePr>
          <p:cNvPr id="12292" name="Object 9"/>
          <p:cNvGraphicFramePr>
            <a:graphicFrameLocks noChangeAspect="1"/>
          </p:cNvGraphicFramePr>
          <p:nvPr/>
        </p:nvGraphicFramePr>
        <p:xfrm>
          <a:off x="1155700" y="5105400"/>
          <a:ext cx="6908800" cy="1524000"/>
        </p:xfrm>
        <a:graphic>
          <a:graphicData uri="http://schemas.openxmlformats.org/presentationml/2006/ole">
            <p:oleObj spid="_x0000_s12292" name="Equation" r:id="rId5" imgW="2578100" imgH="558800" progId="Equation.3">
              <p:embed/>
            </p:oleObj>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defRPr/>
            </a:pPr>
            <a:r>
              <a:rPr lang="en-US" sz="2800" b="1" dirty="0" smtClean="0">
                <a:solidFill>
                  <a:schemeClr val="tx1"/>
                </a:solidFill>
                <a:effectLst/>
                <a:latin typeface="Arial" panose="020B0604020202020204" pitchFamily="34" charset="0"/>
                <a:cs typeface="Arial" panose="020B0604020202020204" pitchFamily="34" charset="0"/>
              </a:rPr>
              <a:t>Range Control Chart (R-chart)</a:t>
            </a:r>
          </a:p>
        </p:txBody>
      </p:sp>
      <p:sp>
        <p:nvSpPr>
          <p:cNvPr id="13316" name="Rectangle 3"/>
          <p:cNvSpPr>
            <a:spLocks noGrp="1" noChangeArrowheads="1"/>
          </p:cNvSpPr>
          <p:nvPr>
            <p:ph type="body" sz="half" idx="1"/>
          </p:nvPr>
        </p:nvSpPr>
        <p:spPr>
          <a:xfrm>
            <a:off x="381000" y="1058863"/>
            <a:ext cx="8458200" cy="4941887"/>
          </a:xfrm>
        </p:spPr>
        <p:txBody>
          <a:bodyPr/>
          <a:lstStyle/>
          <a:p>
            <a:pPr algn="just" eaLnBrk="1" hangingPunct="1"/>
            <a:r>
              <a:rPr lang="en-US" sz="2400" dirty="0" smtClean="0">
                <a:latin typeface="Arial" panose="020B0604020202020204" pitchFamily="34" charset="0"/>
                <a:cs typeface="Arial" panose="020B0604020202020204" pitchFamily="34" charset="0"/>
              </a:rPr>
              <a:t>The R-charts are used to monitor process dispersion; they are sensitive to changes in process dispersion. Although the underlying sampling distribution of the range is not normal, the concept for use of range charts are much the same as those for use of mean chart.</a:t>
            </a:r>
          </a:p>
          <a:p>
            <a:pPr eaLnBrk="1" hangingPunct="1"/>
            <a:r>
              <a:rPr lang="en-US" sz="2800" dirty="0" smtClean="0">
                <a:solidFill>
                  <a:srgbClr val="0033CC"/>
                </a:solidFill>
              </a:rPr>
              <a:t>Control limits:</a:t>
            </a:r>
          </a:p>
          <a:p>
            <a:pPr eaLnBrk="1" hangingPunct="1">
              <a:buFont typeface="Symbol" panose="05050102010706020507" pitchFamily="18" charset="2"/>
              <a:buNone/>
            </a:pPr>
            <a:r>
              <a:rPr lang="en-US" sz="2800" dirty="0" smtClean="0"/>
              <a:t> </a:t>
            </a:r>
          </a:p>
        </p:txBody>
      </p:sp>
      <p:graphicFrame>
        <p:nvGraphicFramePr>
          <p:cNvPr id="13314" name="Object 4"/>
          <p:cNvGraphicFramePr>
            <a:graphicFrameLocks noGrp="1" noChangeAspect="1"/>
          </p:cNvGraphicFramePr>
          <p:nvPr>
            <p:ph sz="half" idx="2"/>
          </p:nvPr>
        </p:nvGraphicFramePr>
        <p:xfrm>
          <a:off x="914400" y="3810000"/>
          <a:ext cx="2133600" cy="1333500"/>
        </p:xfrm>
        <a:graphic>
          <a:graphicData uri="http://schemas.openxmlformats.org/presentationml/2006/ole">
            <p:oleObj spid="_x0000_s13314" name="Equation" r:id="rId3" imgW="787400" imgH="508000" progId="Equation.3">
              <p:embed/>
            </p:oleObj>
          </a:graphicData>
        </a:graphic>
      </p:graphicFrame>
      <p:sp>
        <p:nvSpPr>
          <p:cNvPr id="13317" name="Text Box 6"/>
          <p:cNvSpPr txBox="1">
            <a:spLocks noChangeArrowheads="1"/>
          </p:cNvSpPr>
          <p:nvPr/>
        </p:nvSpPr>
        <p:spPr bwMode="auto">
          <a:xfrm>
            <a:off x="762000" y="5486400"/>
            <a:ext cx="7924800" cy="1370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dirty="0">
                <a:solidFill>
                  <a:srgbClr val="CE2700"/>
                </a:solidFill>
              </a:rPr>
              <a:t>Where values of D</a:t>
            </a:r>
            <a:r>
              <a:rPr lang="en-US" sz="2400" baseline="-25000" dirty="0">
                <a:solidFill>
                  <a:srgbClr val="CE2700"/>
                </a:solidFill>
              </a:rPr>
              <a:t>3</a:t>
            </a:r>
            <a:r>
              <a:rPr lang="en-US" sz="2400" dirty="0">
                <a:solidFill>
                  <a:srgbClr val="CE2700"/>
                </a:solidFill>
              </a:rPr>
              <a:t> and D</a:t>
            </a:r>
            <a:r>
              <a:rPr lang="en-US" sz="2400" baseline="-25000" dirty="0">
                <a:solidFill>
                  <a:srgbClr val="CE2700"/>
                </a:solidFill>
              </a:rPr>
              <a:t>4</a:t>
            </a:r>
            <a:r>
              <a:rPr lang="en-US" sz="2400" dirty="0">
                <a:solidFill>
                  <a:srgbClr val="CE2700"/>
                </a:solidFill>
              </a:rPr>
              <a:t> are obtained from table 10.2 page 441</a:t>
            </a:r>
          </a:p>
          <a:p>
            <a:pPr eaLnBrk="1" hangingPunct="1">
              <a:spcBef>
                <a:spcPct val="50000"/>
              </a:spcBef>
            </a:pPr>
            <a:endParaRPr lang="en-US" sz="2400" dirty="0">
              <a:solidFill>
                <a:srgbClr val="CE27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defRPr/>
            </a:pPr>
            <a:r>
              <a:rPr lang="en-US" sz="2800" b="1" dirty="0" smtClean="0">
                <a:solidFill>
                  <a:schemeClr val="tx1"/>
                </a:solidFill>
                <a:effectLst/>
                <a:latin typeface="Arial" panose="020B0604020202020204" pitchFamily="34" charset="0"/>
                <a:cs typeface="Arial" panose="020B0604020202020204" pitchFamily="34" charset="0"/>
              </a:rPr>
              <a:t>R-chart</a:t>
            </a:r>
          </a:p>
        </p:txBody>
      </p:sp>
      <p:sp>
        <p:nvSpPr>
          <p:cNvPr id="14340" name="Rectangle 3"/>
          <p:cNvSpPr>
            <a:spLocks noGrp="1" noChangeArrowheads="1"/>
          </p:cNvSpPr>
          <p:nvPr>
            <p:ph type="body" sz="half" idx="1"/>
          </p:nvPr>
        </p:nvSpPr>
        <p:spPr>
          <a:xfrm>
            <a:off x="381000" y="1058863"/>
            <a:ext cx="8534400" cy="4941887"/>
          </a:xfrm>
        </p:spPr>
        <p:txBody>
          <a:bodyPr/>
          <a:lstStyle/>
          <a:p>
            <a:pPr algn="just" eaLnBrk="1" hangingPunct="1"/>
            <a:r>
              <a:rPr lang="en-US" sz="2400" b="1" u="sng" dirty="0" smtClean="0">
                <a:solidFill>
                  <a:srgbClr val="2237A0"/>
                </a:solidFill>
                <a:latin typeface="Arial" panose="020B0604020202020204" pitchFamily="34" charset="0"/>
                <a:cs typeface="Arial" panose="020B0604020202020204" pitchFamily="34" charset="0"/>
              </a:rPr>
              <a:t>Example</a:t>
            </a:r>
          </a:p>
          <a:p>
            <a:pPr algn="just" eaLnBrk="1" hangingPunct="1">
              <a:buFont typeface="Symbol" panose="05050102010706020507" pitchFamily="18" charset="2"/>
              <a:buNone/>
            </a:pPr>
            <a:r>
              <a:rPr lang="en-US" sz="2400" dirty="0" smtClean="0">
                <a:latin typeface="Arial" panose="020B0604020202020204" pitchFamily="34" charset="0"/>
                <a:cs typeface="Arial" panose="020B0604020202020204" pitchFamily="34" charset="0"/>
              </a:rPr>
              <a:t>  Twenty-five samples of n = 10 observations have been taken from a milling process. The average sample range was 0.01 centimeter. Determine upper and lower control limits for sample ranges.</a:t>
            </a:r>
          </a:p>
          <a:p>
            <a:pPr eaLnBrk="1" hangingPunct="1"/>
            <a:r>
              <a:rPr lang="en-US" sz="2800" u="sng" dirty="0" smtClean="0">
                <a:solidFill>
                  <a:srgbClr val="CE2700"/>
                </a:solidFill>
              </a:rPr>
              <a:t>Solution</a:t>
            </a:r>
          </a:p>
          <a:p>
            <a:pPr eaLnBrk="1" hangingPunct="1">
              <a:buFont typeface="Symbol" panose="05050102010706020507" pitchFamily="18" charset="2"/>
              <a:buNone/>
            </a:pPr>
            <a:r>
              <a:rPr lang="en-US" sz="2800" dirty="0" smtClean="0"/>
              <a:t>           = 0.01 cm,    n = 10</a:t>
            </a:r>
          </a:p>
          <a:p>
            <a:pPr eaLnBrk="1" hangingPunct="1">
              <a:buFont typeface="Symbol" panose="05050102010706020507" pitchFamily="18" charset="2"/>
              <a:buNone/>
            </a:pPr>
            <a:r>
              <a:rPr lang="en-US" sz="2800" dirty="0" smtClean="0"/>
              <a:t>From table 10.2, for n = 10, D</a:t>
            </a:r>
            <a:r>
              <a:rPr lang="en-US" sz="2800" baseline="-25000" dirty="0" smtClean="0"/>
              <a:t>4</a:t>
            </a:r>
            <a:r>
              <a:rPr lang="en-US" sz="2800" dirty="0" smtClean="0"/>
              <a:t> = 1.78 and D</a:t>
            </a:r>
            <a:r>
              <a:rPr lang="en-US" sz="2800" baseline="-25000" dirty="0" smtClean="0"/>
              <a:t>3</a:t>
            </a:r>
            <a:r>
              <a:rPr lang="en-US" sz="2800" dirty="0" smtClean="0"/>
              <a:t> = 0.22</a:t>
            </a:r>
          </a:p>
          <a:p>
            <a:pPr eaLnBrk="1" hangingPunct="1">
              <a:buFont typeface="Symbol" panose="05050102010706020507" pitchFamily="18" charset="2"/>
              <a:buNone/>
            </a:pPr>
            <a:r>
              <a:rPr lang="en-US" sz="2800" dirty="0" smtClean="0"/>
              <a:t>UCL = 1.78(0.01) = 0.0178 or 0.018</a:t>
            </a:r>
          </a:p>
          <a:p>
            <a:pPr eaLnBrk="1" hangingPunct="1">
              <a:buFont typeface="Symbol" panose="05050102010706020507" pitchFamily="18" charset="2"/>
              <a:buNone/>
            </a:pPr>
            <a:r>
              <a:rPr lang="en-US" sz="2800" dirty="0" smtClean="0"/>
              <a:t>LCL = 0.22(0.01) = 0.0022 or 0.002</a:t>
            </a:r>
          </a:p>
        </p:txBody>
      </p:sp>
      <p:graphicFrame>
        <p:nvGraphicFramePr>
          <p:cNvPr id="14338" name="Object 4"/>
          <p:cNvGraphicFramePr>
            <a:graphicFrameLocks noGrp="1" noChangeAspect="1"/>
          </p:cNvGraphicFramePr>
          <p:nvPr>
            <p:ph sz="half" idx="2"/>
          </p:nvPr>
        </p:nvGraphicFramePr>
        <p:xfrm>
          <a:off x="914400" y="3581400"/>
          <a:ext cx="458787" cy="611188"/>
        </p:xfrm>
        <a:graphic>
          <a:graphicData uri="http://schemas.openxmlformats.org/presentationml/2006/ole">
            <p:oleObj spid="_x0000_s14338" name="Equation" r:id="rId3" imgW="152268" imgH="203024" progId="Equation.3">
              <p:embed/>
            </p:oleObj>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defRPr/>
            </a:pPr>
            <a:r>
              <a:rPr lang="en-US" dirty="0" smtClean="0"/>
              <a:t>R-Chart</a:t>
            </a:r>
          </a:p>
        </p:txBody>
      </p:sp>
      <p:sp>
        <p:nvSpPr>
          <p:cNvPr id="58371" name="Rectangle 3"/>
          <p:cNvSpPr>
            <a:spLocks noGrp="1" noChangeArrowheads="1"/>
          </p:cNvSpPr>
          <p:nvPr>
            <p:ph type="body" sz="half" idx="1"/>
          </p:nvPr>
        </p:nvSpPr>
        <p:spPr>
          <a:xfrm>
            <a:off x="381000" y="1058863"/>
            <a:ext cx="8458200" cy="4941887"/>
          </a:xfrm>
        </p:spPr>
        <p:txBody>
          <a:bodyPr/>
          <a:lstStyle/>
          <a:p>
            <a:pPr algn="just" eaLnBrk="1" hangingPunct="1"/>
            <a:r>
              <a:rPr lang="en-US" sz="2400" b="1" u="sng" dirty="0" smtClean="0">
                <a:latin typeface="Arial" panose="020B0604020202020204" pitchFamily="34" charset="0"/>
                <a:cs typeface="Arial" panose="020B0604020202020204" pitchFamily="34" charset="0"/>
              </a:rPr>
              <a:t>Example</a:t>
            </a:r>
          </a:p>
          <a:p>
            <a:pPr algn="just" eaLnBrk="1" hangingPunct="1">
              <a:buFont typeface="Symbol" panose="05050102010706020507" pitchFamily="18" charset="2"/>
              <a:buNone/>
            </a:pPr>
            <a:r>
              <a:rPr lang="en-US" sz="2400" dirty="0" smtClean="0">
                <a:latin typeface="Arial" panose="020B0604020202020204" pitchFamily="34" charset="0"/>
                <a:cs typeface="Arial" panose="020B0604020202020204" pitchFamily="34" charset="0"/>
              </a:rPr>
              <a:t>   Small boxes of cereal are labeled “net weight 10 ounces.” Each hour, a random sample of  size n = 4 boxes are weighted to check process control. Five hours of observation yielded the following:</a:t>
            </a:r>
          </a:p>
          <a:p>
            <a:pPr eaLnBrk="1" hangingPunct="1">
              <a:buFont typeface="Symbol" panose="05050102010706020507" pitchFamily="18" charset="2"/>
              <a:buNone/>
            </a:pPr>
            <a:endParaRPr lang="en-US" sz="2800" dirty="0" smtClean="0"/>
          </a:p>
        </p:txBody>
      </p:sp>
      <p:graphicFrame>
        <p:nvGraphicFramePr>
          <p:cNvPr id="112700" name="Group 60"/>
          <p:cNvGraphicFramePr>
            <a:graphicFrameLocks noGrp="1"/>
          </p:cNvGraphicFramePr>
          <p:nvPr>
            <p:ph sz="half" idx="2"/>
          </p:nvPr>
        </p:nvGraphicFramePr>
        <p:xfrm>
          <a:off x="762000" y="3505200"/>
          <a:ext cx="7924800" cy="3108852"/>
        </p:xfrm>
        <a:graphic>
          <a:graphicData uri="http://schemas.openxmlformats.org/drawingml/2006/table">
            <a:tbl>
              <a:tblPr/>
              <a:tblGrid>
                <a:gridCol w="1320800"/>
                <a:gridCol w="1322388"/>
                <a:gridCol w="1320800"/>
                <a:gridCol w="1317625"/>
                <a:gridCol w="1322387"/>
                <a:gridCol w="1320800"/>
              </a:tblGrid>
              <a:tr h="518054">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rgbClr val="2237A0"/>
                          </a:solidFill>
                          <a:effectLst/>
                          <a:latin typeface="Times New Roman" pitchFamily="18" charset="0"/>
                        </a:rPr>
                        <a:t>Time</a:t>
                      </a: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rgbClr val="2237A0"/>
                          </a:solidFill>
                          <a:effectLst/>
                          <a:latin typeface="Times New Roman" pitchFamily="18" charset="0"/>
                        </a:rPr>
                        <a:t>Box 1</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rgbClr val="2237A0"/>
                          </a:solidFill>
                          <a:effectLst/>
                          <a:latin typeface="Times New Roman" pitchFamily="18" charset="0"/>
                        </a:rPr>
                        <a:t>Box 2</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rgbClr val="2237A0"/>
                          </a:solidFill>
                          <a:effectLst/>
                          <a:latin typeface="Times New Roman" pitchFamily="18" charset="0"/>
                        </a:rPr>
                        <a:t>Box 3</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rgbClr val="2237A0"/>
                          </a:solidFill>
                          <a:effectLst/>
                          <a:latin typeface="Times New Roman" pitchFamily="18" charset="0"/>
                        </a:rPr>
                        <a:t>Box 4</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rgbClr val="FF0066"/>
                          </a:solidFill>
                          <a:effectLst/>
                          <a:latin typeface="Times New Roman" pitchFamily="18" charset="0"/>
                        </a:rPr>
                        <a:t>Range</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054">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9 A.M.</a:t>
                      </a: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1" u="none" strike="noStrike" cap="none" normalizeH="0" baseline="0" smtClean="0">
                          <a:ln>
                            <a:noFill/>
                          </a:ln>
                          <a:solidFill>
                            <a:srgbClr val="CE2700"/>
                          </a:solidFill>
                          <a:effectLst/>
                          <a:latin typeface="Times New Roman" pitchFamily="18" charset="0"/>
                        </a:rPr>
                        <a:t>9.8</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1" u="none" strike="noStrike" cap="none" normalizeH="0" baseline="0" smtClean="0">
                          <a:ln>
                            <a:noFill/>
                          </a:ln>
                          <a:solidFill>
                            <a:srgbClr val="CE2700"/>
                          </a:solidFill>
                          <a:effectLst/>
                          <a:latin typeface="Times New Roman" pitchFamily="18" charset="0"/>
                        </a:rPr>
                        <a:t>10.4</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9.9</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10.3</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0.6</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054">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10 A.M</a:t>
                      </a: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10.1</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1" u="none" strike="noStrike" cap="none" normalizeH="0" baseline="0" smtClean="0">
                          <a:ln>
                            <a:noFill/>
                          </a:ln>
                          <a:solidFill>
                            <a:srgbClr val="CE2700"/>
                          </a:solidFill>
                          <a:effectLst/>
                          <a:latin typeface="Times New Roman" pitchFamily="18" charset="0"/>
                        </a:rPr>
                        <a:t>10.2</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9.9</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1" u="none" strike="noStrike" cap="none" normalizeH="0" baseline="0" smtClean="0">
                          <a:ln>
                            <a:noFill/>
                          </a:ln>
                          <a:solidFill>
                            <a:srgbClr val="CE2700"/>
                          </a:solidFill>
                          <a:effectLst/>
                          <a:latin typeface="Times New Roman" pitchFamily="18" charset="0"/>
                        </a:rPr>
                        <a:t>9.8</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0.4</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054">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11 A.M</a:t>
                      </a: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1" u="none" strike="noStrike" cap="none" normalizeH="0" baseline="0" smtClean="0">
                          <a:ln>
                            <a:noFill/>
                          </a:ln>
                          <a:solidFill>
                            <a:srgbClr val="CE2700"/>
                          </a:solidFill>
                          <a:effectLst/>
                          <a:latin typeface="Times New Roman" pitchFamily="18" charset="0"/>
                        </a:rPr>
                        <a:t>9.9</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1" u="none" strike="noStrike" cap="none" normalizeH="0" baseline="0" smtClean="0">
                          <a:ln>
                            <a:noFill/>
                          </a:ln>
                          <a:solidFill>
                            <a:srgbClr val="CE2700"/>
                          </a:solidFill>
                          <a:effectLst/>
                          <a:latin typeface="Times New Roman" pitchFamily="18" charset="0"/>
                        </a:rPr>
                        <a:t>10.5</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10.3</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10.1</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0.6</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054">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Noon</a:t>
                      </a: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1" u="none" strike="noStrike" cap="none" normalizeH="0" baseline="0" smtClean="0">
                          <a:ln>
                            <a:noFill/>
                          </a:ln>
                          <a:solidFill>
                            <a:srgbClr val="CE2700"/>
                          </a:solidFill>
                          <a:effectLst/>
                          <a:latin typeface="Times New Roman" pitchFamily="18" charset="0"/>
                        </a:rPr>
                        <a:t>9.7</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9.8</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1" u="none" strike="noStrike" cap="none" normalizeH="0" baseline="0" smtClean="0">
                          <a:ln>
                            <a:noFill/>
                          </a:ln>
                          <a:solidFill>
                            <a:srgbClr val="CE2700"/>
                          </a:solidFill>
                          <a:effectLst/>
                          <a:latin typeface="Times New Roman" pitchFamily="18" charset="0"/>
                        </a:rPr>
                        <a:t>10.3</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10.2</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0.6</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054">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1 P.M</a:t>
                      </a: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1" u="none" strike="noStrike" cap="none" normalizeH="0" baseline="0" smtClean="0">
                          <a:ln>
                            <a:noFill/>
                          </a:ln>
                          <a:solidFill>
                            <a:srgbClr val="CE2700"/>
                          </a:solidFill>
                          <a:effectLst/>
                          <a:latin typeface="Times New Roman" pitchFamily="18" charset="0"/>
                        </a:rPr>
                        <a:t>9.7</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1" u="none" strike="noStrike" cap="none" normalizeH="0" baseline="0" smtClean="0">
                          <a:ln>
                            <a:noFill/>
                          </a:ln>
                          <a:solidFill>
                            <a:srgbClr val="CE2700"/>
                          </a:solidFill>
                          <a:effectLst/>
                          <a:latin typeface="Times New Roman" pitchFamily="18" charset="0"/>
                        </a:rPr>
                        <a:t>10.1</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9.9</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9.9</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0.4</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defRPr/>
            </a:pPr>
            <a:r>
              <a:rPr lang="en-US" smtClean="0"/>
              <a:t>R-Chart</a:t>
            </a:r>
          </a:p>
        </p:txBody>
      </p:sp>
      <p:sp>
        <p:nvSpPr>
          <p:cNvPr id="15364" name="Rectangle 3"/>
          <p:cNvSpPr>
            <a:spLocks noGrp="1" noChangeArrowheads="1"/>
          </p:cNvSpPr>
          <p:nvPr>
            <p:ph type="body" sz="half" idx="1"/>
          </p:nvPr>
        </p:nvSpPr>
        <p:spPr>
          <a:xfrm>
            <a:off x="381000" y="1058863"/>
            <a:ext cx="8534400" cy="4941887"/>
          </a:xfrm>
        </p:spPr>
        <p:txBody>
          <a:bodyPr/>
          <a:lstStyle/>
          <a:p>
            <a:pPr eaLnBrk="1" hangingPunct="1"/>
            <a:r>
              <a:rPr lang="en-US" b="1" u="sng" dirty="0" smtClean="0">
                <a:solidFill>
                  <a:srgbClr val="CE2700"/>
                </a:solidFill>
              </a:rPr>
              <a:t>Solution</a:t>
            </a:r>
          </a:p>
          <a:p>
            <a:pPr eaLnBrk="1" hangingPunct="1">
              <a:buFont typeface="Symbol" panose="05050102010706020507" pitchFamily="18" charset="2"/>
              <a:buNone/>
            </a:pPr>
            <a:r>
              <a:rPr lang="en-US" sz="2800" dirty="0" smtClean="0">
                <a:solidFill>
                  <a:srgbClr val="CE2700"/>
                </a:solidFill>
              </a:rPr>
              <a:t>n = 4</a:t>
            </a:r>
          </a:p>
          <a:p>
            <a:pPr eaLnBrk="1" hangingPunct="1">
              <a:buFont typeface="Symbol" panose="05050102010706020507" pitchFamily="18" charset="2"/>
              <a:buNone/>
            </a:pPr>
            <a:r>
              <a:rPr lang="en-US" sz="2800" dirty="0" smtClean="0">
                <a:solidFill>
                  <a:srgbClr val="CE2700"/>
                </a:solidFill>
              </a:rPr>
              <a:t>For n = 4 , D</a:t>
            </a:r>
            <a:r>
              <a:rPr lang="en-US" sz="2800" baseline="-25000" dirty="0" smtClean="0">
                <a:solidFill>
                  <a:srgbClr val="CE2700"/>
                </a:solidFill>
              </a:rPr>
              <a:t>3</a:t>
            </a:r>
            <a:r>
              <a:rPr lang="en-US" sz="2800" dirty="0" smtClean="0">
                <a:solidFill>
                  <a:srgbClr val="CE2700"/>
                </a:solidFill>
              </a:rPr>
              <a:t> = 0 and D</a:t>
            </a:r>
            <a:r>
              <a:rPr lang="en-US" sz="2800" baseline="-25000" dirty="0" smtClean="0">
                <a:solidFill>
                  <a:srgbClr val="CE2700"/>
                </a:solidFill>
              </a:rPr>
              <a:t>4</a:t>
            </a:r>
            <a:r>
              <a:rPr lang="en-US" sz="2800" dirty="0" smtClean="0">
                <a:solidFill>
                  <a:srgbClr val="CE2700"/>
                </a:solidFill>
              </a:rPr>
              <a:t> = 2.28</a:t>
            </a:r>
          </a:p>
          <a:p>
            <a:pPr eaLnBrk="1" hangingPunct="1">
              <a:buFont typeface="Symbol" panose="05050102010706020507" pitchFamily="18" charset="2"/>
              <a:buNone/>
            </a:pPr>
            <a:endParaRPr lang="en-US" sz="2800" dirty="0" smtClean="0">
              <a:solidFill>
                <a:srgbClr val="CE2700"/>
              </a:solidFill>
            </a:endParaRPr>
          </a:p>
        </p:txBody>
      </p:sp>
      <p:graphicFrame>
        <p:nvGraphicFramePr>
          <p:cNvPr id="15362" name="Object 4"/>
          <p:cNvGraphicFramePr>
            <a:graphicFrameLocks noGrp="1" noChangeAspect="1"/>
          </p:cNvGraphicFramePr>
          <p:nvPr>
            <p:ph sz="half" idx="2"/>
          </p:nvPr>
        </p:nvGraphicFramePr>
        <p:xfrm>
          <a:off x="457200" y="3276600"/>
          <a:ext cx="6019800" cy="1524000"/>
        </p:xfrm>
        <a:graphic>
          <a:graphicData uri="http://schemas.openxmlformats.org/presentationml/2006/ole">
            <p:oleObj spid="_x0000_s15362" name="Equation" r:id="rId3" imgW="2286000" imgH="914400" progId="Equation.3">
              <p:embed/>
            </p:oleObj>
          </a:graphicData>
        </a:graphic>
      </p:graphicFrame>
      <p:sp>
        <p:nvSpPr>
          <p:cNvPr id="15365" name="Text Box 6"/>
          <p:cNvSpPr txBox="1">
            <a:spLocks noChangeArrowheads="1"/>
          </p:cNvSpPr>
          <p:nvPr/>
        </p:nvSpPr>
        <p:spPr bwMode="auto">
          <a:xfrm>
            <a:off x="381000" y="5257800"/>
            <a:ext cx="8229600" cy="822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CE2700"/>
                </a:solidFill>
              </a:rPr>
              <a:t>Since all ranges are between the upper and lower limits, we conclude that the process is in control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eaLnBrk="1" hangingPunct="1">
              <a:defRPr/>
            </a:pPr>
            <a:r>
              <a:rPr lang="en-US" smtClean="0"/>
              <a:t>Using Mean and Range Charts</a:t>
            </a:r>
          </a:p>
        </p:txBody>
      </p:sp>
      <p:sp>
        <p:nvSpPr>
          <p:cNvPr id="59395" name="Rectangle 3"/>
          <p:cNvSpPr>
            <a:spLocks noGrp="1" noChangeArrowheads="1"/>
          </p:cNvSpPr>
          <p:nvPr>
            <p:ph type="body" idx="1"/>
          </p:nvPr>
        </p:nvSpPr>
        <p:spPr/>
        <p:txBody>
          <a:bodyPr>
            <a:normAutofit/>
          </a:bodyPr>
          <a:lstStyle/>
          <a:p>
            <a:pPr eaLnBrk="1" hangingPunct="1">
              <a:lnSpc>
                <a:spcPct val="90000"/>
              </a:lnSpc>
            </a:pPr>
            <a:r>
              <a:rPr lang="en-US" dirty="0" smtClean="0"/>
              <a:t>Mean control charts and range control charts </a:t>
            </a:r>
            <a:r>
              <a:rPr lang="en-US" dirty="0" smtClean="0">
                <a:solidFill>
                  <a:srgbClr val="2237A0"/>
                </a:solidFill>
              </a:rPr>
              <a:t>provide different perspectives</a:t>
            </a:r>
            <a:r>
              <a:rPr lang="en-US" dirty="0" smtClean="0"/>
              <a:t> on a process.</a:t>
            </a:r>
          </a:p>
          <a:p>
            <a:pPr eaLnBrk="1" hangingPunct="1">
              <a:lnSpc>
                <a:spcPct val="90000"/>
              </a:lnSpc>
              <a:buFont typeface="Symbol" panose="05050102010706020507" pitchFamily="18" charset="2"/>
              <a:buNone/>
            </a:pPr>
            <a:endParaRPr lang="en-US" dirty="0" smtClean="0"/>
          </a:p>
          <a:p>
            <a:pPr eaLnBrk="1" hangingPunct="1">
              <a:lnSpc>
                <a:spcPct val="90000"/>
              </a:lnSpc>
            </a:pPr>
            <a:r>
              <a:rPr lang="en-US" dirty="0" smtClean="0"/>
              <a:t>The mean charts are </a:t>
            </a:r>
            <a:r>
              <a:rPr lang="en-US" dirty="0" smtClean="0">
                <a:solidFill>
                  <a:srgbClr val="2237A0"/>
                </a:solidFill>
              </a:rPr>
              <a:t>sensitive to shifts in process mean</a:t>
            </a:r>
            <a:r>
              <a:rPr lang="en-US" dirty="0" smtClean="0"/>
              <a:t>, whereas </a:t>
            </a:r>
            <a:r>
              <a:rPr lang="en-US" dirty="0" smtClean="0">
                <a:solidFill>
                  <a:srgbClr val="2237A0"/>
                </a:solidFill>
              </a:rPr>
              <a:t>range charts are sensitive to changes in process dispersion.</a:t>
            </a:r>
          </a:p>
          <a:p>
            <a:pPr eaLnBrk="1" hangingPunct="1">
              <a:lnSpc>
                <a:spcPct val="90000"/>
              </a:lnSpc>
              <a:buFont typeface="Symbol" panose="05050102010706020507" pitchFamily="18" charset="2"/>
              <a:buNone/>
            </a:pPr>
            <a:endParaRPr lang="en-US" dirty="0" smtClean="0">
              <a:solidFill>
                <a:srgbClr val="2237A0"/>
              </a:solidFill>
            </a:endParaRPr>
          </a:p>
          <a:p>
            <a:pPr eaLnBrk="1" hangingPunct="1">
              <a:lnSpc>
                <a:spcPct val="90000"/>
              </a:lnSpc>
            </a:pPr>
            <a:r>
              <a:rPr lang="en-US" dirty="0" smtClean="0"/>
              <a:t>Because of this difference in perspective, </a:t>
            </a:r>
            <a:r>
              <a:rPr lang="en-US" dirty="0" smtClean="0">
                <a:solidFill>
                  <a:srgbClr val="2237A0"/>
                </a:solidFill>
              </a:rPr>
              <a:t>both types of charts might be used</a:t>
            </a:r>
            <a:r>
              <a:rPr lang="en-US" dirty="0" smtClean="0"/>
              <a:t> to monitor the same process. </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2352675" y="5127625"/>
            <a:ext cx="4130675" cy="1073150"/>
          </a:xfrm>
          <a:prstGeom prst="rect">
            <a:avLst/>
          </a:prstGeom>
          <a:solidFill>
            <a:schemeClr val="hlink"/>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34820" name="Rectangle 4"/>
          <p:cNvSpPr>
            <a:spLocks noGrp="1" noChangeArrowheads="1"/>
          </p:cNvSpPr>
          <p:nvPr>
            <p:ph type="title"/>
          </p:nvPr>
        </p:nvSpPr>
        <p:spPr>
          <a:xfrm>
            <a:off x="0" y="341313"/>
            <a:ext cx="9144000" cy="477837"/>
          </a:xfrm>
        </p:spPr>
        <p:txBody>
          <a:bodyPr lIns="90488" tIns="44450" rIns="90488" bIns="44450" anchor="b">
            <a:normAutofit fontScale="90000"/>
          </a:bodyPr>
          <a:lstStyle/>
          <a:p>
            <a:pPr eaLnBrk="1" hangingPunct="1">
              <a:defRPr/>
            </a:pPr>
            <a:r>
              <a:rPr lang="en-US" sz="2800" b="1" dirty="0" smtClean="0">
                <a:solidFill>
                  <a:schemeClr val="tx1"/>
                </a:solidFill>
                <a:effectLst/>
                <a:latin typeface="Arial" panose="020B0604020202020204" pitchFamily="34" charset="0"/>
                <a:cs typeface="Arial" panose="020B0604020202020204" pitchFamily="34" charset="0"/>
              </a:rPr>
              <a:t>Mean and Range Charts</a:t>
            </a:r>
          </a:p>
        </p:txBody>
      </p:sp>
      <p:sp>
        <p:nvSpPr>
          <p:cNvPr id="60420" name="Line 64"/>
          <p:cNvSpPr>
            <a:spLocks noChangeShapeType="1"/>
          </p:cNvSpPr>
          <p:nvPr/>
        </p:nvSpPr>
        <p:spPr bwMode="auto">
          <a:xfrm>
            <a:off x="2362200" y="5181600"/>
            <a:ext cx="4154488"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21" name="Line 65"/>
          <p:cNvSpPr>
            <a:spLocks noChangeShapeType="1"/>
          </p:cNvSpPr>
          <p:nvPr/>
        </p:nvSpPr>
        <p:spPr bwMode="auto">
          <a:xfrm>
            <a:off x="2362200" y="6096000"/>
            <a:ext cx="4154488"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22" name="Line 66"/>
          <p:cNvSpPr>
            <a:spLocks noChangeShapeType="1"/>
          </p:cNvSpPr>
          <p:nvPr/>
        </p:nvSpPr>
        <p:spPr bwMode="auto">
          <a:xfrm>
            <a:off x="2362200" y="5638800"/>
            <a:ext cx="4154488" cy="0"/>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23" name="Rectangle 67"/>
          <p:cNvSpPr>
            <a:spLocks noChangeArrowheads="1"/>
          </p:cNvSpPr>
          <p:nvPr/>
        </p:nvSpPr>
        <p:spPr bwMode="auto">
          <a:xfrm>
            <a:off x="2362200" y="4953000"/>
            <a:ext cx="354013"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46038" tIns="23812" rIns="46038" bIns="23812">
            <a:spAutoFit/>
          </a:bodyPr>
          <a:lstStyle>
            <a:lvl1pPr defTabSz="228600" eaLnBrk="0" hangingPunct="0">
              <a:defRPr b="1">
                <a:solidFill>
                  <a:schemeClr val="tx1"/>
                </a:solidFill>
                <a:latin typeface="Arial" panose="020B0604020202020204" pitchFamily="34" charset="0"/>
              </a:defRPr>
            </a:lvl1pPr>
            <a:lvl2pPr marL="742950" indent="-285750" defTabSz="228600" eaLnBrk="0" hangingPunct="0">
              <a:defRPr b="1">
                <a:solidFill>
                  <a:schemeClr val="tx1"/>
                </a:solidFill>
                <a:latin typeface="Arial" panose="020B0604020202020204" pitchFamily="34" charset="0"/>
              </a:defRPr>
            </a:lvl2pPr>
            <a:lvl3pPr marL="1143000" indent="-228600" defTabSz="228600" eaLnBrk="0" hangingPunct="0">
              <a:defRPr b="1">
                <a:solidFill>
                  <a:schemeClr val="tx1"/>
                </a:solidFill>
                <a:latin typeface="Arial" panose="020B0604020202020204" pitchFamily="34" charset="0"/>
              </a:defRPr>
            </a:lvl3pPr>
            <a:lvl4pPr marL="1600200" indent="-228600" defTabSz="228600" eaLnBrk="0" hangingPunct="0">
              <a:defRPr b="1">
                <a:solidFill>
                  <a:schemeClr val="tx1"/>
                </a:solidFill>
                <a:latin typeface="Arial" panose="020B0604020202020204" pitchFamily="34" charset="0"/>
              </a:defRPr>
            </a:lvl4pPr>
            <a:lvl5pPr marL="2057400" indent="-228600" defTabSz="228600" eaLnBrk="0" hangingPunct="0">
              <a:defRPr b="1">
                <a:solidFill>
                  <a:schemeClr val="tx1"/>
                </a:solidFill>
                <a:latin typeface="Arial" panose="020B0604020202020204" pitchFamily="34" charset="0"/>
              </a:defRPr>
            </a:lvl5pPr>
            <a:lvl6pPr marL="2514600" indent="-228600" defTabSz="228600" eaLnBrk="0" fontAlgn="base" hangingPunct="0">
              <a:spcBef>
                <a:spcPct val="0"/>
              </a:spcBef>
              <a:spcAft>
                <a:spcPct val="0"/>
              </a:spcAft>
              <a:defRPr b="1">
                <a:solidFill>
                  <a:schemeClr val="tx1"/>
                </a:solidFill>
                <a:latin typeface="Arial" panose="020B0604020202020204" pitchFamily="34" charset="0"/>
              </a:defRPr>
            </a:lvl6pPr>
            <a:lvl7pPr marL="2971800" indent="-228600" defTabSz="228600" eaLnBrk="0" fontAlgn="base" hangingPunct="0">
              <a:spcBef>
                <a:spcPct val="0"/>
              </a:spcBef>
              <a:spcAft>
                <a:spcPct val="0"/>
              </a:spcAft>
              <a:defRPr b="1">
                <a:solidFill>
                  <a:schemeClr val="tx1"/>
                </a:solidFill>
                <a:latin typeface="Arial" panose="020B0604020202020204" pitchFamily="34" charset="0"/>
              </a:defRPr>
            </a:lvl7pPr>
            <a:lvl8pPr marL="3429000" indent="-228600" defTabSz="228600" eaLnBrk="0" fontAlgn="base" hangingPunct="0">
              <a:spcBef>
                <a:spcPct val="0"/>
              </a:spcBef>
              <a:spcAft>
                <a:spcPct val="0"/>
              </a:spcAft>
              <a:defRPr b="1">
                <a:solidFill>
                  <a:schemeClr val="tx1"/>
                </a:solidFill>
                <a:latin typeface="Arial" panose="020B0604020202020204" pitchFamily="34" charset="0"/>
              </a:defRPr>
            </a:lvl8pPr>
            <a:lvl9pPr marL="3886200" indent="-228600" defTabSz="228600" eaLnBrk="0" fontAlgn="base" hangingPunct="0">
              <a:spcBef>
                <a:spcPct val="0"/>
              </a:spcBef>
              <a:spcAft>
                <a:spcPct val="0"/>
              </a:spcAft>
              <a:defRPr b="1">
                <a:solidFill>
                  <a:schemeClr val="tx1"/>
                </a:solidFill>
                <a:latin typeface="Arial" panose="020B0604020202020204" pitchFamily="34" charset="0"/>
              </a:defRPr>
            </a:lvl9pPr>
          </a:lstStyle>
          <a:p>
            <a:r>
              <a:rPr lang="en-US" sz="1000"/>
              <a:t>UCL</a:t>
            </a:r>
          </a:p>
        </p:txBody>
      </p:sp>
      <p:sp>
        <p:nvSpPr>
          <p:cNvPr id="60424" name="Rectangle 68"/>
          <p:cNvSpPr>
            <a:spLocks noChangeArrowheads="1"/>
          </p:cNvSpPr>
          <p:nvPr/>
        </p:nvSpPr>
        <p:spPr bwMode="auto">
          <a:xfrm>
            <a:off x="2362200" y="5867400"/>
            <a:ext cx="350838"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46038" tIns="23812" rIns="46038" bIns="23812">
            <a:spAutoFit/>
          </a:bodyPr>
          <a:lstStyle>
            <a:lvl1pPr defTabSz="228600" eaLnBrk="0" hangingPunct="0">
              <a:defRPr b="1">
                <a:solidFill>
                  <a:schemeClr val="tx1"/>
                </a:solidFill>
                <a:latin typeface="Arial" panose="020B0604020202020204" pitchFamily="34" charset="0"/>
              </a:defRPr>
            </a:lvl1pPr>
            <a:lvl2pPr marL="742950" indent="-285750" defTabSz="228600" eaLnBrk="0" hangingPunct="0">
              <a:defRPr b="1">
                <a:solidFill>
                  <a:schemeClr val="tx1"/>
                </a:solidFill>
                <a:latin typeface="Arial" panose="020B0604020202020204" pitchFamily="34" charset="0"/>
              </a:defRPr>
            </a:lvl2pPr>
            <a:lvl3pPr marL="1143000" indent="-228600" defTabSz="228600" eaLnBrk="0" hangingPunct="0">
              <a:defRPr b="1">
                <a:solidFill>
                  <a:schemeClr val="tx1"/>
                </a:solidFill>
                <a:latin typeface="Arial" panose="020B0604020202020204" pitchFamily="34" charset="0"/>
              </a:defRPr>
            </a:lvl3pPr>
            <a:lvl4pPr marL="1600200" indent="-228600" defTabSz="228600" eaLnBrk="0" hangingPunct="0">
              <a:defRPr b="1">
                <a:solidFill>
                  <a:schemeClr val="tx1"/>
                </a:solidFill>
                <a:latin typeface="Arial" panose="020B0604020202020204" pitchFamily="34" charset="0"/>
              </a:defRPr>
            </a:lvl4pPr>
            <a:lvl5pPr marL="2057400" indent="-228600" defTabSz="228600" eaLnBrk="0" hangingPunct="0">
              <a:defRPr b="1">
                <a:solidFill>
                  <a:schemeClr val="tx1"/>
                </a:solidFill>
                <a:latin typeface="Arial" panose="020B0604020202020204" pitchFamily="34" charset="0"/>
              </a:defRPr>
            </a:lvl5pPr>
            <a:lvl6pPr marL="2514600" indent="-228600" defTabSz="228600" eaLnBrk="0" fontAlgn="base" hangingPunct="0">
              <a:spcBef>
                <a:spcPct val="0"/>
              </a:spcBef>
              <a:spcAft>
                <a:spcPct val="0"/>
              </a:spcAft>
              <a:defRPr b="1">
                <a:solidFill>
                  <a:schemeClr val="tx1"/>
                </a:solidFill>
                <a:latin typeface="Arial" panose="020B0604020202020204" pitchFamily="34" charset="0"/>
              </a:defRPr>
            </a:lvl6pPr>
            <a:lvl7pPr marL="2971800" indent="-228600" defTabSz="228600" eaLnBrk="0" fontAlgn="base" hangingPunct="0">
              <a:spcBef>
                <a:spcPct val="0"/>
              </a:spcBef>
              <a:spcAft>
                <a:spcPct val="0"/>
              </a:spcAft>
              <a:defRPr b="1">
                <a:solidFill>
                  <a:schemeClr val="tx1"/>
                </a:solidFill>
                <a:latin typeface="Arial" panose="020B0604020202020204" pitchFamily="34" charset="0"/>
              </a:defRPr>
            </a:lvl7pPr>
            <a:lvl8pPr marL="3429000" indent="-228600" defTabSz="228600" eaLnBrk="0" fontAlgn="base" hangingPunct="0">
              <a:spcBef>
                <a:spcPct val="0"/>
              </a:spcBef>
              <a:spcAft>
                <a:spcPct val="0"/>
              </a:spcAft>
              <a:defRPr b="1">
                <a:solidFill>
                  <a:schemeClr val="tx1"/>
                </a:solidFill>
                <a:latin typeface="Arial" panose="020B0604020202020204" pitchFamily="34" charset="0"/>
              </a:defRPr>
            </a:lvl8pPr>
            <a:lvl9pPr marL="3886200" indent="-228600" defTabSz="228600" eaLnBrk="0" fontAlgn="base" hangingPunct="0">
              <a:spcBef>
                <a:spcPct val="0"/>
              </a:spcBef>
              <a:spcAft>
                <a:spcPct val="0"/>
              </a:spcAft>
              <a:defRPr b="1">
                <a:solidFill>
                  <a:schemeClr val="tx1"/>
                </a:solidFill>
                <a:latin typeface="Arial" panose="020B0604020202020204" pitchFamily="34" charset="0"/>
              </a:defRPr>
            </a:lvl9pPr>
          </a:lstStyle>
          <a:p>
            <a:r>
              <a:rPr lang="en-US" sz="1000"/>
              <a:t>LCL</a:t>
            </a:r>
            <a:endParaRPr lang="en-US" sz="1200"/>
          </a:p>
        </p:txBody>
      </p:sp>
      <p:sp>
        <p:nvSpPr>
          <p:cNvPr id="60425" name="Rectangle 69"/>
          <p:cNvSpPr>
            <a:spLocks noChangeArrowheads="1"/>
          </p:cNvSpPr>
          <p:nvPr/>
        </p:nvSpPr>
        <p:spPr bwMode="auto">
          <a:xfrm>
            <a:off x="4981575" y="5443538"/>
            <a:ext cx="111125"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26" name="Rectangle 70"/>
          <p:cNvSpPr>
            <a:spLocks noChangeArrowheads="1"/>
          </p:cNvSpPr>
          <p:nvPr/>
        </p:nvSpPr>
        <p:spPr bwMode="auto">
          <a:xfrm>
            <a:off x="3871913" y="5634038"/>
            <a:ext cx="111125"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27" name="Rectangle 71"/>
          <p:cNvSpPr>
            <a:spLocks noChangeArrowheads="1"/>
          </p:cNvSpPr>
          <p:nvPr/>
        </p:nvSpPr>
        <p:spPr bwMode="auto">
          <a:xfrm>
            <a:off x="2819400" y="5757863"/>
            <a:ext cx="111125"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28" name="Rectangle 72"/>
          <p:cNvSpPr>
            <a:spLocks noChangeArrowheads="1"/>
          </p:cNvSpPr>
          <p:nvPr/>
        </p:nvSpPr>
        <p:spPr bwMode="auto">
          <a:xfrm>
            <a:off x="5981700" y="5519738"/>
            <a:ext cx="111125"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29" name="Rectangle 3"/>
          <p:cNvSpPr>
            <a:spLocks noChangeArrowheads="1"/>
          </p:cNvSpPr>
          <p:nvPr/>
        </p:nvSpPr>
        <p:spPr bwMode="auto">
          <a:xfrm>
            <a:off x="2328863" y="3636963"/>
            <a:ext cx="4130675" cy="1073150"/>
          </a:xfrm>
          <a:prstGeom prst="rect">
            <a:avLst/>
          </a:prstGeom>
          <a:solidFill>
            <a:schemeClr val="hlink"/>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grpSp>
        <p:nvGrpSpPr>
          <p:cNvPr id="2" name="Group 6"/>
          <p:cNvGrpSpPr>
            <a:grpSpLocks/>
          </p:cNvGrpSpPr>
          <p:nvPr/>
        </p:nvGrpSpPr>
        <p:grpSpPr bwMode="auto">
          <a:xfrm flipH="1">
            <a:off x="4256088" y="1460500"/>
            <a:ext cx="939800" cy="1179513"/>
            <a:chOff x="2802" y="999"/>
            <a:chExt cx="592" cy="743"/>
          </a:xfrm>
        </p:grpSpPr>
        <p:sp>
          <p:nvSpPr>
            <p:cNvPr id="60483" name="Freeform 7"/>
            <p:cNvSpPr>
              <a:spLocks/>
            </p:cNvSpPr>
            <p:nvPr/>
          </p:nvSpPr>
          <p:spPr bwMode="auto">
            <a:xfrm>
              <a:off x="3173" y="1199"/>
              <a:ext cx="221" cy="304"/>
            </a:xfrm>
            <a:custGeom>
              <a:avLst/>
              <a:gdLst>
                <a:gd name="T0" fmla="*/ 0 w 221"/>
                <a:gd name="T1" fmla="*/ 0 h 304"/>
                <a:gd name="T2" fmla="*/ 14 w 221"/>
                <a:gd name="T3" fmla="*/ 5 h 304"/>
                <a:gd name="T4" fmla="*/ 28 w 221"/>
                <a:gd name="T5" fmla="*/ 9 h 304"/>
                <a:gd name="T6" fmla="*/ 41 w 221"/>
                <a:gd name="T7" fmla="*/ 14 h 304"/>
                <a:gd name="T8" fmla="*/ 53 w 221"/>
                <a:gd name="T9" fmla="*/ 19 h 304"/>
                <a:gd name="T10" fmla="*/ 65 w 221"/>
                <a:gd name="T11" fmla="*/ 24 h 304"/>
                <a:gd name="T12" fmla="*/ 77 w 221"/>
                <a:gd name="T13" fmla="*/ 29 h 304"/>
                <a:gd name="T14" fmla="*/ 89 w 221"/>
                <a:gd name="T15" fmla="*/ 34 h 304"/>
                <a:gd name="T16" fmla="*/ 99 w 221"/>
                <a:gd name="T17" fmla="*/ 39 h 304"/>
                <a:gd name="T18" fmla="*/ 110 w 221"/>
                <a:gd name="T19" fmla="*/ 44 h 304"/>
                <a:gd name="T20" fmla="*/ 120 w 221"/>
                <a:gd name="T21" fmla="*/ 49 h 304"/>
                <a:gd name="T22" fmla="*/ 128 w 221"/>
                <a:gd name="T23" fmla="*/ 54 h 304"/>
                <a:gd name="T24" fmla="*/ 139 w 221"/>
                <a:gd name="T25" fmla="*/ 58 h 304"/>
                <a:gd name="T26" fmla="*/ 145 w 221"/>
                <a:gd name="T27" fmla="*/ 63 h 304"/>
                <a:gd name="T28" fmla="*/ 154 w 221"/>
                <a:gd name="T29" fmla="*/ 68 h 304"/>
                <a:gd name="T30" fmla="*/ 162 w 221"/>
                <a:gd name="T31" fmla="*/ 73 h 304"/>
                <a:gd name="T32" fmla="*/ 169 w 221"/>
                <a:gd name="T33" fmla="*/ 78 h 304"/>
                <a:gd name="T34" fmla="*/ 176 w 221"/>
                <a:gd name="T35" fmla="*/ 83 h 304"/>
                <a:gd name="T36" fmla="*/ 181 w 221"/>
                <a:gd name="T37" fmla="*/ 88 h 304"/>
                <a:gd name="T38" fmla="*/ 188 w 221"/>
                <a:gd name="T39" fmla="*/ 93 h 304"/>
                <a:gd name="T40" fmla="*/ 193 w 221"/>
                <a:gd name="T41" fmla="*/ 98 h 304"/>
                <a:gd name="T42" fmla="*/ 198 w 221"/>
                <a:gd name="T43" fmla="*/ 102 h 304"/>
                <a:gd name="T44" fmla="*/ 202 w 221"/>
                <a:gd name="T45" fmla="*/ 107 h 304"/>
                <a:gd name="T46" fmla="*/ 205 w 221"/>
                <a:gd name="T47" fmla="*/ 112 h 304"/>
                <a:gd name="T48" fmla="*/ 208 w 221"/>
                <a:gd name="T49" fmla="*/ 117 h 304"/>
                <a:gd name="T50" fmla="*/ 212 w 221"/>
                <a:gd name="T51" fmla="*/ 122 h 304"/>
                <a:gd name="T52" fmla="*/ 215 w 221"/>
                <a:gd name="T53" fmla="*/ 127 h 304"/>
                <a:gd name="T54" fmla="*/ 217 w 221"/>
                <a:gd name="T55" fmla="*/ 132 h 304"/>
                <a:gd name="T56" fmla="*/ 219 w 221"/>
                <a:gd name="T57" fmla="*/ 137 h 304"/>
                <a:gd name="T58" fmla="*/ 219 w 221"/>
                <a:gd name="T59" fmla="*/ 142 h 304"/>
                <a:gd name="T60" fmla="*/ 220 w 221"/>
                <a:gd name="T61" fmla="*/ 147 h 304"/>
                <a:gd name="T62" fmla="*/ 220 w 221"/>
                <a:gd name="T63" fmla="*/ 151 h 304"/>
                <a:gd name="T64" fmla="*/ 220 w 221"/>
                <a:gd name="T65" fmla="*/ 156 h 304"/>
                <a:gd name="T66" fmla="*/ 219 w 221"/>
                <a:gd name="T67" fmla="*/ 161 h 304"/>
                <a:gd name="T68" fmla="*/ 219 w 221"/>
                <a:gd name="T69" fmla="*/ 166 h 304"/>
                <a:gd name="T70" fmla="*/ 217 w 221"/>
                <a:gd name="T71" fmla="*/ 171 h 304"/>
                <a:gd name="T72" fmla="*/ 215 w 221"/>
                <a:gd name="T73" fmla="*/ 176 h 304"/>
                <a:gd name="T74" fmla="*/ 212 w 221"/>
                <a:gd name="T75" fmla="*/ 181 h 304"/>
                <a:gd name="T76" fmla="*/ 208 w 221"/>
                <a:gd name="T77" fmla="*/ 186 h 304"/>
                <a:gd name="T78" fmla="*/ 205 w 221"/>
                <a:gd name="T79" fmla="*/ 191 h 304"/>
                <a:gd name="T80" fmla="*/ 202 w 221"/>
                <a:gd name="T81" fmla="*/ 195 h 304"/>
                <a:gd name="T82" fmla="*/ 198 w 221"/>
                <a:gd name="T83" fmla="*/ 200 h 304"/>
                <a:gd name="T84" fmla="*/ 193 w 221"/>
                <a:gd name="T85" fmla="*/ 205 h 304"/>
                <a:gd name="T86" fmla="*/ 188 w 221"/>
                <a:gd name="T87" fmla="*/ 210 h 304"/>
                <a:gd name="T88" fmla="*/ 181 w 221"/>
                <a:gd name="T89" fmla="*/ 215 h 304"/>
                <a:gd name="T90" fmla="*/ 176 w 221"/>
                <a:gd name="T91" fmla="*/ 220 h 304"/>
                <a:gd name="T92" fmla="*/ 169 w 221"/>
                <a:gd name="T93" fmla="*/ 225 h 304"/>
                <a:gd name="T94" fmla="*/ 162 w 221"/>
                <a:gd name="T95" fmla="*/ 230 h 304"/>
                <a:gd name="T96" fmla="*/ 154 w 221"/>
                <a:gd name="T97" fmla="*/ 235 h 304"/>
                <a:gd name="T98" fmla="*/ 145 w 221"/>
                <a:gd name="T99" fmla="*/ 240 h 304"/>
                <a:gd name="T100" fmla="*/ 139 w 221"/>
                <a:gd name="T101" fmla="*/ 244 h 304"/>
                <a:gd name="T102" fmla="*/ 128 w 221"/>
                <a:gd name="T103" fmla="*/ 249 h 304"/>
                <a:gd name="T104" fmla="*/ 120 w 221"/>
                <a:gd name="T105" fmla="*/ 254 h 304"/>
                <a:gd name="T106" fmla="*/ 110 w 221"/>
                <a:gd name="T107" fmla="*/ 259 h 304"/>
                <a:gd name="T108" fmla="*/ 99 w 221"/>
                <a:gd name="T109" fmla="*/ 264 h 304"/>
                <a:gd name="T110" fmla="*/ 89 w 221"/>
                <a:gd name="T111" fmla="*/ 269 h 304"/>
                <a:gd name="T112" fmla="*/ 77 w 221"/>
                <a:gd name="T113" fmla="*/ 274 h 304"/>
                <a:gd name="T114" fmla="*/ 65 w 221"/>
                <a:gd name="T115" fmla="*/ 279 h 304"/>
                <a:gd name="T116" fmla="*/ 53 w 221"/>
                <a:gd name="T117" fmla="*/ 284 h 304"/>
                <a:gd name="T118" fmla="*/ 41 w 221"/>
                <a:gd name="T119" fmla="*/ 288 h 304"/>
                <a:gd name="T120" fmla="*/ 28 w 221"/>
                <a:gd name="T121" fmla="*/ 293 h 304"/>
                <a:gd name="T122" fmla="*/ 14 w 221"/>
                <a:gd name="T123" fmla="*/ 298 h 304"/>
                <a:gd name="T124" fmla="*/ 0 w 221"/>
                <a:gd name="T125" fmla="*/ 303 h 30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21"/>
                <a:gd name="T190" fmla="*/ 0 h 304"/>
                <a:gd name="T191" fmla="*/ 221 w 221"/>
                <a:gd name="T192" fmla="*/ 304 h 30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21" h="304">
                  <a:moveTo>
                    <a:pt x="0" y="0"/>
                  </a:moveTo>
                  <a:lnTo>
                    <a:pt x="14" y="5"/>
                  </a:lnTo>
                  <a:lnTo>
                    <a:pt x="28" y="9"/>
                  </a:lnTo>
                  <a:lnTo>
                    <a:pt x="41" y="14"/>
                  </a:lnTo>
                  <a:lnTo>
                    <a:pt x="53" y="19"/>
                  </a:lnTo>
                  <a:lnTo>
                    <a:pt x="65" y="24"/>
                  </a:lnTo>
                  <a:lnTo>
                    <a:pt x="77" y="29"/>
                  </a:lnTo>
                  <a:lnTo>
                    <a:pt x="89" y="34"/>
                  </a:lnTo>
                  <a:lnTo>
                    <a:pt x="99" y="39"/>
                  </a:lnTo>
                  <a:lnTo>
                    <a:pt x="110" y="44"/>
                  </a:lnTo>
                  <a:lnTo>
                    <a:pt x="120" y="49"/>
                  </a:lnTo>
                  <a:lnTo>
                    <a:pt x="128" y="54"/>
                  </a:lnTo>
                  <a:lnTo>
                    <a:pt x="139" y="58"/>
                  </a:lnTo>
                  <a:lnTo>
                    <a:pt x="145" y="63"/>
                  </a:lnTo>
                  <a:lnTo>
                    <a:pt x="154" y="68"/>
                  </a:lnTo>
                  <a:lnTo>
                    <a:pt x="162" y="73"/>
                  </a:lnTo>
                  <a:lnTo>
                    <a:pt x="169" y="78"/>
                  </a:lnTo>
                  <a:lnTo>
                    <a:pt x="176" y="83"/>
                  </a:lnTo>
                  <a:lnTo>
                    <a:pt x="181" y="88"/>
                  </a:lnTo>
                  <a:lnTo>
                    <a:pt x="188" y="93"/>
                  </a:lnTo>
                  <a:lnTo>
                    <a:pt x="193" y="98"/>
                  </a:lnTo>
                  <a:lnTo>
                    <a:pt x="198" y="102"/>
                  </a:lnTo>
                  <a:lnTo>
                    <a:pt x="202" y="107"/>
                  </a:lnTo>
                  <a:lnTo>
                    <a:pt x="205" y="112"/>
                  </a:lnTo>
                  <a:lnTo>
                    <a:pt x="208" y="117"/>
                  </a:lnTo>
                  <a:lnTo>
                    <a:pt x="212" y="122"/>
                  </a:lnTo>
                  <a:lnTo>
                    <a:pt x="215" y="127"/>
                  </a:lnTo>
                  <a:lnTo>
                    <a:pt x="217" y="132"/>
                  </a:lnTo>
                  <a:lnTo>
                    <a:pt x="219" y="137"/>
                  </a:lnTo>
                  <a:lnTo>
                    <a:pt x="219" y="142"/>
                  </a:lnTo>
                  <a:lnTo>
                    <a:pt x="220" y="147"/>
                  </a:lnTo>
                  <a:lnTo>
                    <a:pt x="220" y="151"/>
                  </a:lnTo>
                  <a:lnTo>
                    <a:pt x="220" y="156"/>
                  </a:lnTo>
                  <a:lnTo>
                    <a:pt x="219" y="161"/>
                  </a:lnTo>
                  <a:lnTo>
                    <a:pt x="219" y="166"/>
                  </a:lnTo>
                  <a:lnTo>
                    <a:pt x="217" y="171"/>
                  </a:lnTo>
                  <a:lnTo>
                    <a:pt x="215" y="176"/>
                  </a:lnTo>
                  <a:lnTo>
                    <a:pt x="212" y="181"/>
                  </a:lnTo>
                  <a:lnTo>
                    <a:pt x="208" y="186"/>
                  </a:lnTo>
                  <a:lnTo>
                    <a:pt x="205" y="191"/>
                  </a:lnTo>
                  <a:lnTo>
                    <a:pt x="202" y="195"/>
                  </a:lnTo>
                  <a:lnTo>
                    <a:pt x="198" y="200"/>
                  </a:lnTo>
                  <a:lnTo>
                    <a:pt x="193" y="205"/>
                  </a:lnTo>
                  <a:lnTo>
                    <a:pt x="188" y="210"/>
                  </a:lnTo>
                  <a:lnTo>
                    <a:pt x="181" y="215"/>
                  </a:lnTo>
                  <a:lnTo>
                    <a:pt x="176" y="220"/>
                  </a:lnTo>
                  <a:lnTo>
                    <a:pt x="169" y="225"/>
                  </a:lnTo>
                  <a:lnTo>
                    <a:pt x="162" y="230"/>
                  </a:lnTo>
                  <a:lnTo>
                    <a:pt x="154" y="235"/>
                  </a:lnTo>
                  <a:lnTo>
                    <a:pt x="145" y="240"/>
                  </a:lnTo>
                  <a:lnTo>
                    <a:pt x="139" y="244"/>
                  </a:lnTo>
                  <a:lnTo>
                    <a:pt x="128" y="249"/>
                  </a:lnTo>
                  <a:lnTo>
                    <a:pt x="120" y="254"/>
                  </a:lnTo>
                  <a:lnTo>
                    <a:pt x="110" y="259"/>
                  </a:lnTo>
                  <a:lnTo>
                    <a:pt x="99" y="264"/>
                  </a:lnTo>
                  <a:lnTo>
                    <a:pt x="89" y="269"/>
                  </a:lnTo>
                  <a:lnTo>
                    <a:pt x="77" y="274"/>
                  </a:lnTo>
                  <a:lnTo>
                    <a:pt x="65" y="279"/>
                  </a:lnTo>
                  <a:lnTo>
                    <a:pt x="53" y="284"/>
                  </a:lnTo>
                  <a:lnTo>
                    <a:pt x="41" y="288"/>
                  </a:lnTo>
                  <a:lnTo>
                    <a:pt x="28" y="293"/>
                  </a:lnTo>
                  <a:lnTo>
                    <a:pt x="14" y="298"/>
                  </a:lnTo>
                  <a:lnTo>
                    <a:pt x="0" y="303"/>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84" name="Line 8"/>
            <p:cNvSpPr>
              <a:spLocks noChangeShapeType="1"/>
            </p:cNvSpPr>
            <p:nvPr/>
          </p:nvSpPr>
          <p:spPr bwMode="auto">
            <a:xfrm>
              <a:off x="3159" y="1195"/>
              <a:ext cx="14" cy="4"/>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85" name="Line 9"/>
            <p:cNvSpPr>
              <a:spLocks noChangeShapeType="1"/>
            </p:cNvSpPr>
            <p:nvPr/>
          </p:nvSpPr>
          <p:spPr bwMode="auto">
            <a:xfrm flipH="1">
              <a:off x="3143" y="1503"/>
              <a:ext cx="46" cy="4"/>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86" name="Freeform 10"/>
            <p:cNvSpPr>
              <a:spLocks/>
            </p:cNvSpPr>
            <p:nvPr/>
          </p:nvSpPr>
          <p:spPr bwMode="auto">
            <a:xfrm>
              <a:off x="2820" y="1002"/>
              <a:ext cx="332" cy="191"/>
            </a:xfrm>
            <a:custGeom>
              <a:avLst/>
              <a:gdLst>
                <a:gd name="T0" fmla="*/ 0 w 332"/>
                <a:gd name="T1" fmla="*/ 0 h 191"/>
                <a:gd name="T2" fmla="*/ 3 w 332"/>
                <a:gd name="T3" fmla="*/ 4 h 191"/>
                <a:gd name="T4" fmla="*/ 9 w 332"/>
                <a:gd name="T5" fmla="*/ 8 h 191"/>
                <a:gd name="T6" fmla="*/ 12 w 332"/>
                <a:gd name="T7" fmla="*/ 12 h 191"/>
                <a:gd name="T8" fmla="*/ 15 w 332"/>
                <a:gd name="T9" fmla="*/ 17 h 191"/>
                <a:gd name="T10" fmla="*/ 19 w 332"/>
                <a:gd name="T11" fmla="*/ 21 h 191"/>
                <a:gd name="T12" fmla="*/ 22 w 332"/>
                <a:gd name="T13" fmla="*/ 25 h 191"/>
                <a:gd name="T14" fmla="*/ 26 w 332"/>
                <a:gd name="T15" fmla="*/ 29 h 191"/>
                <a:gd name="T16" fmla="*/ 31 w 332"/>
                <a:gd name="T17" fmla="*/ 33 h 191"/>
                <a:gd name="T18" fmla="*/ 34 w 332"/>
                <a:gd name="T19" fmla="*/ 37 h 191"/>
                <a:gd name="T20" fmla="*/ 38 w 332"/>
                <a:gd name="T21" fmla="*/ 41 h 191"/>
                <a:gd name="T22" fmla="*/ 43 w 332"/>
                <a:gd name="T23" fmla="*/ 44 h 191"/>
                <a:gd name="T24" fmla="*/ 46 w 332"/>
                <a:gd name="T25" fmla="*/ 47 h 191"/>
                <a:gd name="T26" fmla="*/ 49 w 332"/>
                <a:gd name="T27" fmla="*/ 51 h 191"/>
                <a:gd name="T28" fmla="*/ 55 w 332"/>
                <a:gd name="T29" fmla="*/ 55 h 191"/>
                <a:gd name="T30" fmla="*/ 58 w 332"/>
                <a:gd name="T31" fmla="*/ 59 h 191"/>
                <a:gd name="T32" fmla="*/ 63 w 332"/>
                <a:gd name="T33" fmla="*/ 62 h 191"/>
                <a:gd name="T34" fmla="*/ 68 w 332"/>
                <a:gd name="T35" fmla="*/ 66 h 191"/>
                <a:gd name="T36" fmla="*/ 72 w 332"/>
                <a:gd name="T37" fmla="*/ 70 h 191"/>
                <a:gd name="T38" fmla="*/ 77 w 332"/>
                <a:gd name="T39" fmla="*/ 73 h 191"/>
                <a:gd name="T40" fmla="*/ 82 w 332"/>
                <a:gd name="T41" fmla="*/ 77 h 191"/>
                <a:gd name="T42" fmla="*/ 85 w 332"/>
                <a:gd name="T43" fmla="*/ 80 h 191"/>
                <a:gd name="T44" fmla="*/ 90 w 332"/>
                <a:gd name="T45" fmla="*/ 84 h 191"/>
                <a:gd name="T46" fmla="*/ 96 w 332"/>
                <a:gd name="T47" fmla="*/ 87 h 191"/>
                <a:gd name="T48" fmla="*/ 101 w 332"/>
                <a:gd name="T49" fmla="*/ 90 h 191"/>
                <a:gd name="T50" fmla="*/ 106 w 332"/>
                <a:gd name="T51" fmla="*/ 93 h 191"/>
                <a:gd name="T52" fmla="*/ 111 w 332"/>
                <a:gd name="T53" fmla="*/ 96 h 191"/>
                <a:gd name="T54" fmla="*/ 116 w 332"/>
                <a:gd name="T55" fmla="*/ 99 h 191"/>
                <a:gd name="T56" fmla="*/ 121 w 332"/>
                <a:gd name="T57" fmla="*/ 103 h 191"/>
                <a:gd name="T58" fmla="*/ 126 w 332"/>
                <a:gd name="T59" fmla="*/ 106 h 191"/>
                <a:gd name="T60" fmla="*/ 131 w 332"/>
                <a:gd name="T61" fmla="*/ 109 h 191"/>
                <a:gd name="T62" fmla="*/ 136 w 332"/>
                <a:gd name="T63" fmla="*/ 112 h 191"/>
                <a:gd name="T64" fmla="*/ 142 w 332"/>
                <a:gd name="T65" fmla="*/ 115 h 191"/>
                <a:gd name="T66" fmla="*/ 147 w 332"/>
                <a:gd name="T67" fmla="*/ 118 h 191"/>
                <a:gd name="T68" fmla="*/ 152 w 332"/>
                <a:gd name="T69" fmla="*/ 121 h 191"/>
                <a:gd name="T70" fmla="*/ 159 w 332"/>
                <a:gd name="T71" fmla="*/ 124 h 191"/>
                <a:gd name="T72" fmla="*/ 164 w 332"/>
                <a:gd name="T73" fmla="*/ 127 h 191"/>
                <a:gd name="T74" fmla="*/ 169 w 332"/>
                <a:gd name="T75" fmla="*/ 130 h 191"/>
                <a:gd name="T76" fmla="*/ 176 w 332"/>
                <a:gd name="T77" fmla="*/ 133 h 191"/>
                <a:gd name="T78" fmla="*/ 181 w 332"/>
                <a:gd name="T79" fmla="*/ 136 h 191"/>
                <a:gd name="T80" fmla="*/ 186 w 332"/>
                <a:gd name="T81" fmla="*/ 138 h 191"/>
                <a:gd name="T82" fmla="*/ 193 w 332"/>
                <a:gd name="T83" fmla="*/ 141 h 191"/>
                <a:gd name="T84" fmla="*/ 198 w 332"/>
                <a:gd name="T85" fmla="*/ 143 h 191"/>
                <a:gd name="T86" fmla="*/ 205 w 332"/>
                <a:gd name="T87" fmla="*/ 146 h 191"/>
                <a:gd name="T88" fmla="*/ 210 w 332"/>
                <a:gd name="T89" fmla="*/ 149 h 191"/>
                <a:gd name="T90" fmla="*/ 217 w 332"/>
                <a:gd name="T91" fmla="*/ 151 h 191"/>
                <a:gd name="T92" fmla="*/ 223 w 332"/>
                <a:gd name="T93" fmla="*/ 154 h 191"/>
                <a:gd name="T94" fmla="*/ 228 w 332"/>
                <a:gd name="T95" fmla="*/ 157 h 191"/>
                <a:gd name="T96" fmla="*/ 235 w 332"/>
                <a:gd name="T97" fmla="*/ 159 h 191"/>
                <a:gd name="T98" fmla="*/ 242 w 332"/>
                <a:gd name="T99" fmla="*/ 162 h 191"/>
                <a:gd name="T100" fmla="*/ 249 w 332"/>
                <a:gd name="T101" fmla="*/ 164 h 191"/>
                <a:gd name="T102" fmla="*/ 256 w 332"/>
                <a:gd name="T103" fmla="*/ 166 h 191"/>
                <a:gd name="T104" fmla="*/ 261 w 332"/>
                <a:gd name="T105" fmla="*/ 169 h 191"/>
                <a:gd name="T106" fmla="*/ 268 w 332"/>
                <a:gd name="T107" fmla="*/ 171 h 191"/>
                <a:gd name="T108" fmla="*/ 275 w 332"/>
                <a:gd name="T109" fmla="*/ 173 h 191"/>
                <a:gd name="T110" fmla="*/ 281 w 332"/>
                <a:gd name="T111" fmla="*/ 176 h 191"/>
                <a:gd name="T112" fmla="*/ 288 w 332"/>
                <a:gd name="T113" fmla="*/ 178 h 191"/>
                <a:gd name="T114" fmla="*/ 295 w 332"/>
                <a:gd name="T115" fmla="*/ 180 h 191"/>
                <a:gd name="T116" fmla="*/ 302 w 332"/>
                <a:gd name="T117" fmla="*/ 182 h 191"/>
                <a:gd name="T118" fmla="*/ 310 w 332"/>
                <a:gd name="T119" fmla="*/ 184 h 191"/>
                <a:gd name="T120" fmla="*/ 317 w 332"/>
                <a:gd name="T121" fmla="*/ 185 h 191"/>
                <a:gd name="T122" fmla="*/ 324 w 332"/>
                <a:gd name="T123" fmla="*/ 188 h 191"/>
                <a:gd name="T124" fmla="*/ 331 w 332"/>
                <a:gd name="T125" fmla="*/ 190 h 19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2"/>
                <a:gd name="T190" fmla="*/ 0 h 191"/>
                <a:gd name="T191" fmla="*/ 332 w 332"/>
                <a:gd name="T192" fmla="*/ 191 h 19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2" h="191">
                  <a:moveTo>
                    <a:pt x="0" y="0"/>
                  </a:moveTo>
                  <a:lnTo>
                    <a:pt x="3" y="4"/>
                  </a:lnTo>
                  <a:lnTo>
                    <a:pt x="9" y="8"/>
                  </a:lnTo>
                  <a:lnTo>
                    <a:pt x="12" y="12"/>
                  </a:lnTo>
                  <a:lnTo>
                    <a:pt x="15" y="17"/>
                  </a:lnTo>
                  <a:lnTo>
                    <a:pt x="19" y="21"/>
                  </a:lnTo>
                  <a:lnTo>
                    <a:pt x="22" y="25"/>
                  </a:lnTo>
                  <a:lnTo>
                    <a:pt x="26" y="29"/>
                  </a:lnTo>
                  <a:lnTo>
                    <a:pt x="31" y="33"/>
                  </a:lnTo>
                  <a:lnTo>
                    <a:pt x="34" y="37"/>
                  </a:lnTo>
                  <a:lnTo>
                    <a:pt x="38" y="41"/>
                  </a:lnTo>
                  <a:lnTo>
                    <a:pt x="43" y="44"/>
                  </a:lnTo>
                  <a:lnTo>
                    <a:pt x="46" y="47"/>
                  </a:lnTo>
                  <a:lnTo>
                    <a:pt x="49" y="51"/>
                  </a:lnTo>
                  <a:lnTo>
                    <a:pt x="55" y="55"/>
                  </a:lnTo>
                  <a:lnTo>
                    <a:pt x="58" y="59"/>
                  </a:lnTo>
                  <a:lnTo>
                    <a:pt x="63" y="62"/>
                  </a:lnTo>
                  <a:lnTo>
                    <a:pt x="68" y="66"/>
                  </a:lnTo>
                  <a:lnTo>
                    <a:pt x="72" y="70"/>
                  </a:lnTo>
                  <a:lnTo>
                    <a:pt x="77" y="73"/>
                  </a:lnTo>
                  <a:lnTo>
                    <a:pt x="82" y="77"/>
                  </a:lnTo>
                  <a:lnTo>
                    <a:pt x="85" y="80"/>
                  </a:lnTo>
                  <a:lnTo>
                    <a:pt x="90" y="84"/>
                  </a:lnTo>
                  <a:lnTo>
                    <a:pt x="96" y="87"/>
                  </a:lnTo>
                  <a:lnTo>
                    <a:pt x="101" y="90"/>
                  </a:lnTo>
                  <a:lnTo>
                    <a:pt x="106" y="93"/>
                  </a:lnTo>
                  <a:lnTo>
                    <a:pt x="111" y="96"/>
                  </a:lnTo>
                  <a:lnTo>
                    <a:pt x="116" y="99"/>
                  </a:lnTo>
                  <a:lnTo>
                    <a:pt x="121" y="103"/>
                  </a:lnTo>
                  <a:lnTo>
                    <a:pt x="126" y="106"/>
                  </a:lnTo>
                  <a:lnTo>
                    <a:pt x="131" y="109"/>
                  </a:lnTo>
                  <a:lnTo>
                    <a:pt x="136" y="112"/>
                  </a:lnTo>
                  <a:lnTo>
                    <a:pt x="142" y="115"/>
                  </a:lnTo>
                  <a:lnTo>
                    <a:pt x="147" y="118"/>
                  </a:lnTo>
                  <a:lnTo>
                    <a:pt x="152" y="121"/>
                  </a:lnTo>
                  <a:lnTo>
                    <a:pt x="159" y="124"/>
                  </a:lnTo>
                  <a:lnTo>
                    <a:pt x="164" y="127"/>
                  </a:lnTo>
                  <a:lnTo>
                    <a:pt x="169" y="130"/>
                  </a:lnTo>
                  <a:lnTo>
                    <a:pt x="176" y="133"/>
                  </a:lnTo>
                  <a:lnTo>
                    <a:pt x="181" y="136"/>
                  </a:lnTo>
                  <a:lnTo>
                    <a:pt x="186" y="138"/>
                  </a:lnTo>
                  <a:lnTo>
                    <a:pt x="193" y="141"/>
                  </a:lnTo>
                  <a:lnTo>
                    <a:pt x="198" y="143"/>
                  </a:lnTo>
                  <a:lnTo>
                    <a:pt x="205" y="146"/>
                  </a:lnTo>
                  <a:lnTo>
                    <a:pt x="210" y="149"/>
                  </a:lnTo>
                  <a:lnTo>
                    <a:pt x="217" y="151"/>
                  </a:lnTo>
                  <a:lnTo>
                    <a:pt x="223" y="154"/>
                  </a:lnTo>
                  <a:lnTo>
                    <a:pt x="228" y="157"/>
                  </a:lnTo>
                  <a:lnTo>
                    <a:pt x="235" y="159"/>
                  </a:lnTo>
                  <a:lnTo>
                    <a:pt x="242" y="162"/>
                  </a:lnTo>
                  <a:lnTo>
                    <a:pt x="249" y="164"/>
                  </a:lnTo>
                  <a:lnTo>
                    <a:pt x="256" y="166"/>
                  </a:lnTo>
                  <a:lnTo>
                    <a:pt x="261" y="169"/>
                  </a:lnTo>
                  <a:lnTo>
                    <a:pt x="268" y="171"/>
                  </a:lnTo>
                  <a:lnTo>
                    <a:pt x="275" y="173"/>
                  </a:lnTo>
                  <a:lnTo>
                    <a:pt x="281" y="176"/>
                  </a:lnTo>
                  <a:lnTo>
                    <a:pt x="288" y="178"/>
                  </a:lnTo>
                  <a:lnTo>
                    <a:pt x="295" y="180"/>
                  </a:lnTo>
                  <a:lnTo>
                    <a:pt x="302" y="182"/>
                  </a:lnTo>
                  <a:lnTo>
                    <a:pt x="310" y="184"/>
                  </a:lnTo>
                  <a:lnTo>
                    <a:pt x="317" y="185"/>
                  </a:lnTo>
                  <a:lnTo>
                    <a:pt x="324" y="188"/>
                  </a:lnTo>
                  <a:lnTo>
                    <a:pt x="331" y="190"/>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87" name="Line 11"/>
            <p:cNvSpPr>
              <a:spLocks noChangeShapeType="1"/>
            </p:cNvSpPr>
            <p:nvPr/>
          </p:nvSpPr>
          <p:spPr bwMode="auto">
            <a:xfrm>
              <a:off x="2818" y="999"/>
              <a:ext cx="2" cy="3"/>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88" name="Line 12"/>
            <p:cNvSpPr>
              <a:spLocks noChangeShapeType="1"/>
            </p:cNvSpPr>
            <p:nvPr/>
          </p:nvSpPr>
          <p:spPr bwMode="auto">
            <a:xfrm>
              <a:off x="3152" y="1193"/>
              <a:ext cx="6" cy="1"/>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89" name="Freeform 13"/>
            <p:cNvSpPr>
              <a:spLocks/>
            </p:cNvSpPr>
            <p:nvPr/>
          </p:nvSpPr>
          <p:spPr bwMode="auto">
            <a:xfrm>
              <a:off x="2820" y="1509"/>
              <a:ext cx="332" cy="229"/>
            </a:xfrm>
            <a:custGeom>
              <a:avLst/>
              <a:gdLst>
                <a:gd name="T0" fmla="*/ 331 w 332"/>
                <a:gd name="T1" fmla="*/ 0 h 229"/>
                <a:gd name="T2" fmla="*/ 324 w 332"/>
                <a:gd name="T3" fmla="*/ 3 h 229"/>
                <a:gd name="T4" fmla="*/ 315 w 332"/>
                <a:gd name="T5" fmla="*/ 6 h 229"/>
                <a:gd name="T6" fmla="*/ 309 w 332"/>
                <a:gd name="T7" fmla="*/ 9 h 229"/>
                <a:gd name="T8" fmla="*/ 302 w 332"/>
                <a:gd name="T9" fmla="*/ 11 h 229"/>
                <a:gd name="T10" fmla="*/ 295 w 332"/>
                <a:gd name="T11" fmla="*/ 14 h 229"/>
                <a:gd name="T12" fmla="*/ 288 w 332"/>
                <a:gd name="T13" fmla="*/ 17 h 229"/>
                <a:gd name="T14" fmla="*/ 280 w 332"/>
                <a:gd name="T15" fmla="*/ 20 h 229"/>
                <a:gd name="T16" fmla="*/ 273 w 332"/>
                <a:gd name="T17" fmla="*/ 23 h 229"/>
                <a:gd name="T18" fmla="*/ 266 w 332"/>
                <a:gd name="T19" fmla="*/ 25 h 229"/>
                <a:gd name="T20" fmla="*/ 259 w 332"/>
                <a:gd name="T21" fmla="*/ 28 h 229"/>
                <a:gd name="T22" fmla="*/ 252 w 332"/>
                <a:gd name="T23" fmla="*/ 31 h 229"/>
                <a:gd name="T24" fmla="*/ 246 w 332"/>
                <a:gd name="T25" fmla="*/ 34 h 229"/>
                <a:gd name="T26" fmla="*/ 240 w 332"/>
                <a:gd name="T27" fmla="*/ 37 h 229"/>
                <a:gd name="T28" fmla="*/ 234 w 332"/>
                <a:gd name="T29" fmla="*/ 41 h 229"/>
                <a:gd name="T30" fmla="*/ 227 w 332"/>
                <a:gd name="T31" fmla="*/ 44 h 229"/>
                <a:gd name="T32" fmla="*/ 220 w 332"/>
                <a:gd name="T33" fmla="*/ 47 h 229"/>
                <a:gd name="T34" fmla="*/ 213 w 332"/>
                <a:gd name="T35" fmla="*/ 50 h 229"/>
                <a:gd name="T36" fmla="*/ 208 w 332"/>
                <a:gd name="T37" fmla="*/ 54 h 229"/>
                <a:gd name="T38" fmla="*/ 201 w 332"/>
                <a:gd name="T39" fmla="*/ 57 h 229"/>
                <a:gd name="T40" fmla="*/ 196 w 332"/>
                <a:gd name="T41" fmla="*/ 60 h 229"/>
                <a:gd name="T42" fmla="*/ 189 w 332"/>
                <a:gd name="T43" fmla="*/ 64 h 229"/>
                <a:gd name="T44" fmla="*/ 184 w 332"/>
                <a:gd name="T45" fmla="*/ 67 h 229"/>
                <a:gd name="T46" fmla="*/ 177 w 332"/>
                <a:gd name="T47" fmla="*/ 70 h 229"/>
                <a:gd name="T48" fmla="*/ 172 w 332"/>
                <a:gd name="T49" fmla="*/ 73 h 229"/>
                <a:gd name="T50" fmla="*/ 165 w 332"/>
                <a:gd name="T51" fmla="*/ 77 h 229"/>
                <a:gd name="T52" fmla="*/ 160 w 332"/>
                <a:gd name="T53" fmla="*/ 80 h 229"/>
                <a:gd name="T54" fmla="*/ 155 w 332"/>
                <a:gd name="T55" fmla="*/ 84 h 229"/>
                <a:gd name="T56" fmla="*/ 148 w 332"/>
                <a:gd name="T57" fmla="*/ 87 h 229"/>
                <a:gd name="T58" fmla="*/ 143 w 332"/>
                <a:gd name="T59" fmla="*/ 91 h 229"/>
                <a:gd name="T60" fmla="*/ 138 w 332"/>
                <a:gd name="T61" fmla="*/ 95 h 229"/>
                <a:gd name="T62" fmla="*/ 133 w 332"/>
                <a:gd name="T63" fmla="*/ 99 h 229"/>
                <a:gd name="T64" fmla="*/ 128 w 332"/>
                <a:gd name="T65" fmla="*/ 102 h 229"/>
                <a:gd name="T66" fmla="*/ 123 w 332"/>
                <a:gd name="T67" fmla="*/ 106 h 229"/>
                <a:gd name="T68" fmla="*/ 118 w 332"/>
                <a:gd name="T69" fmla="*/ 110 h 229"/>
                <a:gd name="T70" fmla="*/ 113 w 332"/>
                <a:gd name="T71" fmla="*/ 114 h 229"/>
                <a:gd name="T72" fmla="*/ 107 w 332"/>
                <a:gd name="T73" fmla="*/ 117 h 229"/>
                <a:gd name="T74" fmla="*/ 102 w 332"/>
                <a:gd name="T75" fmla="*/ 121 h 229"/>
                <a:gd name="T76" fmla="*/ 97 w 332"/>
                <a:gd name="T77" fmla="*/ 125 h 229"/>
                <a:gd name="T78" fmla="*/ 92 w 332"/>
                <a:gd name="T79" fmla="*/ 129 h 229"/>
                <a:gd name="T80" fmla="*/ 87 w 332"/>
                <a:gd name="T81" fmla="*/ 133 h 229"/>
                <a:gd name="T82" fmla="*/ 84 w 332"/>
                <a:gd name="T83" fmla="*/ 137 h 229"/>
                <a:gd name="T84" fmla="*/ 78 w 332"/>
                <a:gd name="T85" fmla="*/ 141 h 229"/>
                <a:gd name="T86" fmla="*/ 73 w 332"/>
                <a:gd name="T87" fmla="*/ 145 h 229"/>
                <a:gd name="T88" fmla="*/ 70 w 332"/>
                <a:gd name="T89" fmla="*/ 149 h 229"/>
                <a:gd name="T90" fmla="*/ 65 w 332"/>
                <a:gd name="T91" fmla="*/ 153 h 229"/>
                <a:gd name="T92" fmla="*/ 60 w 332"/>
                <a:gd name="T93" fmla="*/ 157 h 229"/>
                <a:gd name="T94" fmla="*/ 56 w 332"/>
                <a:gd name="T95" fmla="*/ 161 h 229"/>
                <a:gd name="T96" fmla="*/ 51 w 332"/>
                <a:gd name="T97" fmla="*/ 165 h 229"/>
                <a:gd name="T98" fmla="*/ 48 w 332"/>
                <a:gd name="T99" fmla="*/ 169 h 229"/>
                <a:gd name="T100" fmla="*/ 44 w 332"/>
                <a:gd name="T101" fmla="*/ 174 h 229"/>
                <a:gd name="T102" fmla="*/ 39 w 332"/>
                <a:gd name="T103" fmla="*/ 178 h 229"/>
                <a:gd name="T104" fmla="*/ 36 w 332"/>
                <a:gd name="T105" fmla="*/ 183 h 229"/>
                <a:gd name="T106" fmla="*/ 32 w 332"/>
                <a:gd name="T107" fmla="*/ 187 h 229"/>
                <a:gd name="T108" fmla="*/ 29 w 332"/>
                <a:gd name="T109" fmla="*/ 192 h 229"/>
                <a:gd name="T110" fmla="*/ 24 w 332"/>
                <a:gd name="T111" fmla="*/ 196 h 229"/>
                <a:gd name="T112" fmla="*/ 21 w 332"/>
                <a:gd name="T113" fmla="*/ 201 h 229"/>
                <a:gd name="T114" fmla="*/ 17 w 332"/>
                <a:gd name="T115" fmla="*/ 205 h 229"/>
                <a:gd name="T116" fmla="*/ 14 w 332"/>
                <a:gd name="T117" fmla="*/ 209 h 229"/>
                <a:gd name="T118" fmla="*/ 10 w 332"/>
                <a:gd name="T119" fmla="*/ 214 h 229"/>
                <a:gd name="T120" fmla="*/ 7 w 332"/>
                <a:gd name="T121" fmla="*/ 218 h 229"/>
                <a:gd name="T122" fmla="*/ 3 w 332"/>
                <a:gd name="T123" fmla="*/ 223 h 229"/>
                <a:gd name="T124" fmla="*/ 0 w 332"/>
                <a:gd name="T125" fmla="*/ 228 h 2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2"/>
                <a:gd name="T190" fmla="*/ 0 h 229"/>
                <a:gd name="T191" fmla="*/ 332 w 332"/>
                <a:gd name="T192" fmla="*/ 229 h 22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2" h="229">
                  <a:moveTo>
                    <a:pt x="331" y="0"/>
                  </a:moveTo>
                  <a:lnTo>
                    <a:pt x="324" y="3"/>
                  </a:lnTo>
                  <a:lnTo>
                    <a:pt x="315" y="6"/>
                  </a:lnTo>
                  <a:lnTo>
                    <a:pt x="309" y="9"/>
                  </a:lnTo>
                  <a:lnTo>
                    <a:pt x="302" y="11"/>
                  </a:lnTo>
                  <a:lnTo>
                    <a:pt x="295" y="14"/>
                  </a:lnTo>
                  <a:lnTo>
                    <a:pt x="288" y="17"/>
                  </a:lnTo>
                  <a:lnTo>
                    <a:pt x="280" y="20"/>
                  </a:lnTo>
                  <a:lnTo>
                    <a:pt x="273" y="23"/>
                  </a:lnTo>
                  <a:lnTo>
                    <a:pt x="266" y="25"/>
                  </a:lnTo>
                  <a:lnTo>
                    <a:pt x="259" y="28"/>
                  </a:lnTo>
                  <a:lnTo>
                    <a:pt x="252" y="31"/>
                  </a:lnTo>
                  <a:lnTo>
                    <a:pt x="246" y="34"/>
                  </a:lnTo>
                  <a:lnTo>
                    <a:pt x="240" y="37"/>
                  </a:lnTo>
                  <a:lnTo>
                    <a:pt x="234" y="41"/>
                  </a:lnTo>
                  <a:lnTo>
                    <a:pt x="227" y="44"/>
                  </a:lnTo>
                  <a:lnTo>
                    <a:pt x="220" y="47"/>
                  </a:lnTo>
                  <a:lnTo>
                    <a:pt x="213" y="50"/>
                  </a:lnTo>
                  <a:lnTo>
                    <a:pt x="208" y="54"/>
                  </a:lnTo>
                  <a:lnTo>
                    <a:pt x="201" y="57"/>
                  </a:lnTo>
                  <a:lnTo>
                    <a:pt x="196" y="60"/>
                  </a:lnTo>
                  <a:lnTo>
                    <a:pt x="189" y="64"/>
                  </a:lnTo>
                  <a:lnTo>
                    <a:pt x="184" y="67"/>
                  </a:lnTo>
                  <a:lnTo>
                    <a:pt x="177" y="70"/>
                  </a:lnTo>
                  <a:lnTo>
                    <a:pt x="172" y="73"/>
                  </a:lnTo>
                  <a:lnTo>
                    <a:pt x="165" y="77"/>
                  </a:lnTo>
                  <a:lnTo>
                    <a:pt x="160" y="80"/>
                  </a:lnTo>
                  <a:lnTo>
                    <a:pt x="155" y="84"/>
                  </a:lnTo>
                  <a:lnTo>
                    <a:pt x="148" y="87"/>
                  </a:lnTo>
                  <a:lnTo>
                    <a:pt x="143" y="91"/>
                  </a:lnTo>
                  <a:lnTo>
                    <a:pt x="138" y="95"/>
                  </a:lnTo>
                  <a:lnTo>
                    <a:pt x="133" y="99"/>
                  </a:lnTo>
                  <a:lnTo>
                    <a:pt x="128" y="102"/>
                  </a:lnTo>
                  <a:lnTo>
                    <a:pt x="123" y="106"/>
                  </a:lnTo>
                  <a:lnTo>
                    <a:pt x="118" y="110"/>
                  </a:lnTo>
                  <a:lnTo>
                    <a:pt x="113" y="114"/>
                  </a:lnTo>
                  <a:lnTo>
                    <a:pt x="107" y="117"/>
                  </a:lnTo>
                  <a:lnTo>
                    <a:pt x="102" y="121"/>
                  </a:lnTo>
                  <a:lnTo>
                    <a:pt x="97" y="125"/>
                  </a:lnTo>
                  <a:lnTo>
                    <a:pt x="92" y="129"/>
                  </a:lnTo>
                  <a:lnTo>
                    <a:pt x="87" y="133"/>
                  </a:lnTo>
                  <a:lnTo>
                    <a:pt x="84" y="137"/>
                  </a:lnTo>
                  <a:lnTo>
                    <a:pt x="78" y="141"/>
                  </a:lnTo>
                  <a:lnTo>
                    <a:pt x="73" y="145"/>
                  </a:lnTo>
                  <a:lnTo>
                    <a:pt x="70" y="149"/>
                  </a:lnTo>
                  <a:lnTo>
                    <a:pt x="65" y="153"/>
                  </a:lnTo>
                  <a:lnTo>
                    <a:pt x="60" y="157"/>
                  </a:lnTo>
                  <a:lnTo>
                    <a:pt x="56" y="161"/>
                  </a:lnTo>
                  <a:lnTo>
                    <a:pt x="51" y="165"/>
                  </a:lnTo>
                  <a:lnTo>
                    <a:pt x="48" y="169"/>
                  </a:lnTo>
                  <a:lnTo>
                    <a:pt x="44" y="174"/>
                  </a:lnTo>
                  <a:lnTo>
                    <a:pt x="39" y="178"/>
                  </a:lnTo>
                  <a:lnTo>
                    <a:pt x="36" y="183"/>
                  </a:lnTo>
                  <a:lnTo>
                    <a:pt x="32" y="187"/>
                  </a:lnTo>
                  <a:lnTo>
                    <a:pt x="29" y="192"/>
                  </a:lnTo>
                  <a:lnTo>
                    <a:pt x="24" y="196"/>
                  </a:lnTo>
                  <a:lnTo>
                    <a:pt x="21" y="201"/>
                  </a:lnTo>
                  <a:lnTo>
                    <a:pt x="17" y="205"/>
                  </a:lnTo>
                  <a:lnTo>
                    <a:pt x="14" y="209"/>
                  </a:lnTo>
                  <a:lnTo>
                    <a:pt x="10" y="214"/>
                  </a:lnTo>
                  <a:lnTo>
                    <a:pt x="7" y="218"/>
                  </a:lnTo>
                  <a:lnTo>
                    <a:pt x="3" y="223"/>
                  </a:lnTo>
                  <a:lnTo>
                    <a:pt x="0" y="228"/>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90" name="Line 14"/>
            <p:cNvSpPr>
              <a:spLocks noChangeShapeType="1"/>
            </p:cNvSpPr>
            <p:nvPr/>
          </p:nvSpPr>
          <p:spPr bwMode="auto">
            <a:xfrm flipH="1">
              <a:off x="3136" y="1508"/>
              <a:ext cx="38" cy="1"/>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91" name="Line 15"/>
            <p:cNvSpPr>
              <a:spLocks noChangeShapeType="1"/>
            </p:cNvSpPr>
            <p:nvPr/>
          </p:nvSpPr>
          <p:spPr bwMode="auto">
            <a:xfrm flipH="1">
              <a:off x="2802" y="1738"/>
              <a:ext cx="34" cy="4"/>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60431" name="Line 16"/>
          <p:cNvSpPr>
            <a:spLocks noChangeShapeType="1"/>
          </p:cNvSpPr>
          <p:nvPr/>
        </p:nvSpPr>
        <p:spPr bwMode="auto">
          <a:xfrm flipH="1">
            <a:off x="5189538" y="1397000"/>
            <a:ext cx="0" cy="135413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3" name="Group 19"/>
          <p:cNvGrpSpPr>
            <a:grpSpLocks/>
          </p:cNvGrpSpPr>
          <p:nvPr/>
        </p:nvGrpSpPr>
        <p:grpSpPr bwMode="auto">
          <a:xfrm flipH="1">
            <a:off x="3144838" y="1831975"/>
            <a:ext cx="939800" cy="1179513"/>
            <a:chOff x="2102" y="1233"/>
            <a:chExt cx="592" cy="743"/>
          </a:xfrm>
        </p:grpSpPr>
        <p:sp>
          <p:nvSpPr>
            <p:cNvPr id="60474" name="Freeform 20"/>
            <p:cNvSpPr>
              <a:spLocks/>
            </p:cNvSpPr>
            <p:nvPr/>
          </p:nvSpPr>
          <p:spPr bwMode="auto">
            <a:xfrm>
              <a:off x="2473" y="1433"/>
              <a:ext cx="221" cy="304"/>
            </a:xfrm>
            <a:custGeom>
              <a:avLst/>
              <a:gdLst>
                <a:gd name="T0" fmla="*/ 0 w 221"/>
                <a:gd name="T1" fmla="*/ 0 h 304"/>
                <a:gd name="T2" fmla="*/ 14 w 221"/>
                <a:gd name="T3" fmla="*/ 5 h 304"/>
                <a:gd name="T4" fmla="*/ 28 w 221"/>
                <a:gd name="T5" fmla="*/ 9 h 304"/>
                <a:gd name="T6" fmla="*/ 41 w 221"/>
                <a:gd name="T7" fmla="*/ 14 h 304"/>
                <a:gd name="T8" fmla="*/ 53 w 221"/>
                <a:gd name="T9" fmla="*/ 19 h 304"/>
                <a:gd name="T10" fmla="*/ 65 w 221"/>
                <a:gd name="T11" fmla="*/ 24 h 304"/>
                <a:gd name="T12" fmla="*/ 77 w 221"/>
                <a:gd name="T13" fmla="*/ 29 h 304"/>
                <a:gd name="T14" fmla="*/ 89 w 221"/>
                <a:gd name="T15" fmla="*/ 34 h 304"/>
                <a:gd name="T16" fmla="*/ 99 w 221"/>
                <a:gd name="T17" fmla="*/ 39 h 304"/>
                <a:gd name="T18" fmla="*/ 110 w 221"/>
                <a:gd name="T19" fmla="*/ 44 h 304"/>
                <a:gd name="T20" fmla="*/ 120 w 221"/>
                <a:gd name="T21" fmla="*/ 49 h 304"/>
                <a:gd name="T22" fmla="*/ 128 w 221"/>
                <a:gd name="T23" fmla="*/ 54 h 304"/>
                <a:gd name="T24" fmla="*/ 139 w 221"/>
                <a:gd name="T25" fmla="*/ 58 h 304"/>
                <a:gd name="T26" fmla="*/ 145 w 221"/>
                <a:gd name="T27" fmla="*/ 63 h 304"/>
                <a:gd name="T28" fmla="*/ 154 w 221"/>
                <a:gd name="T29" fmla="*/ 68 h 304"/>
                <a:gd name="T30" fmla="*/ 162 w 221"/>
                <a:gd name="T31" fmla="*/ 73 h 304"/>
                <a:gd name="T32" fmla="*/ 169 w 221"/>
                <a:gd name="T33" fmla="*/ 78 h 304"/>
                <a:gd name="T34" fmla="*/ 176 w 221"/>
                <a:gd name="T35" fmla="*/ 83 h 304"/>
                <a:gd name="T36" fmla="*/ 181 w 221"/>
                <a:gd name="T37" fmla="*/ 88 h 304"/>
                <a:gd name="T38" fmla="*/ 188 w 221"/>
                <a:gd name="T39" fmla="*/ 93 h 304"/>
                <a:gd name="T40" fmla="*/ 193 w 221"/>
                <a:gd name="T41" fmla="*/ 98 h 304"/>
                <a:gd name="T42" fmla="*/ 198 w 221"/>
                <a:gd name="T43" fmla="*/ 102 h 304"/>
                <a:gd name="T44" fmla="*/ 202 w 221"/>
                <a:gd name="T45" fmla="*/ 107 h 304"/>
                <a:gd name="T46" fmla="*/ 205 w 221"/>
                <a:gd name="T47" fmla="*/ 112 h 304"/>
                <a:gd name="T48" fmla="*/ 208 w 221"/>
                <a:gd name="T49" fmla="*/ 117 h 304"/>
                <a:gd name="T50" fmla="*/ 212 w 221"/>
                <a:gd name="T51" fmla="*/ 122 h 304"/>
                <a:gd name="T52" fmla="*/ 215 w 221"/>
                <a:gd name="T53" fmla="*/ 127 h 304"/>
                <a:gd name="T54" fmla="*/ 217 w 221"/>
                <a:gd name="T55" fmla="*/ 132 h 304"/>
                <a:gd name="T56" fmla="*/ 219 w 221"/>
                <a:gd name="T57" fmla="*/ 137 h 304"/>
                <a:gd name="T58" fmla="*/ 219 w 221"/>
                <a:gd name="T59" fmla="*/ 142 h 304"/>
                <a:gd name="T60" fmla="*/ 220 w 221"/>
                <a:gd name="T61" fmla="*/ 147 h 304"/>
                <a:gd name="T62" fmla="*/ 220 w 221"/>
                <a:gd name="T63" fmla="*/ 151 h 304"/>
                <a:gd name="T64" fmla="*/ 220 w 221"/>
                <a:gd name="T65" fmla="*/ 156 h 304"/>
                <a:gd name="T66" fmla="*/ 219 w 221"/>
                <a:gd name="T67" fmla="*/ 161 h 304"/>
                <a:gd name="T68" fmla="*/ 219 w 221"/>
                <a:gd name="T69" fmla="*/ 166 h 304"/>
                <a:gd name="T70" fmla="*/ 217 w 221"/>
                <a:gd name="T71" fmla="*/ 171 h 304"/>
                <a:gd name="T72" fmla="*/ 215 w 221"/>
                <a:gd name="T73" fmla="*/ 176 h 304"/>
                <a:gd name="T74" fmla="*/ 212 w 221"/>
                <a:gd name="T75" fmla="*/ 181 h 304"/>
                <a:gd name="T76" fmla="*/ 208 w 221"/>
                <a:gd name="T77" fmla="*/ 186 h 304"/>
                <a:gd name="T78" fmla="*/ 205 w 221"/>
                <a:gd name="T79" fmla="*/ 191 h 304"/>
                <a:gd name="T80" fmla="*/ 202 w 221"/>
                <a:gd name="T81" fmla="*/ 195 h 304"/>
                <a:gd name="T82" fmla="*/ 198 w 221"/>
                <a:gd name="T83" fmla="*/ 200 h 304"/>
                <a:gd name="T84" fmla="*/ 193 w 221"/>
                <a:gd name="T85" fmla="*/ 205 h 304"/>
                <a:gd name="T86" fmla="*/ 188 w 221"/>
                <a:gd name="T87" fmla="*/ 210 h 304"/>
                <a:gd name="T88" fmla="*/ 181 w 221"/>
                <a:gd name="T89" fmla="*/ 215 h 304"/>
                <a:gd name="T90" fmla="*/ 176 w 221"/>
                <a:gd name="T91" fmla="*/ 220 h 304"/>
                <a:gd name="T92" fmla="*/ 169 w 221"/>
                <a:gd name="T93" fmla="*/ 225 h 304"/>
                <a:gd name="T94" fmla="*/ 162 w 221"/>
                <a:gd name="T95" fmla="*/ 230 h 304"/>
                <a:gd name="T96" fmla="*/ 154 w 221"/>
                <a:gd name="T97" fmla="*/ 235 h 304"/>
                <a:gd name="T98" fmla="*/ 145 w 221"/>
                <a:gd name="T99" fmla="*/ 240 h 304"/>
                <a:gd name="T100" fmla="*/ 139 w 221"/>
                <a:gd name="T101" fmla="*/ 244 h 304"/>
                <a:gd name="T102" fmla="*/ 128 w 221"/>
                <a:gd name="T103" fmla="*/ 249 h 304"/>
                <a:gd name="T104" fmla="*/ 120 w 221"/>
                <a:gd name="T105" fmla="*/ 254 h 304"/>
                <a:gd name="T106" fmla="*/ 110 w 221"/>
                <a:gd name="T107" fmla="*/ 259 h 304"/>
                <a:gd name="T108" fmla="*/ 99 w 221"/>
                <a:gd name="T109" fmla="*/ 264 h 304"/>
                <a:gd name="T110" fmla="*/ 89 w 221"/>
                <a:gd name="T111" fmla="*/ 269 h 304"/>
                <a:gd name="T112" fmla="*/ 77 w 221"/>
                <a:gd name="T113" fmla="*/ 274 h 304"/>
                <a:gd name="T114" fmla="*/ 65 w 221"/>
                <a:gd name="T115" fmla="*/ 279 h 304"/>
                <a:gd name="T116" fmla="*/ 53 w 221"/>
                <a:gd name="T117" fmla="*/ 284 h 304"/>
                <a:gd name="T118" fmla="*/ 41 w 221"/>
                <a:gd name="T119" fmla="*/ 288 h 304"/>
                <a:gd name="T120" fmla="*/ 28 w 221"/>
                <a:gd name="T121" fmla="*/ 293 h 304"/>
                <a:gd name="T122" fmla="*/ 14 w 221"/>
                <a:gd name="T123" fmla="*/ 298 h 304"/>
                <a:gd name="T124" fmla="*/ 0 w 221"/>
                <a:gd name="T125" fmla="*/ 303 h 30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21"/>
                <a:gd name="T190" fmla="*/ 0 h 304"/>
                <a:gd name="T191" fmla="*/ 221 w 221"/>
                <a:gd name="T192" fmla="*/ 304 h 30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21" h="304">
                  <a:moveTo>
                    <a:pt x="0" y="0"/>
                  </a:moveTo>
                  <a:lnTo>
                    <a:pt x="14" y="5"/>
                  </a:lnTo>
                  <a:lnTo>
                    <a:pt x="28" y="9"/>
                  </a:lnTo>
                  <a:lnTo>
                    <a:pt x="41" y="14"/>
                  </a:lnTo>
                  <a:lnTo>
                    <a:pt x="53" y="19"/>
                  </a:lnTo>
                  <a:lnTo>
                    <a:pt x="65" y="24"/>
                  </a:lnTo>
                  <a:lnTo>
                    <a:pt x="77" y="29"/>
                  </a:lnTo>
                  <a:lnTo>
                    <a:pt x="89" y="34"/>
                  </a:lnTo>
                  <a:lnTo>
                    <a:pt x="99" y="39"/>
                  </a:lnTo>
                  <a:lnTo>
                    <a:pt x="110" y="44"/>
                  </a:lnTo>
                  <a:lnTo>
                    <a:pt x="120" y="49"/>
                  </a:lnTo>
                  <a:lnTo>
                    <a:pt x="128" y="54"/>
                  </a:lnTo>
                  <a:lnTo>
                    <a:pt x="139" y="58"/>
                  </a:lnTo>
                  <a:lnTo>
                    <a:pt x="145" y="63"/>
                  </a:lnTo>
                  <a:lnTo>
                    <a:pt x="154" y="68"/>
                  </a:lnTo>
                  <a:lnTo>
                    <a:pt x="162" y="73"/>
                  </a:lnTo>
                  <a:lnTo>
                    <a:pt x="169" y="78"/>
                  </a:lnTo>
                  <a:lnTo>
                    <a:pt x="176" y="83"/>
                  </a:lnTo>
                  <a:lnTo>
                    <a:pt x="181" y="88"/>
                  </a:lnTo>
                  <a:lnTo>
                    <a:pt x="188" y="93"/>
                  </a:lnTo>
                  <a:lnTo>
                    <a:pt x="193" y="98"/>
                  </a:lnTo>
                  <a:lnTo>
                    <a:pt x="198" y="102"/>
                  </a:lnTo>
                  <a:lnTo>
                    <a:pt x="202" y="107"/>
                  </a:lnTo>
                  <a:lnTo>
                    <a:pt x="205" y="112"/>
                  </a:lnTo>
                  <a:lnTo>
                    <a:pt x="208" y="117"/>
                  </a:lnTo>
                  <a:lnTo>
                    <a:pt x="212" y="122"/>
                  </a:lnTo>
                  <a:lnTo>
                    <a:pt x="215" y="127"/>
                  </a:lnTo>
                  <a:lnTo>
                    <a:pt x="217" y="132"/>
                  </a:lnTo>
                  <a:lnTo>
                    <a:pt x="219" y="137"/>
                  </a:lnTo>
                  <a:lnTo>
                    <a:pt x="219" y="142"/>
                  </a:lnTo>
                  <a:lnTo>
                    <a:pt x="220" y="147"/>
                  </a:lnTo>
                  <a:lnTo>
                    <a:pt x="220" y="151"/>
                  </a:lnTo>
                  <a:lnTo>
                    <a:pt x="220" y="156"/>
                  </a:lnTo>
                  <a:lnTo>
                    <a:pt x="219" y="161"/>
                  </a:lnTo>
                  <a:lnTo>
                    <a:pt x="219" y="166"/>
                  </a:lnTo>
                  <a:lnTo>
                    <a:pt x="217" y="171"/>
                  </a:lnTo>
                  <a:lnTo>
                    <a:pt x="215" y="176"/>
                  </a:lnTo>
                  <a:lnTo>
                    <a:pt x="212" y="181"/>
                  </a:lnTo>
                  <a:lnTo>
                    <a:pt x="208" y="186"/>
                  </a:lnTo>
                  <a:lnTo>
                    <a:pt x="205" y="191"/>
                  </a:lnTo>
                  <a:lnTo>
                    <a:pt x="202" y="195"/>
                  </a:lnTo>
                  <a:lnTo>
                    <a:pt x="198" y="200"/>
                  </a:lnTo>
                  <a:lnTo>
                    <a:pt x="193" y="205"/>
                  </a:lnTo>
                  <a:lnTo>
                    <a:pt x="188" y="210"/>
                  </a:lnTo>
                  <a:lnTo>
                    <a:pt x="181" y="215"/>
                  </a:lnTo>
                  <a:lnTo>
                    <a:pt x="176" y="220"/>
                  </a:lnTo>
                  <a:lnTo>
                    <a:pt x="169" y="225"/>
                  </a:lnTo>
                  <a:lnTo>
                    <a:pt x="162" y="230"/>
                  </a:lnTo>
                  <a:lnTo>
                    <a:pt x="154" y="235"/>
                  </a:lnTo>
                  <a:lnTo>
                    <a:pt x="145" y="240"/>
                  </a:lnTo>
                  <a:lnTo>
                    <a:pt x="139" y="244"/>
                  </a:lnTo>
                  <a:lnTo>
                    <a:pt x="128" y="249"/>
                  </a:lnTo>
                  <a:lnTo>
                    <a:pt x="120" y="254"/>
                  </a:lnTo>
                  <a:lnTo>
                    <a:pt x="110" y="259"/>
                  </a:lnTo>
                  <a:lnTo>
                    <a:pt x="99" y="264"/>
                  </a:lnTo>
                  <a:lnTo>
                    <a:pt x="89" y="269"/>
                  </a:lnTo>
                  <a:lnTo>
                    <a:pt x="77" y="274"/>
                  </a:lnTo>
                  <a:lnTo>
                    <a:pt x="65" y="279"/>
                  </a:lnTo>
                  <a:lnTo>
                    <a:pt x="53" y="284"/>
                  </a:lnTo>
                  <a:lnTo>
                    <a:pt x="41" y="288"/>
                  </a:lnTo>
                  <a:lnTo>
                    <a:pt x="28" y="293"/>
                  </a:lnTo>
                  <a:lnTo>
                    <a:pt x="14" y="298"/>
                  </a:lnTo>
                  <a:lnTo>
                    <a:pt x="0" y="303"/>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75" name="Line 21"/>
            <p:cNvSpPr>
              <a:spLocks noChangeShapeType="1"/>
            </p:cNvSpPr>
            <p:nvPr/>
          </p:nvSpPr>
          <p:spPr bwMode="auto">
            <a:xfrm>
              <a:off x="2459" y="1429"/>
              <a:ext cx="14" cy="4"/>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76" name="Line 22"/>
            <p:cNvSpPr>
              <a:spLocks noChangeShapeType="1"/>
            </p:cNvSpPr>
            <p:nvPr/>
          </p:nvSpPr>
          <p:spPr bwMode="auto">
            <a:xfrm flipH="1">
              <a:off x="2443" y="1737"/>
              <a:ext cx="46" cy="4"/>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77" name="Freeform 23"/>
            <p:cNvSpPr>
              <a:spLocks/>
            </p:cNvSpPr>
            <p:nvPr/>
          </p:nvSpPr>
          <p:spPr bwMode="auto">
            <a:xfrm>
              <a:off x="2121" y="1236"/>
              <a:ext cx="331" cy="191"/>
            </a:xfrm>
            <a:custGeom>
              <a:avLst/>
              <a:gdLst>
                <a:gd name="T0" fmla="*/ 0 w 331"/>
                <a:gd name="T1" fmla="*/ 0 h 191"/>
                <a:gd name="T2" fmla="*/ 3 w 331"/>
                <a:gd name="T3" fmla="*/ 4 h 191"/>
                <a:gd name="T4" fmla="*/ 8 w 331"/>
                <a:gd name="T5" fmla="*/ 8 h 191"/>
                <a:gd name="T6" fmla="*/ 11 w 331"/>
                <a:gd name="T7" fmla="*/ 12 h 191"/>
                <a:gd name="T8" fmla="*/ 15 w 331"/>
                <a:gd name="T9" fmla="*/ 17 h 191"/>
                <a:gd name="T10" fmla="*/ 18 w 331"/>
                <a:gd name="T11" fmla="*/ 21 h 191"/>
                <a:gd name="T12" fmla="*/ 22 w 331"/>
                <a:gd name="T13" fmla="*/ 25 h 191"/>
                <a:gd name="T14" fmla="*/ 25 w 331"/>
                <a:gd name="T15" fmla="*/ 29 h 191"/>
                <a:gd name="T16" fmla="*/ 30 w 331"/>
                <a:gd name="T17" fmla="*/ 33 h 191"/>
                <a:gd name="T18" fmla="*/ 34 w 331"/>
                <a:gd name="T19" fmla="*/ 37 h 191"/>
                <a:gd name="T20" fmla="*/ 37 w 331"/>
                <a:gd name="T21" fmla="*/ 41 h 191"/>
                <a:gd name="T22" fmla="*/ 42 w 331"/>
                <a:gd name="T23" fmla="*/ 44 h 191"/>
                <a:gd name="T24" fmla="*/ 46 w 331"/>
                <a:gd name="T25" fmla="*/ 47 h 191"/>
                <a:gd name="T26" fmla="*/ 49 w 331"/>
                <a:gd name="T27" fmla="*/ 51 h 191"/>
                <a:gd name="T28" fmla="*/ 54 w 331"/>
                <a:gd name="T29" fmla="*/ 55 h 191"/>
                <a:gd name="T30" fmla="*/ 58 w 331"/>
                <a:gd name="T31" fmla="*/ 59 h 191"/>
                <a:gd name="T32" fmla="*/ 63 w 331"/>
                <a:gd name="T33" fmla="*/ 62 h 191"/>
                <a:gd name="T34" fmla="*/ 68 w 331"/>
                <a:gd name="T35" fmla="*/ 66 h 191"/>
                <a:gd name="T36" fmla="*/ 71 w 331"/>
                <a:gd name="T37" fmla="*/ 70 h 191"/>
                <a:gd name="T38" fmla="*/ 76 w 331"/>
                <a:gd name="T39" fmla="*/ 73 h 191"/>
                <a:gd name="T40" fmla="*/ 81 w 331"/>
                <a:gd name="T41" fmla="*/ 77 h 191"/>
                <a:gd name="T42" fmla="*/ 85 w 331"/>
                <a:gd name="T43" fmla="*/ 80 h 191"/>
                <a:gd name="T44" fmla="*/ 90 w 331"/>
                <a:gd name="T45" fmla="*/ 84 h 191"/>
                <a:gd name="T46" fmla="*/ 95 w 331"/>
                <a:gd name="T47" fmla="*/ 87 h 191"/>
                <a:gd name="T48" fmla="*/ 100 w 331"/>
                <a:gd name="T49" fmla="*/ 90 h 191"/>
                <a:gd name="T50" fmla="*/ 105 w 331"/>
                <a:gd name="T51" fmla="*/ 93 h 191"/>
                <a:gd name="T52" fmla="*/ 110 w 331"/>
                <a:gd name="T53" fmla="*/ 96 h 191"/>
                <a:gd name="T54" fmla="*/ 115 w 331"/>
                <a:gd name="T55" fmla="*/ 99 h 191"/>
                <a:gd name="T56" fmla="*/ 121 w 331"/>
                <a:gd name="T57" fmla="*/ 103 h 191"/>
                <a:gd name="T58" fmla="*/ 126 w 331"/>
                <a:gd name="T59" fmla="*/ 106 h 191"/>
                <a:gd name="T60" fmla="*/ 131 w 331"/>
                <a:gd name="T61" fmla="*/ 109 h 191"/>
                <a:gd name="T62" fmla="*/ 136 w 331"/>
                <a:gd name="T63" fmla="*/ 112 h 191"/>
                <a:gd name="T64" fmla="*/ 141 w 331"/>
                <a:gd name="T65" fmla="*/ 115 h 191"/>
                <a:gd name="T66" fmla="*/ 146 w 331"/>
                <a:gd name="T67" fmla="*/ 118 h 191"/>
                <a:gd name="T68" fmla="*/ 151 w 331"/>
                <a:gd name="T69" fmla="*/ 121 h 191"/>
                <a:gd name="T70" fmla="*/ 158 w 331"/>
                <a:gd name="T71" fmla="*/ 124 h 191"/>
                <a:gd name="T72" fmla="*/ 163 w 331"/>
                <a:gd name="T73" fmla="*/ 127 h 191"/>
                <a:gd name="T74" fmla="*/ 168 w 331"/>
                <a:gd name="T75" fmla="*/ 130 h 191"/>
                <a:gd name="T76" fmla="*/ 175 w 331"/>
                <a:gd name="T77" fmla="*/ 133 h 191"/>
                <a:gd name="T78" fmla="*/ 180 w 331"/>
                <a:gd name="T79" fmla="*/ 136 h 191"/>
                <a:gd name="T80" fmla="*/ 185 w 331"/>
                <a:gd name="T81" fmla="*/ 138 h 191"/>
                <a:gd name="T82" fmla="*/ 192 w 331"/>
                <a:gd name="T83" fmla="*/ 141 h 191"/>
                <a:gd name="T84" fmla="*/ 197 w 331"/>
                <a:gd name="T85" fmla="*/ 143 h 191"/>
                <a:gd name="T86" fmla="*/ 204 w 331"/>
                <a:gd name="T87" fmla="*/ 146 h 191"/>
                <a:gd name="T88" fmla="*/ 209 w 331"/>
                <a:gd name="T89" fmla="*/ 149 h 191"/>
                <a:gd name="T90" fmla="*/ 216 w 331"/>
                <a:gd name="T91" fmla="*/ 151 h 191"/>
                <a:gd name="T92" fmla="*/ 223 w 331"/>
                <a:gd name="T93" fmla="*/ 154 h 191"/>
                <a:gd name="T94" fmla="*/ 228 w 331"/>
                <a:gd name="T95" fmla="*/ 157 h 191"/>
                <a:gd name="T96" fmla="*/ 235 w 331"/>
                <a:gd name="T97" fmla="*/ 159 h 191"/>
                <a:gd name="T98" fmla="*/ 242 w 331"/>
                <a:gd name="T99" fmla="*/ 162 h 191"/>
                <a:gd name="T100" fmla="*/ 248 w 331"/>
                <a:gd name="T101" fmla="*/ 164 h 191"/>
                <a:gd name="T102" fmla="*/ 255 w 331"/>
                <a:gd name="T103" fmla="*/ 166 h 191"/>
                <a:gd name="T104" fmla="*/ 260 w 331"/>
                <a:gd name="T105" fmla="*/ 169 h 191"/>
                <a:gd name="T106" fmla="*/ 267 w 331"/>
                <a:gd name="T107" fmla="*/ 171 h 191"/>
                <a:gd name="T108" fmla="*/ 274 w 331"/>
                <a:gd name="T109" fmla="*/ 173 h 191"/>
                <a:gd name="T110" fmla="*/ 281 w 331"/>
                <a:gd name="T111" fmla="*/ 176 h 191"/>
                <a:gd name="T112" fmla="*/ 288 w 331"/>
                <a:gd name="T113" fmla="*/ 178 h 191"/>
                <a:gd name="T114" fmla="*/ 294 w 331"/>
                <a:gd name="T115" fmla="*/ 180 h 191"/>
                <a:gd name="T116" fmla="*/ 301 w 331"/>
                <a:gd name="T117" fmla="*/ 182 h 191"/>
                <a:gd name="T118" fmla="*/ 310 w 331"/>
                <a:gd name="T119" fmla="*/ 184 h 191"/>
                <a:gd name="T120" fmla="*/ 317 w 331"/>
                <a:gd name="T121" fmla="*/ 185 h 191"/>
                <a:gd name="T122" fmla="*/ 323 w 331"/>
                <a:gd name="T123" fmla="*/ 188 h 191"/>
                <a:gd name="T124" fmla="*/ 330 w 331"/>
                <a:gd name="T125" fmla="*/ 190 h 19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1"/>
                <a:gd name="T190" fmla="*/ 0 h 191"/>
                <a:gd name="T191" fmla="*/ 331 w 331"/>
                <a:gd name="T192" fmla="*/ 191 h 19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1" h="191">
                  <a:moveTo>
                    <a:pt x="0" y="0"/>
                  </a:moveTo>
                  <a:lnTo>
                    <a:pt x="3" y="4"/>
                  </a:lnTo>
                  <a:lnTo>
                    <a:pt x="8" y="8"/>
                  </a:lnTo>
                  <a:lnTo>
                    <a:pt x="11" y="12"/>
                  </a:lnTo>
                  <a:lnTo>
                    <a:pt x="15" y="17"/>
                  </a:lnTo>
                  <a:lnTo>
                    <a:pt x="18" y="21"/>
                  </a:lnTo>
                  <a:lnTo>
                    <a:pt x="22" y="25"/>
                  </a:lnTo>
                  <a:lnTo>
                    <a:pt x="25" y="29"/>
                  </a:lnTo>
                  <a:lnTo>
                    <a:pt x="30" y="33"/>
                  </a:lnTo>
                  <a:lnTo>
                    <a:pt x="34" y="37"/>
                  </a:lnTo>
                  <a:lnTo>
                    <a:pt x="37" y="41"/>
                  </a:lnTo>
                  <a:lnTo>
                    <a:pt x="42" y="44"/>
                  </a:lnTo>
                  <a:lnTo>
                    <a:pt x="46" y="47"/>
                  </a:lnTo>
                  <a:lnTo>
                    <a:pt x="49" y="51"/>
                  </a:lnTo>
                  <a:lnTo>
                    <a:pt x="54" y="55"/>
                  </a:lnTo>
                  <a:lnTo>
                    <a:pt x="58" y="59"/>
                  </a:lnTo>
                  <a:lnTo>
                    <a:pt x="63" y="62"/>
                  </a:lnTo>
                  <a:lnTo>
                    <a:pt x="68" y="66"/>
                  </a:lnTo>
                  <a:lnTo>
                    <a:pt x="71" y="70"/>
                  </a:lnTo>
                  <a:lnTo>
                    <a:pt x="76" y="73"/>
                  </a:lnTo>
                  <a:lnTo>
                    <a:pt x="81" y="77"/>
                  </a:lnTo>
                  <a:lnTo>
                    <a:pt x="85" y="80"/>
                  </a:lnTo>
                  <a:lnTo>
                    <a:pt x="90" y="84"/>
                  </a:lnTo>
                  <a:lnTo>
                    <a:pt x="95" y="87"/>
                  </a:lnTo>
                  <a:lnTo>
                    <a:pt x="100" y="90"/>
                  </a:lnTo>
                  <a:lnTo>
                    <a:pt x="105" y="93"/>
                  </a:lnTo>
                  <a:lnTo>
                    <a:pt x="110" y="96"/>
                  </a:lnTo>
                  <a:lnTo>
                    <a:pt x="115" y="99"/>
                  </a:lnTo>
                  <a:lnTo>
                    <a:pt x="121" y="103"/>
                  </a:lnTo>
                  <a:lnTo>
                    <a:pt x="126" y="106"/>
                  </a:lnTo>
                  <a:lnTo>
                    <a:pt x="131" y="109"/>
                  </a:lnTo>
                  <a:lnTo>
                    <a:pt x="136" y="112"/>
                  </a:lnTo>
                  <a:lnTo>
                    <a:pt x="141" y="115"/>
                  </a:lnTo>
                  <a:lnTo>
                    <a:pt x="146" y="118"/>
                  </a:lnTo>
                  <a:lnTo>
                    <a:pt x="151" y="121"/>
                  </a:lnTo>
                  <a:lnTo>
                    <a:pt x="158" y="124"/>
                  </a:lnTo>
                  <a:lnTo>
                    <a:pt x="163" y="127"/>
                  </a:lnTo>
                  <a:lnTo>
                    <a:pt x="168" y="130"/>
                  </a:lnTo>
                  <a:lnTo>
                    <a:pt x="175" y="133"/>
                  </a:lnTo>
                  <a:lnTo>
                    <a:pt x="180" y="136"/>
                  </a:lnTo>
                  <a:lnTo>
                    <a:pt x="185" y="138"/>
                  </a:lnTo>
                  <a:lnTo>
                    <a:pt x="192" y="141"/>
                  </a:lnTo>
                  <a:lnTo>
                    <a:pt x="197" y="143"/>
                  </a:lnTo>
                  <a:lnTo>
                    <a:pt x="204" y="146"/>
                  </a:lnTo>
                  <a:lnTo>
                    <a:pt x="209" y="149"/>
                  </a:lnTo>
                  <a:lnTo>
                    <a:pt x="216" y="151"/>
                  </a:lnTo>
                  <a:lnTo>
                    <a:pt x="223" y="154"/>
                  </a:lnTo>
                  <a:lnTo>
                    <a:pt x="228" y="157"/>
                  </a:lnTo>
                  <a:lnTo>
                    <a:pt x="235" y="159"/>
                  </a:lnTo>
                  <a:lnTo>
                    <a:pt x="242" y="162"/>
                  </a:lnTo>
                  <a:lnTo>
                    <a:pt x="248" y="164"/>
                  </a:lnTo>
                  <a:lnTo>
                    <a:pt x="255" y="166"/>
                  </a:lnTo>
                  <a:lnTo>
                    <a:pt x="260" y="169"/>
                  </a:lnTo>
                  <a:lnTo>
                    <a:pt x="267" y="171"/>
                  </a:lnTo>
                  <a:lnTo>
                    <a:pt x="274" y="173"/>
                  </a:lnTo>
                  <a:lnTo>
                    <a:pt x="281" y="176"/>
                  </a:lnTo>
                  <a:lnTo>
                    <a:pt x="288" y="178"/>
                  </a:lnTo>
                  <a:lnTo>
                    <a:pt x="294" y="180"/>
                  </a:lnTo>
                  <a:lnTo>
                    <a:pt x="301" y="182"/>
                  </a:lnTo>
                  <a:lnTo>
                    <a:pt x="310" y="184"/>
                  </a:lnTo>
                  <a:lnTo>
                    <a:pt x="317" y="185"/>
                  </a:lnTo>
                  <a:lnTo>
                    <a:pt x="323" y="188"/>
                  </a:lnTo>
                  <a:lnTo>
                    <a:pt x="330" y="190"/>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78" name="Line 24"/>
            <p:cNvSpPr>
              <a:spLocks noChangeShapeType="1"/>
            </p:cNvSpPr>
            <p:nvPr/>
          </p:nvSpPr>
          <p:spPr bwMode="auto">
            <a:xfrm>
              <a:off x="2118" y="1233"/>
              <a:ext cx="3" cy="3"/>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79" name="Line 25"/>
            <p:cNvSpPr>
              <a:spLocks noChangeShapeType="1"/>
            </p:cNvSpPr>
            <p:nvPr/>
          </p:nvSpPr>
          <p:spPr bwMode="auto">
            <a:xfrm>
              <a:off x="2452" y="1427"/>
              <a:ext cx="6" cy="1"/>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80" name="Freeform 26"/>
            <p:cNvSpPr>
              <a:spLocks/>
            </p:cNvSpPr>
            <p:nvPr/>
          </p:nvSpPr>
          <p:spPr bwMode="auto">
            <a:xfrm>
              <a:off x="2121" y="1743"/>
              <a:ext cx="331" cy="229"/>
            </a:xfrm>
            <a:custGeom>
              <a:avLst/>
              <a:gdLst>
                <a:gd name="T0" fmla="*/ 330 w 331"/>
                <a:gd name="T1" fmla="*/ 0 h 229"/>
                <a:gd name="T2" fmla="*/ 323 w 331"/>
                <a:gd name="T3" fmla="*/ 3 h 229"/>
                <a:gd name="T4" fmla="*/ 315 w 331"/>
                <a:gd name="T5" fmla="*/ 6 h 229"/>
                <a:gd name="T6" fmla="*/ 308 w 331"/>
                <a:gd name="T7" fmla="*/ 9 h 229"/>
                <a:gd name="T8" fmla="*/ 301 w 331"/>
                <a:gd name="T9" fmla="*/ 11 h 229"/>
                <a:gd name="T10" fmla="*/ 294 w 331"/>
                <a:gd name="T11" fmla="*/ 14 h 229"/>
                <a:gd name="T12" fmla="*/ 288 w 331"/>
                <a:gd name="T13" fmla="*/ 17 h 229"/>
                <a:gd name="T14" fmla="*/ 279 w 331"/>
                <a:gd name="T15" fmla="*/ 20 h 229"/>
                <a:gd name="T16" fmla="*/ 272 w 331"/>
                <a:gd name="T17" fmla="*/ 23 h 229"/>
                <a:gd name="T18" fmla="*/ 265 w 331"/>
                <a:gd name="T19" fmla="*/ 25 h 229"/>
                <a:gd name="T20" fmla="*/ 259 w 331"/>
                <a:gd name="T21" fmla="*/ 28 h 229"/>
                <a:gd name="T22" fmla="*/ 252 w 331"/>
                <a:gd name="T23" fmla="*/ 31 h 229"/>
                <a:gd name="T24" fmla="*/ 245 w 331"/>
                <a:gd name="T25" fmla="*/ 34 h 229"/>
                <a:gd name="T26" fmla="*/ 240 w 331"/>
                <a:gd name="T27" fmla="*/ 37 h 229"/>
                <a:gd name="T28" fmla="*/ 233 w 331"/>
                <a:gd name="T29" fmla="*/ 41 h 229"/>
                <a:gd name="T30" fmla="*/ 226 w 331"/>
                <a:gd name="T31" fmla="*/ 44 h 229"/>
                <a:gd name="T32" fmla="*/ 219 w 331"/>
                <a:gd name="T33" fmla="*/ 47 h 229"/>
                <a:gd name="T34" fmla="*/ 213 w 331"/>
                <a:gd name="T35" fmla="*/ 50 h 229"/>
                <a:gd name="T36" fmla="*/ 208 w 331"/>
                <a:gd name="T37" fmla="*/ 54 h 229"/>
                <a:gd name="T38" fmla="*/ 201 w 331"/>
                <a:gd name="T39" fmla="*/ 57 h 229"/>
                <a:gd name="T40" fmla="*/ 196 w 331"/>
                <a:gd name="T41" fmla="*/ 60 h 229"/>
                <a:gd name="T42" fmla="*/ 189 w 331"/>
                <a:gd name="T43" fmla="*/ 64 h 229"/>
                <a:gd name="T44" fmla="*/ 184 w 331"/>
                <a:gd name="T45" fmla="*/ 67 h 229"/>
                <a:gd name="T46" fmla="*/ 177 w 331"/>
                <a:gd name="T47" fmla="*/ 70 h 229"/>
                <a:gd name="T48" fmla="*/ 172 w 331"/>
                <a:gd name="T49" fmla="*/ 73 h 229"/>
                <a:gd name="T50" fmla="*/ 165 w 331"/>
                <a:gd name="T51" fmla="*/ 77 h 229"/>
                <a:gd name="T52" fmla="*/ 160 w 331"/>
                <a:gd name="T53" fmla="*/ 80 h 229"/>
                <a:gd name="T54" fmla="*/ 155 w 331"/>
                <a:gd name="T55" fmla="*/ 84 h 229"/>
                <a:gd name="T56" fmla="*/ 148 w 331"/>
                <a:gd name="T57" fmla="*/ 87 h 229"/>
                <a:gd name="T58" fmla="*/ 143 w 331"/>
                <a:gd name="T59" fmla="*/ 91 h 229"/>
                <a:gd name="T60" fmla="*/ 138 w 331"/>
                <a:gd name="T61" fmla="*/ 95 h 229"/>
                <a:gd name="T62" fmla="*/ 133 w 331"/>
                <a:gd name="T63" fmla="*/ 99 h 229"/>
                <a:gd name="T64" fmla="*/ 127 w 331"/>
                <a:gd name="T65" fmla="*/ 102 h 229"/>
                <a:gd name="T66" fmla="*/ 122 w 331"/>
                <a:gd name="T67" fmla="*/ 106 h 229"/>
                <a:gd name="T68" fmla="*/ 117 w 331"/>
                <a:gd name="T69" fmla="*/ 110 h 229"/>
                <a:gd name="T70" fmla="*/ 112 w 331"/>
                <a:gd name="T71" fmla="*/ 114 h 229"/>
                <a:gd name="T72" fmla="*/ 107 w 331"/>
                <a:gd name="T73" fmla="*/ 117 h 229"/>
                <a:gd name="T74" fmla="*/ 102 w 331"/>
                <a:gd name="T75" fmla="*/ 121 h 229"/>
                <a:gd name="T76" fmla="*/ 97 w 331"/>
                <a:gd name="T77" fmla="*/ 125 h 229"/>
                <a:gd name="T78" fmla="*/ 92 w 331"/>
                <a:gd name="T79" fmla="*/ 129 h 229"/>
                <a:gd name="T80" fmla="*/ 86 w 331"/>
                <a:gd name="T81" fmla="*/ 133 h 229"/>
                <a:gd name="T82" fmla="*/ 83 w 331"/>
                <a:gd name="T83" fmla="*/ 137 h 229"/>
                <a:gd name="T84" fmla="*/ 78 w 331"/>
                <a:gd name="T85" fmla="*/ 141 h 229"/>
                <a:gd name="T86" fmla="*/ 73 w 331"/>
                <a:gd name="T87" fmla="*/ 145 h 229"/>
                <a:gd name="T88" fmla="*/ 69 w 331"/>
                <a:gd name="T89" fmla="*/ 149 h 229"/>
                <a:gd name="T90" fmla="*/ 64 w 331"/>
                <a:gd name="T91" fmla="*/ 153 h 229"/>
                <a:gd name="T92" fmla="*/ 59 w 331"/>
                <a:gd name="T93" fmla="*/ 157 h 229"/>
                <a:gd name="T94" fmla="*/ 56 w 331"/>
                <a:gd name="T95" fmla="*/ 161 h 229"/>
                <a:gd name="T96" fmla="*/ 51 w 331"/>
                <a:gd name="T97" fmla="*/ 165 h 229"/>
                <a:gd name="T98" fmla="*/ 47 w 331"/>
                <a:gd name="T99" fmla="*/ 169 h 229"/>
                <a:gd name="T100" fmla="*/ 44 w 331"/>
                <a:gd name="T101" fmla="*/ 174 h 229"/>
                <a:gd name="T102" fmla="*/ 39 w 331"/>
                <a:gd name="T103" fmla="*/ 178 h 229"/>
                <a:gd name="T104" fmla="*/ 35 w 331"/>
                <a:gd name="T105" fmla="*/ 183 h 229"/>
                <a:gd name="T106" fmla="*/ 32 w 331"/>
                <a:gd name="T107" fmla="*/ 187 h 229"/>
                <a:gd name="T108" fmla="*/ 29 w 331"/>
                <a:gd name="T109" fmla="*/ 192 h 229"/>
                <a:gd name="T110" fmla="*/ 23 w 331"/>
                <a:gd name="T111" fmla="*/ 196 h 229"/>
                <a:gd name="T112" fmla="*/ 20 w 331"/>
                <a:gd name="T113" fmla="*/ 201 h 229"/>
                <a:gd name="T114" fmla="*/ 17 w 331"/>
                <a:gd name="T115" fmla="*/ 205 h 229"/>
                <a:gd name="T116" fmla="*/ 13 w 331"/>
                <a:gd name="T117" fmla="*/ 209 h 229"/>
                <a:gd name="T118" fmla="*/ 10 w 331"/>
                <a:gd name="T119" fmla="*/ 214 h 229"/>
                <a:gd name="T120" fmla="*/ 6 w 331"/>
                <a:gd name="T121" fmla="*/ 218 h 229"/>
                <a:gd name="T122" fmla="*/ 3 w 331"/>
                <a:gd name="T123" fmla="*/ 223 h 229"/>
                <a:gd name="T124" fmla="*/ 0 w 331"/>
                <a:gd name="T125" fmla="*/ 228 h 2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1"/>
                <a:gd name="T190" fmla="*/ 0 h 229"/>
                <a:gd name="T191" fmla="*/ 331 w 331"/>
                <a:gd name="T192" fmla="*/ 229 h 22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1" h="229">
                  <a:moveTo>
                    <a:pt x="330" y="0"/>
                  </a:moveTo>
                  <a:lnTo>
                    <a:pt x="323" y="3"/>
                  </a:lnTo>
                  <a:lnTo>
                    <a:pt x="315" y="6"/>
                  </a:lnTo>
                  <a:lnTo>
                    <a:pt x="308" y="9"/>
                  </a:lnTo>
                  <a:lnTo>
                    <a:pt x="301" y="11"/>
                  </a:lnTo>
                  <a:lnTo>
                    <a:pt x="294" y="14"/>
                  </a:lnTo>
                  <a:lnTo>
                    <a:pt x="288" y="17"/>
                  </a:lnTo>
                  <a:lnTo>
                    <a:pt x="279" y="20"/>
                  </a:lnTo>
                  <a:lnTo>
                    <a:pt x="272" y="23"/>
                  </a:lnTo>
                  <a:lnTo>
                    <a:pt x="265" y="25"/>
                  </a:lnTo>
                  <a:lnTo>
                    <a:pt x="259" y="28"/>
                  </a:lnTo>
                  <a:lnTo>
                    <a:pt x="252" y="31"/>
                  </a:lnTo>
                  <a:lnTo>
                    <a:pt x="245" y="34"/>
                  </a:lnTo>
                  <a:lnTo>
                    <a:pt x="240" y="37"/>
                  </a:lnTo>
                  <a:lnTo>
                    <a:pt x="233" y="41"/>
                  </a:lnTo>
                  <a:lnTo>
                    <a:pt x="226" y="44"/>
                  </a:lnTo>
                  <a:lnTo>
                    <a:pt x="219" y="47"/>
                  </a:lnTo>
                  <a:lnTo>
                    <a:pt x="213" y="50"/>
                  </a:lnTo>
                  <a:lnTo>
                    <a:pt x="208" y="54"/>
                  </a:lnTo>
                  <a:lnTo>
                    <a:pt x="201" y="57"/>
                  </a:lnTo>
                  <a:lnTo>
                    <a:pt x="196" y="60"/>
                  </a:lnTo>
                  <a:lnTo>
                    <a:pt x="189" y="64"/>
                  </a:lnTo>
                  <a:lnTo>
                    <a:pt x="184" y="67"/>
                  </a:lnTo>
                  <a:lnTo>
                    <a:pt x="177" y="70"/>
                  </a:lnTo>
                  <a:lnTo>
                    <a:pt x="172" y="73"/>
                  </a:lnTo>
                  <a:lnTo>
                    <a:pt x="165" y="77"/>
                  </a:lnTo>
                  <a:lnTo>
                    <a:pt x="160" y="80"/>
                  </a:lnTo>
                  <a:lnTo>
                    <a:pt x="155" y="84"/>
                  </a:lnTo>
                  <a:lnTo>
                    <a:pt x="148" y="87"/>
                  </a:lnTo>
                  <a:lnTo>
                    <a:pt x="143" y="91"/>
                  </a:lnTo>
                  <a:lnTo>
                    <a:pt x="138" y="95"/>
                  </a:lnTo>
                  <a:lnTo>
                    <a:pt x="133" y="99"/>
                  </a:lnTo>
                  <a:lnTo>
                    <a:pt x="127" y="102"/>
                  </a:lnTo>
                  <a:lnTo>
                    <a:pt x="122" y="106"/>
                  </a:lnTo>
                  <a:lnTo>
                    <a:pt x="117" y="110"/>
                  </a:lnTo>
                  <a:lnTo>
                    <a:pt x="112" y="114"/>
                  </a:lnTo>
                  <a:lnTo>
                    <a:pt x="107" y="117"/>
                  </a:lnTo>
                  <a:lnTo>
                    <a:pt x="102" y="121"/>
                  </a:lnTo>
                  <a:lnTo>
                    <a:pt x="97" y="125"/>
                  </a:lnTo>
                  <a:lnTo>
                    <a:pt x="92" y="129"/>
                  </a:lnTo>
                  <a:lnTo>
                    <a:pt x="86" y="133"/>
                  </a:lnTo>
                  <a:lnTo>
                    <a:pt x="83" y="137"/>
                  </a:lnTo>
                  <a:lnTo>
                    <a:pt x="78" y="141"/>
                  </a:lnTo>
                  <a:lnTo>
                    <a:pt x="73" y="145"/>
                  </a:lnTo>
                  <a:lnTo>
                    <a:pt x="69" y="149"/>
                  </a:lnTo>
                  <a:lnTo>
                    <a:pt x="64" y="153"/>
                  </a:lnTo>
                  <a:lnTo>
                    <a:pt x="59" y="157"/>
                  </a:lnTo>
                  <a:lnTo>
                    <a:pt x="56" y="161"/>
                  </a:lnTo>
                  <a:lnTo>
                    <a:pt x="51" y="165"/>
                  </a:lnTo>
                  <a:lnTo>
                    <a:pt x="47" y="169"/>
                  </a:lnTo>
                  <a:lnTo>
                    <a:pt x="44" y="174"/>
                  </a:lnTo>
                  <a:lnTo>
                    <a:pt x="39" y="178"/>
                  </a:lnTo>
                  <a:lnTo>
                    <a:pt x="35" y="183"/>
                  </a:lnTo>
                  <a:lnTo>
                    <a:pt x="32" y="187"/>
                  </a:lnTo>
                  <a:lnTo>
                    <a:pt x="29" y="192"/>
                  </a:lnTo>
                  <a:lnTo>
                    <a:pt x="23" y="196"/>
                  </a:lnTo>
                  <a:lnTo>
                    <a:pt x="20" y="201"/>
                  </a:lnTo>
                  <a:lnTo>
                    <a:pt x="17" y="205"/>
                  </a:lnTo>
                  <a:lnTo>
                    <a:pt x="13" y="209"/>
                  </a:lnTo>
                  <a:lnTo>
                    <a:pt x="10" y="214"/>
                  </a:lnTo>
                  <a:lnTo>
                    <a:pt x="6" y="218"/>
                  </a:lnTo>
                  <a:lnTo>
                    <a:pt x="3" y="223"/>
                  </a:lnTo>
                  <a:lnTo>
                    <a:pt x="0" y="228"/>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81" name="Line 27"/>
            <p:cNvSpPr>
              <a:spLocks noChangeShapeType="1"/>
            </p:cNvSpPr>
            <p:nvPr/>
          </p:nvSpPr>
          <p:spPr bwMode="auto">
            <a:xfrm flipH="1">
              <a:off x="2436" y="1742"/>
              <a:ext cx="38" cy="1"/>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82" name="Line 28"/>
            <p:cNvSpPr>
              <a:spLocks noChangeShapeType="1"/>
            </p:cNvSpPr>
            <p:nvPr/>
          </p:nvSpPr>
          <p:spPr bwMode="auto">
            <a:xfrm flipH="1">
              <a:off x="2102" y="1972"/>
              <a:ext cx="35" cy="4"/>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60433" name="Line 29"/>
          <p:cNvSpPr>
            <a:spLocks noChangeShapeType="1"/>
          </p:cNvSpPr>
          <p:nvPr/>
        </p:nvSpPr>
        <p:spPr bwMode="auto">
          <a:xfrm flipH="1">
            <a:off x="4084638" y="1778000"/>
            <a:ext cx="0" cy="135413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4" name="Group 32"/>
          <p:cNvGrpSpPr>
            <a:grpSpLocks/>
          </p:cNvGrpSpPr>
          <p:nvPr/>
        </p:nvGrpSpPr>
        <p:grpSpPr bwMode="auto">
          <a:xfrm flipH="1">
            <a:off x="2090738" y="2089150"/>
            <a:ext cx="939800" cy="1179513"/>
            <a:chOff x="1438" y="1395"/>
            <a:chExt cx="592" cy="743"/>
          </a:xfrm>
        </p:grpSpPr>
        <p:sp>
          <p:nvSpPr>
            <p:cNvPr id="60465" name="Freeform 33"/>
            <p:cNvSpPr>
              <a:spLocks/>
            </p:cNvSpPr>
            <p:nvPr/>
          </p:nvSpPr>
          <p:spPr bwMode="auto">
            <a:xfrm>
              <a:off x="1809" y="1595"/>
              <a:ext cx="221" cy="304"/>
            </a:xfrm>
            <a:custGeom>
              <a:avLst/>
              <a:gdLst>
                <a:gd name="T0" fmla="*/ 0 w 221"/>
                <a:gd name="T1" fmla="*/ 0 h 304"/>
                <a:gd name="T2" fmla="*/ 14 w 221"/>
                <a:gd name="T3" fmla="*/ 5 h 304"/>
                <a:gd name="T4" fmla="*/ 28 w 221"/>
                <a:gd name="T5" fmla="*/ 9 h 304"/>
                <a:gd name="T6" fmla="*/ 41 w 221"/>
                <a:gd name="T7" fmla="*/ 14 h 304"/>
                <a:gd name="T8" fmla="*/ 53 w 221"/>
                <a:gd name="T9" fmla="*/ 19 h 304"/>
                <a:gd name="T10" fmla="*/ 65 w 221"/>
                <a:gd name="T11" fmla="*/ 24 h 304"/>
                <a:gd name="T12" fmla="*/ 77 w 221"/>
                <a:gd name="T13" fmla="*/ 29 h 304"/>
                <a:gd name="T14" fmla="*/ 89 w 221"/>
                <a:gd name="T15" fmla="*/ 34 h 304"/>
                <a:gd name="T16" fmla="*/ 99 w 221"/>
                <a:gd name="T17" fmla="*/ 39 h 304"/>
                <a:gd name="T18" fmla="*/ 110 w 221"/>
                <a:gd name="T19" fmla="*/ 44 h 304"/>
                <a:gd name="T20" fmla="*/ 120 w 221"/>
                <a:gd name="T21" fmla="*/ 49 h 304"/>
                <a:gd name="T22" fmla="*/ 128 w 221"/>
                <a:gd name="T23" fmla="*/ 54 h 304"/>
                <a:gd name="T24" fmla="*/ 139 w 221"/>
                <a:gd name="T25" fmla="*/ 58 h 304"/>
                <a:gd name="T26" fmla="*/ 145 w 221"/>
                <a:gd name="T27" fmla="*/ 63 h 304"/>
                <a:gd name="T28" fmla="*/ 154 w 221"/>
                <a:gd name="T29" fmla="*/ 68 h 304"/>
                <a:gd name="T30" fmla="*/ 162 w 221"/>
                <a:gd name="T31" fmla="*/ 73 h 304"/>
                <a:gd name="T32" fmla="*/ 169 w 221"/>
                <a:gd name="T33" fmla="*/ 78 h 304"/>
                <a:gd name="T34" fmla="*/ 176 w 221"/>
                <a:gd name="T35" fmla="*/ 83 h 304"/>
                <a:gd name="T36" fmla="*/ 181 w 221"/>
                <a:gd name="T37" fmla="*/ 88 h 304"/>
                <a:gd name="T38" fmla="*/ 188 w 221"/>
                <a:gd name="T39" fmla="*/ 93 h 304"/>
                <a:gd name="T40" fmla="*/ 193 w 221"/>
                <a:gd name="T41" fmla="*/ 98 h 304"/>
                <a:gd name="T42" fmla="*/ 198 w 221"/>
                <a:gd name="T43" fmla="*/ 102 h 304"/>
                <a:gd name="T44" fmla="*/ 202 w 221"/>
                <a:gd name="T45" fmla="*/ 107 h 304"/>
                <a:gd name="T46" fmla="*/ 205 w 221"/>
                <a:gd name="T47" fmla="*/ 112 h 304"/>
                <a:gd name="T48" fmla="*/ 208 w 221"/>
                <a:gd name="T49" fmla="*/ 117 h 304"/>
                <a:gd name="T50" fmla="*/ 212 w 221"/>
                <a:gd name="T51" fmla="*/ 122 h 304"/>
                <a:gd name="T52" fmla="*/ 215 w 221"/>
                <a:gd name="T53" fmla="*/ 127 h 304"/>
                <a:gd name="T54" fmla="*/ 217 w 221"/>
                <a:gd name="T55" fmla="*/ 132 h 304"/>
                <a:gd name="T56" fmla="*/ 219 w 221"/>
                <a:gd name="T57" fmla="*/ 137 h 304"/>
                <a:gd name="T58" fmla="*/ 219 w 221"/>
                <a:gd name="T59" fmla="*/ 142 h 304"/>
                <a:gd name="T60" fmla="*/ 220 w 221"/>
                <a:gd name="T61" fmla="*/ 147 h 304"/>
                <a:gd name="T62" fmla="*/ 220 w 221"/>
                <a:gd name="T63" fmla="*/ 151 h 304"/>
                <a:gd name="T64" fmla="*/ 220 w 221"/>
                <a:gd name="T65" fmla="*/ 156 h 304"/>
                <a:gd name="T66" fmla="*/ 219 w 221"/>
                <a:gd name="T67" fmla="*/ 161 h 304"/>
                <a:gd name="T68" fmla="*/ 219 w 221"/>
                <a:gd name="T69" fmla="*/ 166 h 304"/>
                <a:gd name="T70" fmla="*/ 217 w 221"/>
                <a:gd name="T71" fmla="*/ 171 h 304"/>
                <a:gd name="T72" fmla="*/ 215 w 221"/>
                <a:gd name="T73" fmla="*/ 176 h 304"/>
                <a:gd name="T74" fmla="*/ 212 w 221"/>
                <a:gd name="T75" fmla="*/ 181 h 304"/>
                <a:gd name="T76" fmla="*/ 208 w 221"/>
                <a:gd name="T77" fmla="*/ 186 h 304"/>
                <a:gd name="T78" fmla="*/ 205 w 221"/>
                <a:gd name="T79" fmla="*/ 191 h 304"/>
                <a:gd name="T80" fmla="*/ 202 w 221"/>
                <a:gd name="T81" fmla="*/ 195 h 304"/>
                <a:gd name="T82" fmla="*/ 198 w 221"/>
                <a:gd name="T83" fmla="*/ 200 h 304"/>
                <a:gd name="T84" fmla="*/ 193 w 221"/>
                <a:gd name="T85" fmla="*/ 205 h 304"/>
                <a:gd name="T86" fmla="*/ 188 w 221"/>
                <a:gd name="T87" fmla="*/ 210 h 304"/>
                <a:gd name="T88" fmla="*/ 181 w 221"/>
                <a:gd name="T89" fmla="*/ 215 h 304"/>
                <a:gd name="T90" fmla="*/ 176 w 221"/>
                <a:gd name="T91" fmla="*/ 220 h 304"/>
                <a:gd name="T92" fmla="*/ 169 w 221"/>
                <a:gd name="T93" fmla="*/ 225 h 304"/>
                <a:gd name="T94" fmla="*/ 162 w 221"/>
                <a:gd name="T95" fmla="*/ 230 h 304"/>
                <a:gd name="T96" fmla="*/ 154 w 221"/>
                <a:gd name="T97" fmla="*/ 235 h 304"/>
                <a:gd name="T98" fmla="*/ 145 w 221"/>
                <a:gd name="T99" fmla="*/ 240 h 304"/>
                <a:gd name="T100" fmla="*/ 139 w 221"/>
                <a:gd name="T101" fmla="*/ 244 h 304"/>
                <a:gd name="T102" fmla="*/ 128 w 221"/>
                <a:gd name="T103" fmla="*/ 249 h 304"/>
                <a:gd name="T104" fmla="*/ 120 w 221"/>
                <a:gd name="T105" fmla="*/ 254 h 304"/>
                <a:gd name="T106" fmla="*/ 110 w 221"/>
                <a:gd name="T107" fmla="*/ 259 h 304"/>
                <a:gd name="T108" fmla="*/ 99 w 221"/>
                <a:gd name="T109" fmla="*/ 264 h 304"/>
                <a:gd name="T110" fmla="*/ 89 w 221"/>
                <a:gd name="T111" fmla="*/ 269 h 304"/>
                <a:gd name="T112" fmla="*/ 77 w 221"/>
                <a:gd name="T113" fmla="*/ 274 h 304"/>
                <a:gd name="T114" fmla="*/ 65 w 221"/>
                <a:gd name="T115" fmla="*/ 279 h 304"/>
                <a:gd name="T116" fmla="*/ 53 w 221"/>
                <a:gd name="T117" fmla="*/ 284 h 304"/>
                <a:gd name="T118" fmla="*/ 41 w 221"/>
                <a:gd name="T119" fmla="*/ 288 h 304"/>
                <a:gd name="T120" fmla="*/ 28 w 221"/>
                <a:gd name="T121" fmla="*/ 293 h 304"/>
                <a:gd name="T122" fmla="*/ 14 w 221"/>
                <a:gd name="T123" fmla="*/ 298 h 304"/>
                <a:gd name="T124" fmla="*/ 0 w 221"/>
                <a:gd name="T125" fmla="*/ 303 h 30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21"/>
                <a:gd name="T190" fmla="*/ 0 h 304"/>
                <a:gd name="T191" fmla="*/ 221 w 221"/>
                <a:gd name="T192" fmla="*/ 304 h 30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21" h="304">
                  <a:moveTo>
                    <a:pt x="0" y="0"/>
                  </a:moveTo>
                  <a:lnTo>
                    <a:pt x="14" y="5"/>
                  </a:lnTo>
                  <a:lnTo>
                    <a:pt x="28" y="9"/>
                  </a:lnTo>
                  <a:lnTo>
                    <a:pt x="41" y="14"/>
                  </a:lnTo>
                  <a:lnTo>
                    <a:pt x="53" y="19"/>
                  </a:lnTo>
                  <a:lnTo>
                    <a:pt x="65" y="24"/>
                  </a:lnTo>
                  <a:lnTo>
                    <a:pt x="77" y="29"/>
                  </a:lnTo>
                  <a:lnTo>
                    <a:pt x="89" y="34"/>
                  </a:lnTo>
                  <a:lnTo>
                    <a:pt x="99" y="39"/>
                  </a:lnTo>
                  <a:lnTo>
                    <a:pt x="110" y="44"/>
                  </a:lnTo>
                  <a:lnTo>
                    <a:pt x="120" y="49"/>
                  </a:lnTo>
                  <a:lnTo>
                    <a:pt x="128" y="54"/>
                  </a:lnTo>
                  <a:lnTo>
                    <a:pt x="139" y="58"/>
                  </a:lnTo>
                  <a:lnTo>
                    <a:pt x="145" y="63"/>
                  </a:lnTo>
                  <a:lnTo>
                    <a:pt x="154" y="68"/>
                  </a:lnTo>
                  <a:lnTo>
                    <a:pt x="162" y="73"/>
                  </a:lnTo>
                  <a:lnTo>
                    <a:pt x="169" y="78"/>
                  </a:lnTo>
                  <a:lnTo>
                    <a:pt x="176" y="83"/>
                  </a:lnTo>
                  <a:lnTo>
                    <a:pt x="181" y="88"/>
                  </a:lnTo>
                  <a:lnTo>
                    <a:pt x="188" y="93"/>
                  </a:lnTo>
                  <a:lnTo>
                    <a:pt x="193" y="98"/>
                  </a:lnTo>
                  <a:lnTo>
                    <a:pt x="198" y="102"/>
                  </a:lnTo>
                  <a:lnTo>
                    <a:pt x="202" y="107"/>
                  </a:lnTo>
                  <a:lnTo>
                    <a:pt x="205" y="112"/>
                  </a:lnTo>
                  <a:lnTo>
                    <a:pt x="208" y="117"/>
                  </a:lnTo>
                  <a:lnTo>
                    <a:pt x="212" y="122"/>
                  </a:lnTo>
                  <a:lnTo>
                    <a:pt x="215" y="127"/>
                  </a:lnTo>
                  <a:lnTo>
                    <a:pt x="217" y="132"/>
                  </a:lnTo>
                  <a:lnTo>
                    <a:pt x="219" y="137"/>
                  </a:lnTo>
                  <a:lnTo>
                    <a:pt x="219" y="142"/>
                  </a:lnTo>
                  <a:lnTo>
                    <a:pt x="220" y="147"/>
                  </a:lnTo>
                  <a:lnTo>
                    <a:pt x="220" y="151"/>
                  </a:lnTo>
                  <a:lnTo>
                    <a:pt x="220" y="156"/>
                  </a:lnTo>
                  <a:lnTo>
                    <a:pt x="219" y="161"/>
                  </a:lnTo>
                  <a:lnTo>
                    <a:pt x="219" y="166"/>
                  </a:lnTo>
                  <a:lnTo>
                    <a:pt x="217" y="171"/>
                  </a:lnTo>
                  <a:lnTo>
                    <a:pt x="215" y="176"/>
                  </a:lnTo>
                  <a:lnTo>
                    <a:pt x="212" y="181"/>
                  </a:lnTo>
                  <a:lnTo>
                    <a:pt x="208" y="186"/>
                  </a:lnTo>
                  <a:lnTo>
                    <a:pt x="205" y="191"/>
                  </a:lnTo>
                  <a:lnTo>
                    <a:pt x="202" y="195"/>
                  </a:lnTo>
                  <a:lnTo>
                    <a:pt x="198" y="200"/>
                  </a:lnTo>
                  <a:lnTo>
                    <a:pt x="193" y="205"/>
                  </a:lnTo>
                  <a:lnTo>
                    <a:pt x="188" y="210"/>
                  </a:lnTo>
                  <a:lnTo>
                    <a:pt x="181" y="215"/>
                  </a:lnTo>
                  <a:lnTo>
                    <a:pt x="176" y="220"/>
                  </a:lnTo>
                  <a:lnTo>
                    <a:pt x="169" y="225"/>
                  </a:lnTo>
                  <a:lnTo>
                    <a:pt x="162" y="230"/>
                  </a:lnTo>
                  <a:lnTo>
                    <a:pt x="154" y="235"/>
                  </a:lnTo>
                  <a:lnTo>
                    <a:pt x="145" y="240"/>
                  </a:lnTo>
                  <a:lnTo>
                    <a:pt x="139" y="244"/>
                  </a:lnTo>
                  <a:lnTo>
                    <a:pt x="128" y="249"/>
                  </a:lnTo>
                  <a:lnTo>
                    <a:pt x="120" y="254"/>
                  </a:lnTo>
                  <a:lnTo>
                    <a:pt x="110" y="259"/>
                  </a:lnTo>
                  <a:lnTo>
                    <a:pt x="99" y="264"/>
                  </a:lnTo>
                  <a:lnTo>
                    <a:pt x="89" y="269"/>
                  </a:lnTo>
                  <a:lnTo>
                    <a:pt x="77" y="274"/>
                  </a:lnTo>
                  <a:lnTo>
                    <a:pt x="65" y="279"/>
                  </a:lnTo>
                  <a:lnTo>
                    <a:pt x="53" y="284"/>
                  </a:lnTo>
                  <a:lnTo>
                    <a:pt x="41" y="288"/>
                  </a:lnTo>
                  <a:lnTo>
                    <a:pt x="28" y="293"/>
                  </a:lnTo>
                  <a:lnTo>
                    <a:pt x="14" y="298"/>
                  </a:lnTo>
                  <a:lnTo>
                    <a:pt x="0" y="303"/>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66" name="Line 34"/>
            <p:cNvSpPr>
              <a:spLocks noChangeShapeType="1"/>
            </p:cNvSpPr>
            <p:nvPr/>
          </p:nvSpPr>
          <p:spPr bwMode="auto">
            <a:xfrm>
              <a:off x="1795" y="1591"/>
              <a:ext cx="14" cy="4"/>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67" name="Line 35"/>
            <p:cNvSpPr>
              <a:spLocks noChangeShapeType="1"/>
            </p:cNvSpPr>
            <p:nvPr/>
          </p:nvSpPr>
          <p:spPr bwMode="auto">
            <a:xfrm flipH="1">
              <a:off x="1779" y="1899"/>
              <a:ext cx="46" cy="4"/>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68" name="Freeform 36"/>
            <p:cNvSpPr>
              <a:spLocks/>
            </p:cNvSpPr>
            <p:nvPr/>
          </p:nvSpPr>
          <p:spPr bwMode="auto">
            <a:xfrm>
              <a:off x="1456" y="1398"/>
              <a:ext cx="332" cy="191"/>
            </a:xfrm>
            <a:custGeom>
              <a:avLst/>
              <a:gdLst>
                <a:gd name="T0" fmla="*/ 0 w 332"/>
                <a:gd name="T1" fmla="*/ 0 h 191"/>
                <a:gd name="T2" fmla="*/ 3 w 332"/>
                <a:gd name="T3" fmla="*/ 4 h 191"/>
                <a:gd name="T4" fmla="*/ 9 w 332"/>
                <a:gd name="T5" fmla="*/ 8 h 191"/>
                <a:gd name="T6" fmla="*/ 12 w 332"/>
                <a:gd name="T7" fmla="*/ 12 h 191"/>
                <a:gd name="T8" fmla="*/ 15 w 332"/>
                <a:gd name="T9" fmla="*/ 17 h 191"/>
                <a:gd name="T10" fmla="*/ 19 w 332"/>
                <a:gd name="T11" fmla="*/ 21 h 191"/>
                <a:gd name="T12" fmla="*/ 22 w 332"/>
                <a:gd name="T13" fmla="*/ 25 h 191"/>
                <a:gd name="T14" fmla="*/ 26 w 332"/>
                <a:gd name="T15" fmla="*/ 29 h 191"/>
                <a:gd name="T16" fmla="*/ 31 w 332"/>
                <a:gd name="T17" fmla="*/ 33 h 191"/>
                <a:gd name="T18" fmla="*/ 34 w 332"/>
                <a:gd name="T19" fmla="*/ 37 h 191"/>
                <a:gd name="T20" fmla="*/ 38 w 332"/>
                <a:gd name="T21" fmla="*/ 41 h 191"/>
                <a:gd name="T22" fmla="*/ 43 w 332"/>
                <a:gd name="T23" fmla="*/ 44 h 191"/>
                <a:gd name="T24" fmla="*/ 46 w 332"/>
                <a:gd name="T25" fmla="*/ 47 h 191"/>
                <a:gd name="T26" fmla="*/ 49 w 332"/>
                <a:gd name="T27" fmla="*/ 51 h 191"/>
                <a:gd name="T28" fmla="*/ 55 w 332"/>
                <a:gd name="T29" fmla="*/ 55 h 191"/>
                <a:gd name="T30" fmla="*/ 58 w 332"/>
                <a:gd name="T31" fmla="*/ 59 h 191"/>
                <a:gd name="T32" fmla="*/ 63 w 332"/>
                <a:gd name="T33" fmla="*/ 62 h 191"/>
                <a:gd name="T34" fmla="*/ 68 w 332"/>
                <a:gd name="T35" fmla="*/ 66 h 191"/>
                <a:gd name="T36" fmla="*/ 72 w 332"/>
                <a:gd name="T37" fmla="*/ 70 h 191"/>
                <a:gd name="T38" fmla="*/ 77 w 332"/>
                <a:gd name="T39" fmla="*/ 73 h 191"/>
                <a:gd name="T40" fmla="*/ 82 w 332"/>
                <a:gd name="T41" fmla="*/ 77 h 191"/>
                <a:gd name="T42" fmla="*/ 85 w 332"/>
                <a:gd name="T43" fmla="*/ 80 h 191"/>
                <a:gd name="T44" fmla="*/ 90 w 332"/>
                <a:gd name="T45" fmla="*/ 84 h 191"/>
                <a:gd name="T46" fmla="*/ 96 w 332"/>
                <a:gd name="T47" fmla="*/ 87 h 191"/>
                <a:gd name="T48" fmla="*/ 101 w 332"/>
                <a:gd name="T49" fmla="*/ 90 h 191"/>
                <a:gd name="T50" fmla="*/ 106 w 332"/>
                <a:gd name="T51" fmla="*/ 93 h 191"/>
                <a:gd name="T52" fmla="*/ 111 w 332"/>
                <a:gd name="T53" fmla="*/ 96 h 191"/>
                <a:gd name="T54" fmla="*/ 116 w 332"/>
                <a:gd name="T55" fmla="*/ 99 h 191"/>
                <a:gd name="T56" fmla="*/ 121 w 332"/>
                <a:gd name="T57" fmla="*/ 103 h 191"/>
                <a:gd name="T58" fmla="*/ 126 w 332"/>
                <a:gd name="T59" fmla="*/ 106 h 191"/>
                <a:gd name="T60" fmla="*/ 131 w 332"/>
                <a:gd name="T61" fmla="*/ 109 h 191"/>
                <a:gd name="T62" fmla="*/ 136 w 332"/>
                <a:gd name="T63" fmla="*/ 112 h 191"/>
                <a:gd name="T64" fmla="*/ 142 w 332"/>
                <a:gd name="T65" fmla="*/ 115 h 191"/>
                <a:gd name="T66" fmla="*/ 147 w 332"/>
                <a:gd name="T67" fmla="*/ 118 h 191"/>
                <a:gd name="T68" fmla="*/ 152 w 332"/>
                <a:gd name="T69" fmla="*/ 121 h 191"/>
                <a:gd name="T70" fmla="*/ 159 w 332"/>
                <a:gd name="T71" fmla="*/ 124 h 191"/>
                <a:gd name="T72" fmla="*/ 164 w 332"/>
                <a:gd name="T73" fmla="*/ 127 h 191"/>
                <a:gd name="T74" fmla="*/ 169 w 332"/>
                <a:gd name="T75" fmla="*/ 130 h 191"/>
                <a:gd name="T76" fmla="*/ 176 w 332"/>
                <a:gd name="T77" fmla="*/ 133 h 191"/>
                <a:gd name="T78" fmla="*/ 181 w 332"/>
                <a:gd name="T79" fmla="*/ 136 h 191"/>
                <a:gd name="T80" fmla="*/ 186 w 332"/>
                <a:gd name="T81" fmla="*/ 138 h 191"/>
                <a:gd name="T82" fmla="*/ 193 w 332"/>
                <a:gd name="T83" fmla="*/ 141 h 191"/>
                <a:gd name="T84" fmla="*/ 198 w 332"/>
                <a:gd name="T85" fmla="*/ 143 h 191"/>
                <a:gd name="T86" fmla="*/ 205 w 332"/>
                <a:gd name="T87" fmla="*/ 146 h 191"/>
                <a:gd name="T88" fmla="*/ 210 w 332"/>
                <a:gd name="T89" fmla="*/ 149 h 191"/>
                <a:gd name="T90" fmla="*/ 217 w 332"/>
                <a:gd name="T91" fmla="*/ 151 h 191"/>
                <a:gd name="T92" fmla="*/ 223 w 332"/>
                <a:gd name="T93" fmla="*/ 154 h 191"/>
                <a:gd name="T94" fmla="*/ 228 w 332"/>
                <a:gd name="T95" fmla="*/ 157 h 191"/>
                <a:gd name="T96" fmla="*/ 235 w 332"/>
                <a:gd name="T97" fmla="*/ 159 h 191"/>
                <a:gd name="T98" fmla="*/ 242 w 332"/>
                <a:gd name="T99" fmla="*/ 162 h 191"/>
                <a:gd name="T100" fmla="*/ 249 w 332"/>
                <a:gd name="T101" fmla="*/ 164 h 191"/>
                <a:gd name="T102" fmla="*/ 256 w 332"/>
                <a:gd name="T103" fmla="*/ 166 h 191"/>
                <a:gd name="T104" fmla="*/ 261 w 332"/>
                <a:gd name="T105" fmla="*/ 169 h 191"/>
                <a:gd name="T106" fmla="*/ 268 w 332"/>
                <a:gd name="T107" fmla="*/ 171 h 191"/>
                <a:gd name="T108" fmla="*/ 275 w 332"/>
                <a:gd name="T109" fmla="*/ 173 h 191"/>
                <a:gd name="T110" fmla="*/ 281 w 332"/>
                <a:gd name="T111" fmla="*/ 176 h 191"/>
                <a:gd name="T112" fmla="*/ 288 w 332"/>
                <a:gd name="T113" fmla="*/ 178 h 191"/>
                <a:gd name="T114" fmla="*/ 295 w 332"/>
                <a:gd name="T115" fmla="*/ 180 h 191"/>
                <a:gd name="T116" fmla="*/ 302 w 332"/>
                <a:gd name="T117" fmla="*/ 182 h 191"/>
                <a:gd name="T118" fmla="*/ 310 w 332"/>
                <a:gd name="T119" fmla="*/ 184 h 191"/>
                <a:gd name="T120" fmla="*/ 317 w 332"/>
                <a:gd name="T121" fmla="*/ 185 h 191"/>
                <a:gd name="T122" fmla="*/ 324 w 332"/>
                <a:gd name="T123" fmla="*/ 188 h 191"/>
                <a:gd name="T124" fmla="*/ 331 w 332"/>
                <a:gd name="T125" fmla="*/ 190 h 19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2"/>
                <a:gd name="T190" fmla="*/ 0 h 191"/>
                <a:gd name="T191" fmla="*/ 332 w 332"/>
                <a:gd name="T192" fmla="*/ 191 h 19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2" h="191">
                  <a:moveTo>
                    <a:pt x="0" y="0"/>
                  </a:moveTo>
                  <a:lnTo>
                    <a:pt x="3" y="4"/>
                  </a:lnTo>
                  <a:lnTo>
                    <a:pt x="9" y="8"/>
                  </a:lnTo>
                  <a:lnTo>
                    <a:pt x="12" y="12"/>
                  </a:lnTo>
                  <a:lnTo>
                    <a:pt x="15" y="17"/>
                  </a:lnTo>
                  <a:lnTo>
                    <a:pt x="19" y="21"/>
                  </a:lnTo>
                  <a:lnTo>
                    <a:pt x="22" y="25"/>
                  </a:lnTo>
                  <a:lnTo>
                    <a:pt x="26" y="29"/>
                  </a:lnTo>
                  <a:lnTo>
                    <a:pt x="31" y="33"/>
                  </a:lnTo>
                  <a:lnTo>
                    <a:pt x="34" y="37"/>
                  </a:lnTo>
                  <a:lnTo>
                    <a:pt x="38" y="41"/>
                  </a:lnTo>
                  <a:lnTo>
                    <a:pt x="43" y="44"/>
                  </a:lnTo>
                  <a:lnTo>
                    <a:pt x="46" y="47"/>
                  </a:lnTo>
                  <a:lnTo>
                    <a:pt x="49" y="51"/>
                  </a:lnTo>
                  <a:lnTo>
                    <a:pt x="55" y="55"/>
                  </a:lnTo>
                  <a:lnTo>
                    <a:pt x="58" y="59"/>
                  </a:lnTo>
                  <a:lnTo>
                    <a:pt x="63" y="62"/>
                  </a:lnTo>
                  <a:lnTo>
                    <a:pt x="68" y="66"/>
                  </a:lnTo>
                  <a:lnTo>
                    <a:pt x="72" y="70"/>
                  </a:lnTo>
                  <a:lnTo>
                    <a:pt x="77" y="73"/>
                  </a:lnTo>
                  <a:lnTo>
                    <a:pt x="82" y="77"/>
                  </a:lnTo>
                  <a:lnTo>
                    <a:pt x="85" y="80"/>
                  </a:lnTo>
                  <a:lnTo>
                    <a:pt x="90" y="84"/>
                  </a:lnTo>
                  <a:lnTo>
                    <a:pt x="96" y="87"/>
                  </a:lnTo>
                  <a:lnTo>
                    <a:pt x="101" y="90"/>
                  </a:lnTo>
                  <a:lnTo>
                    <a:pt x="106" y="93"/>
                  </a:lnTo>
                  <a:lnTo>
                    <a:pt x="111" y="96"/>
                  </a:lnTo>
                  <a:lnTo>
                    <a:pt x="116" y="99"/>
                  </a:lnTo>
                  <a:lnTo>
                    <a:pt x="121" y="103"/>
                  </a:lnTo>
                  <a:lnTo>
                    <a:pt x="126" y="106"/>
                  </a:lnTo>
                  <a:lnTo>
                    <a:pt x="131" y="109"/>
                  </a:lnTo>
                  <a:lnTo>
                    <a:pt x="136" y="112"/>
                  </a:lnTo>
                  <a:lnTo>
                    <a:pt x="142" y="115"/>
                  </a:lnTo>
                  <a:lnTo>
                    <a:pt x="147" y="118"/>
                  </a:lnTo>
                  <a:lnTo>
                    <a:pt x="152" y="121"/>
                  </a:lnTo>
                  <a:lnTo>
                    <a:pt x="159" y="124"/>
                  </a:lnTo>
                  <a:lnTo>
                    <a:pt x="164" y="127"/>
                  </a:lnTo>
                  <a:lnTo>
                    <a:pt x="169" y="130"/>
                  </a:lnTo>
                  <a:lnTo>
                    <a:pt x="176" y="133"/>
                  </a:lnTo>
                  <a:lnTo>
                    <a:pt x="181" y="136"/>
                  </a:lnTo>
                  <a:lnTo>
                    <a:pt x="186" y="138"/>
                  </a:lnTo>
                  <a:lnTo>
                    <a:pt x="193" y="141"/>
                  </a:lnTo>
                  <a:lnTo>
                    <a:pt x="198" y="143"/>
                  </a:lnTo>
                  <a:lnTo>
                    <a:pt x="205" y="146"/>
                  </a:lnTo>
                  <a:lnTo>
                    <a:pt x="210" y="149"/>
                  </a:lnTo>
                  <a:lnTo>
                    <a:pt x="217" y="151"/>
                  </a:lnTo>
                  <a:lnTo>
                    <a:pt x="223" y="154"/>
                  </a:lnTo>
                  <a:lnTo>
                    <a:pt x="228" y="157"/>
                  </a:lnTo>
                  <a:lnTo>
                    <a:pt x="235" y="159"/>
                  </a:lnTo>
                  <a:lnTo>
                    <a:pt x="242" y="162"/>
                  </a:lnTo>
                  <a:lnTo>
                    <a:pt x="249" y="164"/>
                  </a:lnTo>
                  <a:lnTo>
                    <a:pt x="256" y="166"/>
                  </a:lnTo>
                  <a:lnTo>
                    <a:pt x="261" y="169"/>
                  </a:lnTo>
                  <a:lnTo>
                    <a:pt x="268" y="171"/>
                  </a:lnTo>
                  <a:lnTo>
                    <a:pt x="275" y="173"/>
                  </a:lnTo>
                  <a:lnTo>
                    <a:pt x="281" y="176"/>
                  </a:lnTo>
                  <a:lnTo>
                    <a:pt x="288" y="178"/>
                  </a:lnTo>
                  <a:lnTo>
                    <a:pt x="295" y="180"/>
                  </a:lnTo>
                  <a:lnTo>
                    <a:pt x="302" y="182"/>
                  </a:lnTo>
                  <a:lnTo>
                    <a:pt x="310" y="184"/>
                  </a:lnTo>
                  <a:lnTo>
                    <a:pt x="317" y="185"/>
                  </a:lnTo>
                  <a:lnTo>
                    <a:pt x="324" y="188"/>
                  </a:lnTo>
                  <a:lnTo>
                    <a:pt x="331" y="190"/>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69" name="Line 37"/>
            <p:cNvSpPr>
              <a:spLocks noChangeShapeType="1"/>
            </p:cNvSpPr>
            <p:nvPr/>
          </p:nvSpPr>
          <p:spPr bwMode="auto">
            <a:xfrm>
              <a:off x="1454" y="1395"/>
              <a:ext cx="2" cy="3"/>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70" name="Line 38"/>
            <p:cNvSpPr>
              <a:spLocks noChangeShapeType="1"/>
            </p:cNvSpPr>
            <p:nvPr/>
          </p:nvSpPr>
          <p:spPr bwMode="auto">
            <a:xfrm>
              <a:off x="1788" y="1589"/>
              <a:ext cx="6" cy="1"/>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71" name="Freeform 39"/>
            <p:cNvSpPr>
              <a:spLocks/>
            </p:cNvSpPr>
            <p:nvPr/>
          </p:nvSpPr>
          <p:spPr bwMode="auto">
            <a:xfrm>
              <a:off x="1456" y="1905"/>
              <a:ext cx="332" cy="229"/>
            </a:xfrm>
            <a:custGeom>
              <a:avLst/>
              <a:gdLst>
                <a:gd name="T0" fmla="*/ 331 w 332"/>
                <a:gd name="T1" fmla="*/ 0 h 229"/>
                <a:gd name="T2" fmla="*/ 324 w 332"/>
                <a:gd name="T3" fmla="*/ 3 h 229"/>
                <a:gd name="T4" fmla="*/ 315 w 332"/>
                <a:gd name="T5" fmla="*/ 6 h 229"/>
                <a:gd name="T6" fmla="*/ 309 w 332"/>
                <a:gd name="T7" fmla="*/ 9 h 229"/>
                <a:gd name="T8" fmla="*/ 302 w 332"/>
                <a:gd name="T9" fmla="*/ 11 h 229"/>
                <a:gd name="T10" fmla="*/ 295 w 332"/>
                <a:gd name="T11" fmla="*/ 14 h 229"/>
                <a:gd name="T12" fmla="*/ 288 w 332"/>
                <a:gd name="T13" fmla="*/ 17 h 229"/>
                <a:gd name="T14" fmla="*/ 280 w 332"/>
                <a:gd name="T15" fmla="*/ 20 h 229"/>
                <a:gd name="T16" fmla="*/ 273 w 332"/>
                <a:gd name="T17" fmla="*/ 23 h 229"/>
                <a:gd name="T18" fmla="*/ 266 w 332"/>
                <a:gd name="T19" fmla="*/ 25 h 229"/>
                <a:gd name="T20" fmla="*/ 259 w 332"/>
                <a:gd name="T21" fmla="*/ 28 h 229"/>
                <a:gd name="T22" fmla="*/ 252 w 332"/>
                <a:gd name="T23" fmla="*/ 31 h 229"/>
                <a:gd name="T24" fmla="*/ 246 w 332"/>
                <a:gd name="T25" fmla="*/ 34 h 229"/>
                <a:gd name="T26" fmla="*/ 240 w 332"/>
                <a:gd name="T27" fmla="*/ 37 h 229"/>
                <a:gd name="T28" fmla="*/ 234 w 332"/>
                <a:gd name="T29" fmla="*/ 41 h 229"/>
                <a:gd name="T30" fmla="*/ 227 w 332"/>
                <a:gd name="T31" fmla="*/ 44 h 229"/>
                <a:gd name="T32" fmla="*/ 220 w 332"/>
                <a:gd name="T33" fmla="*/ 47 h 229"/>
                <a:gd name="T34" fmla="*/ 213 w 332"/>
                <a:gd name="T35" fmla="*/ 50 h 229"/>
                <a:gd name="T36" fmla="*/ 208 w 332"/>
                <a:gd name="T37" fmla="*/ 54 h 229"/>
                <a:gd name="T38" fmla="*/ 201 w 332"/>
                <a:gd name="T39" fmla="*/ 57 h 229"/>
                <a:gd name="T40" fmla="*/ 196 w 332"/>
                <a:gd name="T41" fmla="*/ 60 h 229"/>
                <a:gd name="T42" fmla="*/ 189 w 332"/>
                <a:gd name="T43" fmla="*/ 64 h 229"/>
                <a:gd name="T44" fmla="*/ 184 w 332"/>
                <a:gd name="T45" fmla="*/ 67 h 229"/>
                <a:gd name="T46" fmla="*/ 177 w 332"/>
                <a:gd name="T47" fmla="*/ 70 h 229"/>
                <a:gd name="T48" fmla="*/ 172 w 332"/>
                <a:gd name="T49" fmla="*/ 73 h 229"/>
                <a:gd name="T50" fmla="*/ 165 w 332"/>
                <a:gd name="T51" fmla="*/ 77 h 229"/>
                <a:gd name="T52" fmla="*/ 160 w 332"/>
                <a:gd name="T53" fmla="*/ 80 h 229"/>
                <a:gd name="T54" fmla="*/ 155 w 332"/>
                <a:gd name="T55" fmla="*/ 84 h 229"/>
                <a:gd name="T56" fmla="*/ 148 w 332"/>
                <a:gd name="T57" fmla="*/ 87 h 229"/>
                <a:gd name="T58" fmla="*/ 143 w 332"/>
                <a:gd name="T59" fmla="*/ 91 h 229"/>
                <a:gd name="T60" fmla="*/ 138 w 332"/>
                <a:gd name="T61" fmla="*/ 95 h 229"/>
                <a:gd name="T62" fmla="*/ 133 w 332"/>
                <a:gd name="T63" fmla="*/ 99 h 229"/>
                <a:gd name="T64" fmla="*/ 128 w 332"/>
                <a:gd name="T65" fmla="*/ 102 h 229"/>
                <a:gd name="T66" fmla="*/ 123 w 332"/>
                <a:gd name="T67" fmla="*/ 106 h 229"/>
                <a:gd name="T68" fmla="*/ 118 w 332"/>
                <a:gd name="T69" fmla="*/ 110 h 229"/>
                <a:gd name="T70" fmla="*/ 113 w 332"/>
                <a:gd name="T71" fmla="*/ 114 h 229"/>
                <a:gd name="T72" fmla="*/ 107 w 332"/>
                <a:gd name="T73" fmla="*/ 117 h 229"/>
                <a:gd name="T74" fmla="*/ 102 w 332"/>
                <a:gd name="T75" fmla="*/ 121 h 229"/>
                <a:gd name="T76" fmla="*/ 97 w 332"/>
                <a:gd name="T77" fmla="*/ 125 h 229"/>
                <a:gd name="T78" fmla="*/ 92 w 332"/>
                <a:gd name="T79" fmla="*/ 129 h 229"/>
                <a:gd name="T80" fmla="*/ 87 w 332"/>
                <a:gd name="T81" fmla="*/ 133 h 229"/>
                <a:gd name="T82" fmla="*/ 84 w 332"/>
                <a:gd name="T83" fmla="*/ 137 h 229"/>
                <a:gd name="T84" fmla="*/ 78 w 332"/>
                <a:gd name="T85" fmla="*/ 141 h 229"/>
                <a:gd name="T86" fmla="*/ 73 w 332"/>
                <a:gd name="T87" fmla="*/ 145 h 229"/>
                <a:gd name="T88" fmla="*/ 70 w 332"/>
                <a:gd name="T89" fmla="*/ 149 h 229"/>
                <a:gd name="T90" fmla="*/ 65 w 332"/>
                <a:gd name="T91" fmla="*/ 153 h 229"/>
                <a:gd name="T92" fmla="*/ 60 w 332"/>
                <a:gd name="T93" fmla="*/ 157 h 229"/>
                <a:gd name="T94" fmla="*/ 56 w 332"/>
                <a:gd name="T95" fmla="*/ 161 h 229"/>
                <a:gd name="T96" fmla="*/ 51 w 332"/>
                <a:gd name="T97" fmla="*/ 165 h 229"/>
                <a:gd name="T98" fmla="*/ 48 w 332"/>
                <a:gd name="T99" fmla="*/ 169 h 229"/>
                <a:gd name="T100" fmla="*/ 44 w 332"/>
                <a:gd name="T101" fmla="*/ 174 h 229"/>
                <a:gd name="T102" fmla="*/ 39 w 332"/>
                <a:gd name="T103" fmla="*/ 178 h 229"/>
                <a:gd name="T104" fmla="*/ 36 w 332"/>
                <a:gd name="T105" fmla="*/ 183 h 229"/>
                <a:gd name="T106" fmla="*/ 32 w 332"/>
                <a:gd name="T107" fmla="*/ 187 h 229"/>
                <a:gd name="T108" fmla="*/ 29 w 332"/>
                <a:gd name="T109" fmla="*/ 192 h 229"/>
                <a:gd name="T110" fmla="*/ 24 w 332"/>
                <a:gd name="T111" fmla="*/ 196 h 229"/>
                <a:gd name="T112" fmla="*/ 21 w 332"/>
                <a:gd name="T113" fmla="*/ 201 h 229"/>
                <a:gd name="T114" fmla="*/ 17 w 332"/>
                <a:gd name="T115" fmla="*/ 205 h 229"/>
                <a:gd name="T116" fmla="*/ 14 w 332"/>
                <a:gd name="T117" fmla="*/ 209 h 229"/>
                <a:gd name="T118" fmla="*/ 10 w 332"/>
                <a:gd name="T119" fmla="*/ 214 h 229"/>
                <a:gd name="T120" fmla="*/ 7 w 332"/>
                <a:gd name="T121" fmla="*/ 218 h 229"/>
                <a:gd name="T122" fmla="*/ 3 w 332"/>
                <a:gd name="T123" fmla="*/ 223 h 229"/>
                <a:gd name="T124" fmla="*/ 0 w 332"/>
                <a:gd name="T125" fmla="*/ 228 h 2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2"/>
                <a:gd name="T190" fmla="*/ 0 h 229"/>
                <a:gd name="T191" fmla="*/ 332 w 332"/>
                <a:gd name="T192" fmla="*/ 229 h 22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2" h="229">
                  <a:moveTo>
                    <a:pt x="331" y="0"/>
                  </a:moveTo>
                  <a:lnTo>
                    <a:pt x="324" y="3"/>
                  </a:lnTo>
                  <a:lnTo>
                    <a:pt x="315" y="6"/>
                  </a:lnTo>
                  <a:lnTo>
                    <a:pt x="309" y="9"/>
                  </a:lnTo>
                  <a:lnTo>
                    <a:pt x="302" y="11"/>
                  </a:lnTo>
                  <a:lnTo>
                    <a:pt x="295" y="14"/>
                  </a:lnTo>
                  <a:lnTo>
                    <a:pt x="288" y="17"/>
                  </a:lnTo>
                  <a:lnTo>
                    <a:pt x="280" y="20"/>
                  </a:lnTo>
                  <a:lnTo>
                    <a:pt x="273" y="23"/>
                  </a:lnTo>
                  <a:lnTo>
                    <a:pt x="266" y="25"/>
                  </a:lnTo>
                  <a:lnTo>
                    <a:pt x="259" y="28"/>
                  </a:lnTo>
                  <a:lnTo>
                    <a:pt x="252" y="31"/>
                  </a:lnTo>
                  <a:lnTo>
                    <a:pt x="246" y="34"/>
                  </a:lnTo>
                  <a:lnTo>
                    <a:pt x="240" y="37"/>
                  </a:lnTo>
                  <a:lnTo>
                    <a:pt x="234" y="41"/>
                  </a:lnTo>
                  <a:lnTo>
                    <a:pt x="227" y="44"/>
                  </a:lnTo>
                  <a:lnTo>
                    <a:pt x="220" y="47"/>
                  </a:lnTo>
                  <a:lnTo>
                    <a:pt x="213" y="50"/>
                  </a:lnTo>
                  <a:lnTo>
                    <a:pt x="208" y="54"/>
                  </a:lnTo>
                  <a:lnTo>
                    <a:pt x="201" y="57"/>
                  </a:lnTo>
                  <a:lnTo>
                    <a:pt x="196" y="60"/>
                  </a:lnTo>
                  <a:lnTo>
                    <a:pt x="189" y="64"/>
                  </a:lnTo>
                  <a:lnTo>
                    <a:pt x="184" y="67"/>
                  </a:lnTo>
                  <a:lnTo>
                    <a:pt x="177" y="70"/>
                  </a:lnTo>
                  <a:lnTo>
                    <a:pt x="172" y="73"/>
                  </a:lnTo>
                  <a:lnTo>
                    <a:pt x="165" y="77"/>
                  </a:lnTo>
                  <a:lnTo>
                    <a:pt x="160" y="80"/>
                  </a:lnTo>
                  <a:lnTo>
                    <a:pt x="155" y="84"/>
                  </a:lnTo>
                  <a:lnTo>
                    <a:pt x="148" y="87"/>
                  </a:lnTo>
                  <a:lnTo>
                    <a:pt x="143" y="91"/>
                  </a:lnTo>
                  <a:lnTo>
                    <a:pt x="138" y="95"/>
                  </a:lnTo>
                  <a:lnTo>
                    <a:pt x="133" y="99"/>
                  </a:lnTo>
                  <a:lnTo>
                    <a:pt x="128" y="102"/>
                  </a:lnTo>
                  <a:lnTo>
                    <a:pt x="123" y="106"/>
                  </a:lnTo>
                  <a:lnTo>
                    <a:pt x="118" y="110"/>
                  </a:lnTo>
                  <a:lnTo>
                    <a:pt x="113" y="114"/>
                  </a:lnTo>
                  <a:lnTo>
                    <a:pt x="107" y="117"/>
                  </a:lnTo>
                  <a:lnTo>
                    <a:pt x="102" y="121"/>
                  </a:lnTo>
                  <a:lnTo>
                    <a:pt x="97" y="125"/>
                  </a:lnTo>
                  <a:lnTo>
                    <a:pt x="92" y="129"/>
                  </a:lnTo>
                  <a:lnTo>
                    <a:pt x="87" y="133"/>
                  </a:lnTo>
                  <a:lnTo>
                    <a:pt x="84" y="137"/>
                  </a:lnTo>
                  <a:lnTo>
                    <a:pt x="78" y="141"/>
                  </a:lnTo>
                  <a:lnTo>
                    <a:pt x="73" y="145"/>
                  </a:lnTo>
                  <a:lnTo>
                    <a:pt x="70" y="149"/>
                  </a:lnTo>
                  <a:lnTo>
                    <a:pt x="65" y="153"/>
                  </a:lnTo>
                  <a:lnTo>
                    <a:pt x="60" y="157"/>
                  </a:lnTo>
                  <a:lnTo>
                    <a:pt x="56" y="161"/>
                  </a:lnTo>
                  <a:lnTo>
                    <a:pt x="51" y="165"/>
                  </a:lnTo>
                  <a:lnTo>
                    <a:pt x="48" y="169"/>
                  </a:lnTo>
                  <a:lnTo>
                    <a:pt x="44" y="174"/>
                  </a:lnTo>
                  <a:lnTo>
                    <a:pt x="39" y="178"/>
                  </a:lnTo>
                  <a:lnTo>
                    <a:pt x="36" y="183"/>
                  </a:lnTo>
                  <a:lnTo>
                    <a:pt x="32" y="187"/>
                  </a:lnTo>
                  <a:lnTo>
                    <a:pt x="29" y="192"/>
                  </a:lnTo>
                  <a:lnTo>
                    <a:pt x="24" y="196"/>
                  </a:lnTo>
                  <a:lnTo>
                    <a:pt x="21" y="201"/>
                  </a:lnTo>
                  <a:lnTo>
                    <a:pt x="17" y="205"/>
                  </a:lnTo>
                  <a:lnTo>
                    <a:pt x="14" y="209"/>
                  </a:lnTo>
                  <a:lnTo>
                    <a:pt x="10" y="214"/>
                  </a:lnTo>
                  <a:lnTo>
                    <a:pt x="7" y="218"/>
                  </a:lnTo>
                  <a:lnTo>
                    <a:pt x="3" y="223"/>
                  </a:lnTo>
                  <a:lnTo>
                    <a:pt x="0" y="228"/>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72" name="Line 40"/>
            <p:cNvSpPr>
              <a:spLocks noChangeShapeType="1"/>
            </p:cNvSpPr>
            <p:nvPr/>
          </p:nvSpPr>
          <p:spPr bwMode="auto">
            <a:xfrm flipH="1">
              <a:off x="1772" y="1904"/>
              <a:ext cx="38" cy="1"/>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73" name="Line 41"/>
            <p:cNvSpPr>
              <a:spLocks noChangeShapeType="1"/>
            </p:cNvSpPr>
            <p:nvPr/>
          </p:nvSpPr>
          <p:spPr bwMode="auto">
            <a:xfrm flipH="1">
              <a:off x="1438" y="2134"/>
              <a:ext cx="34" cy="4"/>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60435" name="Line 42"/>
          <p:cNvSpPr>
            <a:spLocks noChangeShapeType="1"/>
          </p:cNvSpPr>
          <p:nvPr/>
        </p:nvSpPr>
        <p:spPr bwMode="auto">
          <a:xfrm flipH="1">
            <a:off x="3024188" y="2016125"/>
            <a:ext cx="0" cy="135413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5" name="Group 45"/>
          <p:cNvGrpSpPr>
            <a:grpSpLocks/>
          </p:cNvGrpSpPr>
          <p:nvPr/>
        </p:nvGrpSpPr>
        <p:grpSpPr bwMode="auto">
          <a:xfrm flipH="1">
            <a:off x="5332413" y="1282700"/>
            <a:ext cx="939800" cy="1179513"/>
            <a:chOff x="3480" y="887"/>
            <a:chExt cx="592" cy="743"/>
          </a:xfrm>
        </p:grpSpPr>
        <p:sp>
          <p:nvSpPr>
            <p:cNvPr id="60456" name="Freeform 46"/>
            <p:cNvSpPr>
              <a:spLocks/>
            </p:cNvSpPr>
            <p:nvPr/>
          </p:nvSpPr>
          <p:spPr bwMode="auto">
            <a:xfrm>
              <a:off x="3851" y="1087"/>
              <a:ext cx="221" cy="304"/>
            </a:xfrm>
            <a:custGeom>
              <a:avLst/>
              <a:gdLst>
                <a:gd name="T0" fmla="*/ 0 w 221"/>
                <a:gd name="T1" fmla="*/ 0 h 304"/>
                <a:gd name="T2" fmla="*/ 14 w 221"/>
                <a:gd name="T3" fmla="*/ 5 h 304"/>
                <a:gd name="T4" fmla="*/ 28 w 221"/>
                <a:gd name="T5" fmla="*/ 9 h 304"/>
                <a:gd name="T6" fmla="*/ 41 w 221"/>
                <a:gd name="T7" fmla="*/ 14 h 304"/>
                <a:gd name="T8" fmla="*/ 53 w 221"/>
                <a:gd name="T9" fmla="*/ 19 h 304"/>
                <a:gd name="T10" fmla="*/ 65 w 221"/>
                <a:gd name="T11" fmla="*/ 24 h 304"/>
                <a:gd name="T12" fmla="*/ 77 w 221"/>
                <a:gd name="T13" fmla="*/ 29 h 304"/>
                <a:gd name="T14" fmla="*/ 89 w 221"/>
                <a:gd name="T15" fmla="*/ 34 h 304"/>
                <a:gd name="T16" fmla="*/ 99 w 221"/>
                <a:gd name="T17" fmla="*/ 39 h 304"/>
                <a:gd name="T18" fmla="*/ 110 w 221"/>
                <a:gd name="T19" fmla="*/ 44 h 304"/>
                <a:gd name="T20" fmla="*/ 120 w 221"/>
                <a:gd name="T21" fmla="*/ 49 h 304"/>
                <a:gd name="T22" fmla="*/ 128 w 221"/>
                <a:gd name="T23" fmla="*/ 54 h 304"/>
                <a:gd name="T24" fmla="*/ 139 w 221"/>
                <a:gd name="T25" fmla="*/ 58 h 304"/>
                <a:gd name="T26" fmla="*/ 145 w 221"/>
                <a:gd name="T27" fmla="*/ 63 h 304"/>
                <a:gd name="T28" fmla="*/ 154 w 221"/>
                <a:gd name="T29" fmla="*/ 68 h 304"/>
                <a:gd name="T30" fmla="*/ 162 w 221"/>
                <a:gd name="T31" fmla="*/ 73 h 304"/>
                <a:gd name="T32" fmla="*/ 169 w 221"/>
                <a:gd name="T33" fmla="*/ 78 h 304"/>
                <a:gd name="T34" fmla="*/ 176 w 221"/>
                <a:gd name="T35" fmla="*/ 83 h 304"/>
                <a:gd name="T36" fmla="*/ 181 w 221"/>
                <a:gd name="T37" fmla="*/ 88 h 304"/>
                <a:gd name="T38" fmla="*/ 188 w 221"/>
                <a:gd name="T39" fmla="*/ 93 h 304"/>
                <a:gd name="T40" fmla="*/ 193 w 221"/>
                <a:gd name="T41" fmla="*/ 98 h 304"/>
                <a:gd name="T42" fmla="*/ 198 w 221"/>
                <a:gd name="T43" fmla="*/ 102 h 304"/>
                <a:gd name="T44" fmla="*/ 202 w 221"/>
                <a:gd name="T45" fmla="*/ 107 h 304"/>
                <a:gd name="T46" fmla="*/ 205 w 221"/>
                <a:gd name="T47" fmla="*/ 112 h 304"/>
                <a:gd name="T48" fmla="*/ 208 w 221"/>
                <a:gd name="T49" fmla="*/ 117 h 304"/>
                <a:gd name="T50" fmla="*/ 212 w 221"/>
                <a:gd name="T51" fmla="*/ 122 h 304"/>
                <a:gd name="T52" fmla="*/ 215 w 221"/>
                <a:gd name="T53" fmla="*/ 127 h 304"/>
                <a:gd name="T54" fmla="*/ 217 w 221"/>
                <a:gd name="T55" fmla="*/ 132 h 304"/>
                <a:gd name="T56" fmla="*/ 219 w 221"/>
                <a:gd name="T57" fmla="*/ 137 h 304"/>
                <a:gd name="T58" fmla="*/ 219 w 221"/>
                <a:gd name="T59" fmla="*/ 142 h 304"/>
                <a:gd name="T60" fmla="*/ 220 w 221"/>
                <a:gd name="T61" fmla="*/ 147 h 304"/>
                <a:gd name="T62" fmla="*/ 220 w 221"/>
                <a:gd name="T63" fmla="*/ 151 h 304"/>
                <a:gd name="T64" fmla="*/ 220 w 221"/>
                <a:gd name="T65" fmla="*/ 156 h 304"/>
                <a:gd name="T66" fmla="*/ 219 w 221"/>
                <a:gd name="T67" fmla="*/ 161 h 304"/>
                <a:gd name="T68" fmla="*/ 219 w 221"/>
                <a:gd name="T69" fmla="*/ 166 h 304"/>
                <a:gd name="T70" fmla="*/ 217 w 221"/>
                <a:gd name="T71" fmla="*/ 171 h 304"/>
                <a:gd name="T72" fmla="*/ 215 w 221"/>
                <a:gd name="T73" fmla="*/ 176 h 304"/>
                <a:gd name="T74" fmla="*/ 212 w 221"/>
                <a:gd name="T75" fmla="*/ 181 h 304"/>
                <a:gd name="T76" fmla="*/ 208 w 221"/>
                <a:gd name="T77" fmla="*/ 186 h 304"/>
                <a:gd name="T78" fmla="*/ 205 w 221"/>
                <a:gd name="T79" fmla="*/ 191 h 304"/>
                <a:gd name="T80" fmla="*/ 202 w 221"/>
                <a:gd name="T81" fmla="*/ 195 h 304"/>
                <a:gd name="T82" fmla="*/ 198 w 221"/>
                <a:gd name="T83" fmla="*/ 200 h 304"/>
                <a:gd name="T84" fmla="*/ 193 w 221"/>
                <a:gd name="T85" fmla="*/ 205 h 304"/>
                <a:gd name="T86" fmla="*/ 188 w 221"/>
                <a:gd name="T87" fmla="*/ 210 h 304"/>
                <a:gd name="T88" fmla="*/ 181 w 221"/>
                <a:gd name="T89" fmla="*/ 215 h 304"/>
                <a:gd name="T90" fmla="*/ 176 w 221"/>
                <a:gd name="T91" fmla="*/ 220 h 304"/>
                <a:gd name="T92" fmla="*/ 169 w 221"/>
                <a:gd name="T93" fmla="*/ 225 h 304"/>
                <a:gd name="T94" fmla="*/ 162 w 221"/>
                <a:gd name="T95" fmla="*/ 230 h 304"/>
                <a:gd name="T96" fmla="*/ 154 w 221"/>
                <a:gd name="T97" fmla="*/ 235 h 304"/>
                <a:gd name="T98" fmla="*/ 145 w 221"/>
                <a:gd name="T99" fmla="*/ 240 h 304"/>
                <a:gd name="T100" fmla="*/ 139 w 221"/>
                <a:gd name="T101" fmla="*/ 244 h 304"/>
                <a:gd name="T102" fmla="*/ 128 w 221"/>
                <a:gd name="T103" fmla="*/ 249 h 304"/>
                <a:gd name="T104" fmla="*/ 120 w 221"/>
                <a:gd name="T105" fmla="*/ 254 h 304"/>
                <a:gd name="T106" fmla="*/ 110 w 221"/>
                <a:gd name="T107" fmla="*/ 259 h 304"/>
                <a:gd name="T108" fmla="*/ 99 w 221"/>
                <a:gd name="T109" fmla="*/ 264 h 304"/>
                <a:gd name="T110" fmla="*/ 89 w 221"/>
                <a:gd name="T111" fmla="*/ 269 h 304"/>
                <a:gd name="T112" fmla="*/ 77 w 221"/>
                <a:gd name="T113" fmla="*/ 274 h 304"/>
                <a:gd name="T114" fmla="*/ 65 w 221"/>
                <a:gd name="T115" fmla="*/ 279 h 304"/>
                <a:gd name="T116" fmla="*/ 53 w 221"/>
                <a:gd name="T117" fmla="*/ 284 h 304"/>
                <a:gd name="T118" fmla="*/ 41 w 221"/>
                <a:gd name="T119" fmla="*/ 288 h 304"/>
                <a:gd name="T120" fmla="*/ 28 w 221"/>
                <a:gd name="T121" fmla="*/ 293 h 304"/>
                <a:gd name="T122" fmla="*/ 14 w 221"/>
                <a:gd name="T123" fmla="*/ 298 h 304"/>
                <a:gd name="T124" fmla="*/ 0 w 221"/>
                <a:gd name="T125" fmla="*/ 303 h 30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21"/>
                <a:gd name="T190" fmla="*/ 0 h 304"/>
                <a:gd name="T191" fmla="*/ 221 w 221"/>
                <a:gd name="T192" fmla="*/ 304 h 30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21" h="304">
                  <a:moveTo>
                    <a:pt x="0" y="0"/>
                  </a:moveTo>
                  <a:lnTo>
                    <a:pt x="14" y="5"/>
                  </a:lnTo>
                  <a:lnTo>
                    <a:pt x="28" y="9"/>
                  </a:lnTo>
                  <a:lnTo>
                    <a:pt x="41" y="14"/>
                  </a:lnTo>
                  <a:lnTo>
                    <a:pt x="53" y="19"/>
                  </a:lnTo>
                  <a:lnTo>
                    <a:pt x="65" y="24"/>
                  </a:lnTo>
                  <a:lnTo>
                    <a:pt x="77" y="29"/>
                  </a:lnTo>
                  <a:lnTo>
                    <a:pt x="89" y="34"/>
                  </a:lnTo>
                  <a:lnTo>
                    <a:pt x="99" y="39"/>
                  </a:lnTo>
                  <a:lnTo>
                    <a:pt x="110" y="44"/>
                  </a:lnTo>
                  <a:lnTo>
                    <a:pt x="120" y="49"/>
                  </a:lnTo>
                  <a:lnTo>
                    <a:pt x="128" y="54"/>
                  </a:lnTo>
                  <a:lnTo>
                    <a:pt x="139" y="58"/>
                  </a:lnTo>
                  <a:lnTo>
                    <a:pt x="145" y="63"/>
                  </a:lnTo>
                  <a:lnTo>
                    <a:pt x="154" y="68"/>
                  </a:lnTo>
                  <a:lnTo>
                    <a:pt x="162" y="73"/>
                  </a:lnTo>
                  <a:lnTo>
                    <a:pt x="169" y="78"/>
                  </a:lnTo>
                  <a:lnTo>
                    <a:pt x="176" y="83"/>
                  </a:lnTo>
                  <a:lnTo>
                    <a:pt x="181" y="88"/>
                  </a:lnTo>
                  <a:lnTo>
                    <a:pt x="188" y="93"/>
                  </a:lnTo>
                  <a:lnTo>
                    <a:pt x="193" y="98"/>
                  </a:lnTo>
                  <a:lnTo>
                    <a:pt x="198" y="102"/>
                  </a:lnTo>
                  <a:lnTo>
                    <a:pt x="202" y="107"/>
                  </a:lnTo>
                  <a:lnTo>
                    <a:pt x="205" y="112"/>
                  </a:lnTo>
                  <a:lnTo>
                    <a:pt x="208" y="117"/>
                  </a:lnTo>
                  <a:lnTo>
                    <a:pt x="212" y="122"/>
                  </a:lnTo>
                  <a:lnTo>
                    <a:pt x="215" y="127"/>
                  </a:lnTo>
                  <a:lnTo>
                    <a:pt x="217" y="132"/>
                  </a:lnTo>
                  <a:lnTo>
                    <a:pt x="219" y="137"/>
                  </a:lnTo>
                  <a:lnTo>
                    <a:pt x="219" y="142"/>
                  </a:lnTo>
                  <a:lnTo>
                    <a:pt x="220" y="147"/>
                  </a:lnTo>
                  <a:lnTo>
                    <a:pt x="220" y="151"/>
                  </a:lnTo>
                  <a:lnTo>
                    <a:pt x="220" y="156"/>
                  </a:lnTo>
                  <a:lnTo>
                    <a:pt x="219" y="161"/>
                  </a:lnTo>
                  <a:lnTo>
                    <a:pt x="219" y="166"/>
                  </a:lnTo>
                  <a:lnTo>
                    <a:pt x="217" y="171"/>
                  </a:lnTo>
                  <a:lnTo>
                    <a:pt x="215" y="176"/>
                  </a:lnTo>
                  <a:lnTo>
                    <a:pt x="212" y="181"/>
                  </a:lnTo>
                  <a:lnTo>
                    <a:pt x="208" y="186"/>
                  </a:lnTo>
                  <a:lnTo>
                    <a:pt x="205" y="191"/>
                  </a:lnTo>
                  <a:lnTo>
                    <a:pt x="202" y="195"/>
                  </a:lnTo>
                  <a:lnTo>
                    <a:pt x="198" y="200"/>
                  </a:lnTo>
                  <a:lnTo>
                    <a:pt x="193" y="205"/>
                  </a:lnTo>
                  <a:lnTo>
                    <a:pt x="188" y="210"/>
                  </a:lnTo>
                  <a:lnTo>
                    <a:pt x="181" y="215"/>
                  </a:lnTo>
                  <a:lnTo>
                    <a:pt x="176" y="220"/>
                  </a:lnTo>
                  <a:lnTo>
                    <a:pt x="169" y="225"/>
                  </a:lnTo>
                  <a:lnTo>
                    <a:pt x="162" y="230"/>
                  </a:lnTo>
                  <a:lnTo>
                    <a:pt x="154" y="235"/>
                  </a:lnTo>
                  <a:lnTo>
                    <a:pt x="145" y="240"/>
                  </a:lnTo>
                  <a:lnTo>
                    <a:pt x="139" y="244"/>
                  </a:lnTo>
                  <a:lnTo>
                    <a:pt x="128" y="249"/>
                  </a:lnTo>
                  <a:lnTo>
                    <a:pt x="120" y="254"/>
                  </a:lnTo>
                  <a:lnTo>
                    <a:pt x="110" y="259"/>
                  </a:lnTo>
                  <a:lnTo>
                    <a:pt x="99" y="264"/>
                  </a:lnTo>
                  <a:lnTo>
                    <a:pt x="89" y="269"/>
                  </a:lnTo>
                  <a:lnTo>
                    <a:pt x="77" y="274"/>
                  </a:lnTo>
                  <a:lnTo>
                    <a:pt x="65" y="279"/>
                  </a:lnTo>
                  <a:lnTo>
                    <a:pt x="53" y="284"/>
                  </a:lnTo>
                  <a:lnTo>
                    <a:pt x="41" y="288"/>
                  </a:lnTo>
                  <a:lnTo>
                    <a:pt x="28" y="293"/>
                  </a:lnTo>
                  <a:lnTo>
                    <a:pt x="14" y="298"/>
                  </a:lnTo>
                  <a:lnTo>
                    <a:pt x="0" y="303"/>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57" name="Line 47"/>
            <p:cNvSpPr>
              <a:spLocks noChangeShapeType="1"/>
            </p:cNvSpPr>
            <p:nvPr/>
          </p:nvSpPr>
          <p:spPr bwMode="auto">
            <a:xfrm>
              <a:off x="3837" y="1083"/>
              <a:ext cx="14" cy="4"/>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58" name="Line 48"/>
            <p:cNvSpPr>
              <a:spLocks noChangeShapeType="1"/>
            </p:cNvSpPr>
            <p:nvPr/>
          </p:nvSpPr>
          <p:spPr bwMode="auto">
            <a:xfrm flipH="1">
              <a:off x="3821" y="1391"/>
              <a:ext cx="46" cy="4"/>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59" name="Freeform 49"/>
            <p:cNvSpPr>
              <a:spLocks/>
            </p:cNvSpPr>
            <p:nvPr/>
          </p:nvSpPr>
          <p:spPr bwMode="auto">
            <a:xfrm>
              <a:off x="3498" y="890"/>
              <a:ext cx="332" cy="191"/>
            </a:xfrm>
            <a:custGeom>
              <a:avLst/>
              <a:gdLst>
                <a:gd name="T0" fmla="*/ 0 w 332"/>
                <a:gd name="T1" fmla="*/ 0 h 191"/>
                <a:gd name="T2" fmla="*/ 3 w 332"/>
                <a:gd name="T3" fmla="*/ 4 h 191"/>
                <a:gd name="T4" fmla="*/ 9 w 332"/>
                <a:gd name="T5" fmla="*/ 8 h 191"/>
                <a:gd name="T6" fmla="*/ 12 w 332"/>
                <a:gd name="T7" fmla="*/ 12 h 191"/>
                <a:gd name="T8" fmla="*/ 15 w 332"/>
                <a:gd name="T9" fmla="*/ 17 h 191"/>
                <a:gd name="T10" fmla="*/ 19 w 332"/>
                <a:gd name="T11" fmla="*/ 21 h 191"/>
                <a:gd name="T12" fmla="*/ 22 w 332"/>
                <a:gd name="T13" fmla="*/ 25 h 191"/>
                <a:gd name="T14" fmla="*/ 26 w 332"/>
                <a:gd name="T15" fmla="*/ 29 h 191"/>
                <a:gd name="T16" fmla="*/ 31 w 332"/>
                <a:gd name="T17" fmla="*/ 33 h 191"/>
                <a:gd name="T18" fmla="*/ 34 w 332"/>
                <a:gd name="T19" fmla="*/ 37 h 191"/>
                <a:gd name="T20" fmla="*/ 38 w 332"/>
                <a:gd name="T21" fmla="*/ 41 h 191"/>
                <a:gd name="T22" fmla="*/ 43 w 332"/>
                <a:gd name="T23" fmla="*/ 44 h 191"/>
                <a:gd name="T24" fmla="*/ 46 w 332"/>
                <a:gd name="T25" fmla="*/ 47 h 191"/>
                <a:gd name="T26" fmla="*/ 49 w 332"/>
                <a:gd name="T27" fmla="*/ 51 h 191"/>
                <a:gd name="T28" fmla="*/ 55 w 332"/>
                <a:gd name="T29" fmla="*/ 55 h 191"/>
                <a:gd name="T30" fmla="*/ 58 w 332"/>
                <a:gd name="T31" fmla="*/ 59 h 191"/>
                <a:gd name="T32" fmla="*/ 63 w 332"/>
                <a:gd name="T33" fmla="*/ 62 h 191"/>
                <a:gd name="T34" fmla="*/ 68 w 332"/>
                <a:gd name="T35" fmla="*/ 66 h 191"/>
                <a:gd name="T36" fmla="*/ 72 w 332"/>
                <a:gd name="T37" fmla="*/ 70 h 191"/>
                <a:gd name="T38" fmla="*/ 77 w 332"/>
                <a:gd name="T39" fmla="*/ 73 h 191"/>
                <a:gd name="T40" fmla="*/ 82 w 332"/>
                <a:gd name="T41" fmla="*/ 77 h 191"/>
                <a:gd name="T42" fmla="*/ 85 w 332"/>
                <a:gd name="T43" fmla="*/ 80 h 191"/>
                <a:gd name="T44" fmla="*/ 90 w 332"/>
                <a:gd name="T45" fmla="*/ 84 h 191"/>
                <a:gd name="T46" fmla="*/ 96 w 332"/>
                <a:gd name="T47" fmla="*/ 87 h 191"/>
                <a:gd name="T48" fmla="*/ 101 w 332"/>
                <a:gd name="T49" fmla="*/ 90 h 191"/>
                <a:gd name="T50" fmla="*/ 106 w 332"/>
                <a:gd name="T51" fmla="*/ 93 h 191"/>
                <a:gd name="T52" fmla="*/ 111 w 332"/>
                <a:gd name="T53" fmla="*/ 96 h 191"/>
                <a:gd name="T54" fmla="*/ 116 w 332"/>
                <a:gd name="T55" fmla="*/ 99 h 191"/>
                <a:gd name="T56" fmla="*/ 121 w 332"/>
                <a:gd name="T57" fmla="*/ 103 h 191"/>
                <a:gd name="T58" fmla="*/ 126 w 332"/>
                <a:gd name="T59" fmla="*/ 106 h 191"/>
                <a:gd name="T60" fmla="*/ 131 w 332"/>
                <a:gd name="T61" fmla="*/ 109 h 191"/>
                <a:gd name="T62" fmla="*/ 136 w 332"/>
                <a:gd name="T63" fmla="*/ 112 h 191"/>
                <a:gd name="T64" fmla="*/ 142 w 332"/>
                <a:gd name="T65" fmla="*/ 115 h 191"/>
                <a:gd name="T66" fmla="*/ 147 w 332"/>
                <a:gd name="T67" fmla="*/ 118 h 191"/>
                <a:gd name="T68" fmla="*/ 152 w 332"/>
                <a:gd name="T69" fmla="*/ 121 h 191"/>
                <a:gd name="T70" fmla="*/ 159 w 332"/>
                <a:gd name="T71" fmla="*/ 124 h 191"/>
                <a:gd name="T72" fmla="*/ 164 w 332"/>
                <a:gd name="T73" fmla="*/ 127 h 191"/>
                <a:gd name="T74" fmla="*/ 169 w 332"/>
                <a:gd name="T75" fmla="*/ 130 h 191"/>
                <a:gd name="T76" fmla="*/ 176 w 332"/>
                <a:gd name="T77" fmla="*/ 133 h 191"/>
                <a:gd name="T78" fmla="*/ 181 w 332"/>
                <a:gd name="T79" fmla="*/ 136 h 191"/>
                <a:gd name="T80" fmla="*/ 186 w 332"/>
                <a:gd name="T81" fmla="*/ 138 h 191"/>
                <a:gd name="T82" fmla="*/ 193 w 332"/>
                <a:gd name="T83" fmla="*/ 141 h 191"/>
                <a:gd name="T84" fmla="*/ 198 w 332"/>
                <a:gd name="T85" fmla="*/ 143 h 191"/>
                <a:gd name="T86" fmla="*/ 205 w 332"/>
                <a:gd name="T87" fmla="*/ 146 h 191"/>
                <a:gd name="T88" fmla="*/ 210 w 332"/>
                <a:gd name="T89" fmla="*/ 149 h 191"/>
                <a:gd name="T90" fmla="*/ 217 w 332"/>
                <a:gd name="T91" fmla="*/ 151 h 191"/>
                <a:gd name="T92" fmla="*/ 223 w 332"/>
                <a:gd name="T93" fmla="*/ 154 h 191"/>
                <a:gd name="T94" fmla="*/ 228 w 332"/>
                <a:gd name="T95" fmla="*/ 157 h 191"/>
                <a:gd name="T96" fmla="*/ 235 w 332"/>
                <a:gd name="T97" fmla="*/ 159 h 191"/>
                <a:gd name="T98" fmla="*/ 242 w 332"/>
                <a:gd name="T99" fmla="*/ 162 h 191"/>
                <a:gd name="T100" fmla="*/ 249 w 332"/>
                <a:gd name="T101" fmla="*/ 164 h 191"/>
                <a:gd name="T102" fmla="*/ 256 w 332"/>
                <a:gd name="T103" fmla="*/ 166 h 191"/>
                <a:gd name="T104" fmla="*/ 261 w 332"/>
                <a:gd name="T105" fmla="*/ 169 h 191"/>
                <a:gd name="T106" fmla="*/ 268 w 332"/>
                <a:gd name="T107" fmla="*/ 171 h 191"/>
                <a:gd name="T108" fmla="*/ 275 w 332"/>
                <a:gd name="T109" fmla="*/ 173 h 191"/>
                <a:gd name="T110" fmla="*/ 281 w 332"/>
                <a:gd name="T111" fmla="*/ 176 h 191"/>
                <a:gd name="T112" fmla="*/ 288 w 332"/>
                <a:gd name="T113" fmla="*/ 178 h 191"/>
                <a:gd name="T114" fmla="*/ 295 w 332"/>
                <a:gd name="T115" fmla="*/ 180 h 191"/>
                <a:gd name="T116" fmla="*/ 302 w 332"/>
                <a:gd name="T117" fmla="*/ 182 h 191"/>
                <a:gd name="T118" fmla="*/ 310 w 332"/>
                <a:gd name="T119" fmla="*/ 184 h 191"/>
                <a:gd name="T120" fmla="*/ 317 w 332"/>
                <a:gd name="T121" fmla="*/ 185 h 191"/>
                <a:gd name="T122" fmla="*/ 324 w 332"/>
                <a:gd name="T123" fmla="*/ 188 h 191"/>
                <a:gd name="T124" fmla="*/ 331 w 332"/>
                <a:gd name="T125" fmla="*/ 190 h 19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2"/>
                <a:gd name="T190" fmla="*/ 0 h 191"/>
                <a:gd name="T191" fmla="*/ 332 w 332"/>
                <a:gd name="T192" fmla="*/ 191 h 19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2" h="191">
                  <a:moveTo>
                    <a:pt x="0" y="0"/>
                  </a:moveTo>
                  <a:lnTo>
                    <a:pt x="3" y="4"/>
                  </a:lnTo>
                  <a:lnTo>
                    <a:pt x="9" y="8"/>
                  </a:lnTo>
                  <a:lnTo>
                    <a:pt x="12" y="12"/>
                  </a:lnTo>
                  <a:lnTo>
                    <a:pt x="15" y="17"/>
                  </a:lnTo>
                  <a:lnTo>
                    <a:pt x="19" y="21"/>
                  </a:lnTo>
                  <a:lnTo>
                    <a:pt x="22" y="25"/>
                  </a:lnTo>
                  <a:lnTo>
                    <a:pt x="26" y="29"/>
                  </a:lnTo>
                  <a:lnTo>
                    <a:pt x="31" y="33"/>
                  </a:lnTo>
                  <a:lnTo>
                    <a:pt x="34" y="37"/>
                  </a:lnTo>
                  <a:lnTo>
                    <a:pt x="38" y="41"/>
                  </a:lnTo>
                  <a:lnTo>
                    <a:pt x="43" y="44"/>
                  </a:lnTo>
                  <a:lnTo>
                    <a:pt x="46" y="47"/>
                  </a:lnTo>
                  <a:lnTo>
                    <a:pt x="49" y="51"/>
                  </a:lnTo>
                  <a:lnTo>
                    <a:pt x="55" y="55"/>
                  </a:lnTo>
                  <a:lnTo>
                    <a:pt x="58" y="59"/>
                  </a:lnTo>
                  <a:lnTo>
                    <a:pt x="63" y="62"/>
                  </a:lnTo>
                  <a:lnTo>
                    <a:pt x="68" y="66"/>
                  </a:lnTo>
                  <a:lnTo>
                    <a:pt x="72" y="70"/>
                  </a:lnTo>
                  <a:lnTo>
                    <a:pt x="77" y="73"/>
                  </a:lnTo>
                  <a:lnTo>
                    <a:pt x="82" y="77"/>
                  </a:lnTo>
                  <a:lnTo>
                    <a:pt x="85" y="80"/>
                  </a:lnTo>
                  <a:lnTo>
                    <a:pt x="90" y="84"/>
                  </a:lnTo>
                  <a:lnTo>
                    <a:pt x="96" y="87"/>
                  </a:lnTo>
                  <a:lnTo>
                    <a:pt x="101" y="90"/>
                  </a:lnTo>
                  <a:lnTo>
                    <a:pt x="106" y="93"/>
                  </a:lnTo>
                  <a:lnTo>
                    <a:pt x="111" y="96"/>
                  </a:lnTo>
                  <a:lnTo>
                    <a:pt x="116" y="99"/>
                  </a:lnTo>
                  <a:lnTo>
                    <a:pt x="121" y="103"/>
                  </a:lnTo>
                  <a:lnTo>
                    <a:pt x="126" y="106"/>
                  </a:lnTo>
                  <a:lnTo>
                    <a:pt x="131" y="109"/>
                  </a:lnTo>
                  <a:lnTo>
                    <a:pt x="136" y="112"/>
                  </a:lnTo>
                  <a:lnTo>
                    <a:pt x="142" y="115"/>
                  </a:lnTo>
                  <a:lnTo>
                    <a:pt x="147" y="118"/>
                  </a:lnTo>
                  <a:lnTo>
                    <a:pt x="152" y="121"/>
                  </a:lnTo>
                  <a:lnTo>
                    <a:pt x="159" y="124"/>
                  </a:lnTo>
                  <a:lnTo>
                    <a:pt x="164" y="127"/>
                  </a:lnTo>
                  <a:lnTo>
                    <a:pt x="169" y="130"/>
                  </a:lnTo>
                  <a:lnTo>
                    <a:pt x="176" y="133"/>
                  </a:lnTo>
                  <a:lnTo>
                    <a:pt x="181" y="136"/>
                  </a:lnTo>
                  <a:lnTo>
                    <a:pt x="186" y="138"/>
                  </a:lnTo>
                  <a:lnTo>
                    <a:pt x="193" y="141"/>
                  </a:lnTo>
                  <a:lnTo>
                    <a:pt x="198" y="143"/>
                  </a:lnTo>
                  <a:lnTo>
                    <a:pt x="205" y="146"/>
                  </a:lnTo>
                  <a:lnTo>
                    <a:pt x="210" y="149"/>
                  </a:lnTo>
                  <a:lnTo>
                    <a:pt x="217" y="151"/>
                  </a:lnTo>
                  <a:lnTo>
                    <a:pt x="223" y="154"/>
                  </a:lnTo>
                  <a:lnTo>
                    <a:pt x="228" y="157"/>
                  </a:lnTo>
                  <a:lnTo>
                    <a:pt x="235" y="159"/>
                  </a:lnTo>
                  <a:lnTo>
                    <a:pt x="242" y="162"/>
                  </a:lnTo>
                  <a:lnTo>
                    <a:pt x="249" y="164"/>
                  </a:lnTo>
                  <a:lnTo>
                    <a:pt x="256" y="166"/>
                  </a:lnTo>
                  <a:lnTo>
                    <a:pt x="261" y="169"/>
                  </a:lnTo>
                  <a:lnTo>
                    <a:pt x="268" y="171"/>
                  </a:lnTo>
                  <a:lnTo>
                    <a:pt x="275" y="173"/>
                  </a:lnTo>
                  <a:lnTo>
                    <a:pt x="281" y="176"/>
                  </a:lnTo>
                  <a:lnTo>
                    <a:pt x="288" y="178"/>
                  </a:lnTo>
                  <a:lnTo>
                    <a:pt x="295" y="180"/>
                  </a:lnTo>
                  <a:lnTo>
                    <a:pt x="302" y="182"/>
                  </a:lnTo>
                  <a:lnTo>
                    <a:pt x="310" y="184"/>
                  </a:lnTo>
                  <a:lnTo>
                    <a:pt x="317" y="185"/>
                  </a:lnTo>
                  <a:lnTo>
                    <a:pt x="324" y="188"/>
                  </a:lnTo>
                  <a:lnTo>
                    <a:pt x="331" y="190"/>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60" name="Line 50"/>
            <p:cNvSpPr>
              <a:spLocks noChangeShapeType="1"/>
            </p:cNvSpPr>
            <p:nvPr/>
          </p:nvSpPr>
          <p:spPr bwMode="auto">
            <a:xfrm>
              <a:off x="3496" y="887"/>
              <a:ext cx="2" cy="3"/>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61" name="Line 51"/>
            <p:cNvSpPr>
              <a:spLocks noChangeShapeType="1"/>
            </p:cNvSpPr>
            <p:nvPr/>
          </p:nvSpPr>
          <p:spPr bwMode="auto">
            <a:xfrm>
              <a:off x="3830" y="1081"/>
              <a:ext cx="6" cy="1"/>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62" name="Freeform 52"/>
            <p:cNvSpPr>
              <a:spLocks/>
            </p:cNvSpPr>
            <p:nvPr/>
          </p:nvSpPr>
          <p:spPr bwMode="auto">
            <a:xfrm>
              <a:off x="3498" y="1397"/>
              <a:ext cx="332" cy="229"/>
            </a:xfrm>
            <a:custGeom>
              <a:avLst/>
              <a:gdLst>
                <a:gd name="T0" fmla="*/ 331 w 332"/>
                <a:gd name="T1" fmla="*/ 0 h 229"/>
                <a:gd name="T2" fmla="*/ 324 w 332"/>
                <a:gd name="T3" fmla="*/ 3 h 229"/>
                <a:gd name="T4" fmla="*/ 315 w 332"/>
                <a:gd name="T5" fmla="*/ 6 h 229"/>
                <a:gd name="T6" fmla="*/ 309 w 332"/>
                <a:gd name="T7" fmla="*/ 9 h 229"/>
                <a:gd name="T8" fmla="*/ 302 w 332"/>
                <a:gd name="T9" fmla="*/ 11 h 229"/>
                <a:gd name="T10" fmla="*/ 295 w 332"/>
                <a:gd name="T11" fmla="*/ 14 h 229"/>
                <a:gd name="T12" fmla="*/ 288 w 332"/>
                <a:gd name="T13" fmla="*/ 17 h 229"/>
                <a:gd name="T14" fmla="*/ 280 w 332"/>
                <a:gd name="T15" fmla="*/ 20 h 229"/>
                <a:gd name="T16" fmla="*/ 273 w 332"/>
                <a:gd name="T17" fmla="*/ 23 h 229"/>
                <a:gd name="T18" fmla="*/ 266 w 332"/>
                <a:gd name="T19" fmla="*/ 25 h 229"/>
                <a:gd name="T20" fmla="*/ 259 w 332"/>
                <a:gd name="T21" fmla="*/ 28 h 229"/>
                <a:gd name="T22" fmla="*/ 252 w 332"/>
                <a:gd name="T23" fmla="*/ 31 h 229"/>
                <a:gd name="T24" fmla="*/ 246 w 332"/>
                <a:gd name="T25" fmla="*/ 34 h 229"/>
                <a:gd name="T26" fmla="*/ 240 w 332"/>
                <a:gd name="T27" fmla="*/ 37 h 229"/>
                <a:gd name="T28" fmla="*/ 234 w 332"/>
                <a:gd name="T29" fmla="*/ 41 h 229"/>
                <a:gd name="T30" fmla="*/ 227 w 332"/>
                <a:gd name="T31" fmla="*/ 44 h 229"/>
                <a:gd name="T32" fmla="*/ 220 w 332"/>
                <a:gd name="T33" fmla="*/ 47 h 229"/>
                <a:gd name="T34" fmla="*/ 213 w 332"/>
                <a:gd name="T35" fmla="*/ 50 h 229"/>
                <a:gd name="T36" fmla="*/ 208 w 332"/>
                <a:gd name="T37" fmla="*/ 54 h 229"/>
                <a:gd name="T38" fmla="*/ 201 w 332"/>
                <a:gd name="T39" fmla="*/ 57 h 229"/>
                <a:gd name="T40" fmla="*/ 196 w 332"/>
                <a:gd name="T41" fmla="*/ 60 h 229"/>
                <a:gd name="T42" fmla="*/ 189 w 332"/>
                <a:gd name="T43" fmla="*/ 64 h 229"/>
                <a:gd name="T44" fmla="*/ 184 w 332"/>
                <a:gd name="T45" fmla="*/ 67 h 229"/>
                <a:gd name="T46" fmla="*/ 177 w 332"/>
                <a:gd name="T47" fmla="*/ 70 h 229"/>
                <a:gd name="T48" fmla="*/ 172 w 332"/>
                <a:gd name="T49" fmla="*/ 73 h 229"/>
                <a:gd name="T50" fmla="*/ 165 w 332"/>
                <a:gd name="T51" fmla="*/ 77 h 229"/>
                <a:gd name="T52" fmla="*/ 160 w 332"/>
                <a:gd name="T53" fmla="*/ 80 h 229"/>
                <a:gd name="T54" fmla="*/ 155 w 332"/>
                <a:gd name="T55" fmla="*/ 84 h 229"/>
                <a:gd name="T56" fmla="*/ 148 w 332"/>
                <a:gd name="T57" fmla="*/ 87 h 229"/>
                <a:gd name="T58" fmla="*/ 143 w 332"/>
                <a:gd name="T59" fmla="*/ 91 h 229"/>
                <a:gd name="T60" fmla="*/ 138 w 332"/>
                <a:gd name="T61" fmla="*/ 95 h 229"/>
                <a:gd name="T62" fmla="*/ 133 w 332"/>
                <a:gd name="T63" fmla="*/ 99 h 229"/>
                <a:gd name="T64" fmla="*/ 128 w 332"/>
                <a:gd name="T65" fmla="*/ 102 h 229"/>
                <a:gd name="T66" fmla="*/ 123 w 332"/>
                <a:gd name="T67" fmla="*/ 106 h 229"/>
                <a:gd name="T68" fmla="*/ 118 w 332"/>
                <a:gd name="T69" fmla="*/ 110 h 229"/>
                <a:gd name="T70" fmla="*/ 113 w 332"/>
                <a:gd name="T71" fmla="*/ 114 h 229"/>
                <a:gd name="T72" fmla="*/ 107 w 332"/>
                <a:gd name="T73" fmla="*/ 117 h 229"/>
                <a:gd name="T74" fmla="*/ 102 w 332"/>
                <a:gd name="T75" fmla="*/ 121 h 229"/>
                <a:gd name="T76" fmla="*/ 97 w 332"/>
                <a:gd name="T77" fmla="*/ 125 h 229"/>
                <a:gd name="T78" fmla="*/ 92 w 332"/>
                <a:gd name="T79" fmla="*/ 129 h 229"/>
                <a:gd name="T80" fmla="*/ 87 w 332"/>
                <a:gd name="T81" fmla="*/ 133 h 229"/>
                <a:gd name="T82" fmla="*/ 84 w 332"/>
                <a:gd name="T83" fmla="*/ 137 h 229"/>
                <a:gd name="T84" fmla="*/ 78 w 332"/>
                <a:gd name="T85" fmla="*/ 141 h 229"/>
                <a:gd name="T86" fmla="*/ 73 w 332"/>
                <a:gd name="T87" fmla="*/ 145 h 229"/>
                <a:gd name="T88" fmla="*/ 70 w 332"/>
                <a:gd name="T89" fmla="*/ 149 h 229"/>
                <a:gd name="T90" fmla="*/ 65 w 332"/>
                <a:gd name="T91" fmla="*/ 153 h 229"/>
                <a:gd name="T92" fmla="*/ 60 w 332"/>
                <a:gd name="T93" fmla="*/ 157 h 229"/>
                <a:gd name="T94" fmla="*/ 56 w 332"/>
                <a:gd name="T95" fmla="*/ 161 h 229"/>
                <a:gd name="T96" fmla="*/ 51 w 332"/>
                <a:gd name="T97" fmla="*/ 165 h 229"/>
                <a:gd name="T98" fmla="*/ 48 w 332"/>
                <a:gd name="T99" fmla="*/ 169 h 229"/>
                <a:gd name="T100" fmla="*/ 44 w 332"/>
                <a:gd name="T101" fmla="*/ 174 h 229"/>
                <a:gd name="T102" fmla="*/ 39 w 332"/>
                <a:gd name="T103" fmla="*/ 178 h 229"/>
                <a:gd name="T104" fmla="*/ 36 w 332"/>
                <a:gd name="T105" fmla="*/ 183 h 229"/>
                <a:gd name="T106" fmla="*/ 32 w 332"/>
                <a:gd name="T107" fmla="*/ 187 h 229"/>
                <a:gd name="T108" fmla="*/ 29 w 332"/>
                <a:gd name="T109" fmla="*/ 192 h 229"/>
                <a:gd name="T110" fmla="*/ 24 w 332"/>
                <a:gd name="T111" fmla="*/ 196 h 229"/>
                <a:gd name="T112" fmla="*/ 21 w 332"/>
                <a:gd name="T113" fmla="*/ 201 h 229"/>
                <a:gd name="T114" fmla="*/ 17 w 332"/>
                <a:gd name="T115" fmla="*/ 205 h 229"/>
                <a:gd name="T116" fmla="*/ 14 w 332"/>
                <a:gd name="T117" fmla="*/ 209 h 229"/>
                <a:gd name="T118" fmla="*/ 10 w 332"/>
                <a:gd name="T119" fmla="*/ 214 h 229"/>
                <a:gd name="T120" fmla="*/ 7 w 332"/>
                <a:gd name="T121" fmla="*/ 218 h 229"/>
                <a:gd name="T122" fmla="*/ 3 w 332"/>
                <a:gd name="T123" fmla="*/ 223 h 229"/>
                <a:gd name="T124" fmla="*/ 0 w 332"/>
                <a:gd name="T125" fmla="*/ 228 h 2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2"/>
                <a:gd name="T190" fmla="*/ 0 h 229"/>
                <a:gd name="T191" fmla="*/ 332 w 332"/>
                <a:gd name="T192" fmla="*/ 229 h 22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2" h="229">
                  <a:moveTo>
                    <a:pt x="331" y="0"/>
                  </a:moveTo>
                  <a:lnTo>
                    <a:pt x="324" y="3"/>
                  </a:lnTo>
                  <a:lnTo>
                    <a:pt x="315" y="6"/>
                  </a:lnTo>
                  <a:lnTo>
                    <a:pt x="309" y="9"/>
                  </a:lnTo>
                  <a:lnTo>
                    <a:pt x="302" y="11"/>
                  </a:lnTo>
                  <a:lnTo>
                    <a:pt x="295" y="14"/>
                  </a:lnTo>
                  <a:lnTo>
                    <a:pt x="288" y="17"/>
                  </a:lnTo>
                  <a:lnTo>
                    <a:pt x="280" y="20"/>
                  </a:lnTo>
                  <a:lnTo>
                    <a:pt x="273" y="23"/>
                  </a:lnTo>
                  <a:lnTo>
                    <a:pt x="266" y="25"/>
                  </a:lnTo>
                  <a:lnTo>
                    <a:pt x="259" y="28"/>
                  </a:lnTo>
                  <a:lnTo>
                    <a:pt x="252" y="31"/>
                  </a:lnTo>
                  <a:lnTo>
                    <a:pt x="246" y="34"/>
                  </a:lnTo>
                  <a:lnTo>
                    <a:pt x="240" y="37"/>
                  </a:lnTo>
                  <a:lnTo>
                    <a:pt x="234" y="41"/>
                  </a:lnTo>
                  <a:lnTo>
                    <a:pt x="227" y="44"/>
                  </a:lnTo>
                  <a:lnTo>
                    <a:pt x="220" y="47"/>
                  </a:lnTo>
                  <a:lnTo>
                    <a:pt x="213" y="50"/>
                  </a:lnTo>
                  <a:lnTo>
                    <a:pt x="208" y="54"/>
                  </a:lnTo>
                  <a:lnTo>
                    <a:pt x="201" y="57"/>
                  </a:lnTo>
                  <a:lnTo>
                    <a:pt x="196" y="60"/>
                  </a:lnTo>
                  <a:lnTo>
                    <a:pt x="189" y="64"/>
                  </a:lnTo>
                  <a:lnTo>
                    <a:pt x="184" y="67"/>
                  </a:lnTo>
                  <a:lnTo>
                    <a:pt x="177" y="70"/>
                  </a:lnTo>
                  <a:lnTo>
                    <a:pt x="172" y="73"/>
                  </a:lnTo>
                  <a:lnTo>
                    <a:pt x="165" y="77"/>
                  </a:lnTo>
                  <a:lnTo>
                    <a:pt x="160" y="80"/>
                  </a:lnTo>
                  <a:lnTo>
                    <a:pt x="155" y="84"/>
                  </a:lnTo>
                  <a:lnTo>
                    <a:pt x="148" y="87"/>
                  </a:lnTo>
                  <a:lnTo>
                    <a:pt x="143" y="91"/>
                  </a:lnTo>
                  <a:lnTo>
                    <a:pt x="138" y="95"/>
                  </a:lnTo>
                  <a:lnTo>
                    <a:pt x="133" y="99"/>
                  </a:lnTo>
                  <a:lnTo>
                    <a:pt x="128" y="102"/>
                  </a:lnTo>
                  <a:lnTo>
                    <a:pt x="123" y="106"/>
                  </a:lnTo>
                  <a:lnTo>
                    <a:pt x="118" y="110"/>
                  </a:lnTo>
                  <a:lnTo>
                    <a:pt x="113" y="114"/>
                  </a:lnTo>
                  <a:lnTo>
                    <a:pt x="107" y="117"/>
                  </a:lnTo>
                  <a:lnTo>
                    <a:pt x="102" y="121"/>
                  </a:lnTo>
                  <a:lnTo>
                    <a:pt x="97" y="125"/>
                  </a:lnTo>
                  <a:lnTo>
                    <a:pt x="92" y="129"/>
                  </a:lnTo>
                  <a:lnTo>
                    <a:pt x="87" y="133"/>
                  </a:lnTo>
                  <a:lnTo>
                    <a:pt x="84" y="137"/>
                  </a:lnTo>
                  <a:lnTo>
                    <a:pt x="78" y="141"/>
                  </a:lnTo>
                  <a:lnTo>
                    <a:pt x="73" y="145"/>
                  </a:lnTo>
                  <a:lnTo>
                    <a:pt x="70" y="149"/>
                  </a:lnTo>
                  <a:lnTo>
                    <a:pt x="65" y="153"/>
                  </a:lnTo>
                  <a:lnTo>
                    <a:pt x="60" y="157"/>
                  </a:lnTo>
                  <a:lnTo>
                    <a:pt x="56" y="161"/>
                  </a:lnTo>
                  <a:lnTo>
                    <a:pt x="51" y="165"/>
                  </a:lnTo>
                  <a:lnTo>
                    <a:pt x="48" y="169"/>
                  </a:lnTo>
                  <a:lnTo>
                    <a:pt x="44" y="174"/>
                  </a:lnTo>
                  <a:lnTo>
                    <a:pt x="39" y="178"/>
                  </a:lnTo>
                  <a:lnTo>
                    <a:pt x="36" y="183"/>
                  </a:lnTo>
                  <a:lnTo>
                    <a:pt x="32" y="187"/>
                  </a:lnTo>
                  <a:lnTo>
                    <a:pt x="29" y="192"/>
                  </a:lnTo>
                  <a:lnTo>
                    <a:pt x="24" y="196"/>
                  </a:lnTo>
                  <a:lnTo>
                    <a:pt x="21" y="201"/>
                  </a:lnTo>
                  <a:lnTo>
                    <a:pt x="17" y="205"/>
                  </a:lnTo>
                  <a:lnTo>
                    <a:pt x="14" y="209"/>
                  </a:lnTo>
                  <a:lnTo>
                    <a:pt x="10" y="214"/>
                  </a:lnTo>
                  <a:lnTo>
                    <a:pt x="7" y="218"/>
                  </a:lnTo>
                  <a:lnTo>
                    <a:pt x="3" y="223"/>
                  </a:lnTo>
                  <a:lnTo>
                    <a:pt x="0" y="228"/>
                  </a:lnTo>
                </a:path>
              </a:pathLst>
            </a:custGeom>
            <a:noFill/>
            <a:ln w="254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63" name="Line 53"/>
            <p:cNvSpPr>
              <a:spLocks noChangeShapeType="1"/>
            </p:cNvSpPr>
            <p:nvPr/>
          </p:nvSpPr>
          <p:spPr bwMode="auto">
            <a:xfrm flipH="1">
              <a:off x="3814" y="1396"/>
              <a:ext cx="38" cy="1"/>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64" name="Line 54"/>
            <p:cNvSpPr>
              <a:spLocks noChangeShapeType="1"/>
            </p:cNvSpPr>
            <p:nvPr/>
          </p:nvSpPr>
          <p:spPr bwMode="auto">
            <a:xfrm flipH="1">
              <a:off x="3480" y="1626"/>
              <a:ext cx="34" cy="4"/>
            </a:xfrm>
            <a:prstGeom prst="line">
              <a:avLst/>
            </a:prstGeom>
            <a:noFill/>
            <a:ln w="254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60437" name="Line 55"/>
          <p:cNvSpPr>
            <a:spLocks noChangeShapeType="1"/>
          </p:cNvSpPr>
          <p:nvPr/>
        </p:nvSpPr>
        <p:spPr bwMode="auto">
          <a:xfrm flipH="1">
            <a:off x="6265863" y="1219200"/>
            <a:ext cx="0" cy="135413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38" name="Line 58"/>
          <p:cNvSpPr>
            <a:spLocks noChangeShapeType="1"/>
          </p:cNvSpPr>
          <p:nvPr/>
        </p:nvSpPr>
        <p:spPr bwMode="auto">
          <a:xfrm>
            <a:off x="2362200" y="3733800"/>
            <a:ext cx="4154488"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39" name="Line 59"/>
          <p:cNvSpPr>
            <a:spLocks noChangeShapeType="1"/>
          </p:cNvSpPr>
          <p:nvPr/>
        </p:nvSpPr>
        <p:spPr bwMode="auto">
          <a:xfrm>
            <a:off x="2362200" y="4648200"/>
            <a:ext cx="4154488"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40" name="Line 60"/>
          <p:cNvSpPr>
            <a:spLocks noChangeShapeType="1"/>
          </p:cNvSpPr>
          <p:nvPr/>
        </p:nvSpPr>
        <p:spPr bwMode="auto">
          <a:xfrm>
            <a:off x="2341563" y="4148138"/>
            <a:ext cx="4154487" cy="0"/>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0441" name="Rectangle 61"/>
          <p:cNvSpPr>
            <a:spLocks noChangeArrowheads="1"/>
          </p:cNvSpPr>
          <p:nvPr/>
        </p:nvSpPr>
        <p:spPr bwMode="auto">
          <a:xfrm>
            <a:off x="2286000" y="3429000"/>
            <a:ext cx="354013"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46038" tIns="23812" rIns="46038" bIns="23812">
            <a:spAutoFit/>
          </a:bodyPr>
          <a:lstStyle>
            <a:lvl1pPr defTabSz="228600" eaLnBrk="0" hangingPunct="0">
              <a:defRPr b="1">
                <a:solidFill>
                  <a:schemeClr val="tx1"/>
                </a:solidFill>
                <a:latin typeface="Arial" panose="020B0604020202020204" pitchFamily="34" charset="0"/>
              </a:defRPr>
            </a:lvl1pPr>
            <a:lvl2pPr marL="742950" indent="-285750" defTabSz="228600" eaLnBrk="0" hangingPunct="0">
              <a:defRPr b="1">
                <a:solidFill>
                  <a:schemeClr val="tx1"/>
                </a:solidFill>
                <a:latin typeface="Arial" panose="020B0604020202020204" pitchFamily="34" charset="0"/>
              </a:defRPr>
            </a:lvl2pPr>
            <a:lvl3pPr marL="1143000" indent="-228600" defTabSz="228600" eaLnBrk="0" hangingPunct="0">
              <a:defRPr b="1">
                <a:solidFill>
                  <a:schemeClr val="tx1"/>
                </a:solidFill>
                <a:latin typeface="Arial" panose="020B0604020202020204" pitchFamily="34" charset="0"/>
              </a:defRPr>
            </a:lvl3pPr>
            <a:lvl4pPr marL="1600200" indent="-228600" defTabSz="228600" eaLnBrk="0" hangingPunct="0">
              <a:defRPr b="1">
                <a:solidFill>
                  <a:schemeClr val="tx1"/>
                </a:solidFill>
                <a:latin typeface="Arial" panose="020B0604020202020204" pitchFamily="34" charset="0"/>
              </a:defRPr>
            </a:lvl4pPr>
            <a:lvl5pPr marL="2057400" indent="-228600" defTabSz="228600" eaLnBrk="0" hangingPunct="0">
              <a:defRPr b="1">
                <a:solidFill>
                  <a:schemeClr val="tx1"/>
                </a:solidFill>
                <a:latin typeface="Arial" panose="020B0604020202020204" pitchFamily="34" charset="0"/>
              </a:defRPr>
            </a:lvl5pPr>
            <a:lvl6pPr marL="2514600" indent="-228600" defTabSz="228600" eaLnBrk="0" fontAlgn="base" hangingPunct="0">
              <a:spcBef>
                <a:spcPct val="0"/>
              </a:spcBef>
              <a:spcAft>
                <a:spcPct val="0"/>
              </a:spcAft>
              <a:defRPr b="1">
                <a:solidFill>
                  <a:schemeClr val="tx1"/>
                </a:solidFill>
                <a:latin typeface="Arial" panose="020B0604020202020204" pitchFamily="34" charset="0"/>
              </a:defRPr>
            </a:lvl6pPr>
            <a:lvl7pPr marL="2971800" indent="-228600" defTabSz="228600" eaLnBrk="0" fontAlgn="base" hangingPunct="0">
              <a:spcBef>
                <a:spcPct val="0"/>
              </a:spcBef>
              <a:spcAft>
                <a:spcPct val="0"/>
              </a:spcAft>
              <a:defRPr b="1">
                <a:solidFill>
                  <a:schemeClr val="tx1"/>
                </a:solidFill>
                <a:latin typeface="Arial" panose="020B0604020202020204" pitchFamily="34" charset="0"/>
              </a:defRPr>
            </a:lvl7pPr>
            <a:lvl8pPr marL="3429000" indent="-228600" defTabSz="228600" eaLnBrk="0" fontAlgn="base" hangingPunct="0">
              <a:spcBef>
                <a:spcPct val="0"/>
              </a:spcBef>
              <a:spcAft>
                <a:spcPct val="0"/>
              </a:spcAft>
              <a:defRPr b="1">
                <a:solidFill>
                  <a:schemeClr val="tx1"/>
                </a:solidFill>
                <a:latin typeface="Arial" panose="020B0604020202020204" pitchFamily="34" charset="0"/>
              </a:defRPr>
            </a:lvl8pPr>
            <a:lvl9pPr marL="3886200" indent="-228600" defTabSz="228600" eaLnBrk="0" fontAlgn="base" hangingPunct="0">
              <a:spcBef>
                <a:spcPct val="0"/>
              </a:spcBef>
              <a:spcAft>
                <a:spcPct val="0"/>
              </a:spcAft>
              <a:defRPr b="1">
                <a:solidFill>
                  <a:schemeClr val="tx1"/>
                </a:solidFill>
                <a:latin typeface="Arial" panose="020B0604020202020204" pitchFamily="34" charset="0"/>
              </a:defRPr>
            </a:lvl9pPr>
          </a:lstStyle>
          <a:p>
            <a:r>
              <a:rPr lang="en-US" sz="1000"/>
              <a:t>UCL</a:t>
            </a:r>
            <a:endParaRPr lang="en-US" sz="900"/>
          </a:p>
        </p:txBody>
      </p:sp>
      <p:sp>
        <p:nvSpPr>
          <p:cNvPr id="60442" name="Rectangle 62"/>
          <p:cNvSpPr>
            <a:spLocks noChangeArrowheads="1"/>
          </p:cNvSpPr>
          <p:nvPr/>
        </p:nvSpPr>
        <p:spPr bwMode="auto">
          <a:xfrm>
            <a:off x="2362200" y="4419600"/>
            <a:ext cx="350838"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46038" tIns="23812" rIns="46038" bIns="23812">
            <a:spAutoFit/>
          </a:bodyPr>
          <a:lstStyle>
            <a:lvl1pPr defTabSz="228600" eaLnBrk="0" hangingPunct="0">
              <a:defRPr b="1">
                <a:solidFill>
                  <a:schemeClr val="tx1"/>
                </a:solidFill>
                <a:latin typeface="Arial" panose="020B0604020202020204" pitchFamily="34" charset="0"/>
              </a:defRPr>
            </a:lvl1pPr>
            <a:lvl2pPr marL="742950" indent="-285750" defTabSz="228600" eaLnBrk="0" hangingPunct="0">
              <a:defRPr b="1">
                <a:solidFill>
                  <a:schemeClr val="tx1"/>
                </a:solidFill>
                <a:latin typeface="Arial" panose="020B0604020202020204" pitchFamily="34" charset="0"/>
              </a:defRPr>
            </a:lvl2pPr>
            <a:lvl3pPr marL="1143000" indent="-228600" defTabSz="228600" eaLnBrk="0" hangingPunct="0">
              <a:defRPr b="1">
                <a:solidFill>
                  <a:schemeClr val="tx1"/>
                </a:solidFill>
                <a:latin typeface="Arial" panose="020B0604020202020204" pitchFamily="34" charset="0"/>
              </a:defRPr>
            </a:lvl3pPr>
            <a:lvl4pPr marL="1600200" indent="-228600" defTabSz="228600" eaLnBrk="0" hangingPunct="0">
              <a:defRPr b="1">
                <a:solidFill>
                  <a:schemeClr val="tx1"/>
                </a:solidFill>
                <a:latin typeface="Arial" panose="020B0604020202020204" pitchFamily="34" charset="0"/>
              </a:defRPr>
            </a:lvl4pPr>
            <a:lvl5pPr marL="2057400" indent="-228600" defTabSz="228600" eaLnBrk="0" hangingPunct="0">
              <a:defRPr b="1">
                <a:solidFill>
                  <a:schemeClr val="tx1"/>
                </a:solidFill>
                <a:latin typeface="Arial" panose="020B0604020202020204" pitchFamily="34" charset="0"/>
              </a:defRPr>
            </a:lvl5pPr>
            <a:lvl6pPr marL="2514600" indent="-228600" defTabSz="228600" eaLnBrk="0" fontAlgn="base" hangingPunct="0">
              <a:spcBef>
                <a:spcPct val="0"/>
              </a:spcBef>
              <a:spcAft>
                <a:spcPct val="0"/>
              </a:spcAft>
              <a:defRPr b="1">
                <a:solidFill>
                  <a:schemeClr val="tx1"/>
                </a:solidFill>
                <a:latin typeface="Arial" panose="020B0604020202020204" pitchFamily="34" charset="0"/>
              </a:defRPr>
            </a:lvl6pPr>
            <a:lvl7pPr marL="2971800" indent="-228600" defTabSz="228600" eaLnBrk="0" fontAlgn="base" hangingPunct="0">
              <a:spcBef>
                <a:spcPct val="0"/>
              </a:spcBef>
              <a:spcAft>
                <a:spcPct val="0"/>
              </a:spcAft>
              <a:defRPr b="1">
                <a:solidFill>
                  <a:schemeClr val="tx1"/>
                </a:solidFill>
                <a:latin typeface="Arial" panose="020B0604020202020204" pitchFamily="34" charset="0"/>
              </a:defRPr>
            </a:lvl7pPr>
            <a:lvl8pPr marL="3429000" indent="-228600" defTabSz="228600" eaLnBrk="0" fontAlgn="base" hangingPunct="0">
              <a:spcBef>
                <a:spcPct val="0"/>
              </a:spcBef>
              <a:spcAft>
                <a:spcPct val="0"/>
              </a:spcAft>
              <a:defRPr b="1">
                <a:solidFill>
                  <a:schemeClr val="tx1"/>
                </a:solidFill>
                <a:latin typeface="Arial" panose="020B0604020202020204" pitchFamily="34" charset="0"/>
              </a:defRPr>
            </a:lvl8pPr>
            <a:lvl9pPr marL="3886200" indent="-228600" defTabSz="228600" eaLnBrk="0" fontAlgn="base" hangingPunct="0">
              <a:spcBef>
                <a:spcPct val="0"/>
              </a:spcBef>
              <a:spcAft>
                <a:spcPct val="0"/>
              </a:spcAft>
              <a:defRPr b="1">
                <a:solidFill>
                  <a:schemeClr val="tx1"/>
                </a:solidFill>
                <a:latin typeface="Arial" panose="020B0604020202020204" pitchFamily="34" charset="0"/>
              </a:defRPr>
            </a:lvl9pPr>
          </a:lstStyle>
          <a:p>
            <a:r>
              <a:rPr lang="en-US" sz="1000"/>
              <a:t>LCL</a:t>
            </a:r>
          </a:p>
        </p:txBody>
      </p:sp>
      <p:sp>
        <p:nvSpPr>
          <p:cNvPr id="60443" name="Rectangle 73"/>
          <p:cNvSpPr>
            <a:spLocks noChangeArrowheads="1"/>
          </p:cNvSpPr>
          <p:nvPr/>
        </p:nvSpPr>
        <p:spPr bwMode="auto">
          <a:xfrm>
            <a:off x="6272213" y="3411538"/>
            <a:ext cx="111125"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44" name="Rectangle 74"/>
          <p:cNvSpPr>
            <a:spLocks noChangeArrowheads="1"/>
          </p:cNvSpPr>
          <p:nvPr/>
        </p:nvSpPr>
        <p:spPr bwMode="auto">
          <a:xfrm>
            <a:off x="4162425" y="4002088"/>
            <a:ext cx="111125"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45" name="Rectangle 75"/>
          <p:cNvSpPr>
            <a:spLocks noChangeArrowheads="1"/>
          </p:cNvSpPr>
          <p:nvPr/>
        </p:nvSpPr>
        <p:spPr bwMode="auto">
          <a:xfrm>
            <a:off x="3109913" y="4287838"/>
            <a:ext cx="111125"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46" name="Rectangle 76"/>
          <p:cNvSpPr>
            <a:spLocks noChangeArrowheads="1"/>
          </p:cNvSpPr>
          <p:nvPr/>
        </p:nvSpPr>
        <p:spPr bwMode="auto">
          <a:xfrm>
            <a:off x="5272088" y="3805238"/>
            <a:ext cx="111125"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0447" name="Rectangle 77"/>
          <p:cNvSpPr>
            <a:spLocks noChangeArrowheads="1"/>
          </p:cNvSpPr>
          <p:nvPr/>
        </p:nvSpPr>
        <p:spPr bwMode="auto">
          <a:xfrm>
            <a:off x="1189038" y="5427663"/>
            <a:ext cx="1069975" cy="393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t>R-chart</a:t>
            </a:r>
            <a:endParaRPr lang="en-US"/>
          </a:p>
        </p:txBody>
      </p:sp>
      <p:grpSp>
        <p:nvGrpSpPr>
          <p:cNvPr id="6" name="Group 78"/>
          <p:cNvGrpSpPr>
            <a:grpSpLocks/>
          </p:cNvGrpSpPr>
          <p:nvPr/>
        </p:nvGrpSpPr>
        <p:grpSpPr bwMode="auto">
          <a:xfrm>
            <a:off x="1176338" y="3948113"/>
            <a:ext cx="1069975" cy="393700"/>
            <a:chOff x="283" y="2546"/>
            <a:chExt cx="674" cy="248"/>
          </a:xfrm>
        </p:grpSpPr>
        <p:sp>
          <p:nvSpPr>
            <p:cNvPr id="60454" name="Rectangle 79"/>
            <p:cNvSpPr>
              <a:spLocks noChangeArrowheads="1"/>
            </p:cNvSpPr>
            <p:nvPr/>
          </p:nvSpPr>
          <p:spPr bwMode="auto">
            <a:xfrm>
              <a:off x="283" y="2546"/>
              <a:ext cx="674"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t>x-Chart</a:t>
              </a:r>
            </a:p>
          </p:txBody>
        </p:sp>
        <p:sp>
          <p:nvSpPr>
            <p:cNvPr id="60455" name="Line 80"/>
            <p:cNvSpPr>
              <a:spLocks noChangeShapeType="1"/>
            </p:cNvSpPr>
            <p:nvPr/>
          </p:nvSpPr>
          <p:spPr bwMode="auto">
            <a:xfrm>
              <a:off x="341" y="2588"/>
              <a:ext cx="67"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60449" name="Rectangle 81"/>
          <p:cNvSpPr>
            <a:spLocks noChangeArrowheads="1"/>
          </p:cNvSpPr>
          <p:nvPr/>
        </p:nvSpPr>
        <p:spPr bwMode="auto">
          <a:xfrm>
            <a:off x="7288213" y="3916363"/>
            <a:ext cx="1703387" cy="393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t>Detects shift</a:t>
            </a:r>
          </a:p>
        </p:txBody>
      </p:sp>
      <p:sp>
        <p:nvSpPr>
          <p:cNvPr id="60450" name="Rectangle 82"/>
          <p:cNvSpPr>
            <a:spLocks noChangeArrowheads="1"/>
          </p:cNvSpPr>
          <p:nvPr/>
        </p:nvSpPr>
        <p:spPr bwMode="auto">
          <a:xfrm>
            <a:off x="7288213" y="5287963"/>
            <a:ext cx="1533525" cy="698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t>Does not</a:t>
            </a:r>
            <a:br>
              <a:rPr lang="en-US" sz="2000"/>
            </a:br>
            <a:r>
              <a:rPr lang="en-US" sz="2000"/>
              <a:t>detect shift</a:t>
            </a:r>
          </a:p>
        </p:txBody>
      </p:sp>
      <p:sp>
        <p:nvSpPr>
          <p:cNvPr id="60451" name="Text Box 84"/>
          <p:cNvSpPr txBox="1">
            <a:spLocks noChangeArrowheads="1"/>
          </p:cNvSpPr>
          <p:nvPr/>
        </p:nvSpPr>
        <p:spPr bwMode="auto">
          <a:xfrm>
            <a:off x="114300" y="838200"/>
            <a:ext cx="2100263"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10.10A</a:t>
            </a:r>
            <a:endParaRPr lang="en-US" sz="2400" b="0">
              <a:solidFill>
                <a:schemeClr val="hlink"/>
              </a:solidFill>
              <a:latin typeface="Times New Roman" panose="02020603050405020304" pitchFamily="18" charset="0"/>
            </a:endParaRPr>
          </a:p>
        </p:txBody>
      </p:sp>
      <p:sp>
        <p:nvSpPr>
          <p:cNvPr id="60452" name="Text Box 88"/>
          <p:cNvSpPr txBox="1">
            <a:spLocks noChangeArrowheads="1"/>
          </p:cNvSpPr>
          <p:nvPr/>
        </p:nvSpPr>
        <p:spPr bwMode="auto">
          <a:xfrm>
            <a:off x="6510338" y="1752600"/>
            <a:ext cx="17716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latin typeface="Arial Narrow" panose="020B0606020202030204" pitchFamily="34" charset="0"/>
              </a:rPr>
              <a:t>(process mean is </a:t>
            </a:r>
          </a:p>
          <a:p>
            <a:r>
              <a:rPr lang="en-US">
                <a:latin typeface="Arial Narrow" panose="020B0606020202030204" pitchFamily="34" charset="0"/>
              </a:rPr>
              <a:t>shifting upward)</a:t>
            </a:r>
          </a:p>
        </p:txBody>
      </p:sp>
      <p:sp>
        <p:nvSpPr>
          <p:cNvPr id="60453" name="Text Box 89"/>
          <p:cNvSpPr txBox="1">
            <a:spLocks noChangeArrowheads="1"/>
          </p:cNvSpPr>
          <p:nvPr/>
        </p:nvSpPr>
        <p:spPr bwMode="auto">
          <a:xfrm>
            <a:off x="719138" y="2286000"/>
            <a:ext cx="1235075"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latin typeface="Arial Narrow" panose="020B0606020202030204" pitchFamily="34" charset="0"/>
              </a:rPr>
              <a:t>Sampling</a:t>
            </a:r>
          </a:p>
          <a:p>
            <a:r>
              <a:rPr lang="en-US">
                <a:latin typeface="Arial Narrow" panose="020B0606020202030204" pitchFamily="34" charset="0"/>
              </a:rPr>
              <a:t>Distribution</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66"/>
          <p:cNvSpPr>
            <a:spLocks noChangeArrowheads="1"/>
          </p:cNvSpPr>
          <p:nvPr/>
        </p:nvSpPr>
        <p:spPr bwMode="auto">
          <a:xfrm>
            <a:off x="2090738" y="5129213"/>
            <a:ext cx="3824287" cy="1073150"/>
          </a:xfrm>
          <a:prstGeom prst="rect">
            <a:avLst/>
          </a:prstGeom>
          <a:solidFill>
            <a:schemeClr val="hlink"/>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43" name="Rectangle 2"/>
          <p:cNvSpPr>
            <a:spLocks noChangeArrowheads="1"/>
          </p:cNvSpPr>
          <p:nvPr/>
        </p:nvSpPr>
        <p:spPr bwMode="auto">
          <a:xfrm>
            <a:off x="2108200" y="3595688"/>
            <a:ext cx="3824288" cy="1073150"/>
          </a:xfrm>
          <a:prstGeom prst="rect">
            <a:avLst/>
          </a:prstGeom>
          <a:solidFill>
            <a:schemeClr val="hlink"/>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44" name="Rectangle 58"/>
          <p:cNvSpPr>
            <a:spLocks noChangeArrowheads="1"/>
          </p:cNvSpPr>
          <p:nvPr/>
        </p:nvSpPr>
        <p:spPr bwMode="auto">
          <a:xfrm>
            <a:off x="5640388" y="4137025"/>
            <a:ext cx="103187"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45" name="Rectangle 59"/>
          <p:cNvSpPr>
            <a:spLocks noChangeArrowheads="1"/>
          </p:cNvSpPr>
          <p:nvPr/>
        </p:nvSpPr>
        <p:spPr bwMode="auto">
          <a:xfrm>
            <a:off x="3732213" y="3970338"/>
            <a:ext cx="103187"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46" name="Rectangle 60"/>
          <p:cNvSpPr>
            <a:spLocks noChangeArrowheads="1"/>
          </p:cNvSpPr>
          <p:nvPr/>
        </p:nvSpPr>
        <p:spPr bwMode="auto">
          <a:xfrm>
            <a:off x="2692400" y="4256088"/>
            <a:ext cx="103188"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47" name="Rectangle 61"/>
          <p:cNvSpPr>
            <a:spLocks noChangeArrowheads="1"/>
          </p:cNvSpPr>
          <p:nvPr/>
        </p:nvSpPr>
        <p:spPr bwMode="auto">
          <a:xfrm>
            <a:off x="4700588" y="4302125"/>
            <a:ext cx="103187"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grpSp>
        <p:nvGrpSpPr>
          <p:cNvPr id="2" name="Group 62"/>
          <p:cNvGrpSpPr>
            <a:grpSpLocks/>
          </p:cNvGrpSpPr>
          <p:nvPr/>
        </p:nvGrpSpPr>
        <p:grpSpPr bwMode="auto">
          <a:xfrm>
            <a:off x="1011238" y="3916363"/>
            <a:ext cx="1071562" cy="393700"/>
            <a:chOff x="535" y="2519"/>
            <a:chExt cx="729" cy="248"/>
          </a:xfrm>
        </p:grpSpPr>
        <p:sp>
          <p:nvSpPr>
            <p:cNvPr id="61516" name="Rectangle 63"/>
            <p:cNvSpPr>
              <a:spLocks noChangeArrowheads="1"/>
            </p:cNvSpPr>
            <p:nvPr/>
          </p:nvSpPr>
          <p:spPr bwMode="auto">
            <a:xfrm>
              <a:off x="535" y="2519"/>
              <a:ext cx="729"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t>x-Chart</a:t>
              </a:r>
            </a:p>
          </p:txBody>
        </p:sp>
        <p:sp>
          <p:nvSpPr>
            <p:cNvPr id="61517" name="Line 64"/>
            <p:cNvSpPr>
              <a:spLocks noChangeShapeType="1"/>
            </p:cNvSpPr>
            <p:nvPr/>
          </p:nvSpPr>
          <p:spPr bwMode="auto">
            <a:xfrm>
              <a:off x="593" y="2561"/>
              <a:ext cx="67"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61449" name="Line 67"/>
          <p:cNvSpPr>
            <a:spLocks noChangeShapeType="1"/>
          </p:cNvSpPr>
          <p:nvPr/>
        </p:nvSpPr>
        <p:spPr bwMode="auto">
          <a:xfrm>
            <a:off x="2133600" y="5181600"/>
            <a:ext cx="3846513"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50" name="Rectangle 70"/>
          <p:cNvSpPr>
            <a:spLocks noChangeArrowheads="1"/>
          </p:cNvSpPr>
          <p:nvPr/>
        </p:nvSpPr>
        <p:spPr bwMode="auto">
          <a:xfrm>
            <a:off x="2057400" y="4953000"/>
            <a:ext cx="354013"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46038" tIns="23812" rIns="46038" bIns="23812">
            <a:spAutoFit/>
          </a:bodyPr>
          <a:lstStyle>
            <a:lvl1pPr defTabSz="228600" eaLnBrk="0" hangingPunct="0">
              <a:defRPr b="1">
                <a:solidFill>
                  <a:schemeClr val="tx1"/>
                </a:solidFill>
                <a:latin typeface="Arial" panose="020B0604020202020204" pitchFamily="34" charset="0"/>
              </a:defRPr>
            </a:lvl1pPr>
            <a:lvl2pPr marL="742950" indent="-285750" defTabSz="228600" eaLnBrk="0" hangingPunct="0">
              <a:defRPr b="1">
                <a:solidFill>
                  <a:schemeClr val="tx1"/>
                </a:solidFill>
                <a:latin typeface="Arial" panose="020B0604020202020204" pitchFamily="34" charset="0"/>
              </a:defRPr>
            </a:lvl2pPr>
            <a:lvl3pPr marL="1143000" indent="-228600" defTabSz="228600" eaLnBrk="0" hangingPunct="0">
              <a:defRPr b="1">
                <a:solidFill>
                  <a:schemeClr val="tx1"/>
                </a:solidFill>
                <a:latin typeface="Arial" panose="020B0604020202020204" pitchFamily="34" charset="0"/>
              </a:defRPr>
            </a:lvl3pPr>
            <a:lvl4pPr marL="1600200" indent="-228600" defTabSz="228600" eaLnBrk="0" hangingPunct="0">
              <a:defRPr b="1">
                <a:solidFill>
                  <a:schemeClr val="tx1"/>
                </a:solidFill>
                <a:latin typeface="Arial" panose="020B0604020202020204" pitchFamily="34" charset="0"/>
              </a:defRPr>
            </a:lvl4pPr>
            <a:lvl5pPr marL="2057400" indent="-228600" defTabSz="228600" eaLnBrk="0" hangingPunct="0">
              <a:defRPr b="1">
                <a:solidFill>
                  <a:schemeClr val="tx1"/>
                </a:solidFill>
                <a:latin typeface="Arial" panose="020B0604020202020204" pitchFamily="34" charset="0"/>
              </a:defRPr>
            </a:lvl5pPr>
            <a:lvl6pPr marL="2514600" indent="-228600" defTabSz="228600" eaLnBrk="0" fontAlgn="base" hangingPunct="0">
              <a:spcBef>
                <a:spcPct val="0"/>
              </a:spcBef>
              <a:spcAft>
                <a:spcPct val="0"/>
              </a:spcAft>
              <a:defRPr b="1">
                <a:solidFill>
                  <a:schemeClr val="tx1"/>
                </a:solidFill>
                <a:latin typeface="Arial" panose="020B0604020202020204" pitchFamily="34" charset="0"/>
              </a:defRPr>
            </a:lvl6pPr>
            <a:lvl7pPr marL="2971800" indent="-228600" defTabSz="228600" eaLnBrk="0" fontAlgn="base" hangingPunct="0">
              <a:spcBef>
                <a:spcPct val="0"/>
              </a:spcBef>
              <a:spcAft>
                <a:spcPct val="0"/>
              </a:spcAft>
              <a:defRPr b="1">
                <a:solidFill>
                  <a:schemeClr val="tx1"/>
                </a:solidFill>
                <a:latin typeface="Arial" panose="020B0604020202020204" pitchFamily="34" charset="0"/>
              </a:defRPr>
            </a:lvl7pPr>
            <a:lvl8pPr marL="3429000" indent="-228600" defTabSz="228600" eaLnBrk="0" fontAlgn="base" hangingPunct="0">
              <a:spcBef>
                <a:spcPct val="0"/>
              </a:spcBef>
              <a:spcAft>
                <a:spcPct val="0"/>
              </a:spcAft>
              <a:defRPr b="1">
                <a:solidFill>
                  <a:schemeClr val="tx1"/>
                </a:solidFill>
                <a:latin typeface="Arial" panose="020B0604020202020204" pitchFamily="34" charset="0"/>
              </a:defRPr>
            </a:lvl8pPr>
            <a:lvl9pPr marL="3886200" indent="-228600" defTabSz="228600" eaLnBrk="0" fontAlgn="base" hangingPunct="0">
              <a:spcBef>
                <a:spcPct val="0"/>
              </a:spcBef>
              <a:spcAft>
                <a:spcPct val="0"/>
              </a:spcAft>
              <a:defRPr b="1">
                <a:solidFill>
                  <a:schemeClr val="tx1"/>
                </a:solidFill>
                <a:latin typeface="Arial" panose="020B0604020202020204" pitchFamily="34" charset="0"/>
              </a:defRPr>
            </a:lvl9pPr>
          </a:lstStyle>
          <a:p>
            <a:r>
              <a:rPr lang="en-US" sz="1000"/>
              <a:t>UCL</a:t>
            </a:r>
            <a:endParaRPr lang="en-US" sz="900"/>
          </a:p>
        </p:txBody>
      </p:sp>
      <p:sp>
        <p:nvSpPr>
          <p:cNvPr id="61451" name="Rectangle 75"/>
          <p:cNvSpPr>
            <a:spLocks noChangeArrowheads="1"/>
          </p:cNvSpPr>
          <p:nvPr/>
        </p:nvSpPr>
        <p:spPr bwMode="auto">
          <a:xfrm>
            <a:off x="5640388" y="4956175"/>
            <a:ext cx="103187"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52" name="Rectangle 78"/>
          <p:cNvSpPr>
            <a:spLocks noChangeArrowheads="1"/>
          </p:cNvSpPr>
          <p:nvPr/>
        </p:nvSpPr>
        <p:spPr bwMode="auto">
          <a:xfrm>
            <a:off x="6510338" y="3789363"/>
            <a:ext cx="2014537" cy="698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t>Does not</a:t>
            </a:r>
            <a:br>
              <a:rPr lang="en-US" sz="2000"/>
            </a:br>
            <a:r>
              <a:rPr lang="en-US" sz="2000"/>
              <a:t>reveal increase</a:t>
            </a:r>
            <a:endParaRPr lang="en-US"/>
          </a:p>
        </p:txBody>
      </p:sp>
      <p:sp>
        <p:nvSpPr>
          <p:cNvPr id="36867" name="Rectangle 3"/>
          <p:cNvSpPr>
            <a:spLocks noGrp="1" noChangeArrowheads="1"/>
          </p:cNvSpPr>
          <p:nvPr>
            <p:ph type="title"/>
          </p:nvPr>
        </p:nvSpPr>
        <p:spPr>
          <a:xfrm>
            <a:off x="0" y="258763"/>
            <a:ext cx="9144000" cy="554037"/>
          </a:xfrm>
        </p:spPr>
        <p:txBody>
          <a:bodyPr lIns="90488" tIns="44450" rIns="90488" bIns="44450" anchor="b"/>
          <a:lstStyle/>
          <a:p>
            <a:pPr eaLnBrk="1" hangingPunct="1">
              <a:defRPr/>
            </a:pPr>
            <a:r>
              <a:rPr lang="en-US" sz="2800" b="1" dirty="0" smtClean="0">
                <a:solidFill>
                  <a:schemeClr val="tx1"/>
                </a:solidFill>
                <a:effectLst/>
                <a:latin typeface="Arial" panose="020B0604020202020204" pitchFamily="34" charset="0"/>
                <a:cs typeface="Arial" panose="020B0604020202020204" pitchFamily="34" charset="0"/>
              </a:rPr>
              <a:t>Mean and Range Charts</a:t>
            </a:r>
          </a:p>
        </p:txBody>
      </p:sp>
      <p:sp>
        <p:nvSpPr>
          <p:cNvPr id="61454" name="Line 6"/>
          <p:cNvSpPr>
            <a:spLocks noChangeShapeType="1"/>
          </p:cNvSpPr>
          <p:nvPr/>
        </p:nvSpPr>
        <p:spPr bwMode="auto">
          <a:xfrm>
            <a:off x="2025650" y="2362200"/>
            <a:ext cx="3846513"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3" name="Group 83"/>
          <p:cNvGrpSpPr>
            <a:grpSpLocks/>
          </p:cNvGrpSpPr>
          <p:nvPr/>
        </p:nvGrpSpPr>
        <p:grpSpPr bwMode="auto">
          <a:xfrm>
            <a:off x="2025650" y="1447800"/>
            <a:ext cx="3806825" cy="1841500"/>
            <a:chOff x="1700" y="939"/>
            <a:chExt cx="2590" cy="1160"/>
          </a:xfrm>
        </p:grpSpPr>
        <p:grpSp>
          <p:nvGrpSpPr>
            <p:cNvPr id="4" name="Group 9"/>
            <p:cNvGrpSpPr>
              <a:grpSpLocks/>
            </p:cNvGrpSpPr>
            <p:nvPr/>
          </p:nvGrpSpPr>
          <p:grpSpPr bwMode="auto">
            <a:xfrm flipH="1">
              <a:off x="3008" y="1029"/>
              <a:ext cx="592" cy="1007"/>
              <a:chOff x="3034" y="1081"/>
              <a:chExt cx="592" cy="1007"/>
            </a:xfrm>
          </p:grpSpPr>
          <p:sp>
            <p:nvSpPr>
              <p:cNvPr id="61507" name="Freeform 10"/>
              <p:cNvSpPr>
                <a:spLocks/>
              </p:cNvSpPr>
              <p:nvPr/>
            </p:nvSpPr>
            <p:spPr bwMode="auto">
              <a:xfrm>
                <a:off x="3405" y="1352"/>
                <a:ext cx="221" cy="412"/>
              </a:xfrm>
              <a:custGeom>
                <a:avLst/>
                <a:gdLst>
                  <a:gd name="T0" fmla="*/ 0 w 221"/>
                  <a:gd name="T1" fmla="*/ 0 h 412"/>
                  <a:gd name="T2" fmla="*/ 14 w 221"/>
                  <a:gd name="T3" fmla="*/ 7 h 412"/>
                  <a:gd name="T4" fmla="*/ 28 w 221"/>
                  <a:gd name="T5" fmla="*/ 13 h 412"/>
                  <a:gd name="T6" fmla="*/ 41 w 221"/>
                  <a:gd name="T7" fmla="*/ 20 h 412"/>
                  <a:gd name="T8" fmla="*/ 53 w 221"/>
                  <a:gd name="T9" fmla="*/ 26 h 412"/>
                  <a:gd name="T10" fmla="*/ 65 w 221"/>
                  <a:gd name="T11" fmla="*/ 33 h 412"/>
                  <a:gd name="T12" fmla="*/ 77 w 221"/>
                  <a:gd name="T13" fmla="*/ 40 h 412"/>
                  <a:gd name="T14" fmla="*/ 89 w 221"/>
                  <a:gd name="T15" fmla="*/ 46 h 412"/>
                  <a:gd name="T16" fmla="*/ 99 w 221"/>
                  <a:gd name="T17" fmla="*/ 53 h 412"/>
                  <a:gd name="T18" fmla="*/ 110 w 221"/>
                  <a:gd name="T19" fmla="*/ 60 h 412"/>
                  <a:gd name="T20" fmla="*/ 120 w 221"/>
                  <a:gd name="T21" fmla="*/ 66 h 412"/>
                  <a:gd name="T22" fmla="*/ 128 w 221"/>
                  <a:gd name="T23" fmla="*/ 73 h 412"/>
                  <a:gd name="T24" fmla="*/ 139 w 221"/>
                  <a:gd name="T25" fmla="*/ 79 h 412"/>
                  <a:gd name="T26" fmla="*/ 145 w 221"/>
                  <a:gd name="T27" fmla="*/ 86 h 412"/>
                  <a:gd name="T28" fmla="*/ 154 w 221"/>
                  <a:gd name="T29" fmla="*/ 93 h 412"/>
                  <a:gd name="T30" fmla="*/ 162 w 221"/>
                  <a:gd name="T31" fmla="*/ 100 h 412"/>
                  <a:gd name="T32" fmla="*/ 169 w 221"/>
                  <a:gd name="T33" fmla="*/ 106 h 412"/>
                  <a:gd name="T34" fmla="*/ 176 w 221"/>
                  <a:gd name="T35" fmla="*/ 112 h 412"/>
                  <a:gd name="T36" fmla="*/ 181 w 221"/>
                  <a:gd name="T37" fmla="*/ 119 h 412"/>
                  <a:gd name="T38" fmla="*/ 188 w 221"/>
                  <a:gd name="T39" fmla="*/ 126 h 412"/>
                  <a:gd name="T40" fmla="*/ 193 w 221"/>
                  <a:gd name="T41" fmla="*/ 133 h 412"/>
                  <a:gd name="T42" fmla="*/ 198 w 221"/>
                  <a:gd name="T43" fmla="*/ 139 h 412"/>
                  <a:gd name="T44" fmla="*/ 202 w 221"/>
                  <a:gd name="T45" fmla="*/ 146 h 412"/>
                  <a:gd name="T46" fmla="*/ 205 w 221"/>
                  <a:gd name="T47" fmla="*/ 152 h 412"/>
                  <a:gd name="T48" fmla="*/ 208 w 221"/>
                  <a:gd name="T49" fmla="*/ 159 h 412"/>
                  <a:gd name="T50" fmla="*/ 212 w 221"/>
                  <a:gd name="T51" fmla="*/ 166 h 412"/>
                  <a:gd name="T52" fmla="*/ 215 w 221"/>
                  <a:gd name="T53" fmla="*/ 172 h 412"/>
                  <a:gd name="T54" fmla="*/ 217 w 221"/>
                  <a:gd name="T55" fmla="*/ 179 h 412"/>
                  <a:gd name="T56" fmla="*/ 219 w 221"/>
                  <a:gd name="T57" fmla="*/ 186 h 412"/>
                  <a:gd name="T58" fmla="*/ 219 w 221"/>
                  <a:gd name="T59" fmla="*/ 192 h 412"/>
                  <a:gd name="T60" fmla="*/ 220 w 221"/>
                  <a:gd name="T61" fmla="*/ 199 h 412"/>
                  <a:gd name="T62" fmla="*/ 220 w 221"/>
                  <a:gd name="T63" fmla="*/ 205 h 412"/>
                  <a:gd name="T64" fmla="*/ 220 w 221"/>
                  <a:gd name="T65" fmla="*/ 212 h 412"/>
                  <a:gd name="T66" fmla="*/ 219 w 221"/>
                  <a:gd name="T67" fmla="*/ 219 h 412"/>
                  <a:gd name="T68" fmla="*/ 219 w 221"/>
                  <a:gd name="T69" fmla="*/ 225 h 412"/>
                  <a:gd name="T70" fmla="*/ 217 w 221"/>
                  <a:gd name="T71" fmla="*/ 232 h 412"/>
                  <a:gd name="T72" fmla="*/ 215 w 221"/>
                  <a:gd name="T73" fmla="*/ 238 h 412"/>
                  <a:gd name="T74" fmla="*/ 212 w 221"/>
                  <a:gd name="T75" fmla="*/ 245 h 412"/>
                  <a:gd name="T76" fmla="*/ 208 w 221"/>
                  <a:gd name="T77" fmla="*/ 252 h 412"/>
                  <a:gd name="T78" fmla="*/ 205 w 221"/>
                  <a:gd name="T79" fmla="*/ 259 h 412"/>
                  <a:gd name="T80" fmla="*/ 202 w 221"/>
                  <a:gd name="T81" fmla="*/ 265 h 412"/>
                  <a:gd name="T82" fmla="*/ 198 w 221"/>
                  <a:gd name="T83" fmla="*/ 272 h 412"/>
                  <a:gd name="T84" fmla="*/ 193 w 221"/>
                  <a:gd name="T85" fmla="*/ 278 h 412"/>
                  <a:gd name="T86" fmla="*/ 188 w 221"/>
                  <a:gd name="T87" fmla="*/ 285 h 412"/>
                  <a:gd name="T88" fmla="*/ 181 w 221"/>
                  <a:gd name="T89" fmla="*/ 292 h 412"/>
                  <a:gd name="T90" fmla="*/ 176 w 221"/>
                  <a:gd name="T91" fmla="*/ 298 h 412"/>
                  <a:gd name="T92" fmla="*/ 169 w 221"/>
                  <a:gd name="T93" fmla="*/ 305 h 412"/>
                  <a:gd name="T94" fmla="*/ 162 w 221"/>
                  <a:gd name="T95" fmla="*/ 311 h 412"/>
                  <a:gd name="T96" fmla="*/ 154 w 221"/>
                  <a:gd name="T97" fmla="*/ 318 h 412"/>
                  <a:gd name="T98" fmla="*/ 145 w 221"/>
                  <a:gd name="T99" fmla="*/ 325 h 412"/>
                  <a:gd name="T100" fmla="*/ 139 w 221"/>
                  <a:gd name="T101" fmla="*/ 331 h 412"/>
                  <a:gd name="T102" fmla="*/ 128 w 221"/>
                  <a:gd name="T103" fmla="*/ 338 h 412"/>
                  <a:gd name="T104" fmla="*/ 120 w 221"/>
                  <a:gd name="T105" fmla="*/ 345 h 412"/>
                  <a:gd name="T106" fmla="*/ 110 w 221"/>
                  <a:gd name="T107" fmla="*/ 351 h 412"/>
                  <a:gd name="T108" fmla="*/ 99 w 221"/>
                  <a:gd name="T109" fmla="*/ 358 h 412"/>
                  <a:gd name="T110" fmla="*/ 89 w 221"/>
                  <a:gd name="T111" fmla="*/ 364 h 412"/>
                  <a:gd name="T112" fmla="*/ 77 w 221"/>
                  <a:gd name="T113" fmla="*/ 371 h 412"/>
                  <a:gd name="T114" fmla="*/ 65 w 221"/>
                  <a:gd name="T115" fmla="*/ 378 h 412"/>
                  <a:gd name="T116" fmla="*/ 53 w 221"/>
                  <a:gd name="T117" fmla="*/ 385 h 412"/>
                  <a:gd name="T118" fmla="*/ 41 w 221"/>
                  <a:gd name="T119" fmla="*/ 391 h 412"/>
                  <a:gd name="T120" fmla="*/ 28 w 221"/>
                  <a:gd name="T121" fmla="*/ 397 h 412"/>
                  <a:gd name="T122" fmla="*/ 14 w 221"/>
                  <a:gd name="T123" fmla="*/ 404 h 412"/>
                  <a:gd name="T124" fmla="*/ 0 w 221"/>
                  <a:gd name="T125" fmla="*/ 411 h 4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21"/>
                  <a:gd name="T190" fmla="*/ 0 h 412"/>
                  <a:gd name="T191" fmla="*/ 221 w 221"/>
                  <a:gd name="T192" fmla="*/ 412 h 41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21" h="412">
                    <a:moveTo>
                      <a:pt x="0" y="0"/>
                    </a:moveTo>
                    <a:lnTo>
                      <a:pt x="14" y="7"/>
                    </a:lnTo>
                    <a:lnTo>
                      <a:pt x="28" y="13"/>
                    </a:lnTo>
                    <a:lnTo>
                      <a:pt x="41" y="20"/>
                    </a:lnTo>
                    <a:lnTo>
                      <a:pt x="53" y="26"/>
                    </a:lnTo>
                    <a:lnTo>
                      <a:pt x="65" y="33"/>
                    </a:lnTo>
                    <a:lnTo>
                      <a:pt x="77" y="40"/>
                    </a:lnTo>
                    <a:lnTo>
                      <a:pt x="89" y="46"/>
                    </a:lnTo>
                    <a:lnTo>
                      <a:pt x="99" y="53"/>
                    </a:lnTo>
                    <a:lnTo>
                      <a:pt x="110" y="60"/>
                    </a:lnTo>
                    <a:lnTo>
                      <a:pt x="120" y="66"/>
                    </a:lnTo>
                    <a:lnTo>
                      <a:pt x="128" y="73"/>
                    </a:lnTo>
                    <a:lnTo>
                      <a:pt x="139" y="79"/>
                    </a:lnTo>
                    <a:lnTo>
                      <a:pt x="145" y="86"/>
                    </a:lnTo>
                    <a:lnTo>
                      <a:pt x="154" y="93"/>
                    </a:lnTo>
                    <a:lnTo>
                      <a:pt x="162" y="100"/>
                    </a:lnTo>
                    <a:lnTo>
                      <a:pt x="169" y="106"/>
                    </a:lnTo>
                    <a:lnTo>
                      <a:pt x="176" y="112"/>
                    </a:lnTo>
                    <a:lnTo>
                      <a:pt x="181" y="119"/>
                    </a:lnTo>
                    <a:lnTo>
                      <a:pt x="188" y="126"/>
                    </a:lnTo>
                    <a:lnTo>
                      <a:pt x="193" y="133"/>
                    </a:lnTo>
                    <a:lnTo>
                      <a:pt x="198" y="139"/>
                    </a:lnTo>
                    <a:lnTo>
                      <a:pt x="202" y="146"/>
                    </a:lnTo>
                    <a:lnTo>
                      <a:pt x="205" y="152"/>
                    </a:lnTo>
                    <a:lnTo>
                      <a:pt x="208" y="159"/>
                    </a:lnTo>
                    <a:lnTo>
                      <a:pt x="212" y="166"/>
                    </a:lnTo>
                    <a:lnTo>
                      <a:pt x="215" y="172"/>
                    </a:lnTo>
                    <a:lnTo>
                      <a:pt x="217" y="179"/>
                    </a:lnTo>
                    <a:lnTo>
                      <a:pt x="219" y="186"/>
                    </a:lnTo>
                    <a:lnTo>
                      <a:pt x="219" y="192"/>
                    </a:lnTo>
                    <a:lnTo>
                      <a:pt x="220" y="199"/>
                    </a:lnTo>
                    <a:lnTo>
                      <a:pt x="220" y="205"/>
                    </a:lnTo>
                    <a:lnTo>
                      <a:pt x="220" y="212"/>
                    </a:lnTo>
                    <a:lnTo>
                      <a:pt x="219" y="219"/>
                    </a:lnTo>
                    <a:lnTo>
                      <a:pt x="219" y="225"/>
                    </a:lnTo>
                    <a:lnTo>
                      <a:pt x="217" y="232"/>
                    </a:lnTo>
                    <a:lnTo>
                      <a:pt x="215" y="238"/>
                    </a:lnTo>
                    <a:lnTo>
                      <a:pt x="212" y="245"/>
                    </a:lnTo>
                    <a:lnTo>
                      <a:pt x="208" y="252"/>
                    </a:lnTo>
                    <a:lnTo>
                      <a:pt x="205" y="259"/>
                    </a:lnTo>
                    <a:lnTo>
                      <a:pt x="202" y="265"/>
                    </a:lnTo>
                    <a:lnTo>
                      <a:pt x="198" y="272"/>
                    </a:lnTo>
                    <a:lnTo>
                      <a:pt x="193" y="278"/>
                    </a:lnTo>
                    <a:lnTo>
                      <a:pt x="188" y="285"/>
                    </a:lnTo>
                    <a:lnTo>
                      <a:pt x="181" y="292"/>
                    </a:lnTo>
                    <a:lnTo>
                      <a:pt x="176" y="298"/>
                    </a:lnTo>
                    <a:lnTo>
                      <a:pt x="169" y="305"/>
                    </a:lnTo>
                    <a:lnTo>
                      <a:pt x="162" y="311"/>
                    </a:lnTo>
                    <a:lnTo>
                      <a:pt x="154" y="318"/>
                    </a:lnTo>
                    <a:lnTo>
                      <a:pt x="145" y="325"/>
                    </a:lnTo>
                    <a:lnTo>
                      <a:pt x="139" y="331"/>
                    </a:lnTo>
                    <a:lnTo>
                      <a:pt x="128" y="338"/>
                    </a:lnTo>
                    <a:lnTo>
                      <a:pt x="120" y="345"/>
                    </a:lnTo>
                    <a:lnTo>
                      <a:pt x="110" y="351"/>
                    </a:lnTo>
                    <a:lnTo>
                      <a:pt x="99" y="358"/>
                    </a:lnTo>
                    <a:lnTo>
                      <a:pt x="89" y="364"/>
                    </a:lnTo>
                    <a:lnTo>
                      <a:pt x="77" y="371"/>
                    </a:lnTo>
                    <a:lnTo>
                      <a:pt x="65" y="378"/>
                    </a:lnTo>
                    <a:lnTo>
                      <a:pt x="53" y="385"/>
                    </a:lnTo>
                    <a:lnTo>
                      <a:pt x="41" y="391"/>
                    </a:lnTo>
                    <a:lnTo>
                      <a:pt x="28" y="397"/>
                    </a:lnTo>
                    <a:lnTo>
                      <a:pt x="14" y="404"/>
                    </a:lnTo>
                    <a:lnTo>
                      <a:pt x="0" y="411"/>
                    </a:lnTo>
                  </a:path>
                </a:pathLst>
              </a:custGeom>
              <a:noFill/>
              <a:ln w="381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508" name="Line 11"/>
              <p:cNvSpPr>
                <a:spLocks noChangeShapeType="1"/>
              </p:cNvSpPr>
              <p:nvPr/>
            </p:nvSpPr>
            <p:spPr bwMode="auto">
              <a:xfrm>
                <a:off x="3391" y="1346"/>
                <a:ext cx="14" cy="6"/>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509" name="Line 12"/>
              <p:cNvSpPr>
                <a:spLocks noChangeShapeType="1"/>
              </p:cNvSpPr>
              <p:nvPr/>
            </p:nvSpPr>
            <p:spPr bwMode="auto">
              <a:xfrm flipH="1">
                <a:off x="3375" y="1764"/>
                <a:ext cx="46" cy="6"/>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510" name="Freeform 13"/>
              <p:cNvSpPr>
                <a:spLocks/>
              </p:cNvSpPr>
              <p:nvPr/>
            </p:nvSpPr>
            <p:spPr bwMode="auto">
              <a:xfrm>
                <a:off x="3052" y="1086"/>
                <a:ext cx="332" cy="258"/>
              </a:xfrm>
              <a:custGeom>
                <a:avLst/>
                <a:gdLst>
                  <a:gd name="T0" fmla="*/ 0 w 332"/>
                  <a:gd name="T1" fmla="*/ 0 h 258"/>
                  <a:gd name="T2" fmla="*/ 3 w 332"/>
                  <a:gd name="T3" fmla="*/ 5 h 258"/>
                  <a:gd name="T4" fmla="*/ 9 w 332"/>
                  <a:gd name="T5" fmla="*/ 11 h 258"/>
                  <a:gd name="T6" fmla="*/ 12 w 332"/>
                  <a:gd name="T7" fmla="*/ 16 h 258"/>
                  <a:gd name="T8" fmla="*/ 15 w 332"/>
                  <a:gd name="T9" fmla="*/ 23 h 258"/>
                  <a:gd name="T10" fmla="*/ 19 w 332"/>
                  <a:gd name="T11" fmla="*/ 28 h 258"/>
                  <a:gd name="T12" fmla="*/ 22 w 332"/>
                  <a:gd name="T13" fmla="*/ 33 h 258"/>
                  <a:gd name="T14" fmla="*/ 26 w 332"/>
                  <a:gd name="T15" fmla="*/ 39 h 258"/>
                  <a:gd name="T16" fmla="*/ 31 w 332"/>
                  <a:gd name="T17" fmla="*/ 44 h 258"/>
                  <a:gd name="T18" fmla="*/ 34 w 332"/>
                  <a:gd name="T19" fmla="*/ 49 h 258"/>
                  <a:gd name="T20" fmla="*/ 38 w 332"/>
                  <a:gd name="T21" fmla="*/ 55 h 258"/>
                  <a:gd name="T22" fmla="*/ 43 w 332"/>
                  <a:gd name="T23" fmla="*/ 59 h 258"/>
                  <a:gd name="T24" fmla="*/ 46 w 332"/>
                  <a:gd name="T25" fmla="*/ 64 h 258"/>
                  <a:gd name="T26" fmla="*/ 49 w 332"/>
                  <a:gd name="T27" fmla="*/ 69 h 258"/>
                  <a:gd name="T28" fmla="*/ 55 w 332"/>
                  <a:gd name="T29" fmla="*/ 74 h 258"/>
                  <a:gd name="T30" fmla="*/ 58 w 332"/>
                  <a:gd name="T31" fmla="*/ 80 h 258"/>
                  <a:gd name="T32" fmla="*/ 63 w 332"/>
                  <a:gd name="T33" fmla="*/ 84 h 258"/>
                  <a:gd name="T34" fmla="*/ 68 w 332"/>
                  <a:gd name="T35" fmla="*/ 89 h 258"/>
                  <a:gd name="T36" fmla="*/ 72 w 332"/>
                  <a:gd name="T37" fmla="*/ 94 h 258"/>
                  <a:gd name="T38" fmla="*/ 77 w 332"/>
                  <a:gd name="T39" fmla="*/ 98 h 258"/>
                  <a:gd name="T40" fmla="*/ 82 w 332"/>
                  <a:gd name="T41" fmla="*/ 103 h 258"/>
                  <a:gd name="T42" fmla="*/ 85 w 332"/>
                  <a:gd name="T43" fmla="*/ 108 h 258"/>
                  <a:gd name="T44" fmla="*/ 90 w 332"/>
                  <a:gd name="T45" fmla="*/ 113 h 258"/>
                  <a:gd name="T46" fmla="*/ 96 w 332"/>
                  <a:gd name="T47" fmla="*/ 117 h 258"/>
                  <a:gd name="T48" fmla="*/ 101 w 332"/>
                  <a:gd name="T49" fmla="*/ 121 h 258"/>
                  <a:gd name="T50" fmla="*/ 106 w 332"/>
                  <a:gd name="T51" fmla="*/ 126 h 258"/>
                  <a:gd name="T52" fmla="*/ 111 w 332"/>
                  <a:gd name="T53" fmla="*/ 130 h 258"/>
                  <a:gd name="T54" fmla="*/ 116 w 332"/>
                  <a:gd name="T55" fmla="*/ 134 h 258"/>
                  <a:gd name="T56" fmla="*/ 121 w 332"/>
                  <a:gd name="T57" fmla="*/ 139 h 258"/>
                  <a:gd name="T58" fmla="*/ 126 w 332"/>
                  <a:gd name="T59" fmla="*/ 143 h 258"/>
                  <a:gd name="T60" fmla="*/ 131 w 332"/>
                  <a:gd name="T61" fmla="*/ 147 h 258"/>
                  <a:gd name="T62" fmla="*/ 136 w 332"/>
                  <a:gd name="T63" fmla="*/ 151 h 258"/>
                  <a:gd name="T64" fmla="*/ 142 w 332"/>
                  <a:gd name="T65" fmla="*/ 155 h 258"/>
                  <a:gd name="T66" fmla="*/ 147 w 332"/>
                  <a:gd name="T67" fmla="*/ 159 h 258"/>
                  <a:gd name="T68" fmla="*/ 152 w 332"/>
                  <a:gd name="T69" fmla="*/ 163 h 258"/>
                  <a:gd name="T70" fmla="*/ 159 w 332"/>
                  <a:gd name="T71" fmla="*/ 167 h 258"/>
                  <a:gd name="T72" fmla="*/ 164 w 332"/>
                  <a:gd name="T73" fmla="*/ 171 h 258"/>
                  <a:gd name="T74" fmla="*/ 169 w 332"/>
                  <a:gd name="T75" fmla="*/ 175 h 258"/>
                  <a:gd name="T76" fmla="*/ 176 w 332"/>
                  <a:gd name="T77" fmla="*/ 179 h 258"/>
                  <a:gd name="T78" fmla="*/ 181 w 332"/>
                  <a:gd name="T79" fmla="*/ 183 h 258"/>
                  <a:gd name="T80" fmla="*/ 186 w 332"/>
                  <a:gd name="T81" fmla="*/ 187 h 258"/>
                  <a:gd name="T82" fmla="*/ 193 w 332"/>
                  <a:gd name="T83" fmla="*/ 191 h 258"/>
                  <a:gd name="T84" fmla="*/ 198 w 332"/>
                  <a:gd name="T85" fmla="*/ 193 h 258"/>
                  <a:gd name="T86" fmla="*/ 205 w 332"/>
                  <a:gd name="T87" fmla="*/ 197 h 258"/>
                  <a:gd name="T88" fmla="*/ 210 w 332"/>
                  <a:gd name="T89" fmla="*/ 202 h 258"/>
                  <a:gd name="T90" fmla="*/ 217 w 332"/>
                  <a:gd name="T91" fmla="*/ 204 h 258"/>
                  <a:gd name="T92" fmla="*/ 223 w 332"/>
                  <a:gd name="T93" fmla="*/ 208 h 258"/>
                  <a:gd name="T94" fmla="*/ 228 w 332"/>
                  <a:gd name="T95" fmla="*/ 212 h 258"/>
                  <a:gd name="T96" fmla="*/ 235 w 332"/>
                  <a:gd name="T97" fmla="*/ 215 h 258"/>
                  <a:gd name="T98" fmla="*/ 242 w 332"/>
                  <a:gd name="T99" fmla="*/ 218 h 258"/>
                  <a:gd name="T100" fmla="*/ 249 w 332"/>
                  <a:gd name="T101" fmla="*/ 221 h 258"/>
                  <a:gd name="T102" fmla="*/ 256 w 332"/>
                  <a:gd name="T103" fmla="*/ 224 h 258"/>
                  <a:gd name="T104" fmla="*/ 261 w 332"/>
                  <a:gd name="T105" fmla="*/ 228 h 258"/>
                  <a:gd name="T106" fmla="*/ 268 w 332"/>
                  <a:gd name="T107" fmla="*/ 231 h 258"/>
                  <a:gd name="T108" fmla="*/ 275 w 332"/>
                  <a:gd name="T109" fmla="*/ 233 h 258"/>
                  <a:gd name="T110" fmla="*/ 281 w 332"/>
                  <a:gd name="T111" fmla="*/ 237 h 258"/>
                  <a:gd name="T112" fmla="*/ 288 w 332"/>
                  <a:gd name="T113" fmla="*/ 240 h 258"/>
                  <a:gd name="T114" fmla="*/ 295 w 332"/>
                  <a:gd name="T115" fmla="*/ 243 h 258"/>
                  <a:gd name="T116" fmla="*/ 302 w 332"/>
                  <a:gd name="T117" fmla="*/ 246 h 258"/>
                  <a:gd name="T118" fmla="*/ 310 w 332"/>
                  <a:gd name="T119" fmla="*/ 248 h 258"/>
                  <a:gd name="T120" fmla="*/ 317 w 332"/>
                  <a:gd name="T121" fmla="*/ 250 h 258"/>
                  <a:gd name="T122" fmla="*/ 324 w 332"/>
                  <a:gd name="T123" fmla="*/ 254 h 258"/>
                  <a:gd name="T124" fmla="*/ 331 w 332"/>
                  <a:gd name="T125" fmla="*/ 257 h 2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2"/>
                  <a:gd name="T190" fmla="*/ 0 h 258"/>
                  <a:gd name="T191" fmla="*/ 332 w 332"/>
                  <a:gd name="T192" fmla="*/ 258 h 25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2" h="258">
                    <a:moveTo>
                      <a:pt x="0" y="0"/>
                    </a:moveTo>
                    <a:lnTo>
                      <a:pt x="3" y="5"/>
                    </a:lnTo>
                    <a:lnTo>
                      <a:pt x="9" y="11"/>
                    </a:lnTo>
                    <a:lnTo>
                      <a:pt x="12" y="16"/>
                    </a:lnTo>
                    <a:lnTo>
                      <a:pt x="15" y="23"/>
                    </a:lnTo>
                    <a:lnTo>
                      <a:pt x="19" y="28"/>
                    </a:lnTo>
                    <a:lnTo>
                      <a:pt x="22" y="33"/>
                    </a:lnTo>
                    <a:lnTo>
                      <a:pt x="26" y="39"/>
                    </a:lnTo>
                    <a:lnTo>
                      <a:pt x="31" y="44"/>
                    </a:lnTo>
                    <a:lnTo>
                      <a:pt x="34" y="49"/>
                    </a:lnTo>
                    <a:lnTo>
                      <a:pt x="38" y="55"/>
                    </a:lnTo>
                    <a:lnTo>
                      <a:pt x="43" y="59"/>
                    </a:lnTo>
                    <a:lnTo>
                      <a:pt x="46" y="64"/>
                    </a:lnTo>
                    <a:lnTo>
                      <a:pt x="49" y="69"/>
                    </a:lnTo>
                    <a:lnTo>
                      <a:pt x="55" y="74"/>
                    </a:lnTo>
                    <a:lnTo>
                      <a:pt x="58" y="80"/>
                    </a:lnTo>
                    <a:lnTo>
                      <a:pt x="63" y="84"/>
                    </a:lnTo>
                    <a:lnTo>
                      <a:pt x="68" y="89"/>
                    </a:lnTo>
                    <a:lnTo>
                      <a:pt x="72" y="94"/>
                    </a:lnTo>
                    <a:lnTo>
                      <a:pt x="77" y="98"/>
                    </a:lnTo>
                    <a:lnTo>
                      <a:pt x="82" y="103"/>
                    </a:lnTo>
                    <a:lnTo>
                      <a:pt x="85" y="108"/>
                    </a:lnTo>
                    <a:lnTo>
                      <a:pt x="90" y="113"/>
                    </a:lnTo>
                    <a:lnTo>
                      <a:pt x="96" y="117"/>
                    </a:lnTo>
                    <a:lnTo>
                      <a:pt x="101" y="121"/>
                    </a:lnTo>
                    <a:lnTo>
                      <a:pt x="106" y="126"/>
                    </a:lnTo>
                    <a:lnTo>
                      <a:pt x="111" y="130"/>
                    </a:lnTo>
                    <a:lnTo>
                      <a:pt x="116" y="134"/>
                    </a:lnTo>
                    <a:lnTo>
                      <a:pt x="121" y="139"/>
                    </a:lnTo>
                    <a:lnTo>
                      <a:pt x="126" y="143"/>
                    </a:lnTo>
                    <a:lnTo>
                      <a:pt x="131" y="147"/>
                    </a:lnTo>
                    <a:lnTo>
                      <a:pt x="136" y="151"/>
                    </a:lnTo>
                    <a:lnTo>
                      <a:pt x="142" y="155"/>
                    </a:lnTo>
                    <a:lnTo>
                      <a:pt x="147" y="159"/>
                    </a:lnTo>
                    <a:lnTo>
                      <a:pt x="152" y="163"/>
                    </a:lnTo>
                    <a:lnTo>
                      <a:pt x="159" y="167"/>
                    </a:lnTo>
                    <a:lnTo>
                      <a:pt x="164" y="171"/>
                    </a:lnTo>
                    <a:lnTo>
                      <a:pt x="169" y="175"/>
                    </a:lnTo>
                    <a:lnTo>
                      <a:pt x="176" y="179"/>
                    </a:lnTo>
                    <a:lnTo>
                      <a:pt x="181" y="183"/>
                    </a:lnTo>
                    <a:lnTo>
                      <a:pt x="186" y="187"/>
                    </a:lnTo>
                    <a:lnTo>
                      <a:pt x="193" y="191"/>
                    </a:lnTo>
                    <a:lnTo>
                      <a:pt x="198" y="193"/>
                    </a:lnTo>
                    <a:lnTo>
                      <a:pt x="205" y="197"/>
                    </a:lnTo>
                    <a:lnTo>
                      <a:pt x="210" y="202"/>
                    </a:lnTo>
                    <a:lnTo>
                      <a:pt x="217" y="204"/>
                    </a:lnTo>
                    <a:lnTo>
                      <a:pt x="223" y="208"/>
                    </a:lnTo>
                    <a:lnTo>
                      <a:pt x="228" y="212"/>
                    </a:lnTo>
                    <a:lnTo>
                      <a:pt x="235" y="215"/>
                    </a:lnTo>
                    <a:lnTo>
                      <a:pt x="242" y="218"/>
                    </a:lnTo>
                    <a:lnTo>
                      <a:pt x="249" y="221"/>
                    </a:lnTo>
                    <a:lnTo>
                      <a:pt x="256" y="224"/>
                    </a:lnTo>
                    <a:lnTo>
                      <a:pt x="261" y="228"/>
                    </a:lnTo>
                    <a:lnTo>
                      <a:pt x="268" y="231"/>
                    </a:lnTo>
                    <a:lnTo>
                      <a:pt x="275" y="233"/>
                    </a:lnTo>
                    <a:lnTo>
                      <a:pt x="281" y="237"/>
                    </a:lnTo>
                    <a:lnTo>
                      <a:pt x="288" y="240"/>
                    </a:lnTo>
                    <a:lnTo>
                      <a:pt x="295" y="243"/>
                    </a:lnTo>
                    <a:lnTo>
                      <a:pt x="302" y="246"/>
                    </a:lnTo>
                    <a:lnTo>
                      <a:pt x="310" y="248"/>
                    </a:lnTo>
                    <a:lnTo>
                      <a:pt x="317" y="250"/>
                    </a:lnTo>
                    <a:lnTo>
                      <a:pt x="324" y="254"/>
                    </a:lnTo>
                    <a:lnTo>
                      <a:pt x="331" y="257"/>
                    </a:lnTo>
                  </a:path>
                </a:pathLst>
              </a:custGeom>
              <a:noFill/>
              <a:ln w="381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511" name="Line 14"/>
              <p:cNvSpPr>
                <a:spLocks noChangeShapeType="1"/>
              </p:cNvSpPr>
              <p:nvPr/>
            </p:nvSpPr>
            <p:spPr bwMode="auto">
              <a:xfrm>
                <a:off x="3050" y="1081"/>
                <a:ext cx="2" cy="5"/>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512" name="Line 15"/>
              <p:cNvSpPr>
                <a:spLocks noChangeShapeType="1"/>
              </p:cNvSpPr>
              <p:nvPr/>
            </p:nvSpPr>
            <p:spPr bwMode="auto">
              <a:xfrm>
                <a:off x="3384" y="1344"/>
                <a:ext cx="6" cy="1"/>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513" name="Freeform 16"/>
              <p:cNvSpPr>
                <a:spLocks/>
              </p:cNvSpPr>
              <p:nvPr/>
            </p:nvSpPr>
            <p:spPr bwMode="auto">
              <a:xfrm>
                <a:off x="3052" y="1772"/>
                <a:ext cx="332" cy="310"/>
              </a:xfrm>
              <a:custGeom>
                <a:avLst/>
                <a:gdLst>
                  <a:gd name="T0" fmla="*/ 331 w 332"/>
                  <a:gd name="T1" fmla="*/ 0 h 310"/>
                  <a:gd name="T2" fmla="*/ 324 w 332"/>
                  <a:gd name="T3" fmla="*/ 4 h 310"/>
                  <a:gd name="T4" fmla="*/ 315 w 332"/>
                  <a:gd name="T5" fmla="*/ 8 h 310"/>
                  <a:gd name="T6" fmla="*/ 309 w 332"/>
                  <a:gd name="T7" fmla="*/ 12 h 310"/>
                  <a:gd name="T8" fmla="*/ 302 w 332"/>
                  <a:gd name="T9" fmla="*/ 15 h 310"/>
                  <a:gd name="T10" fmla="*/ 295 w 332"/>
                  <a:gd name="T11" fmla="*/ 19 h 310"/>
                  <a:gd name="T12" fmla="*/ 288 w 332"/>
                  <a:gd name="T13" fmla="*/ 23 h 310"/>
                  <a:gd name="T14" fmla="*/ 280 w 332"/>
                  <a:gd name="T15" fmla="*/ 27 h 310"/>
                  <a:gd name="T16" fmla="*/ 273 w 332"/>
                  <a:gd name="T17" fmla="*/ 31 h 310"/>
                  <a:gd name="T18" fmla="*/ 266 w 332"/>
                  <a:gd name="T19" fmla="*/ 34 h 310"/>
                  <a:gd name="T20" fmla="*/ 259 w 332"/>
                  <a:gd name="T21" fmla="*/ 39 h 310"/>
                  <a:gd name="T22" fmla="*/ 252 w 332"/>
                  <a:gd name="T23" fmla="*/ 43 h 310"/>
                  <a:gd name="T24" fmla="*/ 246 w 332"/>
                  <a:gd name="T25" fmla="*/ 47 h 310"/>
                  <a:gd name="T26" fmla="*/ 240 w 332"/>
                  <a:gd name="T27" fmla="*/ 51 h 310"/>
                  <a:gd name="T28" fmla="*/ 234 w 332"/>
                  <a:gd name="T29" fmla="*/ 56 h 310"/>
                  <a:gd name="T30" fmla="*/ 227 w 332"/>
                  <a:gd name="T31" fmla="*/ 60 h 310"/>
                  <a:gd name="T32" fmla="*/ 220 w 332"/>
                  <a:gd name="T33" fmla="*/ 64 h 310"/>
                  <a:gd name="T34" fmla="*/ 213 w 332"/>
                  <a:gd name="T35" fmla="*/ 68 h 310"/>
                  <a:gd name="T36" fmla="*/ 208 w 332"/>
                  <a:gd name="T37" fmla="*/ 73 h 310"/>
                  <a:gd name="T38" fmla="*/ 201 w 332"/>
                  <a:gd name="T39" fmla="*/ 77 h 310"/>
                  <a:gd name="T40" fmla="*/ 196 w 332"/>
                  <a:gd name="T41" fmla="*/ 81 h 310"/>
                  <a:gd name="T42" fmla="*/ 189 w 332"/>
                  <a:gd name="T43" fmla="*/ 87 h 310"/>
                  <a:gd name="T44" fmla="*/ 184 w 332"/>
                  <a:gd name="T45" fmla="*/ 91 h 310"/>
                  <a:gd name="T46" fmla="*/ 177 w 332"/>
                  <a:gd name="T47" fmla="*/ 95 h 310"/>
                  <a:gd name="T48" fmla="*/ 172 w 332"/>
                  <a:gd name="T49" fmla="*/ 99 h 310"/>
                  <a:gd name="T50" fmla="*/ 165 w 332"/>
                  <a:gd name="T51" fmla="*/ 105 h 310"/>
                  <a:gd name="T52" fmla="*/ 160 w 332"/>
                  <a:gd name="T53" fmla="*/ 109 h 310"/>
                  <a:gd name="T54" fmla="*/ 155 w 332"/>
                  <a:gd name="T55" fmla="*/ 114 h 310"/>
                  <a:gd name="T56" fmla="*/ 148 w 332"/>
                  <a:gd name="T57" fmla="*/ 118 h 310"/>
                  <a:gd name="T58" fmla="*/ 143 w 332"/>
                  <a:gd name="T59" fmla="*/ 124 h 310"/>
                  <a:gd name="T60" fmla="*/ 138 w 332"/>
                  <a:gd name="T61" fmla="*/ 128 h 310"/>
                  <a:gd name="T62" fmla="*/ 133 w 332"/>
                  <a:gd name="T63" fmla="*/ 134 h 310"/>
                  <a:gd name="T64" fmla="*/ 128 w 332"/>
                  <a:gd name="T65" fmla="*/ 138 h 310"/>
                  <a:gd name="T66" fmla="*/ 123 w 332"/>
                  <a:gd name="T67" fmla="*/ 143 h 310"/>
                  <a:gd name="T68" fmla="*/ 118 w 332"/>
                  <a:gd name="T69" fmla="*/ 149 h 310"/>
                  <a:gd name="T70" fmla="*/ 113 w 332"/>
                  <a:gd name="T71" fmla="*/ 154 h 310"/>
                  <a:gd name="T72" fmla="*/ 107 w 332"/>
                  <a:gd name="T73" fmla="*/ 159 h 310"/>
                  <a:gd name="T74" fmla="*/ 102 w 332"/>
                  <a:gd name="T75" fmla="*/ 164 h 310"/>
                  <a:gd name="T76" fmla="*/ 97 w 332"/>
                  <a:gd name="T77" fmla="*/ 170 h 310"/>
                  <a:gd name="T78" fmla="*/ 92 w 332"/>
                  <a:gd name="T79" fmla="*/ 175 h 310"/>
                  <a:gd name="T80" fmla="*/ 87 w 332"/>
                  <a:gd name="T81" fmla="*/ 181 h 310"/>
                  <a:gd name="T82" fmla="*/ 84 w 332"/>
                  <a:gd name="T83" fmla="*/ 186 h 310"/>
                  <a:gd name="T84" fmla="*/ 78 w 332"/>
                  <a:gd name="T85" fmla="*/ 191 h 310"/>
                  <a:gd name="T86" fmla="*/ 73 w 332"/>
                  <a:gd name="T87" fmla="*/ 196 h 310"/>
                  <a:gd name="T88" fmla="*/ 70 w 332"/>
                  <a:gd name="T89" fmla="*/ 201 h 310"/>
                  <a:gd name="T90" fmla="*/ 65 w 332"/>
                  <a:gd name="T91" fmla="*/ 207 h 310"/>
                  <a:gd name="T92" fmla="*/ 60 w 332"/>
                  <a:gd name="T93" fmla="*/ 212 h 310"/>
                  <a:gd name="T94" fmla="*/ 56 w 332"/>
                  <a:gd name="T95" fmla="*/ 218 h 310"/>
                  <a:gd name="T96" fmla="*/ 51 w 332"/>
                  <a:gd name="T97" fmla="*/ 224 h 310"/>
                  <a:gd name="T98" fmla="*/ 48 w 332"/>
                  <a:gd name="T99" fmla="*/ 229 h 310"/>
                  <a:gd name="T100" fmla="*/ 44 w 332"/>
                  <a:gd name="T101" fmla="*/ 236 h 310"/>
                  <a:gd name="T102" fmla="*/ 39 w 332"/>
                  <a:gd name="T103" fmla="*/ 241 h 310"/>
                  <a:gd name="T104" fmla="*/ 36 w 332"/>
                  <a:gd name="T105" fmla="*/ 248 h 310"/>
                  <a:gd name="T106" fmla="*/ 32 w 332"/>
                  <a:gd name="T107" fmla="*/ 253 h 310"/>
                  <a:gd name="T108" fmla="*/ 29 w 332"/>
                  <a:gd name="T109" fmla="*/ 260 h 310"/>
                  <a:gd name="T110" fmla="*/ 24 w 332"/>
                  <a:gd name="T111" fmla="*/ 265 h 310"/>
                  <a:gd name="T112" fmla="*/ 21 w 332"/>
                  <a:gd name="T113" fmla="*/ 272 h 310"/>
                  <a:gd name="T114" fmla="*/ 17 w 332"/>
                  <a:gd name="T115" fmla="*/ 277 h 310"/>
                  <a:gd name="T116" fmla="*/ 14 w 332"/>
                  <a:gd name="T117" fmla="*/ 283 h 310"/>
                  <a:gd name="T118" fmla="*/ 10 w 332"/>
                  <a:gd name="T119" fmla="*/ 290 h 310"/>
                  <a:gd name="T120" fmla="*/ 7 w 332"/>
                  <a:gd name="T121" fmla="*/ 295 h 310"/>
                  <a:gd name="T122" fmla="*/ 3 w 332"/>
                  <a:gd name="T123" fmla="*/ 302 h 310"/>
                  <a:gd name="T124" fmla="*/ 0 w 332"/>
                  <a:gd name="T125" fmla="*/ 309 h 3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2"/>
                  <a:gd name="T190" fmla="*/ 0 h 310"/>
                  <a:gd name="T191" fmla="*/ 332 w 332"/>
                  <a:gd name="T192" fmla="*/ 310 h 3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2" h="310">
                    <a:moveTo>
                      <a:pt x="331" y="0"/>
                    </a:moveTo>
                    <a:lnTo>
                      <a:pt x="324" y="4"/>
                    </a:lnTo>
                    <a:lnTo>
                      <a:pt x="315" y="8"/>
                    </a:lnTo>
                    <a:lnTo>
                      <a:pt x="309" y="12"/>
                    </a:lnTo>
                    <a:lnTo>
                      <a:pt x="302" y="15"/>
                    </a:lnTo>
                    <a:lnTo>
                      <a:pt x="295" y="19"/>
                    </a:lnTo>
                    <a:lnTo>
                      <a:pt x="288" y="23"/>
                    </a:lnTo>
                    <a:lnTo>
                      <a:pt x="280" y="27"/>
                    </a:lnTo>
                    <a:lnTo>
                      <a:pt x="273" y="31"/>
                    </a:lnTo>
                    <a:lnTo>
                      <a:pt x="266" y="34"/>
                    </a:lnTo>
                    <a:lnTo>
                      <a:pt x="259" y="39"/>
                    </a:lnTo>
                    <a:lnTo>
                      <a:pt x="252" y="43"/>
                    </a:lnTo>
                    <a:lnTo>
                      <a:pt x="246" y="47"/>
                    </a:lnTo>
                    <a:lnTo>
                      <a:pt x="240" y="51"/>
                    </a:lnTo>
                    <a:lnTo>
                      <a:pt x="234" y="56"/>
                    </a:lnTo>
                    <a:lnTo>
                      <a:pt x="227" y="60"/>
                    </a:lnTo>
                    <a:lnTo>
                      <a:pt x="220" y="64"/>
                    </a:lnTo>
                    <a:lnTo>
                      <a:pt x="213" y="68"/>
                    </a:lnTo>
                    <a:lnTo>
                      <a:pt x="208" y="73"/>
                    </a:lnTo>
                    <a:lnTo>
                      <a:pt x="201" y="77"/>
                    </a:lnTo>
                    <a:lnTo>
                      <a:pt x="196" y="81"/>
                    </a:lnTo>
                    <a:lnTo>
                      <a:pt x="189" y="87"/>
                    </a:lnTo>
                    <a:lnTo>
                      <a:pt x="184" y="91"/>
                    </a:lnTo>
                    <a:lnTo>
                      <a:pt x="177" y="95"/>
                    </a:lnTo>
                    <a:lnTo>
                      <a:pt x="172" y="99"/>
                    </a:lnTo>
                    <a:lnTo>
                      <a:pt x="165" y="105"/>
                    </a:lnTo>
                    <a:lnTo>
                      <a:pt x="160" y="109"/>
                    </a:lnTo>
                    <a:lnTo>
                      <a:pt x="155" y="114"/>
                    </a:lnTo>
                    <a:lnTo>
                      <a:pt x="148" y="118"/>
                    </a:lnTo>
                    <a:lnTo>
                      <a:pt x="143" y="124"/>
                    </a:lnTo>
                    <a:lnTo>
                      <a:pt x="138" y="128"/>
                    </a:lnTo>
                    <a:lnTo>
                      <a:pt x="133" y="134"/>
                    </a:lnTo>
                    <a:lnTo>
                      <a:pt x="128" y="138"/>
                    </a:lnTo>
                    <a:lnTo>
                      <a:pt x="123" y="143"/>
                    </a:lnTo>
                    <a:lnTo>
                      <a:pt x="118" y="149"/>
                    </a:lnTo>
                    <a:lnTo>
                      <a:pt x="113" y="154"/>
                    </a:lnTo>
                    <a:lnTo>
                      <a:pt x="107" y="159"/>
                    </a:lnTo>
                    <a:lnTo>
                      <a:pt x="102" y="164"/>
                    </a:lnTo>
                    <a:lnTo>
                      <a:pt x="97" y="170"/>
                    </a:lnTo>
                    <a:lnTo>
                      <a:pt x="92" y="175"/>
                    </a:lnTo>
                    <a:lnTo>
                      <a:pt x="87" y="181"/>
                    </a:lnTo>
                    <a:lnTo>
                      <a:pt x="84" y="186"/>
                    </a:lnTo>
                    <a:lnTo>
                      <a:pt x="78" y="191"/>
                    </a:lnTo>
                    <a:lnTo>
                      <a:pt x="73" y="196"/>
                    </a:lnTo>
                    <a:lnTo>
                      <a:pt x="70" y="201"/>
                    </a:lnTo>
                    <a:lnTo>
                      <a:pt x="65" y="207"/>
                    </a:lnTo>
                    <a:lnTo>
                      <a:pt x="60" y="212"/>
                    </a:lnTo>
                    <a:lnTo>
                      <a:pt x="56" y="218"/>
                    </a:lnTo>
                    <a:lnTo>
                      <a:pt x="51" y="224"/>
                    </a:lnTo>
                    <a:lnTo>
                      <a:pt x="48" y="229"/>
                    </a:lnTo>
                    <a:lnTo>
                      <a:pt x="44" y="236"/>
                    </a:lnTo>
                    <a:lnTo>
                      <a:pt x="39" y="241"/>
                    </a:lnTo>
                    <a:lnTo>
                      <a:pt x="36" y="248"/>
                    </a:lnTo>
                    <a:lnTo>
                      <a:pt x="32" y="253"/>
                    </a:lnTo>
                    <a:lnTo>
                      <a:pt x="29" y="260"/>
                    </a:lnTo>
                    <a:lnTo>
                      <a:pt x="24" y="265"/>
                    </a:lnTo>
                    <a:lnTo>
                      <a:pt x="21" y="272"/>
                    </a:lnTo>
                    <a:lnTo>
                      <a:pt x="17" y="277"/>
                    </a:lnTo>
                    <a:lnTo>
                      <a:pt x="14" y="283"/>
                    </a:lnTo>
                    <a:lnTo>
                      <a:pt x="10" y="290"/>
                    </a:lnTo>
                    <a:lnTo>
                      <a:pt x="7" y="295"/>
                    </a:lnTo>
                    <a:lnTo>
                      <a:pt x="3" y="302"/>
                    </a:lnTo>
                    <a:lnTo>
                      <a:pt x="0" y="309"/>
                    </a:lnTo>
                  </a:path>
                </a:pathLst>
              </a:custGeom>
              <a:noFill/>
              <a:ln w="381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514" name="Line 17"/>
              <p:cNvSpPr>
                <a:spLocks noChangeShapeType="1"/>
              </p:cNvSpPr>
              <p:nvPr/>
            </p:nvSpPr>
            <p:spPr bwMode="auto">
              <a:xfrm flipH="1">
                <a:off x="3368" y="1771"/>
                <a:ext cx="38" cy="1"/>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515" name="Line 18"/>
              <p:cNvSpPr>
                <a:spLocks noChangeShapeType="1"/>
              </p:cNvSpPr>
              <p:nvPr/>
            </p:nvSpPr>
            <p:spPr bwMode="auto">
              <a:xfrm flipH="1">
                <a:off x="3034" y="2082"/>
                <a:ext cx="34" cy="6"/>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5" name="Group 20"/>
            <p:cNvGrpSpPr>
              <a:grpSpLocks/>
            </p:cNvGrpSpPr>
            <p:nvPr/>
          </p:nvGrpSpPr>
          <p:grpSpPr bwMode="auto">
            <a:xfrm flipH="1">
              <a:off x="2328" y="1092"/>
              <a:ext cx="592" cy="899"/>
              <a:chOff x="2354" y="1144"/>
              <a:chExt cx="592" cy="899"/>
            </a:xfrm>
          </p:grpSpPr>
          <p:sp>
            <p:nvSpPr>
              <p:cNvPr id="61498" name="Freeform 21"/>
              <p:cNvSpPr>
                <a:spLocks/>
              </p:cNvSpPr>
              <p:nvPr/>
            </p:nvSpPr>
            <p:spPr bwMode="auto">
              <a:xfrm>
                <a:off x="2725" y="1386"/>
                <a:ext cx="221" cy="368"/>
              </a:xfrm>
              <a:custGeom>
                <a:avLst/>
                <a:gdLst>
                  <a:gd name="T0" fmla="*/ 0 w 221"/>
                  <a:gd name="T1" fmla="*/ 0 h 368"/>
                  <a:gd name="T2" fmla="*/ 14 w 221"/>
                  <a:gd name="T3" fmla="*/ 6 h 368"/>
                  <a:gd name="T4" fmla="*/ 28 w 221"/>
                  <a:gd name="T5" fmla="*/ 11 h 368"/>
                  <a:gd name="T6" fmla="*/ 41 w 221"/>
                  <a:gd name="T7" fmla="*/ 18 h 368"/>
                  <a:gd name="T8" fmla="*/ 53 w 221"/>
                  <a:gd name="T9" fmla="*/ 24 h 368"/>
                  <a:gd name="T10" fmla="*/ 65 w 221"/>
                  <a:gd name="T11" fmla="*/ 30 h 368"/>
                  <a:gd name="T12" fmla="*/ 77 w 221"/>
                  <a:gd name="T13" fmla="*/ 36 h 368"/>
                  <a:gd name="T14" fmla="*/ 89 w 221"/>
                  <a:gd name="T15" fmla="*/ 41 h 368"/>
                  <a:gd name="T16" fmla="*/ 99 w 221"/>
                  <a:gd name="T17" fmla="*/ 47 h 368"/>
                  <a:gd name="T18" fmla="*/ 110 w 221"/>
                  <a:gd name="T19" fmla="*/ 53 h 368"/>
                  <a:gd name="T20" fmla="*/ 120 w 221"/>
                  <a:gd name="T21" fmla="*/ 59 h 368"/>
                  <a:gd name="T22" fmla="*/ 128 w 221"/>
                  <a:gd name="T23" fmla="*/ 65 h 368"/>
                  <a:gd name="T24" fmla="*/ 139 w 221"/>
                  <a:gd name="T25" fmla="*/ 71 h 368"/>
                  <a:gd name="T26" fmla="*/ 145 w 221"/>
                  <a:gd name="T27" fmla="*/ 77 h 368"/>
                  <a:gd name="T28" fmla="*/ 154 w 221"/>
                  <a:gd name="T29" fmla="*/ 83 h 368"/>
                  <a:gd name="T30" fmla="*/ 162 w 221"/>
                  <a:gd name="T31" fmla="*/ 89 h 368"/>
                  <a:gd name="T32" fmla="*/ 169 w 221"/>
                  <a:gd name="T33" fmla="*/ 95 h 368"/>
                  <a:gd name="T34" fmla="*/ 176 w 221"/>
                  <a:gd name="T35" fmla="*/ 100 h 368"/>
                  <a:gd name="T36" fmla="*/ 181 w 221"/>
                  <a:gd name="T37" fmla="*/ 106 h 368"/>
                  <a:gd name="T38" fmla="*/ 188 w 221"/>
                  <a:gd name="T39" fmla="*/ 112 h 368"/>
                  <a:gd name="T40" fmla="*/ 193 w 221"/>
                  <a:gd name="T41" fmla="*/ 119 h 368"/>
                  <a:gd name="T42" fmla="*/ 198 w 221"/>
                  <a:gd name="T43" fmla="*/ 124 h 368"/>
                  <a:gd name="T44" fmla="*/ 202 w 221"/>
                  <a:gd name="T45" fmla="*/ 130 h 368"/>
                  <a:gd name="T46" fmla="*/ 205 w 221"/>
                  <a:gd name="T47" fmla="*/ 136 h 368"/>
                  <a:gd name="T48" fmla="*/ 208 w 221"/>
                  <a:gd name="T49" fmla="*/ 142 h 368"/>
                  <a:gd name="T50" fmla="*/ 212 w 221"/>
                  <a:gd name="T51" fmla="*/ 148 h 368"/>
                  <a:gd name="T52" fmla="*/ 215 w 221"/>
                  <a:gd name="T53" fmla="*/ 154 h 368"/>
                  <a:gd name="T54" fmla="*/ 217 w 221"/>
                  <a:gd name="T55" fmla="*/ 160 h 368"/>
                  <a:gd name="T56" fmla="*/ 219 w 221"/>
                  <a:gd name="T57" fmla="*/ 166 h 368"/>
                  <a:gd name="T58" fmla="*/ 219 w 221"/>
                  <a:gd name="T59" fmla="*/ 172 h 368"/>
                  <a:gd name="T60" fmla="*/ 220 w 221"/>
                  <a:gd name="T61" fmla="*/ 178 h 368"/>
                  <a:gd name="T62" fmla="*/ 220 w 221"/>
                  <a:gd name="T63" fmla="*/ 183 h 368"/>
                  <a:gd name="T64" fmla="*/ 220 w 221"/>
                  <a:gd name="T65" fmla="*/ 189 h 368"/>
                  <a:gd name="T66" fmla="*/ 219 w 221"/>
                  <a:gd name="T67" fmla="*/ 195 h 368"/>
                  <a:gd name="T68" fmla="*/ 219 w 221"/>
                  <a:gd name="T69" fmla="*/ 201 h 368"/>
                  <a:gd name="T70" fmla="*/ 217 w 221"/>
                  <a:gd name="T71" fmla="*/ 207 h 368"/>
                  <a:gd name="T72" fmla="*/ 215 w 221"/>
                  <a:gd name="T73" fmla="*/ 213 h 368"/>
                  <a:gd name="T74" fmla="*/ 212 w 221"/>
                  <a:gd name="T75" fmla="*/ 219 h 368"/>
                  <a:gd name="T76" fmla="*/ 208 w 221"/>
                  <a:gd name="T77" fmla="*/ 225 h 368"/>
                  <a:gd name="T78" fmla="*/ 205 w 221"/>
                  <a:gd name="T79" fmla="*/ 231 h 368"/>
                  <a:gd name="T80" fmla="*/ 202 w 221"/>
                  <a:gd name="T81" fmla="*/ 236 h 368"/>
                  <a:gd name="T82" fmla="*/ 198 w 221"/>
                  <a:gd name="T83" fmla="*/ 242 h 368"/>
                  <a:gd name="T84" fmla="*/ 193 w 221"/>
                  <a:gd name="T85" fmla="*/ 248 h 368"/>
                  <a:gd name="T86" fmla="*/ 188 w 221"/>
                  <a:gd name="T87" fmla="*/ 255 h 368"/>
                  <a:gd name="T88" fmla="*/ 181 w 221"/>
                  <a:gd name="T89" fmla="*/ 261 h 368"/>
                  <a:gd name="T90" fmla="*/ 176 w 221"/>
                  <a:gd name="T91" fmla="*/ 266 h 368"/>
                  <a:gd name="T92" fmla="*/ 169 w 221"/>
                  <a:gd name="T93" fmla="*/ 272 h 368"/>
                  <a:gd name="T94" fmla="*/ 162 w 221"/>
                  <a:gd name="T95" fmla="*/ 278 h 368"/>
                  <a:gd name="T96" fmla="*/ 154 w 221"/>
                  <a:gd name="T97" fmla="*/ 284 h 368"/>
                  <a:gd name="T98" fmla="*/ 145 w 221"/>
                  <a:gd name="T99" fmla="*/ 290 h 368"/>
                  <a:gd name="T100" fmla="*/ 139 w 221"/>
                  <a:gd name="T101" fmla="*/ 296 h 368"/>
                  <a:gd name="T102" fmla="*/ 128 w 221"/>
                  <a:gd name="T103" fmla="*/ 302 h 368"/>
                  <a:gd name="T104" fmla="*/ 120 w 221"/>
                  <a:gd name="T105" fmla="*/ 308 h 368"/>
                  <a:gd name="T106" fmla="*/ 110 w 221"/>
                  <a:gd name="T107" fmla="*/ 314 h 368"/>
                  <a:gd name="T108" fmla="*/ 99 w 221"/>
                  <a:gd name="T109" fmla="*/ 319 h 368"/>
                  <a:gd name="T110" fmla="*/ 89 w 221"/>
                  <a:gd name="T111" fmla="*/ 325 h 368"/>
                  <a:gd name="T112" fmla="*/ 77 w 221"/>
                  <a:gd name="T113" fmla="*/ 331 h 368"/>
                  <a:gd name="T114" fmla="*/ 65 w 221"/>
                  <a:gd name="T115" fmla="*/ 337 h 368"/>
                  <a:gd name="T116" fmla="*/ 53 w 221"/>
                  <a:gd name="T117" fmla="*/ 343 h 368"/>
                  <a:gd name="T118" fmla="*/ 41 w 221"/>
                  <a:gd name="T119" fmla="*/ 349 h 368"/>
                  <a:gd name="T120" fmla="*/ 28 w 221"/>
                  <a:gd name="T121" fmla="*/ 355 h 368"/>
                  <a:gd name="T122" fmla="*/ 14 w 221"/>
                  <a:gd name="T123" fmla="*/ 361 h 368"/>
                  <a:gd name="T124" fmla="*/ 0 w 221"/>
                  <a:gd name="T125" fmla="*/ 367 h 3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21"/>
                  <a:gd name="T190" fmla="*/ 0 h 368"/>
                  <a:gd name="T191" fmla="*/ 221 w 221"/>
                  <a:gd name="T192" fmla="*/ 368 h 36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21" h="368">
                    <a:moveTo>
                      <a:pt x="0" y="0"/>
                    </a:moveTo>
                    <a:lnTo>
                      <a:pt x="14" y="6"/>
                    </a:lnTo>
                    <a:lnTo>
                      <a:pt x="28" y="11"/>
                    </a:lnTo>
                    <a:lnTo>
                      <a:pt x="41" y="18"/>
                    </a:lnTo>
                    <a:lnTo>
                      <a:pt x="53" y="24"/>
                    </a:lnTo>
                    <a:lnTo>
                      <a:pt x="65" y="30"/>
                    </a:lnTo>
                    <a:lnTo>
                      <a:pt x="77" y="36"/>
                    </a:lnTo>
                    <a:lnTo>
                      <a:pt x="89" y="41"/>
                    </a:lnTo>
                    <a:lnTo>
                      <a:pt x="99" y="47"/>
                    </a:lnTo>
                    <a:lnTo>
                      <a:pt x="110" y="53"/>
                    </a:lnTo>
                    <a:lnTo>
                      <a:pt x="120" y="59"/>
                    </a:lnTo>
                    <a:lnTo>
                      <a:pt x="128" y="65"/>
                    </a:lnTo>
                    <a:lnTo>
                      <a:pt x="139" y="71"/>
                    </a:lnTo>
                    <a:lnTo>
                      <a:pt x="145" y="77"/>
                    </a:lnTo>
                    <a:lnTo>
                      <a:pt x="154" y="83"/>
                    </a:lnTo>
                    <a:lnTo>
                      <a:pt x="162" y="89"/>
                    </a:lnTo>
                    <a:lnTo>
                      <a:pt x="169" y="95"/>
                    </a:lnTo>
                    <a:lnTo>
                      <a:pt x="176" y="100"/>
                    </a:lnTo>
                    <a:lnTo>
                      <a:pt x="181" y="106"/>
                    </a:lnTo>
                    <a:lnTo>
                      <a:pt x="188" y="112"/>
                    </a:lnTo>
                    <a:lnTo>
                      <a:pt x="193" y="119"/>
                    </a:lnTo>
                    <a:lnTo>
                      <a:pt x="198" y="124"/>
                    </a:lnTo>
                    <a:lnTo>
                      <a:pt x="202" y="130"/>
                    </a:lnTo>
                    <a:lnTo>
                      <a:pt x="205" y="136"/>
                    </a:lnTo>
                    <a:lnTo>
                      <a:pt x="208" y="142"/>
                    </a:lnTo>
                    <a:lnTo>
                      <a:pt x="212" y="148"/>
                    </a:lnTo>
                    <a:lnTo>
                      <a:pt x="215" y="154"/>
                    </a:lnTo>
                    <a:lnTo>
                      <a:pt x="217" y="160"/>
                    </a:lnTo>
                    <a:lnTo>
                      <a:pt x="219" y="166"/>
                    </a:lnTo>
                    <a:lnTo>
                      <a:pt x="219" y="172"/>
                    </a:lnTo>
                    <a:lnTo>
                      <a:pt x="220" y="178"/>
                    </a:lnTo>
                    <a:lnTo>
                      <a:pt x="220" y="183"/>
                    </a:lnTo>
                    <a:lnTo>
                      <a:pt x="220" y="189"/>
                    </a:lnTo>
                    <a:lnTo>
                      <a:pt x="219" y="195"/>
                    </a:lnTo>
                    <a:lnTo>
                      <a:pt x="219" y="201"/>
                    </a:lnTo>
                    <a:lnTo>
                      <a:pt x="217" y="207"/>
                    </a:lnTo>
                    <a:lnTo>
                      <a:pt x="215" y="213"/>
                    </a:lnTo>
                    <a:lnTo>
                      <a:pt x="212" y="219"/>
                    </a:lnTo>
                    <a:lnTo>
                      <a:pt x="208" y="225"/>
                    </a:lnTo>
                    <a:lnTo>
                      <a:pt x="205" y="231"/>
                    </a:lnTo>
                    <a:lnTo>
                      <a:pt x="202" y="236"/>
                    </a:lnTo>
                    <a:lnTo>
                      <a:pt x="198" y="242"/>
                    </a:lnTo>
                    <a:lnTo>
                      <a:pt x="193" y="248"/>
                    </a:lnTo>
                    <a:lnTo>
                      <a:pt x="188" y="255"/>
                    </a:lnTo>
                    <a:lnTo>
                      <a:pt x="181" y="261"/>
                    </a:lnTo>
                    <a:lnTo>
                      <a:pt x="176" y="266"/>
                    </a:lnTo>
                    <a:lnTo>
                      <a:pt x="169" y="272"/>
                    </a:lnTo>
                    <a:lnTo>
                      <a:pt x="162" y="278"/>
                    </a:lnTo>
                    <a:lnTo>
                      <a:pt x="154" y="284"/>
                    </a:lnTo>
                    <a:lnTo>
                      <a:pt x="145" y="290"/>
                    </a:lnTo>
                    <a:lnTo>
                      <a:pt x="139" y="296"/>
                    </a:lnTo>
                    <a:lnTo>
                      <a:pt x="128" y="302"/>
                    </a:lnTo>
                    <a:lnTo>
                      <a:pt x="120" y="308"/>
                    </a:lnTo>
                    <a:lnTo>
                      <a:pt x="110" y="314"/>
                    </a:lnTo>
                    <a:lnTo>
                      <a:pt x="99" y="319"/>
                    </a:lnTo>
                    <a:lnTo>
                      <a:pt x="89" y="325"/>
                    </a:lnTo>
                    <a:lnTo>
                      <a:pt x="77" y="331"/>
                    </a:lnTo>
                    <a:lnTo>
                      <a:pt x="65" y="337"/>
                    </a:lnTo>
                    <a:lnTo>
                      <a:pt x="53" y="343"/>
                    </a:lnTo>
                    <a:lnTo>
                      <a:pt x="41" y="349"/>
                    </a:lnTo>
                    <a:lnTo>
                      <a:pt x="28" y="355"/>
                    </a:lnTo>
                    <a:lnTo>
                      <a:pt x="14" y="361"/>
                    </a:lnTo>
                    <a:lnTo>
                      <a:pt x="0" y="367"/>
                    </a:lnTo>
                  </a:path>
                </a:pathLst>
              </a:custGeom>
              <a:noFill/>
              <a:ln w="381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99" name="Line 22"/>
              <p:cNvSpPr>
                <a:spLocks noChangeShapeType="1"/>
              </p:cNvSpPr>
              <p:nvPr/>
            </p:nvSpPr>
            <p:spPr bwMode="auto">
              <a:xfrm>
                <a:off x="2711" y="1381"/>
                <a:ext cx="14" cy="5"/>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500" name="Line 23"/>
              <p:cNvSpPr>
                <a:spLocks noChangeShapeType="1"/>
              </p:cNvSpPr>
              <p:nvPr/>
            </p:nvSpPr>
            <p:spPr bwMode="auto">
              <a:xfrm flipH="1">
                <a:off x="2695" y="1754"/>
                <a:ext cx="46" cy="5"/>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501" name="Freeform 24"/>
              <p:cNvSpPr>
                <a:spLocks/>
              </p:cNvSpPr>
              <p:nvPr/>
            </p:nvSpPr>
            <p:spPr bwMode="auto">
              <a:xfrm>
                <a:off x="2373" y="1148"/>
                <a:ext cx="331" cy="231"/>
              </a:xfrm>
              <a:custGeom>
                <a:avLst/>
                <a:gdLst>
                  <a:gd name="T0" fmla="*/ 0 w 331"/>
                  <a:gd name="T1" fmla="*/ 0 h 231"/>
                  <a:gd name="T2" fmla="*/ 3 w 331"/>
                  <a:gd name="T3" fmla="*/ 5 h 231"/>
                  <a:gd name="T4" fmla="*/ 8 w 331"/>
                  <a:gd name="T5" fmla="*/ 10 h 231"/>
                  <a:gd name="T6" fmla="*/ 11 w 331"/>
                  <a:gd name="T7" fmla="*/ 15 h 231"/>
                  <a:gd name="T8" fmla="*/ 15 w 331"/>
                  <a:gd name="T9" fmla="*/ 21 h 231"/>
                  <a:gd name="T10" fmla="*/ 18 w 331"/>
                  <a:gd name="T11" fmla="*/ 25 h 231"/>
                  <a:gd name="T12" fmla="*/ 22 w 331"/>
                  <a:gd name="T13" fmla="*/ 30 h 231"/>
                  <a:gd name="T14" fmla="*/ 25 w 331"/>
                  <a:gd name="T15" fmla="*/ 35 h 231"/>
                  <a:gd name="T16" fmla="*/ 30 w 331"/>
                  <a:gd name="T17" fmla="*/ 39 h 231"/>
                  <a:gd name="T18" fmla="*/ 34 w 331"/>
                  <a:gd name="T19" fmla="*/ 44 h 231"/>
                  <a:gd name="T20" fmla="*/ 37 w 331"/>
                  <a:gd name="T21" fmla="*/ 49 h 231"/>
                  <a:gd name="T22" fmla="*/ 42 w 331"/>
                  <a:gd name="T23" fmla="*/ 53 h 231"/>
                  <a:gd name="T24" fmla="*/ 46 w 331"/>
                  <a:gd name="T25" fmla="*/ 57 h 231"/>
                  <a:gd name="T26" fmla="*/ 49 w 331"/>
                  <a:gd name="T27" fmla="*/ 62 h 231"/>
                  <a:gd name="T28" fmla="*/ 54 w 331"/>
                  <a:gd name="T29" fmla="*/ 67 h 231"/>
                  <a:gd name="T30" fmla="*/ 58 w 331"/>
                  <a:gd name="T31" fmla="*/ 71 h 231"/>
                  <a:gd name="T32" fmla="*/ 63 w 331"/>
                  <a:gd name="T33" fmla="*/ 75 h 231"/>
                  <a:gd name="T34" fmla="*/ 68 w 331"/>
                  <a:gd name="T35" fmla="*/ 80 h 231"/>
                  <a:gd name="T36" fmla="*/ 71 w 331"/>
                  <a:gd name="T37" fmla="*/ 84 h 231"/>
                  <a:gd name="T38" fmla="*/ 76 w 331"/>
                  <a:gd name="T39" fmla="*/ 88 h 231"/>
                  <a:gd name="T40" fmla="*/ 81 w 331"/>
                  <a:gd name="T41" fmla="*/ 93 h 231"/>
                  <a:gd name="T42" fmla="*/ 85 w 331"/>
                  <a:gd name="T43" fmla="*/ 96 h 231"/>
                  <a:gd name="T44" fmla="*/ 90 w 331"/>
                  <a:gd name="T45" fmla="*/ 101 h 231"/>
                  <a:gd name="T46" fmla="*/ 95 w 331"/>
                  <a:gd name="T47" fmla="*/ 105 h 231"/>
                  <a:gd name="T48" fmla="*/ 100 w 331"/>
                  <a:gd name="T49" fmla="*/ 108 h 231"/>
                  <a:gd name="T50" fmla="*/ 105 w 331"/>
                  <a:gd name="T51" fmla="*/ 113 h 231"/>
                  <a:gd name="T52" fmla="*/ 110 w 331"/>
                  <a:gd name="T53" fmla="*/ 116 h 231"/>
                  <a:gd name="T54" fmla="*/ 115 w 331"/>
                  <a:gd name="T55" fmla="*/ 120 h 231"/>
                  <a:gd name="T56" fmla="*/ 121 w 331"/>
                  <a:gd name="T57" fmla="*/ 125 h 231"/>
                  <a:gd name="T58" fmla="*/ 126 w 331"/>
                  <a:gd name="T59" fmla="*/ 128 h 231"/>
                  <a:gd name="T60" fmla="*/ 131 w 331"/>
                  <a:gd name="T61" fmla="*/ 132 h 231"/>
                  <a:gd name="T62" fmla="*/ 136 w 331"/>
                  <a:gd name="T63" fmla="*/ 136 h 231"/>
                  <a:gd name="T64" fmla="*/ 141 w 331"/>
                  <a:gd name="T65" fmla="*/ 139 h 231"/>
                  <a:gd name="T66" fmla="*/ 146 w 331"/>
                  <a:gd name="T67" fmla="*/ 142 h 231"/>
                  <a:gd name="T68" fmla="*/ 151 w 331"/>
                  <a:gd name="T69" fmla="*/ 146 h 231"/>
                  <a:gd name="T70" fmla="*/ 158 w 331"/>
                  <a:gd name="T71" fmla="*/ 150 h 231"/>
                  <a:gd name="T72" fmla="*/ 163 w 331"/>
                  <a:gd name="T73" fmla="*/ 153 h 231"/>
                  <a:gd name="T74" fmla="*/ 168 w 331"/>
                  <a:gd name="T75" fmla="*/ 157 h 231"/>
                  <a:gd name="T76" fmla="*/ 175 w 331"/>
                  <a:gd name="T77" fmla="*/ 160 h 231"/>
                  <a:gd name="T78" fmla="*/ 180 w 331"/>
                  <a:gd name="T79" fmla="*/ 164 h 231"/>
                  <a:gd name="T80" fmla="*/ 185 w 331"/>
                  <a:gd name="T81" fmla="*/ 167 h 231"/>
                  <a:gd name="T82" fmla="*/ 192 w 331"/>
                  <a:gd name="T83" fmla="*/ 171 h 231"/>
                  <a:gd name="T84" fmla="*/ 197 w 331"/>
                  <a:gd name="T85" fmla="*/ 173 h 231"/>
                  <a:gd name="T86" fmla="*/ 204 w 331"/>
                  <a:gd name="T87" fmla="*/ 177 h 231"/>
                  <a:gd name="T88" fmla="*/ 209 w 331"/>
                  <a:gd name="T89" fmla="*/ 180 h 231"/>
                  <a:gd name="T90" fmla="*/ 216 w 331"/>
                  <a:gd name="T91" fmla="*/ 183 h 231"/>
                  <a:gd name="T92" fmla="*/ 223 w 331"/>
                  <a:gd name="T93" fmla="*/ 186 h 231"/>
                  <a:gd name="T94" fmla="*/ 228 w 331"/>
                  <a:gd name="T95" fmla="*/ 190 h 231"/>
                  <a:gd name="T96" fmla="*/ 235 w 331"/>
                  <a:gd name="T97" fmla="*/ 192 h 231"/>
                  <a:gd name="T98" fmla="*/ 242 w 331"/>
                  <a:gd name="T99" fmla="*/ 196 h 231"/>
                  <a:gd name="T100" fmla="*/ 248 w 331"/>
                  <a:gd name="T101" fmla="*/ 198 h 231"/>
                  <a:gd name="T102" fmla="*/ 255 w 331"/>
                  <a:gd name="T103" fmla="*/ 200 h 231"/>
                  <a:gd name="T104" fmla="*/ 260 w 331"/>
                  <a:gd name="T105" fmla="*/ 204 h 231"/>
                  <a:gd name="T106" fmla="*/ 267 w 331"/>
                  <a:gd name="T107" fmla="*/ 206 h 231"/>
                  <a:gd name="T108" fmla="*/ 274 w 331"/>
                  <a:gd name="T109" fmla="*/ 209 h 231"/>
                  <a:gd name="T110" fmla="*/ 281 w 331"/>
                  <a:gd name="T111" fmla="*/ 212 h 231"/>
                  <a:gd name="T112" fmla="*/ 288 w 331"/>
                  <a:gd name="T113" fmla="*/ 215 h 231"/>
                  <a:gd name="T114" fmla="*/ 294 w 331"/>
                  <a:gd name="T115" fmla="*/ 217 h 231"/>
                  <a:gd name="T116" fmla="*/ 301 w 331"/>
                  <a:gd name="T117" fmla="*/ 220 h 231"/>
                  <a:gd name="T118" fmla="*/ 310 w 331"/>
                  <a:gd name="T119" fmla="*/ 222 h 231"/>
                  <a:gd name="T120" fmla="*/ 317 w 331"/>
                  <a:gd name="T121" fmla="*/ 224 h 231"/>
                  <a:gd name="T122" fmla="*/ 323 w 331"/>
                  <a:gd name="T123" fmla="*/ 228 h 231"/>
                  <a:gd name="T124" fmla="*/ 330 w 331"/>
                  <a:gd name="T125" fmla="*/ 230 h 2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1"/>
                  <a:gd name="T190" fmla="*/ 0 h 231"/>
                  <a:gd name="T191" fmla="*/ 331 w 331"/>
                  <a:gd name="T192" fmla="*/ 231 h 23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1" h="231">
                    <a:moveTo>
                      <a:pt x="0" y="0"/>
                    </a:moveTo>
                    <a:lnTo>
                      <a:pt x="3" y="5"/>
                    </a:lnTo>
                    <a:lnTo>
                      <a:pt x="8" y="10"/>
                    </a:lnTo>
                    <a:lnTo>
                      <a:pt x="11" y="15"/>
                    </a:lnTo>
                    <a:lnTo>
                      <a:pt x="15" y="21"/>
                    </a:lnTo>
                    <a:lnTo>
                      <a:pt x="18" y="25"/>
                    </a:lnTo>
                    <a:lnTo>
                      <a:pt x="22" y="30"/>
                    </a:lnTo>
                    <a:lnTo>
                      <a:pt x="25" y="35"/>
                    </a:lnTo>
                    <a:lnTo>
                      <a:pt x="30" y="39"/>
                    </a:lnTo>
                    <a:lnTo>
                      <a:pt x="34" y="44"/>
                    </a:lnTo>
                    <a:lnTo>
                      <a:pt x="37" y="49"/>
                    </a:lnTo>
                    <a:lnTo>
                      <a:pt x="42" y="53"/>
                    </a:lnTo>
                    <a:lnTo>
                      <a:pt x="46" y="57"/>
                    </a:lnTo>
                    <a:lnTo>
                      <a:pt x="49" y="62"/>
                    </a:lnTo>
                    <a:lnTo>
                      <a:pt x="54" y="67"/>
                    </a:lnTo>
                    <a:lnTo>
                      <a:pt x="58" y="71"/>
                    </a:lnTo>
                    <a:lnTo>
                      <a:pt x="63" y="75"/>
                    </a:lnTo>
                    <a:lnTo>
                      <a:pt x="68" y="80"/>
                    </a:lnTo>
                    <a:lnTo>
                      <a:pt x="71" y="84"/>
                    </a:lnTo>
                    <a:lnTo>
                      <a:pt x="76" y="88"/>
                    </a:lnTo>
                    <a:lnTo>
                      <a:pt x="81" y="93"/>
                    </a:lnTo>
                    <a:lnTo>
                      <a:pt x="85" y="96"/>
                    </a:lnTo>
                    <a:lnTo>
                      <a:pt x="90" y="101"/>
                    </a:lnTo>
                    <a:lnTo>
                      <a:pt x="95" y="105"/>
                    </a:lnTo>
                    <a:lnTo>
                      <a:pt x="100" y="108"/>
                    </a:lnTo>
                    <a:lnTo>
                      <a:pt x="105" y="113"/>
                    </a:lnTo>
                    <a:lnTo>
                      <a:pt x="110" y="116"/>
                    </a:lnTo>
                    <a:lnTo>
                      <a:pt x="115" y="120"/>
                    </a:lnTo>
                    <a:lnTo>
                      <a:pt x="121" y="125"/>
                    </a:lnTo>
                    <a:lnTo>
                      <a:pt x="126" y="128"/>
                    </a:lnTo>
                    <a:lnTo>
                      <a:pt x="131" y="132"/>
                    </a:lnTo>
                    <a:lnTo>
                      <a:pt x="136" y="136"/>
                    </a:lnTo>
                    <a:lnTo>
                      <a:pt x="141" y="139"/>
                    </a:lnTo>
                    <a:lnTo>
                      <a:pt x="146" y="142"/>
                    </a:lnTo>
                    <a:lnTo>
                      <a:pt x="151" y="146"/>
                    </a:lnTo>
                    <a:lnTo>
                      <a:pt x="158" y="150"/>
                    </a:lnTo>
                    <a:lnTo>
                      <a:pt x="163" y="153"/>
                    </a:lnTo>
                    <a:lnTo>
                      <a:pt x="168" y="157"/>
                    </a:lnTo>
                    <a:lnTo>
                      <a:pt x="175" y="160"/>
                    </a:lnTo>
                    <a:lnTo>
                      <a:pt x="180" y="164"/>
                    </a:lnTo>
                    <a:lnTo>
                      <a:pt x="185" y="167"/>
                    </a:lnTo>
                    <a:lnTo>
                      <a:pt x="192" y="171"/>
                    </a:lnTo>
                    <a:lnTo>
                      <a:pt x="197" y="173"/>
                    </a:lnTo>
                    <a:lnTo>
                      <a:pt x="204" y="177"/>
                    </a:lnTo>
                    <a:lnTo>
                      <a:pt x="209" y="180"/>
                    </a:lnTo>
                    <a:lnTo>
                      <a:pt x="216" y="183"/>
                    </a:lnTo>
                    <a:lnTo>
                      <a:pt x="223" y="186"/>
                    </a:lnTo>
                    <a:lnTo>
                      <a:pt x="228" y="190"/>
                    </a:lnTo>
                    <a:lnTo>
                      <a:pt x="235" y="192"/>
                    </a:lnTo>
                    <a:lnTo>
                      <a:pt x="242" y="196"/>
                    </a:lnTo>
                    <a:lnTo>
                      <a:pt x="248" y="198"/>
                    </a:lnTo>
                    <a:lnTo>
                      <a:pt x="255" y="200"/>
                    </a:lnTo>
                    <a:lnTo>
                      <a:pt x="260" y="204"/>
                    </a:lnTo>
                    <a:lnTo>
                      <a:pt x="267" y="206"/>
                    </a:lnTo>
                    <a:lnTo>
                      <a:pt x="274" y="209"/>
                    </a:lnTo>
                    <a:lnTo>
                      <a:pt x="281" y="212"/>
                    </a:lnTo>
                    <a:lnTo>
                      <a:pt x="288" y="215"/>
                    </a:lnTo>
                    <a:lnTo>
                      <a:pt x="294" y="217"/>
                    </a:lnTo>
                    <a:lnTo>
                      <a:pt x="301" y="220"/>
                    </a:lnTo>
                    <a:lnTo>
                      <a:pt x="310" y="222"/>
                    </a:lnTo>
                    <a:lnTo>
                      <a:pt x="317" y="224"/>
                    </a:lnTo>
                    <a:lnTo>
                      <a:pt x="323" y="228"/>
                    </a:lnTo>
                    <a:lnTo>
                      <a:pt x="330" y="230"/>
                    </a:lnTo>
                  </a:path>
                </a:pathLst>
              </a:custGeom>
              <a:noFill/>
              <a:ln w="381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502" name="Line 25"/>
              <p:cNvSpPr>
                <a:spLocks noChangeShapeType="1"/>
              </p:cNvSpPr>
              <p:nvPr/>
            </p:nvSpPr>
            <p:spPr bwMode="auto">
              <a:xfrm>
                <a:off x="2370" y="1144"/>
                <a:ext cx="3" cy="4"/>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503" name="Line 26"/>
              <p:cNvSpPr>
                <a:spLocks noChangeShapeType="1"/>
              </p:cNvSpPr>
              <p:nvPr/>
            </p:nvSpPr>
            <p:spPr bwMode="auto">
              <a:xfrm>
                <a:off x="2704" y="1379"/>
                <a:ext cx="6" cy="1"/>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504" name="Freeform 27"/>
              <p:cNvSpPr>
                <a:spLocks/>
              </p:cNvSpPr>
              <p:nvPr/>
            </p:nvSpPr>
            <p:spPr bwMode="auto">
              <a:xfrm>
                <a:off x="2373" y="1761"/>
                <a:ext cx="331" cy="276"/>
              </a:xfrm>
              <a:custGeom>
                <a:avLst/>
                <a:gdLst>
                  <a:gd name="T0" fmla="*/ 330 w 331"/>
                  <a:gd name="T1" fmla="*/ 0 h 276"/>
                  <a:gd name="T2" fmla="*/ 323 w 331"/>
                  <a:gd name="T3" fmla="*/ 4 h 276"/>
                  <a:gd name="T4" fmla="*/ 315 w 331"/>
                  <a:gd name="T5" fmla="*/ 7 h 276"/>
                  <a:gd name="T6" fmla="*/ 308 w 331"/>
                  <a:gd name="T7" fmla="*/ 11 h 276"/>
                  <a:gd name="T8" fmla="*/ 301 w 331"/>
                  <a:gd name="T9" fmla="*/ 13 h 276"/>
                  <a:gd name="T10" fmla="*/ 294 w 331"/>
                  <a:gd name="T11" fmla="*/ 17 h 276"/>
                  <a:gd name="T12" fmla="*/ 288 w 331"/>
                  <a:gd name="T13" fmla="*/ 20 h 276"/>
                  <a:gd name="T14" fmla="*/ 279 w 331"/>
                  <a:gd name="T15" fmla="*/ 24 h 276"/>
                  <a:gd name="T16" fmla="*/ 272 w 331"/>
                  <a:gd name="T17" fmla="*/ 28 h 276"/>
                  <a:gd name="T18" fmla="*/ 265 w 331"/>
                  <a:gd name="T19" fmla="*/ 31 h 276"/>
                  <a:gd name="T20" fmla="*/ 259 w 331"/>
                  <a:gd name="T21" fmla="*/ 34 h 276"/>
                  <a:gd name="T22" fmla="*/ 252 w 331"/>
                  <a:gd name="T23" fmla="*/ 38 h 276"/>
                  <a:gd name="T24" fmla="*/ 245 w 331"/>
                  <a:gd name="T25" fmla="*/ 42 h 276"/>
                  <a:gd name="T26" fmla="*/ 240 w 331"/>
                  <a:gd name="T27" fmla="*/ 45 h 276"/>
                  <a:gd name="T28" fmla="*/ 233 w 331"/>
                  <a:gd name="T29" fmla="*/ 50 h 276"/>
                  <a:gd name="T30" fmla="*/ 226 w 331"/>
                  <a:gd name="T31" fmla="*/ 54 h 276"/>
                  <a:gd name="T32" fmla="*/ 219 w 331"/>
                  <a:gd name="T33" fmla="*/ 57 h 276"/>
                  <a:gd name="T34" fmla="*/ 213 w 331"/>
                  <a:gd name="T35" fmla="*/ 60 h 276"/>
                  <a:gd name="T36" fmla="*/ 208 w 331"/>
                  <a:gd name="T37" fmla="*/ 65 h 276"/>
                  <a:gd name="T38" fmla="*/ 201 w 331"/>
                  <a:gd name="T39" fmla="*/ 69 h 276"/>
                  <a:gd name="T40" fmla="*/ 196 w 331"/>
                  <a:gd name="T41" fmla="*/ 72 h 276"/>
                  <a:gd name="T42" fmla="*/ 189 w 331"/>
                  <a:gd name="T43" fmla="*/ 77 h 276"/>
                  <a:gd name="T44" fmla="*/ 184 w 331"/>
                  <a:gd name="T45" fmla="*/ 81 h 276"/>
                  <a:gd name="T46" fmla="*/ 177 w 331"/>
                  <a:gd name="T47" fmla="*/ 85 h 276"/>
                  <a:gd name="T48" fmla="*/ 172 w 331"/>
                  <a:gd name="T49" fmla="*/ 88 h 276"/>
                  <a:gd name="T50" fmla="*/ 165 w 331"/>
                  <a:gd name="T51" fmla="*/ 93 h 276"/>
                  <a:gd name="T52" fmla="*/ 160 w 331"/>
                  <a:gd name="T53" fmla="*/ 97 h 276"/>
                  <a:gd name="T54" fmla="*/ 155 w 331"/>
                  <a:gd name="T55" fmla="*/ 102 h 276"/>
                  <a:gd name="T56" fmla="*/ 148 w 331"/>
                  <a:gd name="T57" fmla="*/ 105 h 276"/>
                  <a:gd name="T58" fmla="*/ 143 w 331"/>
                  <a:gd name="T59" fmla="*/ 110 h 276"/>
                  <a:gd name="T60" fmla="*/ 138 w 331"/>
                  <a:gd name="T61" fmla="*/ 114 h 276"/>
                  <a:gd name="T62" fmla="*/ 133 w 331"/>
                  <a:gd name="T63" fmla="*/ 119 h 276"/>
                  <a:gd name="T64" fmla="*/ 127 w 331"/>
                  <a:gd name="T65" fmla="*/ 123 h 276"/>
                  <a:gd name="T66" fmla="*/ 122 w 331"/>
                  <a:gd name="T67" fmla="*/ 128 h 276"/>
                  <a:gd name="T68" fmla="*/ 117 w 331"/>
                  <a:gd name="T69" fmla="*/ 132 h 276"/>
                  <a:gd name="T70" fmla="*/ 112 w 331"/>
                  <a:gd name="T71" fmla="*/ 137 h 276"/>
                  <a:gd name="T72" fmla="*/ 107 w 331"/>
                  <a:gd name="T73" fmla="*/ 141 h 276"/>
                  <a:gd name="T74" fmla="*/ 102 w 331"/>
                  <a:gd name="T75" fmla="*/ 146 h 276"/>
                  <a:gd name="T76" fmla="*/ 97 w 331"/>
                  <a:gd name="T77" fmla="*/ 151 h 276"/>
                  <a:gd name="T78" fmla="*/ 92 w 331"/>
                  <a:gd name="T79" fmla="*/ 156 h 276"/>
                  <a:gd name="T80" fmla="*/ 86 w 331"/>
                  <a:gd name="T81" fmla="*/ 161 h 276"/>
                  <a:gd name="T82" fmla="*/ 83 w 331"/>
                  <a:gd name="T83" fmla="*/ 165 h 276"/>
                  <a:gd name="T84" fmla="*/ 78 w 331"/>
                  <a:gd name="T85" fmla="*/ 170 h 276"/>
                  <a:gd name="T86" fmla="*/ 73 w 331"/>
                  <a:gd name="T87" fmla="*/ 175 h 276"/>
                  <a:gd name="T88" fmla="*/ 69 w 331"/>
                  <a:gd name="T89" fmla="*/ 179 h 276"/>
                  <a:gd name="T90" fmla="*/ 64 w 331"/>
                  <a:gd name="T91" fmla="*/ 184 h 276"/>
                  <a:gd name="T92" fmla="*/ 59 w 331"/>
                  <a:gd name="T93" fmla="*/ 189 h 276"/>
                  <a:gd name="T94" fmla="*/ 56 w 331"/>
                  <a:gd name="T95" fmla="*/ 194 h 276"/>
                  <a:gd name="T96" fmla="*/ 51 w 331"/>
                  <a:gd name="T97" fmla="*/ 199 h 276"/>
                  <a:gd name="T98" fmla="*/ 47 w 331"/>
                  <a:gd name="T99" fmla="*/ 204 h 276"/>
                  <a:gd name="T100" fmla="*/ 44 w 331"/>
                  <a:gd name="T101" fmla="*/ 210 h 276"/>
                  <a:gd name="T102" fmla="*/ 39 w 331"/>
                  <a:gd name="T103" fmla="*/ 215 h 276"/>
                  <a:gd name="T104" fmla="*/ 35 w 331"/>
                  <a:gd name="T105" fmla="*/ 221 h 276"/>
                  <a:gd name="T106" fmla="*/ 32 w 331"/>
                  <a:gd name="T107" fmla="*/ 225 h 276"/>
                  <a:gd name="T108" fmla="*/ 29 w 331"/>
                  <a:gd name="T109" fmla="*/ 231 h 276"/>
                  <a:gd name="T110" fmla="*/ 23 w 331"/>
                  <a:gd name="T111" fmla="*/ 236 h 276"/>
                  <a:gd name="T112" fmla="*/ 20 w 331"/>
                  <a:gd name="T113" fmla="*/ 242 h 276"/>
                  <a:gd name="T114" fmla="*/ 17 w 331"/>
                  <a:gd name="T115" fmla="*/ 247 h 276"/>
                  <a:gd name="T116" fmla="*/ 13 w 331"/>
                  <a:gd name="T117" fmla="*/ 252 h 276"/>
                  <a:gd name="T118" fmla="*/ 10 w 331"/>
                  <a:gd name="T119" fmla="*/ 258 h 276"/>
                  <a:gd name="T120" fmla="*/ 6 w 331"/>
                  <a:gd name="T121" fmla="*/ 263 h 276"/>
                  <a:gd name="T122" fmla="*/ 3 w 331"/>
                  <a:gd name="T123" fmla="*/ 269 h 276"/>
                  <a:gd name="T124" fmla="*/ 0 w 331"/>
                  <a:gd name="T125" fmla="*/ 275 h 27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1"/>
                  <a:gd name="T190" fmla="*/ 0 h 276"/>
                  <a:gd name="T191" fmla="*/ 331 w 331"/>
                  <a:gd name="T192" fmla="*/ 276 h 27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1" h="276">
                    <a:moveTo>
                      <a:pt x="330" y="0"/>
                    </a:moveTo>
                    <a:lnTo>
                      <a:pt x="323" y="4"/>
                    </a:lnTo>
                    <a:lnTo>
                      <a:pt x="315" y="7"/>
                    </a:lnTo>
                    <a:lnTo>
                      <a:pt x="308" y="11"/>
                    </a:lnTo>
                    <a:lnTo>
                      <a:pt x="301" y="13"/>
                    </a:lnTo>
                    <a:lnTo>
                      <a:pt x="294" y="17"/>
                    </a:lnTo>
                    <a:lnTo>
                      <a:pt x="288" y="20"/>
                    </a:lnTo>
                    <a:lnTo>
                      <a:pt x="279" y="24"/>
                    </a:lnTo>
                    <a:lnTo>
                      <a:pt x="272" y="28"/>
                    </a:lnTo>
                    <a:lnTo>
                      <a:pt x="265" y="31"/>
                    </a:lnTo>
                    <a:lnTo>
                      <a:pt x="259" y="34"/>
                    </a:lnTo>
                    <a:lnTo>
                      <a:pt x="252" y="38"/>
                    </a:lnTo>
                    <a:lnTo>
                      <a:pt x="245" y="42"/>
                    </a:lnTo>
                    <a:lnTo>
                      <a:pt x="240" y="45"/>
                    </a:lnTo>
                    <a:lnTo>
                      <a:pt x="233" y="50"/>
                    </a:lnTo>
                    <a:lnTo>
                      <a:pt x="226" y="54"/>
                    </a:lnTo>
                    <a:lnTo>
                      <a:pt x="219" y="57"/>
                    </a:lnTo>
                    <a:lnTo>
                      <a:pt x="213" y="60"/>
                    </a:lnTo>
                    <a:lnTo>
                      <a:pt x="208" y="65"/>
                    </a:lnTo>
                    <a:lnTo>
                      <a:pt x="201" y="69"/>
                    </a:lnTo>
                    <a:lnTo>
                      <a:pt x="196" y="72"/>
                    </a:lnTo>
                    <a:lnTo>
                      <a:pt x="189" y="77"/>
                    </a:lnTo>
                    <a:lnTo>
                      <a:pt x="184" y="81"/>
                    </a:lnTo>
                    <a:lnTo>
                      <a:pt x="177" y="85"/>
                    </a:lnTo>
                    <a:lnTo>
                      <a:pt x="172" y="88"/>
                    </a:lnTo>
                    <a:lnTo>
                      <a:pt x="165" y="93"/>
                    </a:lnTo>
                    <a:lnTo>
                      <a:pt x="160" y="97"/>
                    </a:lnTo>
                    <a:lnTo>
                      <a:pt x="155" y="102"/>
                    </a:lnTo>
                    <a:lnTo>
                      <a:pt x="148" y="105"/>
                    </a:lnTo>
                    <a:lnTo>
                      <a:pt x="143" y="110"/>
                    </a:lnTo>
                    <a:lnTo>
                      <a:pt x="138" y="114"/>
                    </a:lnTo>
                    <a:lnTo>
                      <a:pt x="133" y="119"/>
                    </a:lnTo>
                    <a:lnTo>
                      <a:pt x="127" y="123"/>
                    </a:lnTo>
                    <a:lnTo>
                      <a:pt x="122" y="128"/>
                    </a:lnTo>
                    <a:lnTo>
                      <a:pt x="117" y="132"/>
                    </a:lnTo>
                    <a:lnTo>
                      <a:pt x="112" y="137"/>
                    </a:lnTo>
                    <a:lnTo>
                      <a:pt x="107" y="141"/>
                    </a:lnTo>
                    <a:lnTo>
                      <a:pt x="102" y="146"/>
                    </a:lnTo>
                    <a:lnTo>
                      <a:pt x="97" y="151"/>
                    </a:lnTo>
                    <a:lnTo>
                      <a:pt x="92" y="156"/>
                    </a:lnTo>
                    <a:lnTo>
                      <a:pt x="86" y="161"/>
                    </a:lnTo>
                    <a:lnTo>
                      <a:pt x="83" y="165"/>
                    </a:lnTo>
                    <a:lnTo>
                      <a:pt x="78" y="170"/>
                    </a:lnTo>
                    <a:lnTo>
                      <a:pt x="73" y="175"/>
                    </a:lnTo>
                    <a:lnTo>
                      <a:pt x="69" y="179"/>
                    </a:lnTo>
                    <a:lnTo>
                      <a:pt x="64" y="184"/>
                    </a:lnTo>
                    <a:lnTo>
                      <a:pt x="59" y="189"/>
                    </a:lnTo>
                    <a:lnTo>
                      <a:pt x="56" y="194"/>
                    </a:lnTo>
                    <a:lnTo>
                      <a:pt x="51" y="199"/>
                    </a:lnTo>
                    <a:lnTo>
                      <a:pt x="47" y="204"/>
                    </a:lnTo>
                    <a:lnTo>
                      <a:pt x="44" y="210"/>
                    </a:lnTo>
                    <a:lnTo>
                      <a:pt x="39" y="215"/>
                    </a:lnTo>
                    <a:lnTo>
                      <a:pt x="35" y="221"/>
                    </a:lnTo>
                    <a:lnTo>
                      <a:pt x="32" y="225"/>
                    </a:lnTo>
                    <a:lnTo>
                      <a:pt x="29" y="231"/>
                    </a:lnTo>
                    <a:lnTo>
                      <a:pt x="23" y="236"/>
                    </a:lnTo>
                    <a:lnTo>
                      <a:pt x="20" y="242"/>
                    </a:lnTo>
                    <a:lnTo>
                      <a:pt x="17" y="247"/>
                    </a:lnTo>
                    <a:lnTo>
                      <a:pt x="13" y="252"/>
                    </a:lnTo>
                    <a:lnTo>
                      <a:pt x="10" y="258"/>
                    </a:lnTo>
                    <a:lnTo>
                      <a:pt x="6" y="263"/>
                    </a:lnTo>
                    <a:lnTo>
                      <a:pt x="3" y="269"/>
                    </a:lnTo>
                    <a:lnTo>
                      <a:pt x="0" y="275"/>
                    </a:lnTo>
                  </a:path>
                </a:pathLst>
              </a:custGeom>
              <a:noFill/>
              <a:ln w="381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505" name="Line 28"/>
              <p:cNvSpPr>
                <a:spLocks noChangeShapeType="1"/>
              </p:cNvSpPr>
              <p:nvPr/>
            </p:nvSpPr>
            <p:spPr bwMode="auto">
              <a:xfrm flipH="1">
                <a:off x="2688" y="1760"/>
                <a:ext cx="38" cy="1"/>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506" name="Line 29"/>
              <p:cNvSpPr>
                <a:spLocks noChangeShapeType="1"/>
              </p:cNvSpPr>
              <p:nvPr/>
            </p:nvSpPr>
            <p:spPr bwMode="auto">
              <a:xfrm flipH="1">
                <a:off x="2354" y="2037"/>
                <a:ext cx="35" cy="6"/>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6" name="Group 31"/>
            <p:cNvGrpSpPr>
              <a:grpSpLocks/>
            </p:cNvGrpSpPr>
            <p:nvPr/>
          </p:nvGrpSpPr>
          <p:grpSpPr bwMode="auto">
            <a:xfrm flipH="1">
              <a:off x="1700" y="1163"/>
              <a:ext cx="592" cy="743"/>
              <a:chOff x="1726" y="1215"/>
              <a:chExt cx="592" cy="743"/>
            </a:xfrm>
          </p:grpSpPr>
          <p:sp>
            <p:nvSpPr>
              <p:cNvPr id="61489" name="Freeform 32"/>
              <p:cNvSpPr>
                <a:spLocks/>
              </p:cNvSpPr>
              <p:nvPr/>
            </p:nvSpPr>
            <p:spPr bwMode="auto">
              <a:xfrm>
                <a:off x="2097" y="1415"/>
                <a:ext cx="221" cy="304"/>
              </a:xfrm>
              <a:custGeom>
                <a:avLst/>
                <a:gdLst>
                  <a:gd name="T0" fmla="*/ 0 w 221"/>
                  <a:gd name="T1" fmla="*/ 0 h 304"/>
                  <a:gd name="T2" fmla="*/ 14 w 221"/>
                  <a:gd name="T3" fmla="*/ 5 h 304"/>
                  <a:gd name="T4" fmla="*/ 28 w 221"/>
                  <a:gd name="T5" fmla="*/ 9 h 304"/>
                  <a:gd name="T6" fmla="*/ 41 w 221"/>
                  <a:gd name="T7" fmla="*/ 14 h 304"/>
                  <a:gd name="T8" fmla="*/ 53 w 221"/>
                  <a:gd name="T9" fmla="*/ 19 h 304"/>
                  <a:gd name="T10" fmla="*/ 65 w 221"/>
                  <a:gd name="T11" fmla="*/ 24 h 304"/>
                  <a:gd name="T12" fmla="*/ 77 w 221"/>
                  <a:gd name="T13" fmla="*/ 29 h 304"/>
                  <a:gd name="T14" fmla="*/ 89 w 221"/>
                  <a:gd name="T15" fmla="*/ 34 h 304"/>
                  <a:gd name="T16" fmla="*/ 99 w 221"/>
                  <a:gd name="T17" fmla="*/ 39 h 304"/>
                  <a:gd name="T18" fmla="*/ 110 w 221"/>
                  <a:gd name="T19" fmla="*/ 44 h 304"/>
                  <a:gd name="T20" fmla="*/ 120 w 221"/>
                  <a:gd name="T21" fmla="*/ 49 h 304"/>
                  <a:gd name="T22" fmla="*/ 128 w 221"/>
                  <a:gd name="T23" fmla="*/ 54 h 304"/>
                  <a:gd name="T24" fmla="*/ 139 w 221"/>
                  <a:gd name="T25" fmla="*/ 58 h 304"/>
                  <a:gd name="T26" fmla="*/ 145 w 221"/>
                  <a:gd name="T27" fmla="*/ 63 h 304"/>
                  <a:gd name="T28" fmla="*/ 154 w 221"/>
                  <a:gd name="T29" fmla="*/ 68 h 304"/>
                  <a:gd name="T30" fmla="*/ 162 w 221"/>
                  <a:gd name="T31" fmla="*/ 73 h 304"/>
                  <a:gd name="T32" fmla="*/ 169 w 221"/>
                  <a:gd name="T33" fmla="*/ 78 h 304"/>
                  <a:gd name="T34" fmla="*/ 176 w 221"/>
                  <a:gd name="T35" fmla="*/ 83 h 304"/>
                  <a:gd name="T36" fmla="*/ 181 w 221"/>
                  <a:gd name="T37" fmla="*/ 88 h 304"/>
                  <a:gd name="T38" fmla="*/ 188 w 221"/>
                  <a:gd name="T39" fmla="*/ 93 h 304"/>
                  <a:gd name="T40" fmla="*/ 193 w 221"/>
                  <a:gd name="T41" fmla="*/ 98 h 304"/>
                  <a:gd name="T42" fmla="*/ 198 w 221"/>
                  <a:gd name="T43" fmla="*/ 102 h 304"/>
                  <a:gd name="T44" fmla="*/ 202 w 221"/>
                  <a:gd name="T45" fmla="*/ 107 h 304"/>
                  <a:gd name="T46" fmla="*/ 205 w 221"/>
                  <a:gd name="T47" fmla="*/ 112 h 304"/>
                  <a:gd name="T48" fmla="*/ 208 w 221"/>
                  <a:gd name="T49" fmla="*/ 117 h 304"/>
                  <a:gd name="T50" fmla="*/ 212 w 221"/>
                  <a:gd name="T51" fmla="*/ 122 h 304"/>
                  <a:gd name="T52" fmla="*/ 215 w 221"/>
                  <a:gd name="T53" fmla="*/ 127 h 304"/>
                  <a:gd name="T54" fmla="*/ 217 w 221"/>
                  <a:gd name="T55" fmla="*/ 132 h 304"/>
                  <a:gd name="T56" fmla="*/ 219 w 221"/>
                  <a:gd name="T57" fmla="*/ 137 h 304"/>
                  <a:gd name="T58" fmla="*/ 219 w 221"/>
                  <a:gd name="T59" fmla="*/ 142 h 304"/>
                  <a:gd name="T60" fmla="*/ 220 w 221"/>
                  <a:gd name="T61" fmla="*/ 147 h 304"/>
                  <a:gd name="T62" fmla="*/ 220 w 221"/>
                  <a:gd name="T63" fmla="*/ 151 h 304"/>
                  <a:gd name="T64" fmla="*/ 220 w 221"/>
                  <a:gd name="T65" fmla="*/ 156 h 304"/>
                  <a:gd name="T66" fmla="*/ 219 w 221"/>
                  <a:gd name="T67" fmla="*/ 161 h 304"/>
                  <a:gd name="T68" fmla="*/ 219 w 221"/>
                  <a:gd name="T69" fmla="*/ 166 h 304"/>
                  <a:gd name="T70" fmla="*/ 217 w 221"/>
                  <a:gd name="T71" fmla="*/ 171 h 304"/>
                  <a:gd name="T72" fmla="*/ 215 w 221"/>
                  <a:gd name="T73" fmla="*/ 176 h 304"/>
                  <a:gd name="T74" fmla="*/ 212 w 221"/>
                  <a:gd name="T75" fmla="*/ 181 h 304"/>
                  <a:gd name="T76" fmla="*/ 208 w 221"/>
                  <a:gd name="T77" fmla="*/ 186 h 304"/>
                  <a:gd name="T78" fmla="*/ 205 w 221"/>
                  <a:gd name="T79" fmla="*/ 191 h 304"/>
                  <a:gd name="T80" fmla="*/ 202 w 221"/>
                  <a:gd name="T81" fmla="*/ 195 h 304"/>
                  <a:gd name="T82" fmla="*/ 198 w 221"/>
                  <a:gd name="T83" fmla="*/ 200 h 304"/>
                  <a:gd name="T84" fmla="*/ 193 w 221"/>
                  <a:gd name="T85" fmla="*/ 205 h 304"/>
                  <a:gd name="T86" fmla="*/ 188 w 221"/>
                  <a:gd name="T87" fmla="*/ 210 h 304"/>
                  <a:gd name="T88" fmla="*/ 181 w 221"/>
                  <a:gd name="T89" fmla="*/ 215 h 304"/>
                  <a:gd name="T90" fmla="*/ 176 w 221"/>
                  <a:gd name="T91" fmla="*/ 220 h 304"/>
                  <a:gd name="T92" fmla="*/ 169 w 221"/>
                  <a:gd name="T93" fmla="*/ 225 h 304"/>
                  <a:gd name="T94" fmla="*/ 162 w 221"/>
                  <a:gd name="T95" fmla="*/ 230 h 304"/>
                  <a:gd name="T96" fmla="*/ 154 w 221"/>
                  <a:gd name="T97" fmla="*/ 235 h 304"/>
                  <a:gd name="T98" fmla="*/ 145 w 221"/>
                  <a:gd name="T99" fmla="*/ 240 h 304"/>
                  <a:gd name="T100" fmla="*/ 139 w 221"/>
                  <a:gd name="T101" fmla="*/ 244 h 304"/>
                  <a:gd name="T102" fmla="*/ 128 w 221"/>
                  <a:gd name="T103" fmla="*/ 249 h 304"/>
                  <a:gd name="T104" fmla="*/ 120 w 221"/>
                  <a:gd name="T105" fmla="*/ 254 h 304"/>
                  <a:gd name="T106" fmla="*/ 110 w 221"/>
                  <a:gd name="T107" fmla="*/ 259 h 304"/>
                  <a:gd name="T108" fmla="*/ 99 w 221"/>
                  <a:gd name="T109" fmla="*/ 264 h 304"/>
                  <a:gd name="T110" fmla="*/ 89 w 221"/>
                  <a:gd name="T111" fmla="*/ 269 h 304"/>
                  <a:gd name="T112" fmla="*/ 77 w 221"/>
                  <a:gd name="T113" fmla="*/ 274 h 304"/>
                  <a:gd name="T114" fmla="*/ 65 w 221"/>
                  <a:gd name="T115" fmla="*/ 279 h 304"/>
                  <a:gd name="T116" fmla="*/ 53 w 221"/>
                  <a:gd name="T117" fmla="*/ 284 h 304"/>
                  <a:gd name="T118" fmla="*/ 41 w 221"/>
                  <a:gd name="T119" fmla="*/ 288 h 304"/>
                  <a:gd name="T120" fmla="*/ 28 w 221"/>
                  <a:gd name="T121" fmla="*/ 293 h 304"/>
                  <a:gd name="T122" fmla="*/ 14 w 221"/>
                  <a:gd name="T123" fmla="*/ 298 h 304"/>
                  <a:gd name="T124" fmla="*/ 0 w 221"/>
                  <a:gd name="T125" fmla="*/ 303 h 30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21"/>
                  <a:gd name="T190" fmla="*/ 0 h 304"/>
                  <a:gd name="T191" fmla="*/ 221 w 221"/>
                  <a:gd name="T192" fmla="*/ 304 h 30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21" h="304">
                    <a:moveTo>
                      <a:pt x="0" y="0"/>
                    </a:moveTo>
                    <a:lnTo>
                      <a:pt x="14" y="5"/>
                    </a:lnTo>
                    <a:lnTo>
                      <a:pt x="28" y="9"/>
                    </a:lnTo>
                    <a:lnTo>
                      <a:pt x="41" y="14"/>
                    </a:lnTo>
                    <a:lnTo>
                      <a:pt x="53" y="19"/>
                    </a:lnTo>
                    <a:lnTo>
                      <a:pt x="65" y="24"/>
                    </a:lnTo>
                    <a:lnTo>
                      <a:pt x="77" y="29"/>
                    </a:lnTo>
                    <a:lnTo>
                      <a:pt x="89" y="34"/>
                    </a:lnTo>
                    <a:lnTo>
                      <a:pt x="99" y="39"/>
                    </a:lnTo>
                    <a:lnTo>
                      <a:pt x="110" y="44"/>
                    </a:lnTo>
                    <a:lnTo>
                      <a:pt x="120" y="49"/>
                    </a:lnTo>
                    <a:lnTo>
                      <a:pt x="128" y="54"/>
                    </a:lnTo>
                    <a:lnTo>
                      <a:pt x="139" y="58"/>
                    </a:lnTo>
                    <a:lnTo>
                      <a:pt x="145" y="63"/>
                    </a:lnTo>
                    <a:lnTo>
                      <a:pt x="154" y="68"/>
                    </a:lnTo>
                    <a:lnTo>
                      <a:pt x="162" y="73"/>
                    </a:lnTo>
                    <a:lnTo>
                      <a:pt x="169" y="78"/>
                    </a:lnTo>
                    <a:lnTo>
                      <a:pt x="176" y="83"/>
                    </a:lnTo>
                    <a:lnTo>
                      <a:pt x="181" y="88"/>
                    </a:lnTo>
                    <a:lnTo>
                      <a:pt x="188" y="93"/>
                    </a:lnTo>
                    <a:lnTo>
                      <a:pt x="193" y="98"/>
                    </a:lnTo>
                    <a:lnTo>
                      <a:pt x="198" y="102"/>
                    </a:lnTo>
                    <a:lnTo>
                      <a:pt x="202" y="107"/>
                    </a:lnTo>
                    <a:lnTo>
                      <a:pt x="205" y="112"/>
                    </a:lnTo>
                    <a:lnTo>
                      <a:pt x="208" y="117"/>
                    </a:lnTo>
                    <a:lnTo>
                      <a:pt x="212" y="122"/>
                    </a:lnTo>
                    <a:lnTo>
                      <a:pt x="215" y="127"/>
                    </a:lnTo>
                    <a:lnTo>
                      <a:pt x="217" y="132"/>
                    </a:lnTo>
                    <a:lnTo>
                      <a:pt x="219" y="137"/>
                    </a:lnTo>
                    <a:lnTo>
                      <a:pt x="219" y="142"/>
                    </a:lnTo>
                    <a:lnTo>
                      <a:pt x="220" y="147"/>
                    </a:lnTo>
                    <a:lnTo>
                      <a:pt x="220" y="151"/>
                    </a:lnTo>
                    <a:lnTo>
                      <a:pt x="220" y="156"/>
                    </a:lnTo>
                    <a:lnTo>
                      <a:pt x="219" y="161"/>
                    </a:lnTo>
                    <a:lnTo>
                      <a:pt x="219" y="166"/>
                    </a:lnTo>
                    <a:lnTo>
                      <a:pt x="217" y="171"/>
                    </a:lnTo>
                    <a:lnTo>
                      <a:pt x="215" y="176"/>
                    </a:lnTo>
                    <a:lnTo>
                      <a:pt x="212" y="181"/>
                    </a:lnTo>
                    <a:lnTo>
                      <a:pt x="208" y="186"/>
                    </a:lnTo>
                    <a:lnTo>
                      <a:pt x="205" y="191"/>
                    </a:lnTo>
                    <a:lnTo>
                      <a:pt x="202" y="195"/>
                    </a:lnTo>
                    <a:lnTo>
                      <a:pt x="198" y="200"/>
                    </a:lnTo>
                    <a:lnTo>
                      <a:pt x="193" y="205"/>
                    </a:lnTo>
                    <a:lnTo>
                      <a:pt x="188" y="210"/>
                    </a:lnTo>
                    <a:lnTo>
                      <a:pt x="181" y="215"/>
                    </a:lnTo>
                    <a:lnTo>
                      <a:pt x="176" y="220"/>
                    </a:lnTo>
                    <a:lnTo>
                      <a:pt x="169" y="225"/>
                    </a:lnTo>
                    <a:lnTo>
                      <a:pt x="162" y="230"/>
                    </a:lnTo>
                    <a:lnTo>
                      <a:pt x="154" y="235"/>
                    </a:lnTo>
                    <a:lnTo>
                      <a:pt x="145" y="240"/>
                    </a:lnTo>
                    <a:lnTo>
                      <a:pt x="139" y="244"/>
                    </a:lnTo>
                    <a:lnTo>
                      <a:pt x="128" y="249"/>
                    </a:lnTo>
                    <a:lnTo>
                      <a:pt x="120" y="254"/>
                    </a:lnTo>
                    <a:lnTo>
                      <a:pt x="110" y="259"/>
                    </a:lnTo>
                    <a:lnTo>
                      <a:pt x="99" y="264"/>
                    </a:lnTo>
                    <a:lnTo>
                      <a:pt x="89" y="269"/>
                    </a:lnTo>
                    <a:lnTo>
                      <a:pt x="77" y="274"/>
                    </a:lnTo>
                    <a:lnTo>
                      <a:pt x="65" y="279"/>
                    </a:lnTo>
                    <a:lnTo>
                      <a:pt x="53" y="284"/>
                    </a:lnTo>
                    <a:lnTo>
                      <a:pt x="41" y="288"/>
                    </a:lnTo>
                    <a:lnTo>
                      <a:pt x="28" y="293"/>
                    </a:lnTo>
                    <a:lnTo>
                      <a:pt x="14" y="298"/>
                    </a:lnTo>
                    <a:lnTo>
                      <a:pt x="0" y="303"/>
                    </a:lnTo>
                  </a:path>
                </a:pathLst>
              </a:custGeom>
              <a:noFill/>
              <a:ln w="381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90" name="Line 33"/>
              <p:cNvSpPr>
                <a:spLocks noChangeShapeType="1"/>
              </p:cNvSpPr>
              <p:nvPr/>
            </p:nvSpPr>
            <p:spPr bwMode="auto">
              <a:xfrm>
                <a:off x="2083" y="1411"/>
                <a:ext cx="14" cy="4"/>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91" name="Line 34"/>
              <p:cNvSpPr>
                <a:spLocks noChangeShapeType="1"/>
              </p:cNvSpPr>
              <p:nvPr/>
            </p:nvSpPr>
            <p:spPr bwMode="auto">
              <a:xfrm flipH="1">
                <a:off x="2067" y="1719"/>
                <a:ext cx="46" cy="4"/>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92" name="Freeform 35"/>
              <p:cNvSpPr>
                <a:spLocks/>
              </p:cNvSpPr>
              <p:nvPr/>
            </p:nvSpPr>
            <p:spPr bwMode="auto">
              <a:xfrm>
                <a:off x="1744" y="1218"/>
                <a:ext cx="332" cy="191"/>
              </a:xfrm>
              <a:custGeom>
                <a:avLst/>
                <a:gdLst>
                  <a:gd name="T0" fmla="*/ 0 w 332"/>
                  <a:gd name="T1" fmla="*/ 0 h 191"/>
                  <a:gd name="T2" fmla="*/ 3 w 332"/>
                  <a:gd name="T3" fmla="*/ 4 h 191"/>
                  <a:gd name="T4" fmla="*/ 9 w 332"/>
                  <a:gd name="T5" fmla="*/ 8 h 191"/>
                  <a:gd name="T6" fmla="*/ 12 w 332"/>
                  <a:gd name="T7" fmla="*/ 12 h 191"/>
                  <a:gd name="T8" fmla="*/ 15 w 332"/>
                  <a:gd name="T9" fmla="*/ 17 h 191"/>
                  <a:gd name="T10" fmla="*/ 19 w 332"/>
                  <a:gd name="T11" fmla="*/ 21 h 191"/>
                  <a:gd name="T12" fmla="*/ 22 w 332"/>
                  <a:gd name="T13" fmla="*/ 25 h 191"/>
                  <a:gd name="T14" fmla="*/ 26 w 332"/>
                  <a:gd name="T15" fmla="*/ 29 h 191"/>
                  <a:gd name="T16" fmla="*/ 31 w 332"/>
                  <a:gd name="T17" fmla="*/ 33 h 191"/>
                  <a:gd name="T18" fmla="*/ 34 w 332"/>
                  <a:gd name="T19" fmla="*/ 37 h 191"/>
                  <a:gd name="T20" fmla="*/ 38 w 332"/>
                  <a:gd name="T21" fmla="*/ 41 h 191"/>
                  <a:gd name="T22" fmla="*/ 43 w 332"/>
                  <a:gd name="T23" fmla="*/ 44 h 191"/>
                  <a:gd name="T24" fmla="*/ 46 w 332"/>
                  <a:gd name="T25" fmla="*/ 47 h 191"/>
                  <a:gd name="T26" fmla="*/ 49 w 332"/>
                  <a:gd name="T27" fmla="*/ 51 h 191"/>
                  <a:gd name="T28" fmla="*/ 55 w 332"/>
                  <a:gd name="T29" fmla="*/ 55 h 191"/>
                  <a:gd name="T30" fmla="*/ 58 w 332"/>
                  <a:gd name="T31" fmla="*/ 59 h 191"/>
                  <a:gd name="T32" fmla="*/ 63 w 332"/>
                  <a:gd name="T33" fmla="*/ 62 h 191"/>
                  <a:gd name="T34" fmla="*/ 68 w 332"/>
                  <a:gd name="T35" fmla="*/ 66 h 191"/>
                  <a:gd name="T36" fmla="*/ 72 w 332"/>
                  <a:gd name="T37" fmla="*/ 70 h 191"/>
                  <a:gd name="T38" fmla="*/ 77 w 332"/>
                  <a:gd name="T39" fmla="*/ 73 h 191"/>
                  <a:gd name="T40" fmla="*/ 82 w 332"/>
                  <a:gd name="T41" fmla="*/ 77 h 191"/>
                  <a:gd name="T42" fmla="*/ 85 w 332"/>
                  <a:gd name="T43" fmla="*/ 80 h 191"/>
                  <a:gd name="T44" fmla="*/ 90 w 332"/>
                  <a:gd name="T45" fmla="*/ 84 h 191"/>
                  <a:gd name="T46" fmla="*/ 96 w 332"/>
                  <a:gd name="T47" fmla="*/ 87 h 191"/>
                  <a:gd name="T48" fmla="*/ 101 w 332"/>
                  <a:gd name="T49" fmla="*/ 90 h 191"/>
                  <a:gd name="T50" fmla="*/ 106 w 332"/>
                  <a:gd name="T51" fmla="*/ 93 h 191"/>
                  <a:gd name="T52" fmla="*/ 111 w 332"/>
                  <a:gd name="T53" fmla="*/ 96 h 191"/>
                  <a:gd name="T54" fmla="*/ 116 w 332"/>
                  <a:gd name="T55" fmla="*/ 99 h 191"/>
                  <a:gd name="T56" fmla="*/ 121 w 332"/>
                  <a:gd name="T57" fmla="*/ 103 h 191"/>
                  <a:gd name="T58" fmla="*/ 126 w 332"/>
                  <a:gd name="T59" fmla="*/ 106 h 191"/>
                  <a:gd name="T60" fmla="*/ 131 w 332"/>
                  <a:gd name="T61" fmla="*/ 109 h 191"/>
                  <a:gd name="T62" fmla="*/ 136 w 332"/>
                  <a:gd name="T63" fmla="*/ 112 h 191"/>
                  <a:gd name="T64" fmla="*/ 142 w 332"/>
                  <a:gd name="T65" fmla="*/ 115 h 191"/>
                  <a:gd name="T66" fmla="*/ 147 w 332"/>
                  <a:gd name="T67" fmla="*/ 118 h 191"/>
                  <a:gd name="T68" fmla="*/ 152 w 332"/>
                  <a:gd name="T69" fmla="*/ 121 h 191"/>
                  <a:gd name="T70" fmla="*/ 159 w 332"/>
                  <a:gd name="T71" fmla="*/ 124 h 191"/>
                  <a:gd name="T72" fmla="*/ 164 w 332"/>
                  <a:gd name="T73" fmla="*/ 127 h 191"/>
                  <a:gd name="T74" fmla="*/ 169 w 332"/>
                  <a:gd name="T75" fmla="*/ 130 h 191"/>
                  <a:gd name="T76" fmla="*/ 176 w 332"/>
                  <a:gd name="T77" fmla="*/ 133 h 191"/>
                  <a:gd name="T78" fmla="*/ 181 w 332"/>
                  <a:gd name="T79" fmla="*/ 136 h 191"/>
                  <a:gd name="T80" fmla="*/ 186 w 332"/>
                  <a:gd name="T81" fmla="*/ 138 h 191"/>
                  <a:gd name="T82" fmla="*/ 193 w 332"/>
                  <a:gd name="T83" fmla="*/ 141 h 191"/>
                  <a:gd name="T84" fmla="*/ 198 w 332"/>
                  <a:gd name="T85" fmla="*/ 143 h 191"/>
                  <a:gd name="T86" fmla="*/ 205 w 332"/>
                  <a:gd name="T87" fmla="*/ 146 h 191"/>
                  <a:gd name="T88" fmla="*/ 210 w 332"/>
                  <a:gd name="T89" fmla="*/ 149 h 191"/>
                  <a:gd name="T90" fmla="*/ 217 w 332"/>
                  <a:gd name="T91" fmla="*/ 151 h 191"/>
                  <a:gd name="T92" fmla="*/ 223 w 332"/>
                  <a:gd name="T93" fmla="*/ 154 h 191"/>
                  <a:gd name="T94" fmla="*/ 228 w 332"/>
                  <a:gd name="T95" fmla="*/ 157 h 191"/>
                  <a:gd name="T96" fmla="*/ 235 w 332"/>
                  <a:gd name="T97" fmla="*/ 159 h 191"/>
                  <a:gd name="T98" fmla="*/ 242 w 332"/>
                  <a:gd name="T99" fmla="*/ 162 h 191"/>
                  <a:gd name="T100" fmla="*/ 249 w 332"/>
                  <a:gd name="T101" fmla="*/ 164 h 191"/>
                  <a:gd name="T102" fmla="*/ 256 w 332"/>
                  <a:gd name="T103" fmla="*/ 166 h 191"/>
                  <a:gd name="T104" fmla="*/ 261 w 332"/>
                  <a:gd name="T105" fmla="*/ 169 h 191"/>
                  <a:gd name="T106" fmla="*/ 268 w 332"/>
                  <a:gd name="T107" fmla="*/ 171 h 191"/>
                  <a:gd name="T108" fmla="*/ 275 w 332"/>
                  <a:gd name="T109" fmla="*/ 173 h 191"/>
                  <a:gd name="T110" fmla="*/ 281 w 332"/>
                  <a:gd name="T111" fmla="*/ 176 h 191"/>
                  <a:gd name="T112" fmla="*/ 288 w 332"/>
                  <a:gd name="T113" fmla="*/ 178 h 191"/>
                  <a:gd name="T114" fmla="*/ 295 w 332"/>
                  <a:gd name="T115" fmla="*/ 180 h 191"/>
                  <a:gd name="T116" fmla="*/ 302 w 332"/>
                  <a:gd name="T117" fmla="*/ 182 h 191"/>
                  <a:gd name="T118" fmla="*/ 310 w 332"/>
                  <a:gd name="T119" fmla="*/ 184 h 191"/>
                  <a:gd name="T120" fmla="*/ 317 w 332"/>
                  <a:gd name="T121" fmla="*/ 185 h 191"/>
                  <a:gd name="T122" fmla="*/ 324 w 332"/>
                  <a:gd name="T123" fmla="*/ 188 h 191"/>
                  <a:gd name="T124" fmla="*/ 331 w 332"/>
                  <a:gd name="T125" fmla="*/ 190 h 19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2"/>
                  <a:gd name="T190" fmla="*/ 0 h 191"/>
                  <a:gd name="T191" fmla="*/ 332 w 332"/>
                  <a:gd name="T192" fmla="*/ 191 h 19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2" h="191">
                    <a:moveTo>
                      <a:pt x="0" y="0"/>
                    </a:moveTo>
                    <a:lnTo>
                      <a:pt x="3" y="4"/>
                    </a:lnTo>
                    <a:lnTo>
                      <a:pt x="9" y="8"/>
                    </a:lnTo>
                    <a:lnTo>
                      <a:pt x="12" y="12"/>
                    </a:lnTo>
                    <a:lnTo>
                      <a:pt x="15" y="17"/>
                    </a:lnTo>
                    <a:lnTo>
                      <a:pt x="19" y="21"/>
                    </a:lnTo>
                    <a:lnTo>
                      <a:pt x="22" y="25"/>
                    </a:lnTo>
                    <a:lnTo>
                      <a:pt x="26" y="29"/>
                    </a:lnTo>
                    <a:lnTo>
                      <a:pt x="31" y="33"/>
                    </a:lnTo>
                    <a:lnTo>
                      <a:pt x="34" y="37"/>
                    </a:lnTo>
                    <a:lnTo>
                      <a:pt x="38" y="41"/>
                    </a:lnTo>
                    <a:lnTo>
                      <a:pt x="43" y="44"/>
                    </a:lnTo>
                    <a:lnTo>
                      <a:pt x="46" y="47"/>
                    </a:lnTo>
                    <a:lnTo>
                      <a:pt x="49" y="51"/>
                    </a:lnTo>
                    <a:lnTo>
                      <a:pt x="55" y="55"/>
                    </a:lnTo>
                    <a:lnTo>
                      <a:pt x="58" y="59"/>
                    </a:lnTo>
                    <a:lnTo>
                      <a:pt x="63" y="62"/>
                    </a:lnTo>
                    <a:lnTo>
                      <a:pt x="68" y="66"/>
                    </a:lnTo>
                    <a:lnTo>
                      <a:pt x="72" y="70"/>
                    </a:lnTo>
                    <a:lnTo>
                      <a:pt x="77" y="73"/>
                    </a:lnTo>
                    <a:lnTo>
                      <a:pt x="82" y="77"/>
                    </a:lnTo>
                    <a:lnTo>
                      <a:pt x="85" y="80"/>
                    </a:lnTo>
                    <a:lnTo>
                      <a:pt x="90" y="84"/>
                    </a:lnTo>
                    <a:lnTo>
                      <a:pt x="96" y="87"/>
                    </a:lnTo>
                    <a:lnTo>
                      <a:pt x="101" y="90"/>
                    </a:lnTo>
                    <a:lnTo>
                      <a:pt x="106" y="93"/>
                    </a:lnTo>
                    <a:lnTo>
                      <a:pt x="111" y="96"/>
                    </a:lnTo>
                    <a:lnTo>
                      <a:pt x="116" y="99"/>
                    </a:lnTo>
                    <a:lnTo>
                      <a:pt x="121" y="103"/>
                    </a:lnTo>
                    <a:lnTo>
                      <a:pt x="126" y="106"/>
                    </a:lnTo>
                    <a:lnTo>
                      <a:pt x="131" y="109"/>
                    </a:lnTo>
                    <a:lnTo>
                      <a:pt x="136" y="112"/>
                    </a:lnTo>
                    <a:lnTo>
                      <a:pt x="142" y="115"/>
                    </a:lnTo>
                    <a:lnTo>
                      <a:pt x="147" y="118"/>
                    </a:lnTo>
                    <a:lnTo>
                      <a:pt x="152" y="121"/>
                    </a:lnTo>
                    <a:lnTo>
                      <a:pt x="159" y="124"/>
                    </a:lnTo>
                    <a:lnTo>
                      <a:pt x="164" y="127"/>
                    </a:lnTo>
                    <a:lnTo>
                      <a:pt x="169" y="130"/>
                    </a:lnTo>
                    <a:lnTo>
                      <a:pt x="176" y="133"/>
                    </a:lnTo>
                    <a:lnTo>
                      <a:pt x="181" y="136"/>
                    </a:lnTo>
                    <a:lnTo>
                      <a:pt x="186" y="138"/>
                    </a:lnTo>
                    <a:lnTo>
                      <a:pt x="193" y="141"/>
                    </a:lnTo>
                    <a:lnTo>
                      <a:pt x="198" y="143"/>
                    </a:lnTo>
                    <a:lnTo>
                      <a:pt x="205" y="146"/>
                    </a:lnTo>
                    <a:lnTo>
                      <a:pt x="210" y="149"/>
                    </a:lnTo>
                    <a:lnTo>
                      <a:pt x="217" y="151"/>
                    </a:lnTo>
                    <a:lnTo>
                      <a:pt x="223" y="154"/>
                    </a:lnTo>
                    <a:lnTo>
                      <a:pt x="228" y="157"/>
                    </a:lnTo>
                    <a:lnTo>
                      <a:pt x="235" y="159"/>
                    </a:lnTo>
                    <a:lnTo>
                      <a:pt x="242" y="162"/>
                    </a:lnTo>
                    <a:lnTo>
                      <a:pt x="249" y="164"/>
                    </a:lnTo>
                    <a:lnTo>
                      <a:pt x="256" y="166"/>
                    </a:lnTo>
                    <a:lnTo>
                      <a:pt x="261" y="169"/>
                    </a:lnTo>
                    <a:lnTo>
                      <a:pt x="268" y="171"/>
                    </a:lnTo>
                    <a:lnTo>
                      <a:pt x="275" y="173"/>
                    </a:lnTo>
                    <a:lnTo>
                      <a:pt x="281" y="176"/>
                    </a:lnTo>
                    <a:lnTo>
                      <a:pt x="288" y="178"/>
                    </a:lnTo>
                    <a:lnTo>
                      <a:pt x="295" y="180"/>
                    </a:lnTo>
                    <a:lnTo>
                      <a:pt x="302" y="182"/>
                    </a:lnTo>
                    <a:lnTo>
                      <a:pt x="310" y="184"/>
                    </a:lnTo>
                    <a:lnTo>
                      <a:pt x="317" y="185"/>
                    </a:lnTo>
                    <a:lnTo>
                      <a:pt x="324" y="188"/>
                    </a:lnTo>
                    <a:lnTo>
                      <a:pt x="331" y="190"/>
                    </a:lnTo>
                  </a:path>
                </a:pathLst>
              </a:custGeom>
              <a:noFill/>
              <a:ln w="381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93" name="Line 36"/>
              <p:cNvSpPr>
                <a:spLocks noChangeShapeType="1"/>
              </p:cNvSpPr>
              <p:nvPr/>
            </p:nvSpPr>
            <p:spPr bwMode="auto">
              <a:xfrm>
                <a:off x="1742" y="1215"/>
                <a:ext cx="2" cy="3"/>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94" name="Line 37"/>
              <p:cNvSpPr>
                <a:spLocks noChangeShapeType="1"/>
              </p:cNvSpPr>
              <p:nvPr/>
            </p:nvSpPr>
            <p:spPr bwMode="auto">
              <a:xfrm>
                <a:off x="2076" y="1409"/>
                <a:ext cx="6" cy="1"/>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95" name="Freeform 38"/>
              <p:cNvSpPr>
                <a:spLocks/>
              </p:cNvSpPr>
              <p:nvPr/>
            </p:nvSpPr>
            <p:spPr bwMode="auto">
              <a:xfrm>
                <a:off x="1744" y="1725"/>
                <a:ext cx="332" cy="229"/>
              </a:xfrm>
              <a:custGeom>
                <a:avLst/>
                <a:gdLst>
                  <a:gd name="T0" fmla="*/ 331 w 332"/>
                  <a:gd name="T1" fmla="*/ 0 h 229"/>
                  <a:gd name="T2" fmla="*/ 324 w 332"/>
                  <a:gd name="T3" fmla="*/ 3 h 229"/>
                  <a:gd name="T4" fmla="*/ 315 w 332"/>
                  <a:gd name="T5" fmla="*/ 6 h 229"/>
                  <a:gd name="T6" fmla="*/ 309 w 332"/>
                  <a:gd name="T7" fmla="*/ 9 h 229"/>
                  <a:gd name="T8" fmla="*/ 302 w 332"/>
                  <a:gd name="T9" fmla="*/ 11 h 229"/>
                  <a:gd name="T10" fmla="*/ 295 w 332"/>
                  <a:gd name="T11" fmla="*/ 14 h 229"/>
                  <a:gd name="T12" fmla="*/ 288 w 332"/>
                  <a:gd name="T13" fmla="*/ 17 h 229"/>
                  <a:gd name="T14" fmla="*/ 280 w 332"/>
                  <a:gd name="T15" fmla="*/ 20 h 229"/>
                  <a:gd name="T16" fmla="*/ 273 w 332"/>
                  <a:gd name="T17" fmla="*/ 23 h 229"/>
                  <a:gd name="T18" fmla="*/ 266 w 332"/>
                  <a:gd name="T19" fmla="*/ 25 h 229"/>
                  <a:gd name="T20" fmla="*/ 259 w 332"/>
                  <a:gd name="T21" fmla="*/ 28 h 229"/>
                  <a:gd name="T22" fmla="*/ 252 w 332"/>
                  <a:gd name="T23" fmla="*/ 31 h 229"/>
                  <a:gd name="T24" fmla="*/ 246 w 332"/>
                  <a:gd name="T25" fmla="*/ 34 h 229"/>
                  <a:gd name="T26" fmla="*/ 240 w 332"/>
                  <a:gd name="T27" fmla="*/ 37 h 229"/>
                  <a:gd name="T28" fmla="*/ 234 w 332"/>
                  <a:gd name="T29" fmla="*/ 41 h 229"/>
                  <a:gd name="T30" fmla="*/ 227 w 332"/>
                  <a:gd name="T31" fmla="*/ 44 h 229"/>
                  <a:gd name="T32" fmla="*/ 220 w 332"/>
                  <a:gd name="T33" fmla="*/ 47 h 229"/>
                  <a:gd name="T34" fmla="*/ 213 w 332"/>
                  <a:gd name="T35" fmla="*/ 50 h 229"/>
                  <a:gd name="T36" fmla="*/ 208 w 332"/>
                  <a:gd name="T37" fmla="*/ 54 h 229"/>
                  <a:gd name="T38" fmla="*/ 201 w 332"/>
                  <a:gd name="T39" fmla="*/ 57 h 229"/>
                  <a:gd name="T40" fmla="*/ 196 w 332"/>
                  <a:gd name="T41" fmla="*/ 60 h 229"/>
                  <a:gd name="T42" fmla="*/ 189 w 332"/>
                  <a:gd name="T43" fmla="*/ 64 h 229"/>
                  <a:gd name="T44" fmla="*/ 184 w 332"/>
                  <a:gd name="T45" fmla="*/ 67 h 229"/>
                  <a:gd name="T46" fmla="*/ 177 w 332"/>
                  <a:gd name="T47" fmla="*/ 70 h 229"/>
                  <a:gd name="T48" fmla="*/ 172 w 332"/>
                  <a:gd name="T49" fmla="*/ 73 h 229"/>
                  <a:gd name="T50" fmla="*/ 165 w 332"/>
                  <a:gd name="T51" fmla="*/ 77 h 229"/>
                  <a:gd name="T52" fmla="*/ 160 w 332"/>
                  <a:gd name="T53" fmla="*/ 80 h 229"/>
                  <a:gd name="T54" fmla="*/ 155 w 332"/>
                  <a:gd name="T55" fmla="*/ 84 h 229"/>
                  <a:gd name="T56" fmla="*/ 148 w 332"/>
                  <a:gd name="T57" fmla="*/ 87 h 229"/>
                  <a:gd name="T58" fmla="*/ 143 w 332"/>
                  <a:gd name="T59" fmla="*/ 91 h 229"/>
                  <a:gd name="T60" fmla="*/ 138 w 332"/>
                  <a:gd name="T61" fmla="*/ 95 h 229"/>
                  <a:gd name="T62" fmla="*/ 133 w 332"/>
                  <a:gd name="T63" fmla="*/ 99 h 229"/>
                  <a:gd name="T64" fmla="*/ 128 w 332"/>
                  <a:gd name="T65" fmla="*/ 102 h 229"/>
                  <a:gd name="T66" fmla="*/ 123 w 332"/>
                  <a:gd name="T67" fmla="*/ 106 h 229"/>
                  <a:gd name="T68" fmla="*/ 118 w 332"/>
                  <a:gd name="T69" fmla="*/ 110 h 229"/>
                  <a:gd name="T70" fmla="*/ 113 w 332"/>
                  <a:gd name="T71" fmla="*/ 114 h 229"/>
                  <a:gd name="T72" fmla="*/ 107 w 332"/>
                  <a:gd name="T73" fmla="*/ 117 h 229"/>
                  <a:gd name="T74" fmla="*/ 102 w 332"/>
                  <a:gd name="T75" fmla="*/ 121 h 229"/>
                  <a:gd name="T76" fmla="*/ 97 w 332"/>
                  <a:gd name="T77" fmla="*/ 125 h 229"/>
                  <a:gd name="T78" fmla="*/ 92 w 332"/>
                  <a:gd name="T79" fmla="*/ 129 h 229"/>
                  <a:gd name="T80" fmla="*/ 87 w 332"/>
                  <a:gd name="T81" fmla="*/ 133 h 229"/>
                  <a:gd name="T82" fmla="*/ 84 w 332"/>
                  <a:gd name="T83" fmla="*/ 137 h 229"/>
                  <a:gd name="T84" fmla="*/ 78 w 332"/>
                  <a:gd name="T85" fmla="*/ 141 h 229"/>
                  <a:gd name="T86" fmla="*/ 73 w 332"/>
                  <a:gd name="T87" fmla="*/ 145 h 229"/>
                  <a:gd name="T88" fmla="*/ 70 w 332"/>
                  <a:gd name="T89" fmla="*/ 149 h 229"/>
                  <a:gd name="T90" fmla="*/ 65 w 332"/>
                  <a:gd name="T91" fmla="*/ 153 h 229"/>
                  <a:gd name="T92" fmla="*/ 60 w 332"/>
                  <a:gd name="T93" fmla="*/ 157 h 229"/>
                  <a:gd name="T94" fmla="*/ 56 w 332"/>
                  <a:gd name="T95" fmla="*/ 161 h 229"/>
                  <a:gd name="T96" fmla="*/ 51 w 332"/>
                  <a:gd name="T97" fmla="*/ 165 h 229"/>
                  <a:gd name="T98" fmla="*/ 48 w 332"/>
                  <a:gd name="T99" fmla="*/ 169 h 229"/>
                  <a:gd name="T100" fmla="*/ 44 w 332"/>
                  <a:gd name="T101" fmla="*/ 174 h 229"/>
                  <a:gd name="T102" fmla="*/ 39 w 332"/>
                  <a:gd name="T103" fmla="*/ 178 h 229"/>
                  <a:gd name="T104" fmla="*/ 36 w 332"/>
                  <a:gd name="T105" fmla="*/ 183 h 229"/>
                  <a:gd name="T106" fmla="*/ 32 w 332"/>
                  <a:gd name="T107" fmla="*/ 187 h 229"/>
                  <a:gd name="T108" fmla="*/ 29 w 332"/>
                  <a:gd name="T109" fmla="*/ 192 h 229"/>
                  <a:gd name="T110" fmla="*/ 24 w 332"/>
                  <a:gd name="T111" fmla="*/ 196 h 229"/>
                  <a:gd name="T112" fmla="*/ 21 w 332"/>
                  <a:gd name="T113" fmla="*/ 201 h 229"/>
                  <a:gd name="T114" fmla="*/ 17 w 332"/>
                  <a:gd name="T115" fmla="*/ 205 h 229"/>
                  <a:gd name="T116" fmla="*/ 14 w 332"/>
                  <a:gd name="T117" fmla="*/ 209 h 229"/>
                  <a:gd name="T118" fmla="*/ 10 w 332"/>
                  <a:gd name="T119" fmla="*/ 214 h 229"/>
                  <a:gd name="T120" fmla="*/ 7 w 332"/>
                  <a:gd name="T121" fmla="*/ 218 h 229"/>
                  <a:gd name="T122" fmla="*/ 3 w 332"/>
                  <a:gd name="T123" fmla="*/ 223 h 229"/>
                  <a:gd name="T124" fmla="*/ 0 w 332"/>
                  <a:gd name="T125" fmla="*/ 228 h 2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2"/>
                  <a:gd name="T190" fmla="*/ 0 h 229"/>
                  <a:gd name="T191" fmla="*/ 332 w 332"/>
                  <a:gd name="T192" fmla="*/ 229 h 22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2" h="229">
                    <a:moveTo>
                      <a:pt x="331" y="0"/>
                    </a:moveTo>
                    <a:lnTo>
                      <a:pt x="324" y="3"/>
                    </a:lnTo>
                    <a:lnTo>
                      <a:pt x="315" y="6"/>
                    </a:lnTo>
                    <a:lnTo>
                      <a:pt x="309" y="9"/>
                    </a:lnTo>
                    <a:lnTo>
                      <a:pt x="302" y="11"/>
                    </a:lnTo>
                    <a:lnTo>
                      <a:pt x="295" y="14"/>
                    </a:lnTo>
                    <a:lnTo>
                      <a:pt x="288" y="17"/>
                    </a:lnTo>
                    <a:lnTo>
                      <a:pt x="280" y="20"/>
                    </a:lnTo>
                    <a:lnTo>
                      <a:pt x="273" y="23"/>
                    </a:lnTo>
                    <a:lnTo>
                      <a:pt x="266" y="25"/>
                    </a:lnTo>
                    <a:lnTo>
                      <a:pt x="259" y="28"/>
                    </a:lnTo>
                    <a:lnTo>
                      <a:pt x="252" y="31"/>
                    </a:lnTo>
                    <a:lnTo>
                      <a:pt x="246" y="34"/>
                    </a:lnTo>
                    <a:lnTo>
                      <a:pt x="240" y="37"/>
                    </a:lnTo>
                    <a:lnTo>
                      <a:pt x="234" y="41"/>
                    </a:lnTo>
                    <a:lnTo>
                      <a:pt x="227" y="44"/>
                    </a:lnTo>
                    <a:lnTo>
                      <a:pt x="220" y="47"/>
                    </a:lnTo>
                    <a:lnTo>
                      <a:pt x="213" y="50"/>
                    </a:lnTo>
                    <a:lnTo>
                      <a:pt x="208" y="54"/>
                    </a:lnTo>
                    <a:lnTo>
                      <a:pt x="201" y="57"/>
                    </a:lnTo>
                    <a:lnTo>
                      <a:pt x="196" y="60"/>
                    </a:lnTo>
                    <a:lnTo>
                      <a:pt x="189" y="64"/>
                    </a:lnTo>
                    <a:lnTo>
                      <a:pt x="184" y="67"/>
                    </a:lnTo>
                    <a:lnTo>
                      <a:pt x="177" y="70"/>
                    </a:lnTo>
                    <a:lnTo>
                      <a:pt x="172" y="73"/>
                    </a:lnTo>
                    <a:lnTo>
                      <a:pt x="165" y="77"/>
                    </a:lnTo>
                    <a:lnTo>
                      <a:pt x="160" y="80"/>
                    </a:lnTo>
                    <a:lnTo>
                      <a:pt x="155" y="84"/>
                    </a:lnTo>
                    <a:lnTo>
                      <a:pt x="148" y="87"/>
                    </a:lnTo>
                    <a:lnTo>
                      <a:pt x="143" y="91"/>
                    </a:lnTo>
                    <a:lnTo>
                      <a:pt x="138" y="95"/>
                    </a:lnTo>
                    <a:lnTo>
                      <a:pt x="133" y="99"/>
                    </a:lnTo>
                    <a:lnTo>
                      <a:pt x="128" y="102"/>
                    </a:lnTo>
                    <a:lnTo>
                      <a:pt x="123" y="106"/>
                    </a:lnTo>
                    <a:lnTo>
                      <a:pt x="118" y="110"/>
                    </a:lnTo>
                    <a:lnTo>
                      <a:pt x="113" y="114"/>
                    </a:lnTo>
                    <a:lnTo>
                      <a:pt x="107" y="117"/>
                    </a:lnTo>
                    <a:lnTo>
                      <a:pt x="102" y="121"/>
                    </a:lnTo>
                    <a:lnTo>
                      <a:pt x="97" y="125"/>
                    </a:lnTo>
                    <a:lnTo>
                      <a:pt x="92" y="129"/>
                    </a:lnTo>
                    <a:lnTo>
                      <a:pt x="87" y="133"/>
                    </a:lnTo>
                    <a:lnTo>
                      <a:pt x="84" y="137"/>
                    </a:lnTo>
                    <a:lnTo>
                      <a:pt x="78" y="141"/>
                    </a:lnTo>
                    <a:lnTo>
                      <a:pt x="73" y="145"/>
                    </a:lnTo>
                    <a:lnTo>
                      <a:pt x="70" y="149"/>
                    </a:lnTo>
                    <a:lnTo>
                      <a:pt x="65" y="153"/>
                    </a:lnTo>
                    <a:lnTo>
                      <a:pt x="60" y="157"/>
                    </a:lnTo>
                    <a:lnTo>
                      <a:pt x="56" y="161"/>
                    </a:lnTo>
                    <a:lnTo>
                      <a:pt x="51" y="165"/>
                    </a:lnTo>
                    <a:lnTo>
                      <a:pt x="48" y="169"/>
                    </a:lnTo>
                    <a:lnTo>
                      <a:pt x="44" y="174"/>
                    </a:lnTo>
                    <a:lnTo>
                      <a:pt x="39" y="178"/>
                    </a:lnTo>
                    <a:lnTo>
                      <a:pt x="36" y="183"/>
                    </a:lnTo>
                    <a:lnTo>
                      <a:pt x="32" y="187"/>
                    </a:lnTo>
                    <a:lnTo>
                      <a:pt x="29" y="192"/>
                    </a:lnTo>
                    <a:lnTo>
                      <a:pt x="24" y="196"/>
                    </a:lnTo>
                    <a:lnTo>
                      <a:pt x="21" y="201"/>
                    </a:lnTo>
                    <a:lnTo>
                      <a:pt x="17" y="205"/>
                    </a:lnTo>
                    <a:lnTo>
                      <a:pt x="14" y="209"/>
                    </a:lnTo>
                    <a:lnTo>
                      <a:pt x="10" y="214"/>
                    </a:lnTo>
                    <a:lnTo>
                      <a:pt x="7" y="218"/>
                    </a:lnTo>
                    <a:lnTo>
                      <a:pt x="3" y="223"/>
                    </a:lnTo>
                    <a:lnTo>
                      <a:pt x="0" y="228"/>
                    </a:lnTo>
                  </a:path>
                </a:pathLst>
              </a:custGeom>
              <a:noFill/>
              <a:ln w="381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96" name="Line 39"/>
              <p:cNvSpPr>
                <a:spLocks noChangeShapeType="1"/>
              </p:cNvSpPr>
              <p:nvPr/>
            </p:nvSpPr>
            <p:spPr bwMode="auto">
              <a:xfrm flipH="1">
                <a:off x="2060" y="1724"/>
                <a:ext cx="38" cy="1"/>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97" name="Line 40"/>
              <p:cNvSpPr>
                <a:spLocks noChangeShapeType="1"/>
              </p:cNvSpPr>
              <p:nvPr/>
            </p:nvSpPr>
            <p:spPr bwMode="auto">
              <a:xfrm flipH="1">
                <a:off x="1726" y="1954"/>
                <a:ext cx="34" cy="4"/>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7" name="Group 42"/>
            <p:cNvGrpSpPr>
              <a:grpSpLocks/>
            </p:cNvGrpSpPr>
            <p:nvPr/>
          </p:nvGrpSpPr>
          <p:grpSpPr bwMode="auto">
            <a:xfrm flipH="1">
              <a:off x="3698" y="939"/>
              <a:ext cx="592" cy="1160"/>
              <a:chOff x="3724" y="991"/>
              <a:chExt cx="592" cy="1160"/>
            </a:xfrm>
          </p:grpSpPr>
          <p:sp>
            <p:nvSpPr>
              <p:cNvPr id="61480" name="Freeform 43"/>
              <p:cNvSpPr>
                <a:spLocks/>
              </p:cNvSpPr>
              <p:nvPr/>
            </p:nvSpPr>
            <p:spPr bwMode="auto">
              <a:xfrm>
                <a:off x="4095" y="1304"/>
                <a:ext cx="221" cy="474"/>
              </a:xfrm>
              <a:custGeom>
                <a:avLst/>
                <a:gdLst>
                  <a:gd name="T0" fmla="*/ 0 w 221"/>
                  <a:gd name="T1" fmla="*/ 0 h 474"/>
                  <a:gd name="T2" fmla="*/ 14 w 221"/>
                  <a:gd name="T3" fmla="*/ 8 h 474"/>
                  <a:gd name="T4" fmla="*/ 28 w 221"/>
                  <a:gd name="T5" fmla="*/ 15 h 474"/>
                  <a:gd name="T6" fmla="*/ 41 w 221"/>
                  <a:gd name="T7" fmla="*/ 23 h 474"/>
                  <a:gd name="T8" fmla="*/ 53 w 221"/>
                  <a:gd name="T9" fmla="*/ 30 h 474"/>
                  <a:gd name="T10" fmla="*/ 65 w 221"/>
                  <a:gd name="T11" fmla="*/ 38 h 474"/>
                  <a:gd name="T12" fmla="*/ 77 w 221"/>
                  <a:gd name="T13" fmla="*/ 46 h 474"/>
                  <a:gd name="T14" fmla="*/ 89 w 221"/>
                  <a:gd name="T15" fmla="*/ 53 h 474"/>
                  <a:gd name="T16" fmla="*/ 99 w 221"/>
                  <a:gd name="T17" fmla="*/ 61 h 474"/>
                  <a:gd name="T18" fmla="*/ 110 w 221"/>
                  <a:gd name="T19" fmla="*/ 69 h 474"/>
                  <a:gd name="T20" fmla="*/ 120 w 221"/>
                  <a:gd name="T21" fmla="*/ 76 h 474"/>
                  <a:gd name="T22" fmla="*/ 128 w 221"/>
                  <a:gd name="T23" fmla="*/ 84 h 474"/>
                  <a:gd name="T24" fmla="*/ 139 w 221"/>
                  <a:gd name="T25" fmla="*/ 91 h 474"/>
                  <a:gd name="T26" fmla="*/ 145 w 221"/>
                  <a:gd name="T27" fmla="*/ 99 h 474"/>
                  <a:gd name="T28" fmla="*/ 154 w 221"/>
                  <a:gd name="T29" fmla="*/ 107 h 474"/>
                  <a:gd name="T30" fmla="*/ 162 w 221"/>
                  <a:gd name="T31" fmla="*/ 115 h 474"/>
                  <a:gd name="T32" fmla="*/ 169 w 221"/>
                  <a:gd name="T33" fmla="*/ 122 h 474"/>
                  <a:gd name="T34" fmla="*/ 176 w 221"/>
                  <a:gd name="T35" fmla="*/ 129 h 474"/>
                  <a:gd name="T36" fmla="*/ 181 w 221"/>
                  <a:gd name="T37" fmla="*/ 137 h 474"/>
                  <a:gd name="T38" fmla="*/ 188 w 221"/>
                  <a:gd name="T39" fmla="*/ 145 h 474"/>
                  <a:gd name="T40" fmla="*/ 193 w 221"/>
                  <a:gd name="T41" fmla="*/ 153 h 474"/>
                  <a:gd name="T42" fmla="*/ 198 w 221"/>
                  <a:gd name="T43" fmla="*/ 160 h 474"/>
                  <a:gd name="T44" fmla="*/ 202 w 221"/>
                  <a:gd name="T45" fmla="*/ 168 h 474"/>
                  <a:gd name="T46" fmla="*/ 205 w 221"/>
                  <a:gd name="T47" fmla="*/ 175 h 474"/>
                  <a:gd name="T48" fmla="*/ 208 w 221"/>
                  <a:gd name="T49" fmla="*/ 183 h 474"/>
                  <a:gd name="T50" fmla="*/ 212 w 221"/>
                  <a:gd name="T51" fmla="*/ 191 h 474"/>
                  <a:gd name="T52" fmla="*/ 215 w 221"/>
                  <a:gd name="T53" fmla="*/ 198 h 474"/>
                  <a:gd name="T54" fmla="*/ 217 w 221"/>
                  <a:gd name="T55" fmla="*/ 206 h 474"/>
                  <a:gd name="T56" fmla="*/ 219 w 221"/>
                  <a:gd name="T57" fmla="*/ 214 h 474"/>
                  <a:gd name="T58" fmla="*/ 219 w 221"/>
                  <a:gd name="T59" fmla="*/ 221 h 474"/>
                  <a:gd name="T60" fmla="*/ 220 w 221"/>
                  <a:gd name="T61" fmla="*/ 229 h 474"/>
                  <a:gd name="T62" fmla="*/ 220 w 221"/>
                  <a:gd name="T63" fmla="*/ 236 h 474"/>
                  <a:gd name="T64" fmla="*/ 220 w 221"/>
                  <a:gd name="T65" fmla="*/ 244 h 474"/>
                  <a:gd name="T66" fmla="*/ 219 w 221"/>
                  <a:gd name="T67" fmla="*/ 252 h 474"/>
                  <a:gd name="T68" fmla="*/ 219 w 221"/>
                  <a:gd name="T69" fmla="*/ 259 h 474"/>
                  <a:gd name="T70" fmla="*/ 217 w 221"/>
                  <a:gd name="T71" fmla="*/ 267 h 474"/>
                  <a:gd name="T72" fmla="*/ 215 w 221"/>
                  <a:gd name="T73" fmla="*/ 274 h 474"/>
                  <a:gd name="T74" fmla="*/ 212 w 221"/>
                  <a:gd name="T75" fmla="*/ 282 h 474"/>
                  <a:gd name="T76" fmla="*/ 208 w 221"/>
                  <a:gd name="T77" fmla="*/ 290 h 474"/>
                  <a:gd name="T78" fmla="*/ 205 w 221"/>
                  <a:gd name="T79" fmla="*/ 298 h 474"/>
                  <a:gd name="T80" fmla="*/ 202 w 221"/>
                  <a:gd name="T81" fmla="*/ 305 h 474"/>
                  <a:gd name="T82" fmla="*/ 198 w 221"/>
                  <a:gd name="T83" fmla="*/ 312 h 474"/>
                  <a:gd name="T84" fmla="*/ 193 w 221"/>
                  <a:gd name="T85" fmla="*/ 320 h 474"/>
                  <a:gd name="T86" fmla="*/ 188 w 221"/>
                  <a:gd name="T87" fmla="*/ 328 h 474"/>
                  <a:gd name="T88" fmla="*/ 181 w 221"/>
                  <a:gd name="T89" fmla="*/ 336 h 474"/>
                  <a:gd name="T90" fmla="*/ 176 w 221"/>
                  <a:gd name="T91" fmla="*/ 343 h 474"/>
                  <a:gd name="T92" fmla="*/ 169 w 221"/>
                  <a:gd name="T93" fmla="*/ 351 h 474"/>
                  <a:gd name="T94" fmla="*/ 162 w 221"/>
                  <a:gd name="T95" fmla="*/ 358 h 474"/>
                  <a:gd name="T96" fmla="*/ 154 w 221"/>
                  <a:gd name="T97" fmla="*/ 366 h 474"/>
                  <a:gd name="T98" fmla="*/ 145 w 221"/>
                  <a:gd name="T99" fmla="*/ 374 h 474"/>
                  <a:gd name="T100" fmla="*/ 139 w 221"/>
                  <a:gd name="T101" fmla="*/ 381 h 474"/>
                  <a:gd name="T102" fmla="*/ 128 w 221"/>
                  <a:gd name="T103" fmla="*/ 389 h 474"/>
                  <a:gd name="T104" fmla="*/ 120 w 221"/>
                  <a:gd name="T105" fmla="*/ 397 h 474"/>
                  <a:gd name="T106" fmla="*/ 110 w 221"/>
                  <a:gd name="T107" fmla="*/ 404 h 474"/>
                  <a:gd name="T108" fmla="*/ 99 w 221"/>
                  <a:gd name="T109" fmla="*/ 411 h 474"/>
                  <a:gd name="T110" fmla="*/ 89 w 221"/>
                  <a:gd name="T111" fmla="*/ 419 h 474"/>
                  <a:gd name="T112" fmla="*/ 77 w 221"/>
                  <a:gd name="T113" fmla="*/ 427 h 474"/>
                  <a:gd name="T114" fmla="*/ 65 w 221"/>
                  <a:gd name="T115" fmla="*/ 435 h 474"/>
                  <a:gd name="T116" fmla="*/ 53 w 221"/>
                  <a:gd name="T117" fmla="*/ 443 h 474"/>
                  <a:gd name="T118" fmla="*/ 41 w 221"/>
                  <a:gd name="T119" fmla="*/ 450 h 474"/>
                  <a:gd name="T120" fmla="*/ 28 w 221"/>
                  <a:gd name="T121" fmla="*/ 457 h 474"/>
                  <a:gd name="T122" fmla="*/ 14 w 221"/>
                  <a:gd name="T123" fmla="*/ 465 h 474"/>
                  <a:gd name="T124" fmla="*/ 0 w 221"/>
                  <a:gd name="T125" fmla="*/ 473 h 47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21"/>
                  <a:gd name="T190" fmla="*/ 0 h 474"/>
                  <a:gd name="T191" fmla="*/ 221 w 221"/>
                  <a:gd name="T192" fmla="*/ 474 h 47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21" h="474">
                    <a:moveTo>
                      <a:pt x="0" y="0"/>
                    </a:moveTo>
                    <a:lnTo>
                      <a:pt x="14" y="8"/>
                    </a:lnTo>
                    <a:lnTo>
                      <a:pt x="28" y="15"/>
                    </a:lnTo>
                    <a:lnTo>
                      <a:pt x="41" y="23"/>
                    </a:lnTo>
                    <a:lnTo>
                      <a:pt x="53" y="30"/>
                    </a:lnTo>
                    <a:lnTo>
                      <a:pt x="65" y="38"/>
                    </a:lnTo>
                    <a:lnTo>
                      <a:pt x="77" y="46"/>
                    </a:lnTo>
                    <a:lnTo>
                      <a:pt x="89" y="53"/>
                    </a:lnTo>
                    <a:lnTo>
                      <a:pt x="99" y="61"/>
                    </a:lnTo>
                    <a:lnTo>
                      <a:pt x="110" y="69"/>
                    </a:lnTo>
                    <a:lnTo>
                      <a:pt x="120" y="76"/>
                    </a:lnTo>
                    <a:lnTo>
                      <a:pt x="128" y="84"/>
                    </a:lnTo>
                    <a:lnTo>
                      <a:pt x="139" y="91"/>
                    </a:lnTo>
                    <a:lnTo>
                      <a:pt x="145" y="99"/>
                    </a:lnTo>
                    <a:lnTo>
                      <a:pt x="154" y="107"/>
                    </a:lnTo>
                    <a:lnTo>
                      <a:pt x="162" y="115"/>
                    </a:lnTo>
                    <a:lnTo>
                      <a:pt x="169" y="122"/>
                    </a:lnTo>
                    <a:lnTo>
                      <a:pt x="176" y="129"/>
                    </a:lnTo>
                    <a:lnTo>
                      <a:pt x="181" y="137"/>
                    </a:lnTo>
                    <a:lnTo>
                      <a:pt x="188" y="145"/>
                    </a:lnTo>
                    <a:lnTo>
                      <a:pt x="193" y="153"/>
                    </a:lnTo>
                    <a:lnTo>
                      <a:pt x="198" y="160"/>
                    </a:lnTo>
                    <a:lnTo>
                      <a:pt x="202" y="168"/>
                    </a:lnTo>
                    <a:lnTo>
                      <a:pt x="205" y="175"/>
                    </a:lnTo>
                    <a:lnTo>
                      <a:pt x="208" y="183"/>
                    </a:lnTo>
                    <a:lnTo>
                      <a:pt x="212" y="191"/>
                    </a:lnTo>
                    <a:lnTo>
                      <a:pt x="215" y="198"/>
                    </a:lnTo>
                    <a:lnTo>
                      <a:pt x="217" y="206"/>
                    </a:lnTo>
                    <a:lnTo>
                      <a:pt x="219" y="214"/>
                    </a:lnTo>
                    <a:lnTo>
                      <a:pt x="219" y="221"/>
                    </a:lnTo>
                    <a:lnTo>
                      <a:pt x="220" y="229"/>
                    </a:lnTo>
                    <a:lnTo>
                      <a:pt x="220" y="236"/>
                    </a:lnTo>
                    <a:lnTo>
                      <a:pt x="220" y="244"/>
                    </a:lnTo>
                    <a:lnTo>
                      <a:pt x="219" y="252"/>
                    </a:lnTo>
                    <a:lnTo>
                      <a:pt x="219" y="259"/>
                    </a:lnTo>
                    <a:lnTo>
                      <a:pt x="217" y="267"/>
                    </a:lnTo>
                    <a:lnTo>
                      <a:pt x="215" y="274"/>
                    </a:lnTo>
                    <a:lnTo>
                      <a:pt x="212" y="282"/>
                    </a:lnTo>
                    <a:lnTo>
                      <a:pt x="208" y="290"/>
                    </a:lnTo>
                    <a:lnTo>
                      <a:pt x="205" y="298"/>
                    </a:lnTo>
                    <a:lnTo>
                      <a:pt x="202" y="305"/>
                    </a:lnTo>
                    <a:lnTo>
                      <a:pt x="198" y="312"/>
                    </a:lnTo>
                    <a:lnTo>
                      <a:pt x="193" y="320"/>
                    </a:lnTo>
                    <a:lnTo>
                      <a:pt x="188" y="328"/>
                    </a:lnTo>
                    <a:lnTo>
                      <a:pt x="181" y="336"/>
                    </a:lnTo>
                    <a:lnTo>
                      <a:pt x="176" y="343"/>
                    </a:lnTo>
                    <a:lnTo>
                      <a:pt x="169" y="351"/>
                    </a:lnTo>
                    <a:lnTo>
                      <a:pt x="162" y="358"/>
                    </a:lnTo>
                    <a:lnTo>
                      <a:pt x="154" y="366"/>
                    </a:lnTo>
                    <a:lnTo>
                      <a:pt x="145" y="374"/>
                    </a:lnTo>
                    <a:lnTo>
                      <a:pt x="139" y="381"/>
                    </a:lnTo>
                    <a:lnTo>
                      <a:pt x="128" y="389"/>
                    </a:lnTo>
                    <a:lnTo>
                      <a:pt x="120" y="397"/>
                    </a:lnTo>
                    <a:lnTo>
                      <a:pt x="110" y="404"/>
                    </a:lnTo>
                    <a:lnTo>
                      <a:pt x="99" y="411"/>
                    </a:lnTo>
                    <a:lnTo>
                      <a:pt x="89" y="419"/>
                    </a:lnTo>
                    <a:lnTo>
                      <a:pt x="77" y="427"/>
                    </a:lnTo>
                    <a:lnTo>
                      <a:pt x="65" y="435"/>
                    </a:lnTo>
                    <a:lnTo>
                      <a:pt x="53" y="443"/>
                    </a:lnTo>
                    <a:lnTo>
                      <a:pt x="41" y="450"/>
                    </a:lnTo>
                    <a:lnTo>
                      <a:pt x="28" y="457"/>
                    </a:lnTo>
                    <a:lnTo>
                      <a:pt x="14" y="465"/>
                    </a:lnTo>
                    <a:lnTo>
                      <a:pt x="0" y="473"/>
                    </a:lnTo>
                  </a:path>
                </a:pathLst>
              </a:custGeom>
              <a:noFill/>
              <a:ln w="381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81" name="Line 44"/>
              <p:cNvSpPr>
                <a:spLocks noChangeShapeType="1"/>
              </p:cNvSpPr>
              <p:nvPr/>
            </p:nvSpPr>
            <p:spPr bwMode="auto">
              <a:xfrm>
                <a:off x="4081" y="1297"/>
                <a:ext cx="14" cy="7"/>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82" name="Line 45"/>
              <p:cNvSpPr>
                <a:spLocks noChangeShapeType="1"/>
              </p:cNvSpPr>
              <p:nvPr/>
            </p:nvSpPr>
            <p:spPr bwMode="auto">
              <a:xfrm flipH="1">
                <a:off x="4065" y="1778"/>
                <a:ext cx="46" cy="6"/>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83" name="Freeform 46"/>
              <p:cNvSpPr>
                <a:spLocks/>
              </p:cNvSpPr>
              <p:nvPr/>
            </p:nvSpPr>
            <p:spPr bwMode="auto">
              <a:xfrm>
                <a:off x="3742" y="996"/>
                <a:ext cx="332" cy="298"/>
              </a:xfrm>
              <a:custGeom>
                <a:avLst/>
                <a:gdLst>
                  <a:gd name="T0" fmla="*/ 0 w 332"/>
                  <a:gd name="T1" fmla="*/ 0 h 298"/>
                  <a:gd name="T2" fmla="*/ 3 w 332"/>
                  <a:gd name="T3" fmla="*/ 6 h 298"/>
                  <a:gd name="T4" fmla="*/ 9 w 332"/>
                  <a:gd name="T5" fmla="*/ 13 h 298"/>
                  <a:gd name="T6" fmla="*/ 12 w 332"/>
                  <a:gd name="T7" fmla="*/ 19 h 298"/>
                  <a:gd name="T8" fmla="*/ 15 w 332"/>
                  <a:gd name="T9" fmla="*/ 27 h 298"/>
                  <a:gd name="T10" fmla="*/ 19 w 332"/>
                  <a:gd name="T11" fmla="*/ 33 h 298"/>
                  <a:gd name="T12" fmla="*/ 22 w 332"/>
                  <a:gd name="T13" fmla="*/ 38 h 298"/>
                  <a:gd name="T14" fmla="*/ 26 w 332"/>
                  <a:gd name="T15" fmla="*/ 45 h 298"/>
                  <a:gd name="T16" fmla="*/ 31 w 332"/>
                  <a:gd name="T17" fmla="*/ 51 h 298"/>
                  <a:gd name="T18" fmla="*/ 34 w 332"/>
                  <a:gd name="T19" fmla="*/ 57 h 298"/>
                  <a:gd name="T20" fmla="*/ 38 w 332"/>
                  <a:gd name="T21" fmla="*/ 63 h 298"/>
                  <a:gd name="T22" fmla="*/ 43 w 332"/>
                  <a:gd name="T23" fmla="*/ 68 h 298"/>
                  <a:gd name="T24" fmla="*/ 46 w 332"/>
                  <a:gd name="T25" fmla="*/ 73 h 298"/>
                  <a:gd name="T26" fmla="*/ 49 w 332"/>
                  <a:gd name="T27" fmla="*/ 80 h 298"/>
                  <a:gd name="T28" fmla="*/ 55 w 332"/>
                  <a:gd name="T29" fmla="*/ 86 h 298"/>
                  <a:gd name="T30" fmla="*/ 58 w 332"/>
                  <a:gd name="T31" fmla="*/ 92 h 298"/>
                  <a:gd name="T32" fmla="*/ 63 w 332"/>
                  <a:gd name="T33" fmla="*/ 97 h 298"/>
                  <a:gd name="T34" fmla="*/ 68 w 332"/>
                  <a:gd name="T35" fmla="*/ 103 h 298"/>
                  <a:gd name="T36" fmla="*/ 72 w 332"/>
                  <a:gd name="T37" fmla="*/ 109 h 298"/>
                  <a:gd name="T38" fmla="*/ 77 w 332"/>
                  <a:gd name="T39" fmla="*/ 113 h 298"/>
                  <a:gd name="T40" fmla="*/ 82 w 332"/>
                  <a:gd name="T41" fmla="*/ 120 h 298"/>
                  <a:gd name="T42" fmla="*/ 85 w 332"/>
                  <a:gd name="T43" fmla="*/ 124 h 298"/>
                  <a:gd name="T44" fmla="*/ 90 w 332"/>
                  <a:gd name="T45" fmla="*/ 131 h 298"/>
                  <a:gd name="T46" fmla="*/ 96 w 332"/>
                  <a:gd name="T47" fmla="*/ 135 h 298"/>
                  <a:gd name="T48" fmla="*/ 101 w 332"/>
                  <a:gd name="T49" fmla="*/ 140 h 298"/>
                  <a:gd name="T50" fmla="*/ 106 w 332"/>
                  <a:gd name="T51" fmla="*/ 145 h 298"/>
                  <a:gd name="T52" fmla="*/ 111 w 332"/>
                  <a:gd name="T53" fmla="*/ 150 h 298"/>
                  <a:gd name="T54" fmla="*/ 116 w 332"/>
                  <a:gd name="T55" fmla="*/ 155 h 298"/>
                  <a:gd name="T56" fmla="*/ 121 w 332"/>
                  <a:gd name="T57" fmla="*/ 161 h 298"/>
                  <a:gd name="T58" fmla="*/ 126 w 332"/>
                  <a:gd name="T59" fmla="*/ 166 h 298"/>
                  <a:gd name="T60" fmla="*/ 131 w 332"/>
                  <a:gd name="T61" fmla="*/ 170 h 298"/>
                  <a:gd name="T62" fmla="*/ 136 w 332"/>
                  <a:gd name="T63" fmla="*/ 175 h 298"/>
                  <a:gd name="T64" fmla="*/ 142 w 332"/>
                  <a:gd name="T65" fmla="*/ 179 h 298"/>
                  <a:gd name="T66" fmla="*/ 147 w 332"/>
                  <a:gd name="T67" fmla="*/ 184 h 298"/>
                  <a:gd name="T68" fmla="*/ 152 w 332"/>
                  <a:gd name="T69" fmla="*/ 188 h 298"/>
                  <a:gd name="T70" fmla="*/ 159 w 332"/>
                  <a:gd name="T71" fmla="*/ 193 h 298"/>
                  <a:gd name="T72" fmla="*/ 164 w 332"/>
                  <a:gd name="T73" fmla="*/ 198 h 298"/>
                  <a:gd name="T74" fmla="*/ 169 w 332"/>
                  <a:gd name="T75" fmla="*/ 202 h 298"/>
                  <a:gd name="T76" fmla="*/ 176 w 332"/>
                  <a:gd name="T77" fmla="*/ 207 h 298"/>
                  <a:gd name="T78" fmla="*/ 181 w 332"/>
                  <a:gd name="T79" fmla="*/ 212 h 298"/>
                  <a:gd name="T80" fmla="*/ 186 w 332"/>
                  <a:gd name="T81" fmla="*/ 216 h 298"/>
                  <a:gd name="T82" fmla="*/ 193 w 332"/>
                  <a:gd name="T83" fmla="*/ 220 h 298"/>
                  <a:gd name="T84" fmla="*/ 198 w 332"/>
                  <a:gd name="T85" fmla="*/ 224 h 298"/>
                  <a:gd name="T86" fmla="*/ 205 w 332"/>
                  <a:gd name="T87" fmla="*/ 228 h 298"/>
                  <a:gd name="T88" fmla="*/ 210 w 332"/>
                  <a:gd name="T89" fmla="*/ 233 h 298"/>
                  <a:gd name="T90" fmla="*/ 217 w 332"/>
                  <a:gd name="T91" fmla="*/ 236 h 298"/>
                  <a:gd name="T92" fmla="*/ 223 w 332"/>
                  <a:gd name="T93" fmla="*/ 241 h 298"/>
                  <a:gd name="T94" fmla="*/ 228 w 332"/>
                  <a:gd name="T95" fmla="*/ 245 h 298"/>
                  <a:gd name="T96" fmla="*/ 235 w 332"/>
                  <a:gd name="T97" fmla="*/ 249 h 298"/>
                  <a:gd name="T98" fmla="*/ 242 w 332"/>
                  <a:gd name="T99" fmla="*/ 252 h 298"/>
                  <a:gd name="T100" fmla="*/ 249 w 332"/>
                  <a:gd name="T101" fmla="*/ 256 h 298"/>
                  <a:gd name="T102" fmla="*/ 256 w 332"/>
                  <a:gd name="T103" fmla="*/ 259 h 298"/>
                  <a:gd name="T104" fmla="*/ 261 w 332"/>
                  <a:gd name="T105" fmla="*/ 263 h 298"/>
                  <a:gd name="T106" fmla="*/ 268 w 332"/>
                  <a:gd name="T107" fmla="*/ 267 h 298"/>
                  <a:gd name="T108" fmla="*/ 275 w 332"/>
                  <a:gd name="T109" fmla="*/ 270 h 298"/>
                  <a:gd name="T110" fmla="*/ 281 w 332"/>
                  <a:gd name="T111" fmla="*/ 274 h 298"/>
                  <a:gd name="T112" fmla="*/ 288 w 332"/>
                  <a:gd name="T113" fmla="*/ 277 h 298"/>
                  <a:gd name="T114" fmla="*/ 295 w 332"/>
                  <a:gd name="T115" fmla="*/ 281 h 298"/>
                  <a:gd name="T116" fmla="*/ 302 w 332"/>
                  <a:gd name="T117" fmla="*/ 284 h 298"/>
                  <a:gd name="T118" fmla="*/ 310 w 332"/>
                  <a:gd name="T119" fmla="*/ 287 h 298"/>
                  <a:gd name="T120" fmla="*/ 317 w 332"/>
                  <a:gd name="T121" fmla="*/ 289 h 298"/>
                  <a:gd name="T122" fmla="*/ 324 w 332"/>
                  <a:gd name="T123" fmla="*/ 294 h 298"/>
                  <a:gd name="T124" fmla="*/ 331 w 332"/>
                  <a:gd name="T125" fmla="*/ 297 h 2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2"/>
                  <a:gd name="T190" fmla="*/ 0 h 298"/>
                  <a:gd name="T191" fmla="*/ 332 w 332"/>
                  <a:gd name="T192" fmla="*/ 298 h 29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2" h="298">
                    <a:moveTo>
                      <a:pt x="0" y="0"/>
                    </a:moveTo>
                    <a:lnTo>
                      <a:pt x="3" y="6"/>
                    </a:lnTo>
                    <a:lnTo>
                      <a:pt x="9" y="13"/>
                    </a:lnTo>
                    <a:lnTo>
                      <a:pt x="12" y="19"/>
                    </a:lnTo>
                    <a:lnTo>
                      <a:pt x="15" y="27"/>
                    </a:lnTo>
                    <a:lnTo>
                      <a:pt x="19" y="33"/>
                    </a:lnTo>
                    <a:lnTo>
                      <a:pt x="22" y="38"/>
                    </a:lnTo>
                    <a:lnTo>
                      <a:pt x="26" y="45"/>
                    </a:lnTo>
                    <a:lnTo>
                      <a:pt x="31" y="51"/>
                    </a:lnTo>
                    <a:lnTo>
                      <a:pt x="34" y="57"/>
                    </a:lnTo>
                    <a:lnTo>
                      <a:pt x="38" y="63"/>
                    </a:lnTo>
                    <a:lnTo>
                      <a:pt x="43" y="68"/>
                    </a:lnTo>
                    <a:lnTo>
                      <a:pt x="46" y="73"/>
                    </a:lnTo>
                    <a:lnTo>
                      <a:pt x="49" y="80"/>
                    </a:lnTo>
                    <a:lnTo>
                      <a:pt x="55" y="86"/>
                    </a:lnTo>
                    <a:lnTo>
                      <a:pt x="58" y="92"/>
                    </a:lnTo>
                    <a:lnTo>
                      <a:pt x="63" y="97"/>
                    </a:lnTo>
                    <a:lnTo>
                      <a:pt x="68" y="103"/>
                    </a:lnTo>
                    <a:lnTo>
                      <a:pt x="72" y="109"/>
                    </a:lnTo>
                    <a:lnTo>
                      <a:pt x="77" y="113"/>
                    </a:lnTo>
                    <a:lnTo>
                      <a:pt x="82" y="120"/>
                    </a:lnTo>
                    <a:lnTo>
                      <a:pt x="85" y="124"/>
                    </a:lnTo>
                    <a:lnTo>
                      <a:pt x="90" y="131"/>
                    </a:lnTo>
                    <a:lnTo>
                      <a:pt x="96" y="135"/>
                    </a:lnTo>
                    <a:lnTo>
                      <a:pt x="101" y="140"/>
                    </a:lnTo>
                    <a:lnTo>
                      <a:pt x="106" y="145"/>
                    </a:lnTo>
                    <a:lnTo>
                      <a:pt x="111" y="150"/>
                    </a:lnTo>
                    <a:lnTo>
                      <a:pt x="116" y="155"/>
                    </a:lnTo>
                    <a:lnTo>
                      <a:pt x="121" y="161"/>
                    </a:lnTo>
                    <a:lnTo>
                      <a:pt x="126" y="166"/>
                    </a:lnTo>
                    <a:lnTo>
                      <a:pt x="131" y="170"/>
                    </a:lnTo>
                    <a:lnTo>
                      <a:pt x="136" y="175"/>
                    </a:lnTo>
                    <a:lnTo>
                      <a:pt x="142" y="179"/>
                    </a:lnTo>
                    <a:lnTo>
                      <a:pt x="147" y="184"/>
                    </a:lnTo>
                    <a:lnTo>
                      <a:pt x="152" y="188"/>
                    </a:lnTo>
                    <a:lnTo>
                      <a:pt x="159" y="193"/>
                    </a:lnTo>
                    <a:lnTo>
                      <a:pt x="164" y="198"/>
                    </a:lnTo>
                    <a:lnTo>
                      <a:pt x="169" y="202"/>
                    </a:lnTo>
                    <a:lnTo>
                      <a:pt x="176" y="207"/>
                    </a:lnTo>
                    <a:lnTo>
                      <a:pt x="181" y="212"/>
                    </a:lnTo>
                    <a:lnTo>
                      <a:pt x="186" y="216"/>
                    </a:lnTo>
                    <a:lnTo>
                      <a:pt x="193" y="220"/>
                    </a:lnTo>
                    <a:lnTo>
                      <a:pt x="198" y="224"/>
                    </a:lnTo>
                    <a:lnTo>
                      <a:pt x="205" y="228"/>
                    </a:lnTo>
                    <a:lnTo>
                      <a:pt x="210" y="233"/>
                    </a:lnTo>
                    <a:lnTo>
                      <a:pt x="217" y="236"/>
                    </a:lnTo>
                    <a:lnTo>
                      <a:pt x="223" y="241"/>
                    </a:lnTo>
                    <a:lnTo>
                      <a:pt x="228" y="245"/>
                    </a:lnTo>
                    <a:lnTo>
                      <a:pt x="235" y="249"/>
                    </a:lnTo>
                    <a:lnTo>
                      <a:pt x="242" y="252"/>
                    </a:lnTo>
                    <a:lnTo>
                      <a:pt x="249" y="256"/>
                    </a:lnTo>
                    <a:lnTo>
                      <a:pt x="256" y="259"/>
                    </a:lnTo>
                    <a:lnTo>
                      <a:pt x="261" y="263"/>
                    </a:lnTo>
                    <a:lnTo>
                      <a:pt x="268" y="267"/>
                    </a:lnTo>
                    <a:lnTo>
                      <a:pt x="275" y="270"/>
                    </a:lnTo>
                    <a:lnTo>
                      <a:pt x="281" y="274"/>
                    </a:lnTo>
                    <a:lnTo>
                      <a:pt x="288" y="277"/>
                    </a:lnTo>
                    <a:lnTo>
                      <a:pt x="295" y="281"/>
                    </a:lnTo>
                    <a:lnTo>
                      <a:pt x="302" y="284"/>
                    </a:lnTo>
                    <a:lnTo>
                      <a:pt x="310" y="287"/>
                    </a:lnTo>
                    <a:lnTo>
                      <a:pt x="317" y="289"/>
                    </a:lnTo>
                    <a:lnTo>
                      <a:pt x="324" y="294"/>
                    </a:lnTo>
                    <a:lnTo>
                      <a:pt x="331" y="297"/>
                    </a:lnTo>
                  </a:path>
                </a:pathLst>
              </a:custGeom>
              <a:noFill/>
              <a:ln w="381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84" name="Line 47"/>
              <p:cNvSpPr>
                <a:spLocks noChangeShapeType="1"/>
              </p:cNvSpPr>
              <p:nvPr/>
            </p:nvSpPr>
            <p:spPr bwMode="auto">
              <a:xfrm>
                <a:off x="3740" y="991"/>
                <a:ext cx="2" cy="5"/>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85" name="Line 48"/>
              <p:cNvSpPr>
                <a:spLocks noChangeShapeType="1"/>
              </p:cNvSpPr>
              <p:nvPr/>
            </p:nvSpPr>
            <p:spPr bwMode="auto">
              <a:xfrm>
                <a:off x="4074" y="1294"/>
                <a:ext cx="6" cy="2"/>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86" name="Freeform 49"/>
              <p:cNvSpPr>
                <a:spLocks/>
              </p:cNvSpPr>
              <p:nvPr/>
            </p:nvSpPr>
            <p:spPr bwMode="auto">
              <a:xfrm>
                <a:off x="3742" y="1787"/>
                <a:ext cx="332" cy="358"/>
              </a:xfrm>
              <a:custGeom>
                <a:avLst/>
                <a:gdLst>
                  <a:gd name="T0" fmla="*/ 331 w 332"/>
                  <a:gd name="T1" fmla="*/ 0 h 358"/>
                  <a:gd name="T2" fmla="*/ 324 w 332"/>
                  <a:gd name="T3" fmla="*/ 5 h 358"/>
                  <a:gd name="T4" fmla="*/ 315 w 332"/>
                  <a:gd name="T5" fmla="*/ 9 h 358"/>
                  <a:gd name="T6" fmla="*/ 309 w 332"/>
                  <a:gd name="T7" fmla="*/ 14 h 358"/>
                  <a:gd name="T8" fmla="*/ 302 w 332"/>
                  <a:gd name="T9" fmla="*/ 17 h 358"/>
                  <a:gd name="T10" fmla="*/ 295 w 332"/>
                  <a:gd name="T11" fmla="*/ 22 h 358"/>
                  <a:gd name="T12" fmla="*/ 288 w 332"/>
                  <a:gd name="T13" fmla="*/ 27 h 358"/>
                  <a:gd name="T14" fmla="*/ 280 w 332"/>
                  <a:gd name="T15" fmla="*/ 31 h 358"/>
                  <a:gd name="T16" fmla="*/ 273 w 332"/>
                  <a:gd name="T17" fmla="*/ 36 h 358"/>
                  <a:gd name="T18" fmla="*/ 266 w 332"/>
                  <a:gd name="T19" fmla="*/ 40 h 358"/>
                  <a:gd name="T20" fmla="*/ 259 w 332"/>
                  <a:gd name="T21" fmla="*/ 45 h 358"/>
                  <a:gd name="T22" fmla="*/ 252 w 332"/>
                  <a:gd name="T23" fmla="*/ 49 h 358"/>
                  <a:gd name="T24" fmla="*/ 246 w 332"/>
                  <a:gd name="T25" fmla="*/ 54 h 358"/>
                  <a:gd name="T26" fmla="*/ 240 w 332"/>
                  <a:gd name="T27" fmla="*/ 59 h 358"/>
                  <a:gd name="T28" fmla="*/ 234 w 332"/>
                  <a:gd name="T29" fmla="*/ 65 h 358"/>
                  <a:gd name="T30" fmla="*/ 227 w 332"/>
                  <a:gd name="T31" fmla="*/ 70 h 358"/>
                  <a:gd name="T32" fmla="*/ 220 w 332"/>
                  <a:gd name="T33" fmla="*/ 73 h 358"/>
                  <a:gd name="T34" fmla="*/ 213 w 332"/>
                  <a:gd name="T35" fmla="*/ 78 h 358"/>
                  <a:gd name="T36" fmla="*/ 208 w 332"/>
                  <a:gd name="T37" fmla="*/ 84 h 358"/>
                  <a:gd name="T38" fmla="*/ 201 w 332"/>
                  <a:gd name="T39" fmla="*/ 89 h 358"/>
                  <a:gd name="T40" fmla="*/ 196 w 332"/>
                  <a:gd name="T41" fmla="*/ 94 h 358"/>
                  <a:gd name="T42" fmla="*/ 189 w 332"/>
                  <a:gd name="T43" fmla="*/ 100 h 358"/>
                  <a:gd name="T44" fmla="*/ 184 w 332"/>
                  <a:gd name="T45" fmla="*/ 105 h 358"/>
                  <a:gd name="T46" fmla="*/ 177 w 332"/>
                  <a:gd name="T47" fmla="*/ 110 h 358"/>
                  <a:gd name="T48" fmla="*/ 172 w 332"/>
                  <a:gd name="T49" fmla="*/ 115 h 358"/>
                  <a:gd name="T50" fmla="*/ 165 w 332"/>
                  <a:gd name="T51" fmla="*/ 121 h 358"/>
                  <a:gd name="T52" fmla="*/ 160 w 332"/>
                  <a:gd name="T53" fmla="*/ 126 h 358"/>
                  <a:gd name="T54" fmla="*/ 155 w 332"/>
                  <a:gd name="T55" fmla="*/ 132 h 358"/>
                  <a:gd name="T56" fmla="*/ 148 w 332"/>
                  <a:gd name="T57" fmla="*/ 137 h 358"/>
                  <a:gd name="T58" fmla="*/ 143 w 332"/>
                  <a:gd name="T59" fmla="*/ 143 h 358"/>
                  <a:gd name="T60" fmla="*/ 138 w 332"/>
                  <a:gd name="T61" fmla="*/ 148 h 358"/>
                  <a:gd name="T62" fmla="*/ 133 w 332"/>
                  <a:gd name="T63" fmla="*/ 155 h 358"/>
                  <a:gd name="T64" fmla="*/ 128 w 332"/>
                  <a:gd name="T65" fmla="*/ 159 h 358"/>
                  <a:gd name="T66" fmla="*/ 123 w 332"/>
                  <a:gd name="T67" fmla="*/ 166 h 358"/>
                  <a:gd name="T68" fmla="*/ 118 w 332"/>
                  <a:gd name="T69" fmla="*/ 172 h 358"/>
                  <a:gd name="T70" fmla="*/ 113 w 332"/>
                  <a:gd name="T71" fmla="*/ 178 h 358"/>
                  <a:gd name="T72" fmla="*/ 107 w 332"/>
                  <a:gd name="T73" fmla="*/ 184 h 358"/>
                  <a:gd name="T74" fmla="*/ 102 w 332"/>
                  <a:gd name="T75" fmla="*/ 190 h 358"/>
                  <a:gd name="T76" fmla="*/ 97 w 332"/>
                  <a:gd name="T77" fmla="*/ 196 h 358"/>
                  <a:gd name="T78" fmla="*/ 92 w 332"/>
                  <a:gd name="T79" fmla="*/ 202 h 358"/>
                  <a:gd name="T80" fmla="*/ 87 w 332"/>
                  <a:gd name="T81" fmla="*/ 209 h 358"/>
                  <a:gd name="T82" fmla="*/ 84 w 332"/>
                  <a:gd name="T83" fmla="*/ 215 h 358"/>
                  <a:gd name="T84" fmla="*/ 78 w 332"/>
                  <a:gd name="T85" fmla="*/ 220 h 358"/>
                  <a:gd name="T86" fmla="*/ 73 w 332"/>
                  <a:gd name="T87" fmla="*/ 227 h 358"/>
                  <a:gd name="T88" fmla="*/ 70 w 332"/>
                  <a:gd name="T89" fmla="*/ 233 h 358"/>
                  <a:gd name="T90" fmla="*/ 65 w 332"/>
                  <a:gd name="T91" fmla="*/ 239 h 358"/>
                  <a:gd name="T92" fmla="*/ 60 w 332"/>
                  <a:gd name="T93" fmla="*/ 245 h 358"/>
                  <a:gd name="T94" fmla="*/ 56 w 332"/>
                  <a:gd name="T95" fmla="*/ 252 h 358"/>
                  <a:gd name="T96" fmla="*/ 51 w 332"/>
                  <a:gd name="T97" fmla="*/ 259 h 358"/>
                  <a:gd name="T98" fmla="*/ 48 w 332"/>
                  <a:gd name="T99" fmla="*/ 265 h 358"/>
                  <a:gd name="T100" fmla="*/ 44 w 332"/>
                  <a:gd name="T101" fmla="*/ 273 h 358"/>
                  <a:gd name="T102" fmla="*/ 39 w 332"/>
                  <a:gd name="T103" fmla="*/ 279 h 358"/>
                  <a:gd name="T104" fmla="*/ 36 w 332"/>
                  <a:gd name="T105" fmla="*/ 287 h 358"/>
                  <a:gd name="T106" fmla="*/ 32 w 332"/>
                  <a:gd name="T107" fmla="*/ 292 h 358"/>
                  <a:gd name="T108" fmla="*/ 29 w 332"/>
                  <a:gd name="T109" fmla="*/ 300 h 358"/>
                  <a:gd name="T110" fmla="*/ 24 w 332"/>
                  <a:gd name="T111" fmla="*/ 306 h 358"/>
                  <a:gd name="T112" fmla="*/ 21 w 332"/>
                  <a:gd name="T113" fmla="*/ 314 h 358"/>
                  <a:gd name="T114" fmla="*/ 17 w 332"/>
                  <a:gd name="T115" fmla="*/ 320 h 358"/>
                  <a:gd name="T116" fmla="*/ 14 w 332"/>
                  <a:gd name="T117" fmla="*/ 327 h 358"/>
                  <a:gd name="T118" fmla="*/ 10 w 332"/>
                  <a:gd name="T119" fmla="*/ 335 h 358"/>
                  <a:gd name="T120" fmla="*/ 7 w 332"/>
                  <a:gd name="T121" fmla="*/ 341 h 358"/>
                  <a:gd name="T122" fmla="*/ 3 w 332"/>
                  <a:gd name="T123" fmla="*/ 349 h 358"/>
                  <a:gd name="T124" fmla="*/ 0 w 332"/>
                  <a:gd name="T125" fmla="*/ 357 h 3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2"/>
                  <a:gd name="T190" fmla="*/ 0 h 358"/>
                  <a:gd name="T191" fmla="*/ 332 w 332"/>
                  <a:gd name="T192" fmla="*/ 358 h 35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2" h="358">
                    <a:moveTo>
                      <a:pt x="331" y="0"/>
                    </a:moveTo>
                    <a:lnTo>
                      <a:pt x="324" y="5"/>
                    </a:lnTo>
                    <a:lnTo>
                      <a:pt x="315" y="9"/>
                    </a:lnTo>
                    <a:lnTo>
                      <a:pt x="309" y="14"/>
                    </a:lnTo>
                    <a:lnTo>
                      <a:pt x="302" y="17"/>
                    </a:lnTo>
                    <a:lnTo>
                      <a:pt x="295" y="22"/>
                    </a:lnTo>
                    <a:lnTo>
                      <a:pt x="288" y="27"/>
                    </a:lnTo>
                    <a:lnTo>
                      <a:pt x="280" y="31"/>
                    </a:lnTo>
                    <a:lnTo>
                      <a:pt x="273" y="36"/>
                    </a:lnTo>
                    <a:lnTo>
                      <a:pt x="266" y="40"/>
                    </a:lnTo>
                    <a:lnTo>
                      <a:pt x="259" y="45"/>
                    </a:lnTo>
                    <a:lnTo>
                      <a:pt x="252" y="49"/>
                    </a:lnTo>
                    <a:lnTo>
                      <a:pt x="246" y="54"/>
                    </a:lnTo>
                    <a:lnTo>
                      <a:pt x="240" y="59"/>
                    </a:lnTo>
                    <a:lnTo>
                      <a:pt x="234" y="65"/>
                    </a:lnTo>
                    <a:lnTo>
                      <a:pt x="227" y="70"/>
                    </a:lnTo>
                    <a:lnTo>
                      <a:pt x="220" y="73"/>
                    </a:lnTo>
                    <a:lnTo>
                      <a:pt x="213" y="78"/>
                    </a:lnTo>
                    <a:lnTo>
                      <a:pt x="208" y="84"/>
                    </a:lnTo>
                    <a:lnTo>
                      <a:pt x="201" y="89"/>
                    </a:lnTo>
                    <a:lnTo>
                      <a:pt x="196" y="94"/>
                    </a:lnTo>
                    <a:lnTo>
                      <a:pt x="189" y="100"/>
                    </a:lnTo>
                    <a:lnTo>
                      <a:pt x="184" y="105"/>
                    </a:lnTo>
                    <a:lnTo>
                      <a:pt x="177" y="110"/>
                    </a:lnTo>
                    <a:lnTo>
                      <a:pt x="172" y="115"/>
                    </a:lnTo>
                    <a:lnTo>
                      <a:pt x="165" y="121"/>
                    </a:lnTo>
                    <a:lnTo>
                      <a:pt x="160" y="126"/>
                    </a:lnTo>
                    <a:lnTo>
                      <a:pt x="155" y="132"/>
                    </a:lnTo>
                    <a:lnTo>
                      <a:pt x="148" y="137"/>
                    </a:lnTo>
                    <a:lnTo>
                      <a:pt x="143" y="143"/>
                    </a:lnTo>
                    <a:lnTo>
                      <a:pt x="138" y="148"/>
                    </a:lnTo>
                    <a:lnTo>
                      <a:pt x="133" y="155"/>
                    </a:lnTo>
                    <a:lnTo>
                      <a:pt x="128" y="159"/>
                    </a:lnTo>
                    <a:lnTo>
                      <a:pt x="123" y="166"/>
                    </a:lnTo>
                    <a:lnTo>
                      <a:pt x="118" y="172"/>
                    </a:lnTo>
                    <a:lnTo>
                      <a:pt x="113" y="178"/>
                    </a:lnTo>
                    <a:lnTo>
                      <a:pt x="107" y="184"/>
                    </a:lnTo>
                    <a:lnTo>
                      <a:pt x="102" y="190"/>
                    </a:lnTo>
                    <a:lnTo>
                      <a:pt x="97" y="196"/>
                    </a:lnTo>
                    <a:lnTo>
                      <a:pt x="92" y="202"/>
                    </a:lnTo>
                    <a:lnTo>
                      <a:pt x="87" y="209"/>
                    </a:lnTo>
                    <a:lnTo>
                      <a:pt x="84" y="215"/>
                    </a:lnTo>
                    <a:lnTo>
                      <a:pt x="78" y="220"/>
                    </a:lnTo>
                    <a:lnTo>
                      <a:pt x="73" y="227"/>
                    </a:lnTo>
                    <a:lnTo>
                      <a:pt x="70" y="233"/>
                    </a:lnTo>
                    <a:lnTo>
                      <a:pt x="65" y="239"/>
                    </a:lnTo>
                    <a:lnTo>
                      <a:pt x="60" y="245"/>
                    </a:lnTo>
                    <a:lnTo>
                      <a:pt x="56" y="252"/>
                    </a:lnTo>
                    <a:lnTo>
                      <a:pt x="51" y="259"/>
                    </a:lnTo>
                    <a:lnTo>
                      <a:pt x="48" y="265"/>
                    </a:lnTo>
                    <a:lnTo>
                      <a:pt x="44" y="273"/>
                    </a:lnTo>
                    <a:lnTo>
                      <a:pt x="39" y="279"/>
                    </a:lnTo>
                    <a:lnTo>
                      <a:pt x="36" y="287"/>
                    </a:lnTo>
                    <a:lnTo>
                      <a:pt x="32" y="292"/>
                    </a:lnTo>
                    <a:lnTo>
                      <a:pt x="29" y="300"/>
                    </a:lnTo>
                    <a:lnTo>
                      <a:pt x="24" y="306"/>
                    </a:lnTo>
                    <a:lnTo>
                      <a:pt x="21" y="314"/>
                    </a:lnTo>
                    <a:lnTo>
                      <a:pt x="17" y="320"/>
                    </a:lnTo>
                    <a:lnTo>
                      <a:pt x="14" y="327"/>
                    </a:lnTo>
                    <a:lnTo>
                      <a:pt x="10" y="335"/>
                    </a:lnTo>
                    <a:lnTo>
                      <a:pt x="7" y="341"/>
                    </a:lnTo>
                    <a:lnTo>
                      <a:pt x="3" y="349"/>
                    </a:lnTo>
                    <a:lnTo>
                      <a:pt x="0" y="357"/>
                    </a:lnTo>
                  </a:path>
                </a:pathLst>
              </a:custGeom>
              <a:noFill/>
              <a:ln w="38100" cap="rnd">
                <a:solidFill>
                  <a:srgbClr val="080808"/>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87" name="Line 50"/>
              <p:cNvSpPr>
                <a:spLocks noChangeShapeType="1"/>
              </p:cNvSpPr>
              <p:nvPr/>
            </p:nvSpPr>
            <p:spPr bwMode="auto">
              <a:xfrm flipH="1">
                <a:off x="4058" y="1785"/>
                <a:ext cx="38" cy="2"/>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88" name="Line 51"/>
              <p:cNvSpPr>
                <a:spLocks noChangeShapeType="1"/>
              </p:cNvSpPr>
              <p:nvPr/>
            </p:nvSpPr>
            <p:spPr bwMode="auto">
              <a:xfrm flipH="1">
                <a:off x="3724" y="2145"/>
                <a:ext cx="34" cy="6"/>
              </a:xfrm>
              <a:prstGeom prst="line">
                <a:avLst/>
              </a:prstGeom>
              <a:noFill/>
              <a:ln w="38100">
                <a:solidFill>
                  <a:srgbClr val="08080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sp>
        <p:nvSpPr>
          <p:cNvPr id="61456" name="Line 55"/>
          <p:cNvSpPr>
            <a:spLocks noChangeShapeType="1"/>
          </p:cNvSpPr>
          <p:nvPr/>
        </p:nvSpPr>
        <p:spPr bwMode="auto">
          <a:xfrm>
            <a:off x="2116138" y="4125913"/>
            <a:ext cx="3846512" cy="1587"/>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57" name="Rectangle 56"/>
          <p:cNvSpPr>
            <a:spLocks noChangeArrowheads="1"/>
          </p:cNvSpPr>
          <p:nvPr/>
        </p:nvSpPr>
        <p:spPr bwMode="auto">
          <a:xfrm>
            <a:off x="2133600" y="3429000"/>
            <a:ext cx="354013"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46038" tIns="23812" rIns="46038" bIns="23812">
            <a:spAutoFit/>
          </a:bodyPr>
          <a:lstStyle>
            <a:lvl1pPr defTabSz="228600" eaLnBrk="0" hangingPunct="0">
              <a:defRPr b="1">
                <a:solidFill>
                  <a:schemeClr val="tx1"/>
                </a:solidFill>
                <a:latin typeface="Arial" panose="020B0604020202020204" pitchFamily="34" charset="0"/>
              </a:defRPr>
            </a:lvl1pPr>
            <a:lvl2pPr marL="742950" indent="-285750" defTabSz="228600" eaLnBrk="0" hangingPunct="0">
              <a:defRPr b="1">
                <a:solidFill>
                  <a:schemeClr val="tx1"/>
                </a:solidFill>
                <a:latin typeface="Arial" panose="020B0604020202020204" pitchFamily="34" charset="0"/>
              </a:defRPr>
            </a:lvl2pPr>
            <a:lvl3pPr marL="1143000" indent="-228600" defTabSz="228600" eaLnBrk="0" hangingPunct="0">
              <a:defRPr b="1">
                <a:solidFill>
                  <a:schemeClr val="tx1"/>
                </a:solidFill>
                <a:latin typeface="Arial" panose="020B0604020202020204" pitchFamily="34" charset="0"/>
              </a:defRPr>
            </a:lvl3pPr>
            <a:lvl4pPr marL="1600200" indent="-228600" defTabSz="228600" eaLnBrk="0" hangingPunct="0">
              <a:defRPr b="1">
                <a:solidFill>
                  <a:schemeClr val="tx1"/>
                </a:solidFill>
                <a:latin typeface="Arial" panose="020B0604020202020204" pitchFamily="34" charset="0"/>
              </a:defRPr>
            </a:lvl4pPr>
            <a:lvl5pPr marL="2057400" indent="-228600" defTabSz="228600" eaLnBrk="0" hangingPunct="0">
              <a:defRPr b="1">
                <a:solidFill>
                  <a:schemeClr val="tx1"/>
                </a:solidFill>
                <a:latin typeface="Arial" panose="020B0604020202020204" pitchFamily="34" charset="0"/>
              </a:defRPr>
            </a:lvl5pPr>
            <a:lvl6pPr marL="2514600" indent="-228600" defTabSz="228600" eaLnBrk="0" fontAlgn="base" hangingPunct="0">
              <a:spcBef>
                <a:spcPct val="0"/>
              </a:spcBef>
              <a:spcAft>
                <a:spcPct val="0"/>
              </a:spcAft>
              <a:defRPr b="1">
                <a:solidFill>
                  <a:schemeClr val="tx1"/>
                </a:solidFill>
                <a:latin typeface="Arial" panose="020B0604020202020204" pitchFamily="34" charset="0"/>
              </a:defRPr>
            </a:lvl6pPr>
            <a:lvl7pPr marL="2971800" indent="-228600" defTabSz="228600" eaLnBrk="0" fontAlgn="base" hangingPunct="0">
              <a:spcBef>
                <a:spcPct val="0"/>
              </a:spcBef>
              <a:spcAft>
                <a:spcPct val="0"/>
              </a:spcAft>
              <a:defRPr b="1">
                <a:solidFill>
                  <a:schemeClr val="tx1"/>
                </a:solidFill>
                <a:latin typeface="Arial" panose="020B0604020202020204" pitchFamily="34" charset="0"/>
              </a:defRPr>
            </a:lvl7pPr>
            <a:lvl8pPr marL="3429000" indent="-228600" defTabSz="228600" eaLnBrk="0" fontAlgn="base" hangingPunct="0">
              <a:spcBef>
                <a:spcPct val="0"/>
              </a:spcBef>
              <a:spcAft>
                <a:spcPct val="0"/>
              </a:spcAft>
              <a:defRPr b="1">
                <a:solidFill>
                  <a:schemeClr val="tx1"/>
                </a:solidFill>
                <a:latin typeface="Arial" panose="020B0604020202020204" pitchFamily="34" charset="0"/>
              </a:defRPr>
            </a:lvl8pPr>
            <a:lvl9pPr marL="3886200" indent="-228600" defTabSz="228600" eaLnBrk="0" fontAlgn="base" hangingPunct="0">
              <a:spcBef>
                <a:spcPct val="0"/>
              </a:spcBef>
              <a:spcAft>
                <a:spcPct val="0"/>
              </a:spcAft>
              <a:defRPr b="1">
                <a:solidFill>
                  <a:schemeClr val="tx1"/>
                </a:solidFill>
                <a:latin typeface="Arial" panose="020B0604020202020204" pitchFamily="34" charset="0"/>
              </a:defRPr>
            </a:lvl9pPr>
          </a:lstStyle>
          <a:p>
            <a:r>
              <a:rPr lang="en-US" sz="1000"/>
              <a:t>UCL</a:t>
            </a:r>
            <a:endParaRPr lang="en-US" sz="900"/>
          </a:p>
        </p:txBody>
      </p:sp>
      <p:sp>
        <p:nvSpPr>
          <p:cNvPr id="61458" name="Rectangle 57"/>
          <p:cNvSpPr>
            <a:spLocks noChangeArrowheads="1"/>
          </p:cNvSpPr>
          <p:nvPr/>
        </p:nvSpPr>
        <p:spPr bwMode="auto">
          <a:xfrm>
            <a:off x="2133600" y="4343400"/>
            <a:ext cx="636588"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46038" tIns="23812" rIns="46038" bIns="23812">
            <a:spAutoFit/>
          </a:bodyPr>
          <a:lstStyle>
            <a:lvl1pPr defTabSz="228600" eaLnBrk="0" hangingPunct="0">
              <a:defRPr b="1">
                <a:solidFill>
                  <a:schemeClr val="tx1"/>
                </a:solidFill>
                <a:latin typeface="Arial" panose="020B0604020202020204" pitchFamily="34" charset="0"/>
              </a:defRPr>
            </a:lvl1pPr>
            <a:lvl2pPr marL="742950" indent="-285750" defTabSz="228600" eaLnBrk="0" hangingPunct="0">
              <a:defRPr b="1">
                <a:solidFill>
                  <a:schemeClr val="tx1"/>
                </a:solidFill>
                <a:latin typeface="Arial" panose="020B0604020202020204" pitchFamily="34" charset="0"/>
              </a:defRPr>
            </a:lvl2pPr>
            <a:lvl3pPr marL="1143000" indent="-228600" defTabSz="228600" eaLnBrk="0" hangingPunct="0">
              <a:defRPr b="1">
                <a:solidFill>
                  <a:schemeClr val="tx1"/>
                </a:solidFill>
                <a:latin typeface="Arial" panose="020B0604020202020204" pitchFamily="34" charset="0"/>
              </a:defRPr>
            </a:lvl3pPr>
            <a:lvl4pPr marL="1600200" indent="-228600" defTabSz="228600" eaLnBrk="0" hangingPunct="0">
              <a:defRPr b="1">
                <a:solidFill>
                  <a:schemeClr val="tx1"/>
                </a:solidFill>
                <a:latin typeface="Arial" panose="020B0604020202020204" pitchFamily="34" charset="0"/>
              </a:defRPr>
            </a:lvl4pPr>
            <a:lvl5pPr marL="2057400" indent="-228600" defTabSz="228600" eaLnBrk="0" hangingPunct="0">
              <a:defRPr b="1">
                <a:solidFill>
                  <a:schemeClr val="tx1"/>
                </a:solidFill>
                <a:latin typeface="Arial" panose="020B0604020202020204" pitchFamily="34" charset="0"/>
              </a:defRPr>
            </a:lvl5pPr>
            <a:lvl6pPr marL="2514600" indent="-228600" defTabSz="228600" eaLnBrk="0" fontAlgn="base" hangingPunct="0">
              <a:spcBef>
                <a:spcPct val="0"/>
              </a:spcBef>
              <a:spcAft>
                <a:spcPct val="0"/>
              </a:spcAft>
              <a:defRPr b="1">
                <a:solidFill>
                  <a:schemeClr val="tx1"/>
                </a:solidFill>
                <a:latin typeface="Arial" panose="020B0604020202020204" pitchFamily="34" charset="0"/>
              </a:defRPr>
            </a:lvl6pPr>
            <a:lvl7pPr marL="2971800" indent="-228600" defTabSz="228600" eaLnBrk="0" fontAlgn="base" hangingPunct="0">
              <a:spcBef>
                <a:spcPct val="0"/>
              </a:spcBef>
              <a:spcAft>
                <a:spcPct val="0"/>
              </a:spcAft>
              <a:defRPr b="1">
                <a:solidFill>
                  <a:schemeClr val="tx1"/>
                </a:solidFill>
                <a:latin typeface="Arial" panose="020B0604020202020204" pitchFamily="34" charset="0"/>
              </a:defRPr>
            </a:lvl7pPr>
            <a:lvl8pPr marL="3429000" indent="-228600" defTabSz="228600" eaLnBrk="0" fontAlgn="base" hangingPunct="0">
              <a:spcBef>
                <a:spcPct val="0"/>
              </a:spcBef>
              <a:spcAft>
                <a:spcPct val="0"/>
              </a:spcAft>
              <a:defRPr b="1">
                <a:solidFill>
                  <a:schemeClr val="tx1"/>
                </a:solidFill>
                <a:latin typeface="Arial" panose="020B0604020202020204" pitchFamily="34" charset="0"/>
              </a:defRPr>
            </a:lvl8pPr>
            <a:lvl9pPr marL="3886200" indent="-228600" defTabSz="228600" eaLnBrk="0" fontAlgn="base" hangingPunct="0">
              <a:spcBef>
                <a:spcPct val="0"/>
              </a:spcBef>
              <a:spcAft>
                <a:spcPct val="0"/>
              </a:spcAft>
              <a:defRPr b="1">
                <a:solidFill>
                  <a:schemeClr val="tx1"/>
                </a:solidFill>
                <a:latin typeface="Arial" panose="020B0604020202020204" pitchFamily="34" charset="0"/>
              </a:defRPr>
            </a:lvl9pPr>
          </a:lstStyle>
          <a:p>
            <a:r>
              <a:rPr lang="en-US" sz="1000"/>
              <a:t>LCL</a:t>
            </a:r>
            <a:endParaRPr lang="en-US" sz="900"/>
          </a:p>
        </p:txBody>
      </p:sp>
      <p:sp>
        <p:nvSpPr>
          <p:cNvPr id="61459" name="Line 68"/>
          <p:cNvSpPr>
            <a:spLocks noChangeShapeType="1"/>
          </p:cNvSpPr>
          <p:nvPr/>
        </p:nvSpPr>
        <p:spPr bwMode="auto">
          <a:xfrm>
            <a:off x="2057400" y="6096000"/>
            <a:ext cx="3846513"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60" name="Line 69"/>
          <p:cNvSpPr>
            <a:spLocks noChangeShapeType="1"/>
          </p:cNvSpPr>
          <p:nvPr/>
        </p:nvSpPr>
        <p:spPr bwMode="auto">
          <a:xfrm>
            <a:off x="2089150" y="5643563"/>
            <a:ext cx="3846513" cy="0"/>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61" name="Rectangle 71"/>
          <p:cNvSpPr>
            <a:spLocks noChangeArrowheads="1"/>
          </p:cNvSpPr>
          <p:nvPr/>
        </p:nvSpPr>
        <p:spPr bwMode="auto">
          <a:xfrm>
            <a:off x="2057400" y="5867400"/>
            <a:ext cx="484188" cy="20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46038" tIns="23812" rIns="46038" bIns="23812">
            <a:spAutoFit/>
          </a:bodyPr>
          <a:lstStyle>
            <a:lvl1pPr defTabSz="228600" eaLnBrk="0" hangingPunct="0">
              <a:defRPr b="1">
                <a:solidFill>
                  <a:schemeClr val="tx1"/>
                </a:solidFill>
                <a:latin typeface="Arial" panose="020B0604020202020204" pitchFamily="34" charset="0"/>
              </a:defRPr>
            </a:lvl1pPr>
            <a:lvl2pPr marL="742950" indent="-285750" defTabSz="228600" eaLnBrk="0" hangingPunct="0">
              <a:defRPr b="1">
                <a:solidFill>
                  <a:schemeClr val="tx1"/>
                </a:solidFill>
                <a:latin typeface="Arial" panose="020B0604020202020204" pitchFamily="34" charset="0"/>
              </a:defRPr>
            </a:lvl2pPr>
            <a:lvl3pPr marL="1143000" indent="-228600" defTabSz="228600" eaLnBrk="0" hangingPunct="0">
              <a:defRPr b="1">
                <a:solidFill>
                  <a:schemeClr val="tx1"/>
                </a:solidFill>
                <a:latin typeface="Arial" panose="020B0604020202020204" pitchFamily="34" charset="0"/>
              </a:defRPr>
            </a:lvl3pPr>
            <a:lvl4pPr marL="1600200" indent="-228600" defTabSz="228600" eaLnBrk="0" hangingPunct="0">
              <a:defRPr b="1">
                <a:solidFill>
                  <a:schemeClr val="tx1"/>
                </a:solidFill>
                <a:latin typeface="Arial" panose="020B0604020202020204" pitchFamily="34" charset="0"/>
              </a:defRPr>
            </a:lvl4pPr>
            <a:lvl5pPr marL="2057400" indent="-228600" defTabSz="228600" eaLnBrk="0" hangingPunct="0">
              <a:defRPr b="1">
                <a:solidFill>
                  <a:schemeClr val="tx1"/>
                </a:solidFill>
                <a:latin typeface="Arial" panose="020B0604020202020204" pitchFamily="34" charset="0"/>
              </a:defRPr>
            </a:lvl5pPr>
            <a:lvl6pPr marL="2514600" indent="-228600" defTabSz="228600" eaLnBrk="0" fontAlgn="base" hangingPunct="0">
              <a:spcBef>
                <a:spcPct val="0"/>
              </a:spcBef>
              <a:spcAft>
                <a:spcPct val="0"/>
              </a:spcAft>
              <a:defRPr b="1">
                <a:solidFill>
                  <a:schemeClr val="tx1"/>
                </a:solidFill>
                <a:latin typeface="Arial" panose="020B0604020202020204" pitchFamily="34" charset="0"/>
              </a:defRPr>
            </a:lvl6pPr>
            <a:lvl7pPr marL="2971800" indent="-228600" defTabSz="228600" eaLnBrk="0" fontAlgn="base" hangingPunct="0">
              <a:spcBef>
                <a:spcPct val="0"/>
              </a:spcBef>
              <a:spcAft>
                <a:spcPct val="0"/>
              </a:spcAft>
              <a:defRPr b="1">
                <a:solidFill>
                  <a:schemeClr val="tx1"/>
                </a:solidFill>
                <a:latin typeface="Arial" panose="020B0604020202020204" pitchFamily="34" charset="0"/>
              </a:defRPr>
            </a:lvl7pPr>
            <a:lvl8pPr marL="3429000" indent="-228600" defTabSz="228600" eaLnBrk="0" fontAlgn="base" hangingPunct="0">
              <a:spcBef>
                <a:spcPct val="0"/>
              </a:spcBef>
              <a:spcAft>
                <a:spcPct val="0"/>
              </a:spcAft>
              <a:defRPr b="1">
                <a:solidFill>
                  <a:schemeClr val="tx1"/>
                </a:solidFill>
                <a:latin typeface="Arial" panose="020B0604020202020204" pitchFamily="34" charset="0"/>
              </a:defRPr>
            </a:lvl8pPr>
            <a:lvl9pPr marL="3886200" indent="-228600" defTabSz="228600" eaLnBrk="0" fontAlgn="base" hangingPunct="0">
              <a:spcBef>
                <a:spcPct val="0"/>
              </a:spcBef>
              <a:spcAft>
                <a:spcPct val="0"/>
              </a:spcAft>
              <a:defRPr b="1">
                <a:solidFill>
                  <a:schemeClr val="tx1"/>
                </a:solidFill>
                <a:latin typeface="Arial" panose="020B0604020202020204" pitchFamily="34" charset="0"/>
              </a:defRPr>
            </a:lvl9pPr>
          </a:lstStyle>
          <a:p>
            <a:r>
              <a:rPr lang="en-US" sz="1000"/>
              <a:t>LCL</a:t>
            </a:r>
          </a:p>
        </p:txBody>
      </p:sp>
      <p:sp>
        <p:nvSpPr>
          <p:cNvPr id="61462" name="Rectangle 72"/>
          <p:cNvSpPr>
            <a:spLocks noChangeArrowheads="1"/>
          </p:cNvSpPr>
          <p:nvPr/>
        </p:nvSpPr>
        <p:spPr bwMode="auto">
          <a:xfrm>
            <a:off x="4700588" y="5375275"/>
            <a:ext cx="103187"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63" name="Rectangle 73"/>
          <p:cNvSpPr>
            <a:spLocks noChangeArrowheads="1"/>
          </p:cNvSpPr>
          <p:nvPr/>
        </p:nvSpPr>
        <p:spPr bwMode="auto">
          <a:xfrm>
            <a:off x="3732213" y="5622925"/>
            <a:ext cx="103187"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64" name="Rectangle 74"/>
          <p:cNvSpPr>
            <a:spLocks noChangeArrowheads="1"/>
          </p:cNvSpPr>
          <p:nvPr/>
        </p:nvSpPr>
        <p:spPr bwMode="auto">
          <a:xfrm>
            <a:off x="2692400" y="5732463"/>
            <a:ext cx="101600" cy="95250"/>
          </a:xfrm>
          <a:prstGeom prst="rect">
            <a:avLst/>
          </a:prstGeom>
          <a:solidFill>
            <a:srgbClr val="FF0000"/>
          </a:solidFill>
          <a:ln w="12700">
            <a:solidFill>
              <a:srgbClr val="000000"/>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61465" name="Rectangle 76"/>
          <p:cNvSpPr>
            <a:spLocks noChangeArrowheads="1"/>
          </p:cNvSpPr>
          <p:nvPr/>
        </p:nvSpPr>
        <p:spPr bwMode="auto">
          <a:xfrm>
            <a:off x="1022350" y="5438775"/>
            <a:ext cx="1069975" cy="393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t>R-chart</a:t>
            </a:r>
          </a:p>
        </p:txBody>
      </p:sp>
      <p:sp>
        <p:nvSpPr>
          <p:cNvPr id="61466" name="Rectangle 77"/>
          <p:cNvSpPr>
            <a:spLocks noChangeArrowheads="1"/>
          </p:cNvSpPr>
          <p:nvPr/>
        </p:nvSpPr>
        <p:spPr bwMode="auto">
          <a:xfrm>
            <a:off x="6510338" y="5465763"/>
            <a:ext cx="2241550" cy="393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t>Reveals increase</a:t>
            </a:r>
            <a:endParaRPr lang="en-US"/>
          </a:p>
        </p:txBody>
      </p:sp>
      <p:sp>
        <p:nvSpPr>
          <p:cNvPr id="61467" name="Text Box 81"/>
          <p:cNvSpPr txBox="1">
            <a:spLocks noChangeArrowheads="1"/>
          </p:cNvSpPr>
          <p:nvPr/>
        </p:nvSpPr>
        <p:spPr bwMode="auto">
          <a:xfrm>
            <a:off x="114300" y="838200"/>
            <a:ext cx="2100263"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10.10B</a:t>
            </a:r>
            <a:endParaRPr lang="en-US" sz="2400" b="0">
              <a:solidFill>
                <a:schemeClr val="hlink"/>
              </a:solidFill>
              <a:latin typeface="Times New Roman" panose="02020603050405020304" pitchFamily="18" charset="0"/>
            </a:endParaRPr>
          </a:p>
        </p:txBody>
      </p:sp>
      <p:sp>
        <p:nvSpPr>
          <p:cNvPr id="61468" name="Line 84"/>
          <p:cNvSpPr>
            <a:spLocks noChangeShapeType="1"/>
          </p:cNvSpPr>
          <p:nvPr/>
        </p:nvSpPr>
        <p:spPr bwMode="auto">
          <a:xfrm flipV="1">
            <a:off x="2871788" y="1752600"/>
            <a:ext cx="0" cy="129540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69" name="Line 85"/>
          <p:cNvSpPr>
            <a:spLocks noChangeShapeType="1"/>
          </p:cNvSpPr>
          <p:nvPr/>
        </p:nvSpPr>
        <p:spPr bwMode="auto">
          <a:xfrm flipV="1">
            <a:off x="3789363" y="1752600"/>
            <a:ext cx="0" cy="129540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70" name="Line 86"/>
          <p:cNvSpPr>
            <a:spLocks noChangeShapeType="1"/>
          </p:cNvSpPr>
          <p:nvPr/>
        </p:nvSpPr>
        <p:spPr bwMode="auto">
          <a:xfrm flipV="1">
            <a:off x="4848225" y="1600200"/>
            <a:ext cx="0" cy="160020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71" name="Line 87"/>
          <p:cNvSpPr>
            <a:spLocks noChangeShapeType="1"/>
          </p:cNvSpPr>
          <p:nvPr/>
        </p:nvSpPr>
        <p:spPr bwMode="auto">
          <a:xfrm flipV="1">
            <a:off x="5835650" y="1447800"/>
            <a:ext cx="0" cy="182880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72" name="Text Box 89"/>
          <p:cNvSpPr txBox="1">
            <a:spLocks noChangeArrowheads="1"/>
          </p:cNvSpPr>
          <p:nvPr/>
        </p:nvSpPr>
        <p:spPr bwMode="auto">
          <a:xfrm>
            <a:off x="5835650" y="2209800"/>
            <a:ext cx="3160713"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latin typeface="Arial Narrow" panose="020B0606020202030204" pitchFamily="34" charset="0"/>
              </a:rPr>
              <a:t>(process variability is increasing)</a:t>
            </a:r>
          </a:p>
        </p:txBody>
      </p:sp>
      <p:sp>
        <p:nvSpPr>
          <p:cNvPr id="61473" name="Text Box 90"/>
          <p:cNvSpPr txBox="1">
            <a:spLocks noChangeArrowheads="1"/>
          </p:cNvSpPr>
          <p:nvPr/>
        </p:nvSpPr>
        <p:spPr bwMode="auto">
          <a:xfrm>
            <a:off x="685800" y="1981200"/>
            <a:ext cx="1235075"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latin typeface="Arial Narrow" panose="020B0606020202030204" pitchFamily="34" charset="0"/>
              </a:rPr>
              <a:t>Sampling</a:t>
            </a:r>
          </a:p>
          <a:p>
            <a:r>
              <a:rPr lang="en-US">
                <a:latin typeface="Arial Narrow" panose="020B0606020202030204" pitchFamily="34" charset="0"/>
              </a:rPr>
              <a:t>Distribution</a:t>
            </a:r>
          </a:p>
        </p:txBody>
      </p:sp>
      <p:sp>
        <p:nvSpPr>
          <p:cNvPr id="61474" name="Line 53"/>
          <p:cNvSpPr>
            <a:spLocks noChangeShapeType="1"/>
          </p:cNvSpPr>
          <p:nvPr/>
        </p:nvSpPr>
        <p:spPr bwMode="auto">
          <a:xfrm>
            <a:off x="2133600" y="3657600"/>
            <a:ext cx="3846513" cy="1588"/>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475" name="Line 54"/>
          <p:cNvSpPr>
            <a:spLocks noChangeShapeType="1"/>
          </p:cNvSpPr>
          <p:nvPr/>
        </p:nvSpPr>
        <p:spPr bwMode="auto">
          <a:xfrm>
            <a:off x="2133600" y="4572000"/>
            <a:ext cx="3846513" cy="1588"/>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762000" y="0"/>
            <a:ext cx="7772400" cy="1143000"/>
          </a:xfrm>
        </p:spPr>
        <p:txBody>
          <a:bodyPr/>
          <a:lstStyle/>
          <a:p>
            <a:pPr eaLnBrk="1" hangingPunct="1">
              <a:defRPr/>
            </a:pPr>
            <a:r>
              <a:rPr lang="en-US" dirty="0" smtClean="0"/>
              <a:t>Using the Mean and Range Chart</a:t>
            </a:r>
          </a:p>
        </p:txBody>
      </p:sp>
      <p:sp>
        <p:nvSpPr>
          <p:cNvPr id="62467" name="Rectangle 3"/>
          <p:cNvSpPr>
            <a:spLocks noGrp="1" noChangeArrowheads="1"/>
          </p:cNvSpPr>
          <p:nvPr>
            <p:ph type="body" idx="1"/>
          </p:nvPr>
        </p:nvSpPr>
        <p:spPr>
          <a:xfrm>
            <a:off x="228600" y="1058863"/>
            <a:ext cx="8891588" cy="5570537"/>
          </a:xfrm>
        </p:spPr>
        <p:txBody>
          <a:bodyPr>
            <a:normAutofit/>
          </a:bodyPr>
          <a:lstStyle/>
          <a:p>
            <a:pPr marL="609600" indent="-609600" algn="just" eaLnBrk="1" hangingPunct="1">
              <a:lnSpc>
                <a:spcPct val="80000"/>
              </a:lnSpc>
              <a:buFont typeface="Symbol" panose="05050102010706020507" pitchFamily="18" charset="2"/>
              <a:buNone/>
            </a:pPr>
            <a:r>
              <a:rPr lang="en-US" b="1" dirty="0" smtClean="0">
                <a:solidFill>
                  <a:srgbClr val="2237A0"/>
                </a:solidFill>
              </a:rPr>
              <a:t>       To use the Mean and Range control chart, apply the   following procedure:</a:t>
            </a:r>
          </a:p>
          <a:p>
            <a:pPr marL="609600" indent="-609600" algn="just" eaLnBrk="1" hangingPunct="1">
              <a:lnSpc>
                <a:spcPct val="80000"/>
              </a:lnSpc>
              <a:buFont typeface="Symbol" panose="05050102010706020507" pitchFamily="18" charset="2"/>
              <a:buNone/>
            </a:pPr>
            <a:endParaRPr lang="en-US" b="1" dirty="0" smtClean="0">
              <a:solidFill>
                <a:srgbClr val="2237A0"/>
              </a:solidFill>
              <a:latin typeface="Arial" pitchFamily="34" charset="0"/>
              <a:cs typeface="Arial" pitchFamily="34" charset="0"/>
            </a:endParaRPr>
          </a:p>
          <a:p>
            <a:pPr marL="609600" indent="-609600" algn="just" eaLnBrk="1" hangingPunct="1">
              <a:lnSpc>
                <a:spcPct val="80000"/>
              </a:lnSpc>
              <a:buFont typeface="Symbol" panose="05050102010706020507" pitchFamily="18" charset="2"/>
              <a:buAutoNum type="arabicPeriod"/>
            </a:pPr>
            <a:r>
              <a:rPr lang="en-US" dirty="0" smtClean="0">
                <a:latin typeface="Arial" pitchFamily="34" charset="0"/>
                <a:cs typeface="Arial" pitchFamily="34" charset="0"/>
              </a:rPr>
              <a:t>Obtain 20 to 25 samples. Compute the appropriate sample statistics (mean and range) for each sample.</a:t>
            </a:r>
          </a:p>
          <a:p>
            <a:pPr marL="609600" indent="-609600" algn="just" eaLnBrk="1" hangingPunct="1">
              <a:lnSpc>
                <a:spcPct val="80000"/>
              </a:lnSpc>
              <a:buFont typeface="Symbol" panose="05050102010706020507" pitchFamily="18" charset="2"/>
              <a:buAutoNum type="arabicPeriod"/>
            </a:pPr>
            <a:r>
              <a:rPr lang="en-US" dirty="0" smtClean="0">
                <a:latin typeface="Arial" pitchFamily="34" charset="0"/>
                <a:cs typeface="Arial" pitchFamily="34" charset="0"/>
              </a:rPr>
              <a:t>Establish preliminary control limits using the formulas.</a:t>
            </a:r>
          </a:p>
          <a:p>
            <a:pPr marL="609600" indent="-609600" algn="just" eaLnBrk="1" hangingPunct="1">
              <a:lnSpc>
                <a:spcPct val="80000"/>
              </a:lnSpc>
              <a:buFont typeface="Symbol" panose="05050102010706020507" pitchFamily="18" charset="2"/>
              <a:buAutoNum type="arabicPeriod"/>
            </a:pPr>
            <a:r>
              <a:rPr lang="en-US" dirty="0" smtClean="0">
                <a:latin typeface="Arial" pitchFamily="34" charset="0"/>
                <a:cs typeface="Arial" pitchFamily="34" charset="0"/>
              </a:rPr>
              <a:t>Determine if any points fall outside the control limits.</a:t>
            </a:r>
          </a:p>
          <a:p>
            <a:pPr marL="609600" indent="-609600" algn="just" eaLnBrk="1" hangingPunct="1">
              <a:lnSpc>
                <a:spcPct val="80000"/>
              </a:lnSpc>
              <a:buFont typeface="Symbol" panose="05050102010706020507" pitchFamily="18" charset="2"/>
              <a:buAutoNum type="arabicPeriod"/>
            </a:pPr>
            <a:r>
              <a:rPr lang="en-US" dirty="0" smtClean="0">
                <a:latin typeface="Arial" pitchFamily="34" charset="0"/>
                <a:cs typeface="Arial" pitchFamily="34" charset="0"/>
              </a:rPr>
              <a:t>If you find no out-of-control signals, assume that the process is in control. If not, investigate and correct assignable cause of variation. Then resume the process and collect another set of observations upon which control limits can be based.</a:t>
            </a:r>
          </a:p>
          <a:p>
            <a:pPr marL="609600" indent="-609600" algn="just" eaLnBrk="1" hangingPunct="1">
              <a:lnSpc>
                <a:spcPct val="80000"/>
              </a:lnSpc>
              <a:buFont typeface="Symbol" panose="05050102010706020507" pitchFamily="18" charset="2"/>
              <a:buAutoNum type="arabicPeriod"/>
            </a:pPr>
            <a:r>
              <a:rPr lang="en-US" dirty="0" smtClean="0">
                <a:latin typeface="Arial" pitchFamily="34" charset="0"/>
                <a:cs typeface="Arial" pitchFamily="34" charset="0"/>
              </a:rPr>
              <a:t>Plot the data on a control chart and check for out-of-control signals. </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a:xfrm>
            <a:off x="0" y="261938"/>
            <a:ext cx="9144000" cy="534987"/>
          </a:xfrm>
        </p:spPr>
        <p:txBody>
          <a:bodyPr lIns="90488" tIns="44450" rIns="90488" bIns="44450" anchor="b">
            <a:normAutofit/>
          </a:bodyPr>
          <a:lstStyle/>
          <a:p>
            <a:pPr eaLnBrk="1" hangingPunct="1">
              <a:defRPr/>
            </a:pPr>
            <a:r>
              <a:rPr lang="en-US" smtClean="0"/>
              <a:t>Control Chart for Attributes</a:t>
            </a:r>
            <a:endParaRPr lang="en-US" b="1" smtClean="0"/>
          </a:p>
        </p:txBody>
      </p:sp>
      <p:sp>
        <p:nvSpPr>
          <p:cNvPr id="63491" name="Rectangle 1027"/>
          <p:cNvSpPr>
            <a:spLocks noGrp="1" noChangeArrowheads="1"/>
          </p:cNvSpPr>
          <p:nvPr>
            <p:ph type="body" idx="1"/>
          </p:nvPr>
        </p:nvSpPr>
        <p:spPr>
          <a:xfrm>
            <a:off x="781050" y="1257300"/>
            <a:ext cx="7891463" cy="4381500"/>
          </a:xfrm>
          <a:noFill/>
        </p:spPr>
        <p:txBody>
          <a:bodyPr lIns="90488" tIns="44450" rIns="90488" bIns="44450"/>
          <a:lstStyle/>
          <a:p>
            <a:pPr eaLnBrk="1" hangingPunct="1">
              <a:spcBef>
                <a:spcPct val="50000"/>
              </a:spcBef>
            </a:pPr>
            <a:r>
              <a:rPr lang="en-US" dirty="0" smtClean="0">
                <a:solidFill>
                  <a:srgbClr val="2237A0"/>
                </a:solidFill>
              </a:rPr>
              <a:t>Control charts for attributes are used when the process characteristic is counted rather than measured. Two types are available:</a:t>
            </a:r>
          </a:p>
          <a:p>
            <a:pPr eaLnBrk="1" hangingPunct="1">
              <a:spcBef>
                <a:spcPct val="50000"/>
              </a:spcBef>
            </a:pPr>
            <a:r>
              <a:rPr lang="en-US" dirty="0" smtClean="0">
                <a:solidFill>
                  <a:srgbClr val="CE2700"/>
                </a:solidFill>
              </a:rPr>
              <a:t>P-Chart </a:t>
            </a:r>
            <a:r>
              <a:rPr lang="en-US" dirty="0" smtClean="0"/>
              <a:t>- Control chart used to monitor the proportion of defectives in a process</a:t>
            </a:r>
          </a:p>
          <a:p>
            <a:pPr eaLnBrk="1" hangingPunct="1">
              <a:spcBef>
                <a:spcPct val="50000"/>
              </a:spcBef>
            </a:pPr>
            <a:r>
              <a:rPr lang="en-US" dirty="0" smtClean="0">
                <a:solidFill>
                  <a:srgbClr val="CE2700"/>
                </a:solidFill>
              </a:rPr>
              <a:t>C-Chart</a:t>
            </a:r>
            <a:r>
              <a:rPr lang="en-US" dirty="0" smtClean="0"/>
              <a:t> - Control chart used to monitor the number of defects per unit</a:t>
            </a:r>
          </a:p>
        </p:txBody>
      </p:sp>
      <p:sp>
        <p:nvSpPr>
          <p:cNvPr id="38917" name="Text Box 1029"/>
          <p:cNvSpPr txBox="1">
            <a:spLocks noChangeArrowheads="1"/>
          </p:cNvSpPr>
          <p:nvPr/>
        </p:nvSpPr>
        <p:spPr bwMode="auto">
          <a:xfrm>
            <a:off x="0" y="6096000"/>
            <a:ext cx="9144000" cy="519113"/>
          </a:xfrm>
          <a:prstGeom prst="rect">
            <a:avLst/>
          </a:prstGeom>
          <a:noFill/>
          <a:ln w="12700">
            <a:noFill/>
            <a:miter lim="800000"/>
            <a:headEnd/>
            <a:tailEnd/>
          </a:ln>
          <a:effectLst/>
        </p:spPr>
        <p:txBody>
          <a:bodyPr>
            <a:spAutoFit/>
          </a:bodyPr>
          <a:lstStyle/>
          <a:p>
            <a:pPr algn="ctr" eaLnBrk="0" hangingPunct="0">
              <a:defRPr/>
            </a:pPr>
            <a:r>
              <a:rPr lang="en-US" sz="2800">
                <a:solidFill>
                  <a:schemeClr val="tx2"/>
                </a:solidFill>
                <a:effectLst>
                  <a:outerShdw blurRad="38100" dist="38100" dir="2700000" algn="tl">
                    <a:srgbClr val="000000"/>
                  </a:outerShdw>
                </a:effectLst>
              </a:rPr>
              <a:t>Attributes generate data that are </a:t>
            </a:r>
            <a:r>
              <a:rPr lang="en-US" sz="2800" i="1" u="sng">
                <a:solidFill>
                  <a:schemeClr val="tx2"/>
                </a:solidFill>
                <a:effectLst>
                  <a:outerShdw blurRad="38100" dist="38100" dir="2700000" algn="tl">
                    <a:srgbClr val="000000"/>
                  </a:outerShdw>
                </a:effectLst>
              </a:rPr>
              <a:t>counted</a:t>
            </a:r>
            <a:r>
              <a:rPr lang="en-US" sz="2800">
                <a:solidFill>
                  <a:schemeClr val="tx2"/>
                </a:solidFill>
                <a:effectLst>
                  <a:outerShdw blurRad="38100" dist="38100" dir="2700000" algn="tl">
                    <a:srgbClr val="000000"/>
                  </a:outerShdw>
                </a:effectLst>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917">
                                            <p:txEl>
                                              <p:pRg st="0" end="0"/>
                                            </p:txEl>
                                          </p:spTgt>
                                        </p:tgtEl>
                                        <p:attrNameLst>
                                          <p:attrName>style.visibility</p:attrName>
                                        </p:attrNameLst>
                                      </p:cBhvr>
                                      <p:to>
                                        <p:strVal val="visible"/>
                                      </p:to>
                                    </p:set>
                                    <p:animEffect transition="in" filter="wipe(left)">
                                      <p:cBhvr>
                                        <p:cTn id="7" dur="500"/>
                                        <p:tgtEl>
                                          <p:spTgt spid="389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277813"/>
            <a:ext cx="9144000" cy="554037"/>
          </a:xfrm>
        </p:spPr>
        <p:txBody>
          <a:bodyPr lIns="90488" tIns="44450" rIns="90488" bIns="44450" anchor="b">
            <a:normAutofit/>
          </a:bodyPr>
          <a:lstStyle/>
          <a:p>
            <a:pPr eaLnBrk="1" hangingPunct="1">
              <a:defRPr/>
            </a:pPr>
            <a:r>
              <a:rPr lang="en-US" smtClean="0"/>
              <a:t>Use of p-Charts</a:t>
            </a:r>
            <a:endParaRPr lang="en-US" b="1" smtClean="0"/>
          </a:p>
        </p:txBody>
      </p:sp>
      <p:sp>
        <p:nvSpPr>
          <p:cNvPr id="64515" name="Rectangle 3"/>
          <p:cNvSpPr>
            <a:spLocks noGrp="1" noChangeArrowheads="1"/>
          </p:cNvSpPr>
          <p:nvPr>
            <p:ph type="body" idx="1"/>
          </p:nvPr>
        </p:nvSpPr>
        <p:spPr>
          <a:xfrm>
            <a:off x="781050" y="1257300"/>
            <a:ext cx="7620000" cy="4648200"/>
          </a:xfrm>
          <a:noFill/>
        </p:spPr>
        <p:txBody>
          <a:bodyPr lIns="90488" tIns="44450" rIns="90488" bIns="44450"/>
          <a:lstStyle/>
          <a:p>
            <a:pPr eaLnBrk="1" hangingPunct="1">
              <a:spcBef>
                <a:spcPct val="30000"/>
              </a:spcBef>
            </a:pPr>
            <a:r>
              <a:rPr lang="en-US" smtClean="0"/>
              <a:t>When observations can be placed into two categories.</a:t>
            </a:r>
          </a:p>
          <a:p>
            <a:pPr lvl="1" eaLnBrk="1" hangingPunct="1">
              <a:spcBef>
                <a:spcPct val="30000"/>
              </a:spcBef>
              <a:buSzPct val="75000"/>
            </a:pPr>
            <a:r>
              <a:rPr lang="en-US" smtClean="0"/>
              <a:t>Good or bad</a:t>
            </a:r>
          </a:p>
          <a:p>
            <a:pPr lvl="1" eaLnBrk="1" hangingPunct="1">
              <a:spcBef>
                <a:spcPct val="30000"/>
              </a:spcBef>
              <a:buSzPct val="75000"/>
            </a:pPr>
            <a:r>
              <a:rPr lang="en-US" smtClean="0"/>
              <a:t>Pass or fail</a:t>
            </a:r>
          </a:p>
          <a:p>
            <a:pPr lvl="1" eaLnBrk="1" hangingPunct="1">
              <a:spcBef>
                <a:spcPct val="30000"/>
              </a:spcBef>
              <a:buSzPct val="75000"/>
            </a:pPr>
            <a:r>
              <a:rPr lang="en-US" smtClean="0"/>
              <a:t>Operate or don’t operate</a:t>
            </a:r>
          </a:p>
          <a:p>
            <a:pPr eaLnBrk="1" hangingPunct="1">
              <a:spcBef>
                <a:spcPct val="30000"/>
              </a:spcBef>
            </a:pPr>
            <a:r>
              <a:rPr lang="en-US" smtClean="0"/>
              <a:t>When the data consists of multiple samples of several observations each</a:t>
            </a:r>
          </a:p>
        </p:txBody>
      </p:sp>
      <p:sp>
        <p:nvSpPr>
          <p:cNvPr id="64516" name="Text Box 5"/>
          <p:cNvSpPr txBox="1">
            <a:spLocks noChangeArrowheads="1"/>
          </p:cNvSpPr>
          <p:nvPr/>
        </p:nvSpPr>
        <p:spPr bwMode="auto">
          <a:xfrm>
            <a:off x="133350" y="838200"/>
            <a:ext cx="162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Table 10.3</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defRPr/>
            </a:pPr>
            <a:r>
              <a:rPr lang="en-US" smtClean="0"/>
              <a:t>P-Charts</a:t>
            </a:r>
          </a:p>
        </p:txBody>
      </p:sp>
      <p:sp>
        <p:nvSpPr>
          <p:cNvPr id="16388" name="Rectangle 3"/>
          <p:cNvSpPr>
            <a:spLocks noGrp="1" noChangeArrowheads="1"/>
          </p:cNvSpPr>
          <p:nvPr>
            <p:ph type="body" sz="half" idx="1"/>
          </p:nvPr>
        </p:nvSpPr>
        <p:spPr>
          <a:xfrm>
            <a:off x="381000" y="1058863"/>
            <a:ext cx="8763000" cy="5799137"/>
          </a:xfrm>
        </p:spPr>
        <p:txBody>
          <a:bodyPr/>
          <a:lstStyle/>
          <a:p>
            <a:pPr eaLnBrk="1" hangingPunct="1"/>
            <a:r>
              <a:rPr lang="en-US" sz="2800" smtClean="0"/>
              <a:t>The theoretical basis for the P-chart is the binomial distribution, although for large sample sizes, the normal distribution provides a good approximation to it.</a:t>
            </a:r>
          </a:p>
          <a:p>
            <a:pPr eaLnBrk="1" hangingPunct="1"/>
            <a:r>
              <a:rPr lang="en-US" sz="2800" smtClean="0"/>
              <a:t>A P-chart is constructed and used in much the same way as a mean chart.</a:t>
            </a:r>
          </a:p>
          <a:p>
            <a:pPr eaLnBrk="1" hangingPunct="1"/>
            <a:r>
              <a:rPr lang="en-US" sz="2800" smtClean="0"/>
              <a:t>The center line on a P-chart is the average fraction defective in the population, P.</a:t>
            </a:r>
          </a:p>
          <a:p>
            <a:pPr eaLnBrk="1" hangingPunct="1"/>
            <a:r>
              <a:rPr lang="en-US" sz="2800" smtClean="0"/>
              <a:t>The standard deviation of the sampling distribution when P is known is: </a:t>
            </a:r>
          </a:p>
          <a:p>
            <a:pPr eaLnBrk="1" hangingPunct="1"/>
            <a:endParaRPr lang="en-US" sz="2800" smtClean="0"/>
          </a:p>
          <a:p>
            <a:pPr eaLnBrk="1" hangingPunct="1"/>
            <a:endParaRPr lang="en-US" sz="2800" smtClean="0"/>
          </a:p>
        </p:txBody>
      </p:sp>
      <p:graphicFrame>
        <p:nvGraphicFramePr>
          <p:cNvPr id="16386" name="Object 4"/>
          <p:cNvGraphicFramePr>
            <a:graphicFrameLocks noGrp="1" noChangeAspect="1"/>
          </p:cNvGraphicFramePr>
          <p:nvPr>
            <p:ph sz="half" idx="2"/>
          </p:nvPr>
        </p:nvGraphicFramePr>
        <p:xfrm>
          <a:off x="3124200" y="5029200"/>
          <a:ext cx="3733800" cy="1447800"/>
        </p:xfrm>
        <a:graphic>
          <a:graphicData uri="http://schemas.openxmlformats.org/presentationml/2006/ole">
            <p:oleObj spid="_x0000_s16386" name="Equation" r:id="rId3" imgW="1028254" imgH="444307" progId="Equation.3">
              <p:embed/>
            </p:oleObj>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eaLnBrk="1" hangingPunct="1">
              <a:defRPr/>
            </a:pPr>
            <a:r>
              <a:rPr lang="en-US" sz="2800" b="1" smtClean="0">
                <a:solidFill>
                  <a:schemeClr val="tx1"/>
                </a:solidFill>
                <a:effectLst/>
                <a:latin typeface="Arial" panose="020B0604020202020204" pitchFamily="34" charset="0"/>
                <a:cs typeface="Arial" panose="020B0604020202020204" pitchFamily="34" charset="0"/>
              </a:rPr>
              <a:t>P-Chart</a:t>
            </a:r>
          </a:p>
        </p:txBody>
      </p:sp>
      <p:sp>
        <p:nvSpPr>
          <p:cNvPr id="17415" name="Rectangle 3"/>
          <p:cNvSpPr>
            <a:spLocks noGrp="1" noChangeArrowheads="1"/>
          </p:cNvSpPr>
          <p:nvPr>
            <p:ph type="body" sz="half" idx="1"/>
          </p:nvPr>
        </p:nvSpPr>
        <p:spPr>
          <a:xfrm>
            <a:off x="762000" y="1371600"/>
            <a:ext cx="4292600" cy="4941888"/>
          </a:xfrm>
        </p:spPr>
        <p:txBody>
          <a:bodyPr/>
          <a:lstStyle/>
          <a:p>
            <a:pPr eaLnBrk="1" hangingPunct="1"/>
            <a:r>
              <a:rPr lang="en-US" sz="2800" b="1" u="sng" smtClean="0">
                <a:solidFill>
                  <a:srgbClr val="CE2700"/>
                </a:solidFill>
              </a:rPr>
              <a:t>The Control limits</a:t>
            </a:r>
            <a:endParaRPr lang="ar-EG" sz="2800" b="1" u="sng" smtClean="0">
              <a:solidFill>
                <a:srgbClr val="CE2700"/>
              </a:solidFill>
              <a:cs typeface="Times New Roman" panose="02020603050405020304" pitchFamily="18" charset="0"/>
            </a:endParaRPr>
          </a:p>
          <a:p>
            <a:pPr eaLnBrk="1" hangingPunct="1">
              <a:buFont typeface="Symbol" panose="05050102010706020507" pitchFamily="18" charset="2"/>
              <a:buNone/>
            </a:pPr>
            <a:endParaRPr lang="en-US" sz="2800" b="1" u="sng" smtClean="0">
              <a:solidFill>
                <a:srgbClr val="CE2700"/>
              </a:solidFill>
              <a:cs typeface="Times New Roman" panose="02020603050405020304" pitchFamily="18" charset="0"/>
            </a:endParaRPr>
          </a:p>
        </p:txBody>
      </p:sp>
      <p:graphicFrame>
        <p:nvGraphicFramePr>
          <p:cNvPr id="17410" name="Object 4"/>
          <p:cNvGraphicFramePr>
            <a:graphicFrameLocks noGrp="1" noChangeAspect="1"/>
          </p:cNvGraphicFramePr>
          <p:nvPr>
            <p:ph sz="quarter" idx="2"/>
          </p:nvPr>
        </p:nvGraphicFramePr>
        <p:xfrm>
          <a:off x="1301750" y="2014538"/>
          <a:ext cx="2432050" cy="957262"/>
        </p:xfrm>
        <a:graphic>
          <a:graphicData uri="http://schemas.openxmlformats.org/presentationml/2006/ole">
            <p:oleObj spid="_x0000_s17410" name="Equation" r:id="rId3" imgW="977476" imgH="482391" progId="Equation.3">
              <p:embed/>
            </p:oleObj>
          </a:graphicData>
        </a:graphic>
      </p:graphicFrame>
      <p:sp>
        <p:nvSpPr>
          <p:cNvPr id="17416" name="Text Box 6"/>
          <p:cNvSpPr txBox="1">
            <a:spLocks noChangeArrowheads="1"/>
          </p:cNvSpPr>
          <p:nvPr/>
        </p:nvSpPr>
        <p:spPr bwMode="auto">
          <a:xfrm>
            <a:off x="381000" y="3733800"/>
            <a:ext cx="8534400" cy="3195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b="0" dirty="0"/>
              <a:t>If p is unknown, it can be estimated from the samples. That </a:t>
            </a:r>
          </a:p>
          <a:p>
            <a:pPr eaLnBrk="1" hangingPunct="1">
              <a:spcBef>
                <a:spcPct val="50000"/>
              </a:spcBef>
            </a:pPr>
            <a:r>
              <a:rPr lang="en-US" sz="2400" b="0" dirty="0"/>
              <a:t>estimates   , replaces p in the preceding formulas, and </a:t>
            </a:r>
          </a:p>
          <a:p>
            <a:pPr eaLnBrk="1" hangingPunct="1">
              <a:spcBef>
                <a:spcPct val="50000"/>
              </a:spcBef>
            </a:pPr>
            <a:r>
              <a:rPr lang="en-US" sz="2400" b="0" dirty="0"/>
              <a:t>       replaces </a:t>
            </a:r>
            <a:r>
              <a:rPr lang="en-US" sz="2400" b="0" dirty="0">
                <a:sym typeface="Symbol" panose="05050102010706020507" pitchFamily="18" charset="2"/>
              </a:rPr>
              <a:t></a:t>
            </a:r>
            <a:r>
              <a:rPr lang="en-US" sz="2400" b="0" baseline="-25000" dirty="0">
                <a:sym typeface="Symbol" panose="05050102010706020507" pitchFamily="18" charset="2"/>
              </a:rPr>
              <a:t>p</a:t>
            </a:r>
            <a:r>
              <a:rPr lang="en-US" sz="2400" b="0" dirty="0">
                <a:sym typeface="Symbol" panose="05050102010706020507" pitchFamily="18" charset="2"/>
              </a:rPr>
              <a:t>. </a:t>
            </a:r>
          </a:p>
          <a:p>
            <a:pPr eaLnBrk="1" hangingPunct="1">
              <a:spcBef>
                <a:spcPct val="50000"/>
              </a:spcBef>
            </a:pPr>
            <a:r>
              <a:rPr lang="en-US" sz="2400" b="0" dirty="0">
                <a:sym typeface="Symbol" panose="05050102010706020507" pitchFamily="18" charset="2"/>
              </a:rPr>
              <a:t>                               </a:t>
            </a:r>
            <a:r>
              <a:rPr lang="en-US" sz="2400" b="0" dirty="0">
                <a:solidFill>
                  <a:srgbClr val="CE2700"/>
                </a:solidFill>
                <a:sym typeface="Symbol" panose="05050102010706020507" pitchFamily="18" charset="2"/>
              </a:rPr>
              <a:t>Total number of defectives</a:t>
            </a:r>
          </a:p>
          <a:p>
            <a:pPr eaLnBrk="1" hangingPunct="1">
              <a:spcBef>
                <a:spcPct val="50000"/>
              </a:spcBef>
            </a:pPr>
            <a:r>
              <a:rPr lang="en-US" sz="2400" b="0" dirty="0">
                <a:solidFill>
                  <a:srgbClr val="CE2700"/>
                </a:solidFill>
                <a:sym typeface="Symbol" panose="05050102010706020507" pitchFamily="18" charset="2"/>
              </a:rPr>
              <a:t>                             Total number of observations</a:t>
            </a:r>
          </a:p>
          <a:p>
            <a:pPr eaLnBrk="1" hangingPunct="1">
              <a:spcBef>
                <a:spcPct val="50000"/>
              </a:spcBef>
            </a:pPr>
            <a:endParaRPr lang="en-US" sz="2400" b="0" dirty="0">
              <a:solidFill>
                <a:srgbClr val="CE2700"/>
              </a:solidFill>
              <a:sym typeface="Symbol" panose="05050102010706020507" pitchFamily="18" charset="2"/>
            </a:endParaRPr>
          </a:p>
        </p:txBody>
      </p:sp>
      <p:graphicFrame>
        <p:nvGraphicFramePr>
          <p:cNvPr id="17411" name="Object 7"/>
          <p:cNvGraphicFramePr>
            <a:graphicFrameLocks noGrp="1" noChangeAspect="1"/>
          </p:cNvGraphicFramePr>
          <p:nvPr>
            <p:ph sz="quarter" idx="3"/>
          </p:nvPr>
        </p:nvGraphicFramePr>
        <p:xfrm>
          <a:off x="1752600" y="4267200"/>
          <a:ext cx="412750" cy="438150"/>
        </p:xfrm>
        <a:graphic>
          <a:graphicData uri="http://schemas.openxmlformats.org/presentationml/2006/ole">
            <p:oleObj spid="_x0000_s17411" name="Equation" r:id="rId4" imgW="152334" imgH="241195" progId="Equation.3">
              <p:embed/>
            </p:oleObj>
          </a:graphicData>
        </a:graphic>
      </p:graphicFrame>
      <p:graphicFrame>
        <p:nvGraphicFramePr>
          <p:cNvPr id="17412" name="Object 9"/>
          <p:cNvGraphicFramePr>
            <a:graphicFrameLocks noChangeAspect="1"/>
          </p:cNvGraphicFramePr>
          <p:nvPr/>
        </p:nvGraphicFramePr>
        <p:xfrm>
          <a:off x="457200" y="4648200"/>
          <a:ext cx="457200" cy="685800"/>
        </p:xfrm>
        <a:graphic>
          <a:graphicData uri="http://schemas.openxmlformats.org/presentationml/2006/ole">
            <p:oleObj spid="_x0000_s17412" name="Equation" r:id="rId5" imgW="228501" imgH="304668" progId="Equation.3">
              <p:embed/>
            </p:oleObj>
          </a:graphicData>
        </a:graphic>
      </p:graphicFrame>
      <p:sp>
        <p:nvSpPr>
          <p:cNvPr id="17417" name="Line 11"/>
          <p:cNvSpPr>
            <a:spLocks noChangeShapeType="1"/>
          </p:cNvSpPr>
          <p:nvPr/>
        </p:nvSpPr>
        <p:spPr bwMode="auto">
          <a:xfrm>
            <a:off x="2819400" y="5867400"/>
            <a:ext cx="4114800" cy="0"/>
          </a:xfrm>
          <a:prstGeom prst="line">
            <a:avLst/>
          </a:prstGeom>
          <a:noFill/>
          <a:ln w="19050">
            <a:solidFill>
              <a:srgbClr val="CE27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7418" name="Line 12"/>
          <p:cNvSpPr>
            <a:spLocks noChangeShapeType="1"/>
          </p:cNvSpPr>
          <p:nvPr/>
        </p:nvSpPr>
        <p:spPr bwMode="auto">
          <a:xfrm>
            <a:off x="2209800" y="5715000"/>
            <a:ext cx="304800" cy="0"/>
          </a:xfrm>
          <a:prstGeom prst="line">
            <a:avLst/>
          </a:prstGeom>
          <a:noFill/>
          <a:ln w="19050">
            <a:solidFill>
              <a:srgbClr val="CE2700"/>
            </a:solidFill>
            <a:round/>
            <a:headEn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17413" name="Object 14"/>
          <p:cNvGraphicFramePr>
            <a:graphicFrameLocks noChangeAspect="1"/>
          </p:cNvGraphicFramePr>
          <p:nvPr/>
        </p:nvGraphicFramePr>
        <p:xfrm>
          <a:off x="1752600" y="5410200"/>
          <a:ext cx="609600" cy="533400"/>
        </p:xfrm>
        <a:graphic>
          <a:graphicData uri="http://schemas.openxmlformats.org/presentationml/2006/ole">
            <p:oleObj spid="_x0000_s17413" name="Equation" r:id="rId6" imgW="152334" imgH="241195" progId="Equation.3">
              <p:embed/>
            </p:oleObj>
          </a:graphicData>
        </a:graphic>
      </p:graphicFrame>
      <p:sp>
        <p:nvSpPr>
          <p:cNvPr id="17419" name="Line 15"/>
          <p:cNvSpPr>
            <a:spLocks noChangeShapeType="1"/>
          </p:cNvSpPr>
          <p:nvPr/>
        </p:nvSpPr>
        <p:spPr bwMode="auto">
          <a:xfrm>
            <a:off x="2209800" y="5867400"/>
            <a:ext cx="304800" cy="0"/>
          </a:xfrm>
          <a:prstGeom prst="line">
            <a:avLst/>
          </a:prstGeom>
          <a:noFill/>
          <a:ln w="19050">
            <a:solidFill>
              <a:srgbClr val="CE2700"/>
            </a:solidFill>
            <a:round/>
            <a:headEnd/>
            <a:tailEnd/>
          </a:ln>
          <a:extLst>
            <a:ext uri="{909E8E84-426E-40DD-AFC4-6F175D3DCCD1}">
              <a14:hiddenFill xmlns=""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eaLnBrk="1" hangingPunct="1">
              <a:defRPr/>
            </a:pPr>
            <a:r>
              <a:rPr lang="en-US" smtClean="0"/>
              <a:t>P-Chart</a:t>
            </a:r>
          </a:p>
        </p:txBody>
      </p:sp>
      <p:sp>
        <p:nvSpPr>
          <p:cNvPr id="65539" name="Rectangle 3"/>
          <p:cNvSpPr>
            <a:spLocks noGrp="1" noChangeArrowheads="1"/>
          </p:cNvSpPr>
          <p:nvPr>
            <p:ph type="body" idx="1"/>
          </p:nvPr>
        </p:nvSpPr>
        <p:spPr/>
        <p:txBody>
          <a:bodyPr>
            <a:normAutofit/>
          </a:bodyPr>
          <a:lstStyle/>
          <a:p>
            <a:pPr algn="just" eaLnBrk="1" hangingPunct="1"/>
            <a:r>
              <a:rPr lang="en-US" dirty="0" smtClean="0">
                <a:solidFill>
                  <a:srgbClr val="2237A0"/>
                </a:solidFill>
              </a:rPr>
              <a:t>Example</a:t>
            </a:r>
          </a:p>
          <a:p>
            <a:pPr algn="just" eaLnBrk="1" hangingPunct="1">
              <a:buFont typeface="Symbol" panose="05050102010706020507" pitchFamily="18" charset="2"/>
              <a:buNone/>
            </a:pPr>
            <a:r>
              <a:rPr lang="en-US" dirty="0" smtClean="0"/>
              <a:t>   An inspector counted the number of defective monthly billing statements of a company telephone in each of 20 samples. Using the following information, construct a control chart that will describe 99.74 percent of the chance variation in the process when the process is in control. Each sample counted 100 statements.</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defRPr/>
            </a:pPr>
            <a:r>
              <a:rPr lang="en-US" smtClean="0"/>
              <a:t>P-Chart</a:t>
            </a:r>
          </a:p>
        </p:txBody>
      </p:sp>
      <p:sp>
        <p:nvSpPr>
          <p:cNvPr id="66563" name="Rectangle 3"/>
          <p:cNvSpPr>
            <a:spLocks noGrp="1" noChangeArrowheads="1"/>
          </p:cNvSpPr>
          <p:nvPr>
            <p:ph type="body" sz="half" idx="1"/>
          </p:nvPr>
        </p:nvSpPr>
        <p:spPr/>
        <p:txBody>
          <a:bodyPr/>
          <a:lstStyle/>
          <a:p>
            <a:pPr eaLnBrk="1" hangingPunct="1"/>
            <a:r>
              <a:rPr lang="en-US" sz="2800" smtClean="0">
                <a:solidFill>
                  <a:srgbClr val="2237A0"/>
                </a:solidFill>
              </a:rPr>
              <a:t>Example (cont.)</a:t>
            </a:r>
          </a:p>
          <a:p>
            <a:pPr eaLnBrk="1" hangingPunct="1">
              <a:buFont typeface="Symbol" panose="05050102010706020507" pitchFamily="18" charset="2"/>
              <a:buNone/>
            </a:pPr>
            <a:endParaRPr lang="en-US" sz="2800" smtClean="0">
              <a:solidFill>
                <a:srgbClr val="2237A0"/>
              </a:solidFill>
            </a:endParaRPr>
          </a:p>
        </p:txBody>
      </p:sp>
      <p:graphicFrame>
        <p:nvGraphicFramePr>
          <p:cNvPr id="125005" name="Group 77"/>
          <p:cNvGraphicFramePr>
            <a:graphicFrameLocks noGrp="1"/>
          </p:cNvGraphicFramePr>
          <p:nvPr>
            <p:ph sz="half" idx="2"/>
          </p:nvPr>
        </p:nvGraphicFramePr>
        <p:xfrm>
          <a:off x="152400" y="1657350"/>
          <a:ext cx="8839200" cy="4816472"/>
        </p:xfrm>
        <a:graphic>
          <a:graphicData uri="http://schemas.openxmlformats.org/drawingml/2006/table">
            <a:tbl>
              <a:tblPr/>
              <a:tblGrid>
                <a:gridCol w="2208213"/>
                <a:gridCol w="2212975"/>
                <a:gridCol w="2209800"/>
                <a:gridCol w="2208212"/>
              </a:tblGrid>
              <a:tr h="45726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400" b="1" i="0" u="none" strike="noStrike" cap="none" normalizeH="0" baseline="0" smtClean="0">
                          <a:ln>
                            <a:noFill/>
                          </a:ln>
                          <a:solidFill>
                            <a:srgbClr val="CE2700"/>
                          </a:solidFill>
                          <a:effectLst/>
                          <a:latin typeface="Times New Roman" pitchFamily="18" charset="0"/>
                        </a:rPr>
                        <a:t>Sample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400" b="1" i="0" u="none" strike="noStrike" cap="none" normalizeH="0" baseline="0" smtClean="0">
                          <a:ln>
                            <a:noFill/>
                          </a:ln>
                          <a:solidFill>
                            <a:srgbClr val="CE2700"/>
                          </a:solidFill>
                          <a:effectLst/>
                          <a:latin typeface="Times New Roman" pitchFamily="18" charset="0"/>
                        </a:rPr>
                        <a:t># of defective</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400" b="1" i="0" u="none" strike="noStrike" cap="none" normalizeH="0" baseline="0" smtClean="0">
                          <a:ln>
                            <a:noFill/>
                          </a:ln>
                          <a:solidFill>
                            <a:srgbClr val="CE2700"/>
                          </a:solidFill>
                          <a:effectLst/>
                          <a:latin typeface="Times New Roman" pitchFamily="18" charset="0"/>
                        </a:rPr>
                        <a:t>Sample</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400" b="1" i="0" u="none" strike="noStrike" cap="none" normalizeH="0" baseline="0" smtClean="0">
                          <a:ln>
                            <a:noFill/>
                          </a:ln>
                          <a:solidFill>
                            <a:srgbClr val="CE2700"/>
                          </a:solidFill>
                          <a:effectLst/>
                          <a:latin typeface="Times New Roman" pitchFamily="18" charset="0"/>
                        </a:rPr>
                        <a:t># of defective</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4</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11</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8</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2</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10</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12</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12</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3</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12</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13</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9</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4</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3</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14</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10</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5</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9</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15</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21</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6</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11</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16</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10</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7</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10</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17</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8</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8</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22</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18</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12</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9</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13</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19</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10</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10</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10</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20</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2237A0"/>
                          </a:solidFill>
                          <a:effectLst/>
                          <a:latin typeface="Times New Roman" pitchFamily="18" charset="0"/>
                        </a:rPr>
                        <a:t>16</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ar-EG" sz="2000" b="0" i="0" u="none" strike="noStrike" cap="none" normalizeH="0" baseline="0" smtClean="0">
                        <a:ln>
                          <a:noFill/>
                        </a:ln>
                        <a:solidFill>
                          <a:srgbClr val="2237A0"/>
                        </a:solidFill>
                        <a:effectLst/>
                        <a:latin typeface="Times New Roman" pitchFamily="18" charset="0"/>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ar-EG" sz="2000" b="0" i="0" u="none" strike="noStrike" cap="none" normalizeH="0" baseline="0" smtClean="0">
                        <a:ln>
                          <a:noFill/>
                        </a:ln>
                        <a:solidFill>
                          <a:srgbClr val="2237A0"/>
                        </a:solidFill>
                        <a:effectLst/>
                        <a:latin typeface="Times New Roman"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CE2700"/>
                          </a:solidFill>
                          <a:effectLst/>
                          <a:latin typeface="Times New Roman" pitchFamily="18" charset="0"/>
                        </a:rPr>
                        <a:t>Total</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220</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eaLnBrk="1" hangingPunct="1">
              <a:defRPr/>
            </a:pPr>
            <a:r>
              <a:rPr lang="en-US" sz="2800" b="1" smtClean="0">
                <a:solidFill>
                  <a:schemeClr val="tx1"/>
                </a:solidFill>
                <a:effectLst/>
                <a:latin typeface="Arial" panose="020B0604020202020204" pitchFamily="34" charset="0"/>
                <a:cs typeface="Arial" panose="020B0604020202020204" pitchFamily="34" charset="0"/>
              </a:rPr>
              <a:t>P-Chart</a:t>
            </a:r>
          </a:p>
        </p:txBody>
      </p:sp>
      <p:sp>
        <p:nvSpPr>
          <p:cNvPr id="18437" name="Rectangle 3"/>
          <p:cNvSpPr>
            <a:spLocks noGrp="1" noChangeArrowheads="1"/>
          </p:cNvSpPr>
          <p:nvPr>
            <p:ph type="body" sz="half" idx="1"/>
          </p:nvPr>
        </p:nvSpPr>
        <p:spPr/>
        <p:txBody>
          <a:bodyPr/>
          <a:lstStyle/>
          <a:p>
            <a:pPr eaLnBrk="1" hangingPunct="1"/>
            <a:r>
              <a:rPr lang="en-US" sz="2800" b="1" u="sng" smtClean="0">
                <a:solidFill>
                  <a:srgbClr val="CE2700"/>
                </a:solidFill>
              </a:rPr>
              <a:t>Solution</a:t>
            </a:r>
          </a:p>
          <a:p>
            <a:pPr eaLnBrk="1" hangingPunct="1">
              <a:buFont typeface="Symbol" panose="05050102010706020507" pitchFamily="18" charset="2"/>
              <a:buNone/>
            </a:pPr>
            <a:r>
              <a:rPr lang="en-US" sz="2800" smtClean="0">
                <a:cs typeface="Times New Roman" panose="02020603050405020304" pitchFamily="18" charset="0"/>
              </a:rPr>
              <a:t>Z for 99.74 percent is 3</a:t>
            </a:r>
          </a:p>
          <a:p>
            <a:pPr eaLnBrk="1" hangingPunct="1">
              <a:buFont typeface="Symbol" panose="05050102010706020507" pitchFamily="18" charset="2"/>
              <a:buNone/>
            </a:pPr>
            <a:endParaRPr lang="en-US" sz="2800" smtClean="0">
              <a:cs typeface="Times New Roman" panose="02020603050405020304" pitchFamily="18" charset="0"/>
            </a:endParaRPr>
          </a:p>
          <a:p>
            <a:pPr eaLnBrk="1" hangingPunct="1">
              <a:buFont typeface="Symbol" panose="05050102010706020507" pitchFamily="18" charset="2"/>
              <a:buNone/>
            </a:pPr>
            <a:r>
              <a:rPr lang="en-US" sz="2800" u="sng" smtClean="0">
                <a:cs typeface="Times New Roman" panose="02020603050405020304" pitchFamily="18" charset="0"/>
              </a:rPr>
              <a:t>  </a:t>
            </a:r>
          </a:p>
          <a:p>
            <a:pPr eaLnBrk="1" hangingPunct="1">
              <a:buFont typeface="Symbol" panose="05050102010706020507" pitchFamily="18" charset="2"/>
              <a:buNone/>
            </a:pPr>
            <a:endParaRPr lang="en-US" sz="2800" smtClean="0">
              <a:cs typeface="Times New Roman" panose="02020603050405020304" pitchFamily="18" charset="0"/>
            </a:endParaRPr>
          </a:p>
          <a:p>
            <a:pPr eaLnBrk="1" hangingPunct="1">
              <a:buFont typeface="Symbol" panose="05050102010706020507" pitchFamily="18" charset="2"/>
              <a:buNone/>
            </a:pPr>
            <a:endParaRPr lang="en-US" sz="2800" smtClean="0">
              <a:cs typeface="Times New Roman" panose="02020603050405020304" pitchFamily="18" charset="0"/>
            </a:endParaRPr>
          </a:p>
          <a:p>
            <a:pPr eaLnBrk="1" hangingPunct="1">
              <a:buFont typeface="Symbol" panose="05050102010706020507" pitchFamily="18" charset="2"/>
              <a:buNone/>
            </a:pPr>
            <a:r>
              <a:rPr lang="en-US" sz="2800" smtClean="0">
                <a:cs typeface="Times New Roman" panose="02020603050405020304" pitchFamily="18" charset="0"/>
              </a:rPr>
              <a:t>Control limits are</a:t>
            </a:r>
          </a:p>
          <a:p>
            <a:pPr eaLnBrk="1" hangingPunct="1">
              <a:buFont typeface="Symbol" panose="05050102010706020507" pitchFamily="18" charset="2"/>
              <a:buNone/>
            </a:pPr>
            <a:endParaRPr lang="en-US" sz="2800" smtClean="0">
              <a:cs typeface="Times New Roman" panose="02020603050405020304" pitchFamily="18" charset="0"/>
            </a:endParaRPr>
          </a:p>
          <a:p>
            <a:pPr eaLnBrk="1" hangingPunct="1">
              <a:buFont typeface="Symbol" panose="05050102010706020507" pitchFamily="18" charset="2"/>
              <a:buNone/>
            </a:pPr>
            <a:endParaRPr lang="ar-EG" sz="2800" u="sng" smtClean="0">
              <a:cs typeface="Times New Roman" panose="02020603050405020304" pitchFamily="18" charset="0"/>
            </a:endParaRPr>
          </a:p>
        </p:txBody>
      </p:sp>
      <p:graphicFrame>
        <p:nvGraphicFramePr>
          <p:cNvPr id="18434" name="Object 4"/>
          <p:cNvGraphicFramePr>
            <a:graphicFrameLocks noGrp="1" noChangeAspect="1"/>
          </p:cNvGraphicFramePr>
          <p:nvPr>
            <p:ph sz="quarter" idx="2"/>
          </p:nvPr>
        </p:nvGraphicFramePr>
        <p:xfrm>
          <a:off x="609600" y="2286000"/>
          <a:ext cx="5029200" cy="1447800"/>
        </p:xfrm>
        <a:graphic>
          <a:graphicData uri="http://schemas.openxmlformats.org/presentationml/2006/ole">
            <p:oleObj spid="_x0000_s18434" name="Equation" r:id="rId3" imgW="2565400" imgH="914400" progId="Equation.3">
              <p:embed/>
            </p:oleObj>
          </a:graphicData>
        </a:graphic>
      </p:graphicFrame>
      <p:graphicFrame>
        <p:nvGraphicFramePr>
          <p:cNvPr id="18435" name="Object 6"/>
          <p:cNvGraphicFramePr>
            <a:graphicFrameLocks noGrp="1" noChangeAspect="1"/>
          </p:cNvGraphicFramePr>
          <p:nvPr>
            <p:ph sz="quarter" idx="3"/>
          </p:nvPr>
        </p:nvGraphicFramePr>
        <p:xfrm>
          <a:off x="838200" y="4953000"/>
          <a:ext cx="5562600" cy="1198563"/>
        </p:xfrm>
        <a:graphic>
          <a:graphicData uri="http://schemas.openxmlformats.org/presentationml/2006/ole">
            <p:oleObj spid="_x0000_s18435" name="Equation" r:id="rId4" imgW="2451100" imgH="609600" progId="Equation.3">
              <p:embed/>
            </p:oleObj>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defRPr/>
            </a:pPr>
            <a:r>
              <a:rPr lang="en-US" smtClean="0"/>
              <a:t>P-Chart</a:t>
            </a:r>
          </a:p>
        </p:txBody>
      </p:sp>
      <p:sp>
        <p:nvSpPr>
          <p:cNvPr id="19460" name="Rectangle 3"/>
          <p:cNvSpPr>
            <a:spLocks noGrp="1" noChangeArrowheads="1"/>
          </p:cNvSpPr>
          <p:nvPr>
            <p:ph type="body" sz="half" idx="1"/>
          </p:nvPr>
        </p:nvSpPr>
        <p:spPr>
          <a:xfrm>
            <a:off x="381000" y="1058863"/>
            <a:ext cx="8763000" cy="4941887"/>
          </a:xfrm>
        </p:spPr>
        <p:txBody>
          <a:bodyPr/>
          <a:lstStyle/>
          <a:p>
            <a:pPr eaLnBrk="1" hangingPunct="1"/>
            <a:r>
              <a:rPr lang="en-US" sz="2800" u="sng" smtClean="0">
                <a:solidFill>
                  <a:srgbClr val="2237A0"/>
                </a:solidFill>
              </a:rPr>
              <a:t>Solution (cont.)</a:t>
            </a:r>
          </a:p>
          <a:p>
            <a:pPr eaLnBrk="1" hangingPunct="1">
              <a:buFont typeface="Symbol" panose="05050102010706020507" pitchFamily="18" charset="2"/>
              <a:buNone/>
            </a:pPr>
            <a:endParaRPr lang="en-US" sz="2800" smtClean="0"/>
          </a:p>
        </p:txBody>
      </p:sp>
      <p:sp>
        <p:nvSpPr>
          <p:cNvPr id="19461" name="Line 4"/>
          <p:cNvSpPr>
            <a:spLocks noChangeShapeType="1"/>
          </p:cNvSpPr>
          <p:nvPr/>
        </p:nvSpPr>
        <p:spPr bwMode="auto">
          <a:xfrm>
            <a:off x="1981200" y="2133600"/>
            <a:ext cx="0" cy="3657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9462" name="Line 5"/>
          <p:cNvSpPr>
            <a:spLocks noChangeShapeType="1"/>
          </p:cNvSpPr>
          <p:nvPr/>
        </p:nvSpPr>
        <p:spPr bwMode="auto">
          <a:xfrm>
            <a:off x="1981200" y="5791200"/>
            <a:ext cx="60198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9463" name="Line 6"/>
          <p:cNvSpPr>
            <a:spLocks noChangeShapeType="1"/>
          </p:cNvSpPr>
          <p:nvPr/>
        </p:nvSpPr>
        <p:spPr bwMode="auto">
          <a:xfrm>
            <a:off x="1981200" y="2743200"/>
            <a:ext cx="60198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9464" name="Line 7"/>
          <p:cNvSpPr>
            <a:spLocks noChangeShapeType="1"/>
          </p:cNvSpPr>
          <p:nvPr/>
        </p:nvSpPr>
        <p:spPr bwMode="auto">
          <a:xfrm>
            <a:off x="1981200" y="4038600"/>
            <a:ext cx="60960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9465" name="Line 8"/>
          <p:cNvSpPr>
            <a:spLocks noChangeShapeType="1"/>
          </p:cNvSpPr>
          <p:nvPr/>
        </p:nvSpPr>
        <p:spPr bwMode="auto">
          <a:xfrm>
            <a:off x="1981200" y="5181600"/>
            <a:ext cx="61722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9466" name="Text Box 9"/>
          <p:cNvSpPr txBox="1">
            <a:spLocks noChangeArrowheads="1"/>
          </p:cNvSpPr>
          <p:nvPr/>
        </p:nvSpPr>
        <p:spPr bwMode="auto">
          <a:xfrm>
            <a:off x="3581400" y="6019800"/>
            <a:ext cx="3276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t>Sample number</a:t>
            </a:r>
          </a:p>
        </p:txBody>
      </p:sp>
      <p:sp>
        <p:nvSpPr>
          <p:cNvPr id="19467" name="Text Box 10"/>
          <p:cNvSpPr txBox="1">
            <a:spLocks noChangeArrowheads="1"/>
          </p:cNvSpPr>
          <p:nvPr/>
        </p:nvSpPr>
        <p:spPr bwMode="auto">
          <a:xfrm>
            <a:off x="1143000" y="4953000"/>
            <a:ext cx="990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CE2700"/>
                </a:solidFill>
              </a:rPr>
              <a:t>0.02</a:t>
            </a:r>
          </a:p>
        </p:txBody>
      </p:sp>
      <p:sp>
        <p:nvSpPr>
          <p:cNvPr id="19468" name="Text Box 11"/>
          <p:cNvSpPr txBox="1">
            <a:spLocks noChangeArrowheads="1"/>
          </p:cNvSpPr>
          <p:nvPr/>
        </p:nvSpPr>
        <p:spPr bwMode="auto">
          <a:xfrm>
            <a:off x="1066800" y="2514600"/>
            <a:ext cx="838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CE2700"/>
                </a:solidFill>
              </a:rPr>
              <a:t>0.20</a:t>
            </a:r>
          </a:p>
        </p:txBody>
      </p:sp>
      <p:sp>
        <p:nvSpPr>
          <p:cNvPr id="19469" name="Text Box 12"/>
          <p:cNvSpPr txBox="1">
            <a:spLocks noChangeArrowheads="1"/>
          </p:cNvSpPr>
          <p:nvPr/>
        </p:nvSpPr>
        <p:spPr bwMode="auto">
          <a:xfrm>
            <a:off x="1143000" y="3810000"/>
            <a:ext cx="1143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2237A0"/>
                </a:solidFill>
              </a:rPr>
              <a:t>0.11</a:t>
            </a:r>
          </a:p>
        </p:txBody>
      </p:sp>
      <p:sp>
        <p:nvSpPr>
          <p:cNvPr id="19470" name="Text Box 13"/>
          <p:cNvSpPr txBox="1">
            <a:spLocks noChangeArrowheads="1"/>
          </p:cNvSpPr>
          <p:nvPr/>
        </p:nvSpPr>
        <p:spPr bwMode="auto">
          <a:xfrm>
            <a:off x="8153400" y="2514600"/>
            <a:ext cx="1524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2237A0"/>
                </a:solidFill>
              </a:rPr>
              <a:t>UCL</a:t>
            </a:r>
          </a:p>
        </p:txBody>
      </p:sp>
      <p:sp>
        <p:nvSpPr>
          <p:cNvPr id="19471" name="Text Box 14"/>
          <p:cNvSpPr txBox="1">
            <a:spLocks noChangeArrowheads="1"/>
          </p:cNvSpPr>
          <p:nvPr/>
        </p:nvSpPr>
        <p:spPr bwMode="auto">
          <a:xfrm>
            <a:off x="8229600" y="4953000"/>
            <a:ext cx="990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a:solidFill>
                  <a:srgbClr val="2237A0"/>
                </a:solidFill>
              </a:rPr>
              <a:t>LCL</a:t>
            </a:r>
          </a:p>
        </p:txBody>
      </p:sp>
      <p:sp>
        <p:nvSpPr>
          <p:cNvPr id="19472" name="Text Box 16"/>
          <p:cNvSpPr txBox="1">
            <a:spLocks noChangeArrowheads="1"/>
          </p:cNvSpPr>
          <p:nvPr/>
        </p:nvSpPr>
        <p:spPr bwMode="auto">
          <a:xfrm>
            <a:off x="8229600" y="3429000"/>
            <a:ext cx="6858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endParaRPr lang="ar-EG" b="0"/>
          </a:p>
        </p:txBody>
      </p:sp>
      <p:sp>
        <p:nvSpPr>
          <p:cNvPr id="19473" name="Text Box 17"/>
          <p:cNvSpPr txBox="1">
            <a:spLocks noChangeArrowheads="1"/>
          </p:cNvSpPr>
          <p:nvPr/>
        </p:nvSpPr>
        <p:spPr bwMode="auto">
          <a:xfrm>
            <a:off x="8229600" y="3505200"/>
            <a:ext cx="6096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endParaRPr lang="ar-EG" b="0"/>
          </a:p>
        </p:txBody>
      </p:sp>
      <p:graphicFrame>
        <p:nvGraphicFramePr>
          <p:cNvPr id="19458" name="Object 18"/>
          <p:cNvGraphicFramePr>
            <a:graphicFrameLocks noGrp="1" noChangeAspect="1"/>
          </p:cNvGraphicFramePr>
          <p:nvPr>
            <p:ph sz="half" idx="2"/>
          </p:nvPr>
        </p:nvGraphicFramePr>
        <p:xfrm>
          <a:off x="8305800" y="3657600"/>
          <a:ext cx="495300" cy="630238"/>
        </p:xfrm>
        <a:graphic>
          <a:graphicData uri="http://schemas.openxmlformats.org/presentationml/2006/ole">
            <p:oleObj spid="_x0000_s19458" name="Equation" r:id="rId3" imgW="152334" imgH="241195" progId="Equation.3">
              <p:embed/>
            </p:oleObj>
          </a:graphicData>
        </a:graphic>
      </p:graphicFrame>
      <p:sp>
        <p:nvSpPr>
          <p:cNvPr id="19474" name="Oval 21"/>
          <p:cNvSpPr>
            <a:spLocks noChangeArrowheads="1"/>
          </p:cNvSpPr>
          <p:nvPr/>
        </p:nvSpPr>
        <p:spPr bwMode="auto">
          <a:xfrm flipV="1">
            <a:off x="2057400" y="4953000"/>
            <a:ext cx="76200" cy="76200"/>
          </a:xfrm>
          <a:prstGeom prst="ellipse">
            <a:avLst/>
          </a:prstGeom>
          <a:solidFill>
            <a:srgbClr val="CE2700"/>
          </a:solidFill>
          <a:ln w="12700">
            <a:solidFill>
              <a:srgbClr val="CE2700"/>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75" name="Oval 22"/>
          <p:cNvSpPr>
            <a:spLocks noChangeArrowheads="1"/>
          </p:cNvSpPr>
          <p:nvPr/>
        </p:nvSpPr>
        <p:spPr bwMode="auto">
          <a:xfrm>
            <a:off x="2438400" y="41148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76" name="Oval 23"/>
          <p:cNvSpPr>
            <a:spLocks noChangeArrowheads="1"/>
          </p:cNvSpPr>
          <p:nvPr/>
        </p:nvSpPr>
        <p:spPr bwMode="auto">
          <a:xfrm>
            <a:off x="2667000" y="38100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77" name="Oval 24"/>
          <p:cNvSpPr>
            <a:spLocks noChangeArrowheads="1"/>
          </p:cNvSpPr>
          <p:nvPr/>
        </p:nvSpPr>
        <p:spPr bwMode="auto">
          <a:xfrm>
            <a:off x="2971800" y="49530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78" name="Oval 25"/>
          <p:cNvSpPr>
            <a:spLocks noChangeArrowheads="1"/>
          </p:cNvSpPr>
          <p:nvPr/>
        </p:nvSpPr>
        <p:spPr bwMode="auto">
          <a:xfrm>
            <a:off x="3352800" y="41910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79" name="Oval 26"/>
          <p:cNvSpPr>
            <a:spLocks noChangeArrowheads="1"/>
          </p:cNvSpPr>
          <p:nvPr/>
        </p:nvSpPr>
        <p:spPr bwMode="auto">
          <a:xfrm>
            <a:off x="3733800" y="40386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80" name="Oval 27"/>
          <p:cNvSpPr>
            <a:spLocks noChangeArrowheads="1"/>
          </p:cNvSpPr>
          <p:nvPr/>
        </p:nvSpPr>
        <p:spPr bwMode="auto">
          <a:xfrm>
            <a:off x="4038600" y="41148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81" name="Oval 28"/>
          <p:cNvSpPr>
            <a:spLocks noChangeArrowheads="1"/>
          </p:cNvSpPr>
          <p:nvPr/>
        </p:nvSpPr>
        <p:spPr bwMode="auto">
          <a:xfrm>
            <a:off x="4267200" y="25146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82" name="Oval 29"/>
          <p:cNvSpPr>
            <a:spLocks noChangeArrowheads="1"/>
          </p:cNvSpPr>
          <p:nvPr/>
        </p:nvSpPr>
        <p:spPr bwMode="auto">
          <a:xfrm>
            <a:off x="4572000" y="35052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83" name="Oval 30"/>
          <p:cNvSpPr>
            <a:spLocks noChangeArrowheads="1"/>
          </p:cNvSpPr>
          <p:nvPr/>
        </p:nvSpPr>
        <p:spPr bwMode="auto">
          <a:xfrm>
            <a:off x="4876800" y="41148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84" name="Oval 31"/>
          <p:cNvSpPr>
            <a:spLocks noChangeArrowheads="1"/>
          </p:cNvSpPr>
          <p:nvPr/>
        </p:nvSpPr>
        <p:spPr bwMode="auto">
          <a:xfrm>
            <a:off x="5105400" y="42672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85" name="Oval 32"/>
          <p:cNvSpPr>
            <a:spLocks noChangeArrowheads="1"/>
          </p:cNvSpPr>
          <p:nvPr/>
        </p:nvSpPr>
        <p:spPr bwMode="auto">
          <a:xfrm>
            <a:off x="5257800" y="38100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86" name="Oval 33"/>
          <p:cNvSpPr>
            <a:spLocks noChangeArrowheads="1"/>
          </p:cNvSpPr>
          <p:nvPr/>
        </p:nvSpPr>
        <p:spPr bwMode="auto">
          <a:xfrm>
            <a:off x="5562600" y="41910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87" name="Oval 34"/>
          <p:cNvSpPr>
            <a:spLocks noChangeArrowheads="1"/>
          </p:cNvSpPr>
          <p:nvPr/>
        </p:nvSpPr>
        <p:spPr bwMode="auto">
          <a:xfrm>
            <a:off x="5791200" y="41148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88" name="Oval 35"/>
          <p:cNvSpPr>
            <a:spLocks noChangeArrowheads="1"/>
          </p:cNvSpPr>
          <p:nvPr/>
        </p:nvSpPr>
        <p:spPr bwMode="auto">
          <a:xfrm>
            <a:off x="5867400" y="25908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89" name="Oval 36"/>
          <p:cNvSpPr>
            <a:spLocks noChangeArrowheads="1"/>
          </p:cNvSpPr>
          <p:nvPr/>
        </p:nvSpPr>
        <p:spPr bwMode="auto">
          <a:xfrm>
            <a:off x="6172200" y="41148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90" name="Oval 37"/>
          <p:cNvSpPr>
            <a:spLocks noChangeArrowheads="1"/>
          </p:cNvSpPr>
          <p:nvPr/>
        </p:nvSpPr>
        <p:spPr bwMode="auto">
          <a:xfrm>
            <a:off x="6477000" y="41910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91" name="Oval 38"/>
          <p:cNvSpPr>
            <a:spLocks noChangeArrowheads="1"/>
          </p:cNvSpPr>
          <p:nvPr/>
        </p:nvSpPr>
        <p:spPr bwMode="auto">
          <a:xfrm>
            <a:off x="6629400" y="38100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92" name="Oval 39"/>
          <p:cNvSpPr>
            <a:spLocks noChangeArrowheads="1"/>
          </p:cNvSpPr>
          <p:nvPr/>
        </p:nvSpPr>
        <p:spPr bwMode="auto">
          <a:xfrm>
            <a:off x="7010400" y="41148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93" name="Oval 40"/>
          <p:cNvSpPr>
            <a:spLocks noChangeArrowheads="1"/>
          </p:cNvSpPr>
          <p:nvPr/>
        </p:nvSpPr>
        <p:spPr bwMode="auto">
          <a:xfrm>
            <a:off x="7239000" y="3276600"/>
            <a:ext cx="76200" cy="76200"/>
          </a:xfrm>
          <a:prstGeom prst="ellipse">
            <a:avLst/>
          </a:prstGeom>
          <a:solidFill>
            <a:srgbClr val="CE2700"/>
          </a:solidFill>
          <a:ln w="12700">
            <a:solidFill>
              <a:schemeClr val="tx1"/>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19494" name="Text Box 41"/>
          <p:cNvSpPr txBox="1">
            <a:spLocks noChangeArrowheads="1"/>
          </p:cNvSpPr>
          <p:nvPr/>
        </p:nvSpPr>
        <p:spPr bwMode="auto">
          <a:xfrm>
            <a:off x="381000" y="1752600"/>
            <a:ext cx="160020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solidFill>
                  <a:srgbClr val="CE2700"/>
                </a:solidFill>
              </a:rPr>
              <a:t>Fraction defective</a:t>
            </a:r>
          </a:p>
        </p:txBody>
      </p:sp>
      <p:sp>
        <p:nvSpPr>
          <p:cNvPr id="19495" name="Text Box 42"/>
          <p:cNvSpPr txBox="1">
            <a:spLocks noChangeArrowheads="1"/>
          </p:cNvSpPr>
          <p:nvPr/>
        </p:nvSpPr>
        <p:spPr bwMode="auto">
          <a:xfrm>
            <a:off x="1981200" y="5791200"/>
            <a:ext cx="3810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solidFill>
                  <a:srgbClr val="CE2700"/>
                </a:solidFill>
              </a:rPr>
              <a:t>1</a:t>
            </a:r>
          </a:p>
        </p:txBody>
      </p:sp>
      <p:sp>
        <p:nvSpPr>
          <p:cNvPr id="19496" name="Text Box 43"/>
          <p:cNvSpPr txBox="1">
            <a:spLocks noChangeArrowheads="1"/>
          </p:cNvSpPr>
          <p:nvPr/>
        </p:nvSpPr>
        <p:spPr bwMode="auto">
          <a:xfrm>
            <a:off x="4572000" y="5867400"/>
            <a:ext cx="5334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solidFill>
                  <a:srgbClr val="CE2700"/>
                </a:solidFill>
              </a:rPr>
              <a:t>10</a:t>
            </a:r>
          </a:p>
        </p:txBody>
      </p:sp>
      <p:sp>
        <p:nvSpPr>
          <p:cNvPr id="19497" name="Text Box 44"/>
          <p:cNvSpPr txBox="1">
            <a:spLocks noChangeArrowheads="1"/>
          </p:cNvSpPr>
          <p:nvPr/>
        </p:nvSpPr>
        <p:spPr bwMode="auto">
          <a:xfrm>
            <a:off x="7315200" y="5867400"/>
            <a:ext cx="4572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solidFill>
                  <a:srgbClr val="CE2700"/>
                </a:solidFill>
              </a:rPr>
              <a:t>20</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26"/>
          <p:cNvSpPr>
            <a:spLocks noGrp="1" noChangeArrowheads="1"/>
          </p:cNvSpPr>
          <p:nvPr>
            <p:ph type="title"/>
          </p:nvPr>
        </p:nvSpPr>
        <p:spPr>
          <a:xfrm>
            <a:off x="0" y="338138"/>
            <a:ext cx="9144000" cy="477837"/>
          </a:xfrm>
        </p:spPr>
        <p:txBody>
          <a:bodyPr lIns="90488" tIns="44450" rIns="90488" bIns="44450" anchor="b">
            <a:normAutofit fontScale="90000"/>
          </a:bodyPr>
          <a:lstStyle/>
          <a:p>
            <a:pPr eaLnBrk="1" hangingPunct="1">
              <a:defRPr/>
            </a:pPr>
            <a:r>
              <a:rPr lang="en-US" smtClean="0"/>
              <a:t>Use of c-Charts</a:t>
            </a:r>
            <a:endParaRPr lang="en-US" b="1" smtClean="0"/>
          </a:p>
        </p:txBody>
      </p:sp>
      <p:sp>
        <p:nvSpPr>
          <p:cNvPr id="67587" name="Rectangle 1027"/>
          <p:cNvSpPr>
            <a:spLocks noGrp="1" noChangeArrowheads="1"/>
          </p:cNvSpPr>
          <p:nvPr>
            <p:ph type="body" idx="1"/>
          </p:nvPr>
        </p:nvSpPr>
        <p:spPr>
          <a:xfrm>
            <a:off x="781050" y="1314450"/>
            <a:ext cx="8124825" cy="4629150"/>
          </a:xfrm>
          <a:noFill/>
        </p:spPr>
        <p:txBody>
          <a:bodyPr lIns="90488" tIns="44450" rIns="90488" bIns="44450"/>
          <a:lstStyle/>
          <a:p>
            <a:pPr eaLnBrk="1" hangingPunct="1"/>
            <a:r>
              <a:rPr lang="en-US" smtClean="0"/>
              <a:t>Use only when the number of occurrences per unit of measure can be counted; non-occurrences cannot be counted.</a:t>
            </a:r>
          </a:p>
          <a:p>
            <a:pPr lvl="1" eaLnBrk="1" hangingPunct="1">
              <a:buSzPct val="75000"/>
            </a:pPr>
            <a:r>
              <a:rPr lang="en-US" smtClean="0"/>
              <a:t>Scratches, chips, dents, or errors per item</a:t>
            </a:r>
          </a:p>
          <a:p>
            <a:pPr lvl="1" eaLnBrk="1" hangingPunct="1">
              <a:buSzPct val="75000"/>
            </a:pPr>
            <a:r>
              <a:rPr lang="en-US" smtClean="0"/>
              <a:t>Cracks or faults per unit of distance</a:t>
            </a:r>
          </a:p>
          <a:p>
            <a:pPr lvl="1" eaLnBrk="1" hangingPunct="1">
              <a:buSzPct val="75000"/>
            </a:pPr>
            <a:r>
              <a:rPr lang="en-US" smtClean="0"/>
              <a:t>Breaks or Tears per unit of area</a:t>
            </a:r>
          </a:p>
          <a:p>
            <a:pPr lvl="1" eaLnBrk="1" hangingPunct="1">
              <a:buSzPct val="75000"/>
            </a:pPr>
            <a:r>
              <a:rPr lang="en-US" smtClean="0"/>
              <a:t>Bacteria or pollutants per unit of volume</a:t>
            </a:r>
          </a:p>
          <a:p>
            <a:pPr lvl="1" eaLnBrk="1" hangingPunct="1">
              <a:buSzPct val="75000"/>
            </a:pPr>
            <a:r>
              <a:rPr lang="en-US" smtClean="0"/>
              <a:t>Calls, complaints, failures per unit of time</a:t>
            </a:r>
          </a:p>
        </p:txBody>
      </p:sp>
      <p:sp>
        <p:nvSpPr>
          <p:cNvPr id="67588" name="Text Box 1029"/>
          <p:cNvSpPr txBox="1">
            <a:spLocks noChangeArrowheads="1"/>
          </p:cNvSpPr>
          <p:nvPr/>
        </p:nvSpPr>
        <p:spPr bwMode="auto">
          <a:xfrm>
            <a:off x="133350" y="838200"/>
            <a:ext cx="162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Table 10.3</a:t>
            </a:r>
            <a:endParaRPr lang="en-US" sz="2400" b="0">
              <a:solidFill>
                <a:schemeClr val="hlink"/>
              </a:solidFill>
              <a:latin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pPr eaLnBrk="1" hangingPunct="1">
              <a:defRPr/>
            </a:pPr>
            <a:r>
              <a:rPr lang="en-US" smtClean="0"/>
              <a:t>C-Chart</a:t>
            </a:r>
          </a:p>
        </p:txBody>
      </p:sp>
      <p:sp>
        <p:nvSpPr>
          <p:cNvPr id="20484" name="Rectangle 3"/>
          <p:cNvSpPr>
            <a:spLocks noGrp="1" noChangeArrowheads="1"/>
          </p:cNvSpPr>
          <p:nvPr>
            <p:ph type="body" sz="half" idx="1"/>
          </p:nvPr>
        </p:nvSpPr>
        <p:spPr>
          <a:xfrm>
            <a:off x="381000" y="1058863"/>
            <a:ext cx="8458200" cy="4941887"/>
          </a:xfrm>
        </p:spPr>
        <p:txBody>
          <a:bodyPr/>
          <a:lstStyle/>
          <a:p>
            <a:pPr eaLnBrk="1" hangingPunct="1"/>
            <a:r>
              <a:rPr lang="en-US" sz="2400" smtClean="0"/>
              <a:t>When the goal is to </a:t>
            </a:r>
            <a:r>
              <a:rPr lang="en-US" sz="2400" smtClean="0">
                <a:solidFill>
                  <a:srgbClr val="2237A0"/>
                </a:solidFill>
              </a:rPr>
              <a:t>control the number of occurrences</a:t>
            </a:r>
            <a:r>
              <a:rPr lang="en-US" sz="2400" smtClean="0"/>
              <a:t> (e.g., defects) per unit, a C-chart is used.</a:t>
            </a:r>
          </a:p>
          <a:p>
            <a:pPr eaLnBrk="1" hangingPunct="1"/>
            <a:r>
              <a:rPr lang="en-US" sz="2400" smtClean="0"/>
              <a:t>Units might be automobiles, hotel rooms, typed papers, or rolls of carpet.</a:t>
            </a:r>
          </a:p>
          <a:p>
            <a:pPr eaLnBrk="1" hangingPunct="1"/>
            <a:r>
              <a:rPr lang="en-US" sz="2400" smtClean="0"/>
              <a:t>The underlying sampling distribution is the </a:t>
            </a:r>
            <a:r>
              <a:rPr lang="en-US" sz="2400" smtClean="0">
                <a:solidFill>
                  <a:srgbClr val="2237A0"/>
                </a:solidFill>
              </a:rPr>
              <a:t>Poisson distribution.</a:t>
            </a:r>
          </a:p>
          <a:p>
            <a:pPr eaLnBrk="1" hangingPunct="1"/>
            <a:r>
              <a:rPr lang="en-US" sz="2400" smtClean="0"/>
              <a:t>Use of Poisson distribution assumes that defects occur over some continuous region and that the probability of  more than one defect at any particular point is negligible.</a:t>
            </a:r>
          </a:p>
          <a:p>
            <a:pPr eaLnBrk="1" hangingPunct="1"/>
            <a:r>
              <a:rPr lang="en-US" sz="2400" smtClean="0"/>
              <a:t>The mean number of defects per unit is c and the standard deviation is: </a:t>
            </a:r>
          </a:p>
        </p:txBody>
      </p:sp>
      <p:graphicFrame>
        <p:nvGraphicFramePr>
          <p:cNvPr id="20482" name="Object 4"/>
          <p:cNvGraphicFramePr>
            <a:graphicFrameLocks noGrp="1" noChangeAspect="1"/>
          </p:cNvGraphicFramePr>
          <p:nvPr>
            <p:ph sz="half" idx="2"/>
          </p:nvPr>
        </p:nvGraphicFramePr>
        <p:xfrm>
          <a:off x="3657600" y="5715000"/>
          <a:ext cx="782638" cy="846138"/>
        </p:xfrm>
        <a:graphic>
          <a:graphicData uri="http://schemas.openxmlformats.org/presentationml/2006/ole">
            <p:oleObj spid="_x0000_s20482" name="Equation" r:id="rId3" imgW="228600" imgH="228600" progId="Equation.3">
              <p:embed/>
            </p:oleObj>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defRPr/>
            </a:pPr>
            <a:r>
              <a:rPr lang="en-US" sz="2800" b="1" smtClean="0">
                <a:solidFill>
                  <a:schemeClr val="tx1"/>
                </a:solidFill>
                <a:effectLst/>
                <a:latin typeface="Arial" panose="020B0604020202020204" pitchFamily="34" charset="0"/>
                <a:cs typeface="Arial" panose="020B0604020202020204" pitchFamily="34" charset="0"/>
              </a:rPr>
              <a:t>C-Chart</a:t>
            </a:r>
          </a:p>
        </p:txBody>
      </p:sp>
      <p:sp>
        <p:nvSpPr>
          <p:cNvPr id="21510" name="Rectangle 3"/>
          <p:cNvSpPr>
            <a:spLocks noGrp="1" noChangeArrowheads="1"/>
          </p:cNvSpPr>
          <p:nvPr>
            <p:ph type="body" sz="half" idx="1"/>
          </p:nvPr>
        </p:nvSpPr>
        <p:spPr/>
        <p:txBody>
          <a:bodyPr/>
          <a:lstStyle/>
          <a:p>
            <a:pPr eaLnBrk="1" hangingPunct="1"/>
            <a:r>
              <a:rPr lang="en-US" sz="2800" smtClean="0"/>
              <a:t>Control Limits</a:t>
            </a:r>
          </a:p>
          <a:p>
            <a:pPr eaLnBrk="1" hangingPunct="1">
              <a:buFont typeface="Symbol" panose="05050102010706020507" pitchFamily="18" charset="2"/>
              <a:buNone/>
            </a:pPr>
            <a:endParaRPr lang="en-US" sz="2800" smtClean="0"/>
          </a:p>
        </p:txBody>
      </p:sp>
      <p:graphicFrame>
        <p:nvGraphicFramePr>
          <p:cNvPr id="21506" name="Object 4"/>
          <p:cNvGraphicFramePr>
            <a:graphicFrameLocks noGrp="1" noChangeAspect="1"/>
          </p:cNvGraphicFramePr>
          <p:nvPr>
            <p:ph sz="quarter" idx="2"/>
          </p:nvPr>
        </p:nvGraphicFramePr>
        <p:xfrm>
          <a:off x="533400" y="2014538"/>
          <a:ext cx="2273300" cy="1033462"/>
        </p:xfrm>
        <a:graphic>
          <a:graphicData uri="http://schemas.openxmlformats.org/presentationml/2006/ole">
            <p:oleObj spid="_x0000_s21506" name="Equation" r:id="rId3" imgW="965200" imgH="482600" progId="Equation.3">
              <p:embed/>
            </p:oleObj>
          </a:graphicData>
        </a:graphic>
      </p:graphicFrame>
      <p:sp>
        <p:nvSpPr>
          <p:cNvPr id="21511" name="Text Box 6"/>
          <p:cNvSpPr txBox="1">
            <a:spLocks noChangeArrowheads="1"/>
          </p:cNvSpPr>
          <p:nvPr/>
        </p:nvSpPr>
        <p:spPr bwMode="auto">
          <a:xfrm>
            <a:off x="762000" y="3810000"/>
            <a:ext cx="8077200" cy="3938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800" b="0">
                <a:solidFill>
                  <a:srgbClr val="CE2700"/>
                </a:solidFill>
              </a:rPr>
              <a:t>If the value of c is unknown, as is generally the case, the sample estimate,       , is used in place of c. where:</a:t>
            </a:r>
          </a:p>
          <a:p>
            <a:pPr eaLnBrk="1" hangingPunct="1">
              <a:spcBef>
                <a:spcPct val="50000"/>
              </a:spcBef>
            </a:pPr>
            <a:endParaRPr lang="en-US" sz="2800" b="0">
              <a:solidFill>
                <a:srgbClr val="CE2700"/>
              </a:solidFill>
            </a:endParaRPr>
          </a:p>
          <a:p>
            <a:pPr eaLnBrk="1" hangingPunct="1">
              <a:spcBef>
                <a:spcPct val="50000"/>
              </a:spcBef>
            </a:pPr>
            <a:r>
              <a:rPr lang="en-US" sz="2800" b="0">
                <a:solidFill>
                  <a:srgbClr val="CE2700"/>
                </a:solidFill>
              </a:rPr>
              <a:t>      = Number of defects </a:t>
            </a:r>
            <a:r>
              <a:rPr lang="en-US" sz="2800" b="0">
                <a:solidFill>
                  <a:srgbClr val="CE2700"/>
                </a:solidFill>
                <a:cs typeface="Arial" panose="020B0604020202020204" pitchFamily="34" charset="0"/>
              </a:rPr>
              <a:t>÷ Number of samples</a:t>
            </a:r>
          </a:p>
          <a:p>
            <a:pPr eaLnBrk="1" hangingPunct="1">
              <a:spcBef>
                <a:spcPct val="50000"/>
              </a:spcBef>
            </a:pPr>
            <a:endParaRPr lang="en-US" sz="2800" b="0">
              <a:solidFill>
                <a:srgbClr val="CE2700"/>
              </a:solidFill>
            </a:endParaRPr>
          </a:p>
          <a:p>
            <a:pPr eaLnBrk="1" hangingPunct="1">
              <a:spcBef>
                <a:spcPct val="50000"/>
              </a:spcBef>
            </a:pPr>
            <a:endParaRPr lang="en-US" sz="2800" b="0">
              <a:solidFill>
                <a:srgbClr val="CE2700"/>
              </a:solidFill>
            </a:endParaRPr>
          </a:p>
        </p:txBody>
      </p:sp>
      <p:graphicFrame>
        <p:nvGraphicFramePr>
          <p:cNvPr id="21507" name="Object 7"/>
          <p:cNvGraphicFramePr>
            <a:graphicFrameLocks noGrp="1" noChangeAspect="1"/>
          </p:cNvGraphicFramePr>
          <p:nvPr>
            <p:ph sz="quarter" idx="3"/>
          </p:nvPr>
        </p:nvGraphicFramePr>
        <p:xfrm>
          <a:off x="1004888" y="5715000"/>
          <a:ext cx="519112" cy="661988"/>
        </p:xfrm>
        <a:graphic>
          <a:graphicData uri="http://schemas.openxmlformats.org/presentationml/2006/ole">
            <p:oleObj spid="_x0000_s21507" name="Equation" r:id="rId4" imgW="114151" imgH="215619" progId="Equation.3">
              <p:embed/>
            </p:oleObj>
          </a:graphicData>
        </a:graphic>
      </p:graphicFrame>
      <p:graphicFrame>
        <p:nvGraphicFramePr>
          <p:cNvPr id="21508" name="Object 9"/>
          <p:cNvGraphicFramePr>
            <a:graphicFrameLocks noChangeAspect="1"/>
          </p:cNvGraphicFramePr>
          <p:nvPr/>
        </p:nvGraphicFramePr>
        <p:xfrm>
          <a:off x="5195888" y="4138613"/>
          <a:ext cx="519112" cy="661987"/>
        </p:xfrm>
        <a:graphic>
          <a:graphicData uri="http://schemas.openxmlformats.org/presentationml/2006/ole">
            <p:oleObj spid="_x0000_s21508" name="Equation" r:id="rId5" imgW="114151" imgH="215619" progId="Equation.3">
              <p:embed/>
            </p:oleObj>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defRPr/>
            </a:pPr>
            <a:r>
              <a:rPr lang="en-US" smtClean="0"/>
              <a:t>C-Chart</a:t>
            </a:r>
          </a:p>
        </p:txBody>
      </p:sp>
      <p:sp>
        <p:nvSpPr>
          <p:cNvPr id="68611" name="Rectangle 3"/>
          <p:cNvSpPr>
            <a:spLocks noGrp="1" noChangeArrowheads="1"/>
          </p:cNvSpPr>
          <p:nvPr>
            <p:ph type="body" sz="half" idx="1"/>
          </p:nvPr>
        </p:nvSpPr>
        <p:spPr>
          <a:xfrm>
            <a:off x="381000" y="1058863"/>
            <a:ext cx="3657600" cy="4941887"/>
          </a:xfrm>
        </p:spPr>
        <p:txBody>
          <a:bodyPr>
            <a:normAutofit lnSpcReduction="10000"/>
          </a:bodyPr>
          <a:lstStyle/>
          <a:p>
            <a:pPr eaLnBrk="1" hangingPunct="1"/>
            <a:r>
              <a:rPr lang="en-US" sz="2400" u="sng" smtClean="0">
                <a:solidFill>
                  <a:srgbClr val="CE2700"/>
                </a:solidFill>
              </a:rPr>
              <a:t>Example</a:t>
            </a:r>
          </a:p>
          <a:p>
            <a:pPr eaLnBrk="1" hangingPunct="1">
              <a:buFont typeface="Symbol" panose="05050102010706020507" pitchFamily="18" charset="2"/>
              <a:buNone/>
            </a:pPr>
            <a:r>
              <a:rPr lang="en-US" sz="2400" smtClean="0"/>
              <a:t>  Rolls of coiled wire are monitored using c-chart. Eighteen rolls have been examined, and the number of defects per roll has been recorded in the following table. Is the process in control? Plot the values on a control chart using three standard deviation control limit. </a:t>
            </a:r>
          </a:p>
        </p:txBody>
      </p:sp>
      <p:graphicFrame>
        <p:nvGraphicFramePr>
          <p:cNvPr id="137298" name="Group 82"/>
          <p:cNvGraphicFramePr>
            <a:graphicFrameLocks noGrp="1"/>
          </p:cNvGraphicFramePr>
          <p:nvPr>
            <p:ph sz="half" idx="2"/>
          </p:nvPr>
        </p:nvGraphicFramePr>
        <p:xfrm>
          <a:off x="3962400" y="1066800"/>
          <a:ext cx="4800600" cy="5699650"/>
        </p:xfrm>
        <a:graphic>
          <a:graphicData uri="http://schemas.openxmlformats.org/drawingml/2006/table">
            <a:tbl>
              <a:tblPr/>
              <a:tblGrid>
                <a:gridCol w="1185863"/>
                <a:gridCol w="1187450"/>
                <a:gridCol w="1185862"/>
                <a:gridCol w="1241425"/>
              </a:tblGrid>
              <a:tr h="82286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400" b="1" i="0" u="none" strike="noStrike" cap="none" normalizeH="0" baseline="0" smtClean="0">
                          <a:ln>
                            <a:noFill/>
                          </a:ln>
                          <a:solidFill>
                            <a:srgbClr val="0033CC"/>
                          </a:solidFill>
                          <a:effectLst/>
                          <a:latin typeface="Times New Roman" pitchFamily="18" charset="0"/>
                        </a:rPr>
                        <a:t>sample</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400" b="1" i="0" u="none" strike="noStrike" cap="none" normalizeH="0" baseline="0" smtClean="0">
                          <a:ln>
                            <a:noFill/>
                          </a:ln>
                          <a:solidFill>
                            <a:srgbClr val="0033CC"/>
                          </a:solidFill>
                          <a:effectLst/>
                          <a:latin typeface="Times New Roman" pitchFamily="18" charset="0"/>
                        </a:rPr>
                        <a:t># of defects</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400" b="1" i="0" u="none" strike="noStrike" cap="none" normalizeH="0" baseline="0" smtClean="0">
                          <a:ln>
                            <a:noFill/>
                          </a:ln>
                          <a:solidFill>
                            <a:srgbClr val="0033CC"/>
                          </a:solidFill>
                          <a:effectLst/>
                          <a:latin typeface="Times New Roman" pitchFamily="18" charset="0"/>
                        </a:rPr>
                        <a:t>Sample</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400" b="1" i="0" u="none" strike="noStrike" cap="none" normalizeH="0" baseline="0" smtClean="0">
                          <a:ln>
                            <a:noFill/>
                          </a:ln>
                          <a:solidFill>
                            <a:srgbClr val="0033CC"/>
                          </a:solidFill>
                          <a:effectLst/>
                          <a:latin typeface="Times New Roman" pitchFamily="18" charset="0"/>
                        </a:rPr>
                        <a:t># of defects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626">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1</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3</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10</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1</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626">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2</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2</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11</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3</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626">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3</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4</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12</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4</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626">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4</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5</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13</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2</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626">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5</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1</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14</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4</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626">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6</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2</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15</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2</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626">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7</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4</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16</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1</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626">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8</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1</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17</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3</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626">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9</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2</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18</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0" i="0" u="none" strike="noStrike" cap="none" normalizeH="0" baseline="0" smtClean="0">
                          <a:ln>
                            <a:noFill/>
                          </a:ln>
                          <a:solidFill>
                            <a:srgbClr val="CE2700"/>
                          </a:solidFill>
                          <a:effectLst/>
                          <a:latin typeface="Times New Roman" pitchFamily="18" charset="0"/>
                        </a:rPr>
                        <a:t>1</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626">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ar-EG" sz="2600" b="0" i="0" u="none" strike="noStrike" cap="none" normalizeH="0" baseline="0" smtClean="0">
                        <a:ln>
                          <a:noFill/>
                        </a:ln>
                        <a:solidFill>
                          <a:schemeClr val="tx1"/>
                        </a:solidFill>
                        <a:effectLst/>
                        <a:latin typeface="Times New Roman" pitchFamily="18" charset="0"/>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ar-EG" sz="2600" b="0" i="0" u="none" strike="noStrike" cap="none" normalizeH="0" baseline="0" smtClean="0">
                        <a:ln>
                          <a:noFill/>
                        </a:ln>
                        <a:solidFill>
                          <a:schemeClr val="tx1"/>
                        </a:solidFill>
                        <a:effectLst/>
                        <a:latin typeface="Times New Roman" pitchFamily="18" charset="0"/>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ar-EG" sz="2600" b="0" i="0" u="none" strike="noStrike" cap="none" normalizeH="0" baseline="0" smtClean="0">
                        <a:ln>
                          <a:noFill/>
                        </a:ln>
                        <a:solidFill>
                          <a:schemeClr val="tx1"/>
                        </a:solidFill>
                        <a:effectLst/>
                        <a:latin typeface="Times New Roman" pitchFamily="18" charset="0"/>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600" b="1" i="1" u="none" strike="noStrike" cap="none" normalizeH="0" baseline="0" smtClean="0">
                          <a:ln>
                            <a:noFill/>
                          </a:ln>
                          <a:solidFill>
                            <a:srgbClr val="0033CC"/>
                          </a:solidFill>
                          <a:effectLst/>
                          <a:latin typeface="Times New Roman" pitchFamily="18" charset="0"/>
                        </a:rPr>
                        <a:t>45</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defRPr/>
            </a:pPr>
            <a:r>
              <a:rPr lang="en-US" smtClean="0">
                <a:cs typeface="Arial" pitchFamily="34" charset="0"/>
              </a:rPr>
              <a:t>C-Chart</a:t>
            </a:r>
          </a:p>
        </p:txBody>
      </p:sp>
      <p:sp>
        <p:nvSpPr>
          <p:cNvPr id="22532" name="Rectangle 3"/>
          <p:cNvSpPr>
            <a:spLocks noGrp="1" noChangeArrowheads="1"/>
          </p:cNvSpPr>
          <p:nvPr>
            <p:ph type="body" sz="half" idx="1"/>
          </p:nvPr>
        </p:nvSpPr>
        <p:spPr>
          <a:xfrm>
            <a:off x="381000" y="1058863"/>
            <a:ext cx="8458200" cy="4941887"/>
          </a:xfrm>
        </p:spPr>
        <p:txBody>
          <a:bodyPr/>
          <a:lstStyle/>
          <a:p>
            <a:pPr eaLnBrk="1" hangingPunct="1"/>
            <a:r>
              <a:rPr lang="en-US" sz="2800" b="1" u="sng" dirty="0" smtClean="0">
                <a:solidFill>
                  <a:srgbClr val="0033CC"/>
                </a:solidFill>
              </a:rPr>
              <a:t>Solution</a:t>
            </a:r>
          </a:p>
          <a:p>
            <a:pPr eaLnBrk="1" hangingPunct="1">
              <a:buFont typeface="Symbol" panose="05050102010706020507" pitchFamily="18" charset="2"/>
              <a:buNone/>
            </a:pPr>
            <a:r>
              <a:rPr lang="en-US" sz="2800" dirty="0" smtClean="0"/>
              <a:t>   Average number of defects per coil = c = 45/18 =2.5</a:t>
            </a:r>
          </a:p>
          <a:p>
            <a:pPr eaLnBrk="1" hangingPunct="1">
              <a:buFont typeface="Symbol" panose="05050102010706020507" pitchFamily="18" charset="2"/>
              <a:buNone/>
            </a:pPr>
            <a:endParaRPr lang="en-US" sz="2800" dirty="0" smtClean="0"/>
          </a:p>
        </p:txBody>
      </p:sp>
      <p:graphicFrame>
        <p:nvGraphicFramePr>
          <p:cNvPr id="22530" name="Object 4"/>
          <p:cNvGraphicFramePr>
            <a:graphicFrameLocks noGrp="1" noChangeAspect="1"/>
          </p:cNvGraphicFramePr>
          <p:nvPr>
            <p:ph sz="half" idx="2"/>
          </p:nvPr>
        </p:nvGraphicFramePr>
        <p:xfrm>
          <a:off x="457200" y="2405063"/>
          <a:ext cx="7543800" cy="1328737"/>
        </p:xfrm>
        <a:graphic>
          <a:graphicData uri="http://schemas.openxmlformats.org/presentationml/2006/ole">
            <p:oleObj spid="_x0000_s22530" name="Equation" r:id="rId3" imgW="2628900" imgH="533400" progId="Equation.3">
              <p:embed/>
            </p:oleObj>
          </a:graphicData>
        </a:graphic>
      </p:graphicFrame>
      <p:sp>
        <p:nvSpPr>
          <p:cNvPr id="22533" name="Text Box 6"/>
          <p:cNvSpPr txBox="1">
            <a:spLocks noChangeArrowheads="1"/>
          </p:cNvSpPr>
          <p:nvPr/>
        </p:nvSpPr>
        <p:spPr bwMode="auto">
          <a:xfrm>
            <a:off x="381000" y="4114800"/>
            <a:ext cx="8534400" cy="2465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dirty="0">
                <a:solidFill>
                  <a:srgbClr val="CE2700"/>
                </a:solidFill>
              </a:rPr>
              <a:t>When the computed lower control limit is negative, the effective lower limit is zero. The calculation sometimes produces a negative lower limit due to the use of normal distribution as an approximation to the Poisson distribution.</a:t>
            </a:r>
          </a:p>
          <a:p>
            <a:pPr eaLnBrk="1" hangingPunct="1">
              <a:spcBef>
                <a:spcPct val="50000"/>
              </a:spcBef>
            </a:pPr>
            <a:r>
              <a:rPr lang="en-US" sz="2400" dirty="0">
                <a:solidFill>
                  <a:srgbClr val="0033CC"/>
                </a:solidFill>
              </a:rPr>
              <a:t>The control chart is left for the student as a homework</a:t>
            </a:r>
          </a:p>
        </p:txBody>
      </p:sp>
      <p:sp>
        <p:nvSpPr>
          <p:cNvPr id="22534" name="Line 7"/>
          <p:cNvSpPr>
            <a:spLocks noChangeShapeType="1"/>
          </p:cNvSpPr>
          <p:nvPr/>
        </p:nvSpPr>
        <p:spPr bwMode="auto">
          <a:xfrm>
            <a:off x="6096000" y="1752600"/>
            <a:ext cx="2286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en-US" sz="3200" dirty="0" smtClean="0"/>
              <a:t>Managerial consideration concerning control charts</a:t>
            </a:r>
          </a:p>
        </p:txBody>
      </p:sp>
      <p:sp>
        <p:nvSpPr>
          <p:cNvPr id="69635" name="Rectangle 3"/>
          <p:cNvSpPr>
            <a:spLocks noGrp="1" noChangeArrowheads="1"/>
          </p:cNvSpPr>
          <p:nvPr>
            <p:ph type="body" idx="1"/>
          </p:nvPr>
        </p:nvSpPr>
        <p:spPr>
          <a:xfrm>
            <a:off x="304800" y="1230313"/>
            <a:ext cx="8382000" cy="4941887"/>
          </a:xfrm>
        </p:spPr>
        <p:txBody>
          <a:bodyPr>
            <a:normAutofit/>
          </a:bodyPr>
          <a:lstStyle/>
          <a:p>
            <a:pPr algn="just" eaLnBrk="1" hangingPunct="1">
              <a:spcBef>
                <a:spcPct val="45000"/>
              </a:spcBef>
            </a:pPr>
            <a:r>
              <a:rPr lang="en-US" dirty="0" smtClean="0">
                <a:solidFill>
                  <a:srgbClr val="0033CC"/>
                </a:solidFill>
              </a:rPr>
              <a:t>At what point in the process to use control charts:</a:t>
            </a:r>
            <a:r>
              <a:rPr lang="en-US" dirty="0" smtClean="0"/>
              <a:t> at the part of the process that (1) have tendency to go out of control, (2) are critical to the successful operation of the product or service.   </a:t>
            </a:r>
          </a:p>
          <a:p>
            <a:pPr algn="just" eaLnBrk="1" hangingPunct="1">
              <a:spcBef>
                <a:spcPct val="45000"/>
              </a:spcBef>
            </a:pPr>
            <a:r>
              <a:rPr lang="en-US" dirty="0" smtClean="0">
                <a:solidFill>
                  <a:srgbClr val="0033CC"/>
                </a:solidFill>
              </a:rPr>
              <a:t>What size samples to take:</a:t>
            </a:r>
            <a:r>
              <a:rPr lang="en-US" dirty="0" smtClean="0"/>
              <a:t> there is a positive relation between sample size and the cost of sampling.</a:t>
            </a:r>
          </a:p>
          <a:p>
            <a:pPr algn="just" eaLnBrk="1" hangingPunct="1">
              <a:spcBef>
                <a:spcPct val="45000"/>
              </a:spcBef>
            </a:pPr>
            <a:r>
              <a:rPr lang="en-US" dirty="0" smtClean="0">
                <a:solidFill>
                  <a:srgbClr val="0033CC"/>
                </a:solidFill>
              </a:rPr>
              <a:t>What type of control chart to use:</a:t>
            </a:r>
          </a:p>
          <a:p>
            <a:pPr lvl="1" algn="just" eaLnBrk="1" hangingPunct="1">
              <a:spcBef>
                <a:spcPct val="45000"/>
              </a:spcBef>
            </a:pPr>
            <a:r>
              <a:rPr lang="en-US" dirty="0" smtClean="0"/>
              <a:t>Variables: gives more information than attributes</a:t>
            </a:r>
          </a:p>
          <a:p>
            <a:pPr lvl="1" algn="just" eaLnBrk="1" hangingPunct="1">
              <a:spcBef>
                <a:spcPct val="45000"/>
              </a:spcBef>
            </a:pPr>
            <a:r>
              <a:rPr lang="en-US" dirty="0" smtClean="0"/>
              <a:t>Attributes: less cost and time than variables </a:t>
            </a:r>
          </a:p>
          <a:p>
            <a:pPr lvl="1" algn="just" eaLnBrk="1" hangingPunct="1">
              <a:spcBef>
                <a:spcPct val="45000"/>
              </a:spcBef>
            </a:pPr>
            <a:endParaRPr lang="en-US" dirty="0" smtClean="0"/>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22538" y="-27904"/>
            <a:ext cx="9144000" cy="917575"/>
          </a:xfrm>
        </p:spPr>
        <p:txBody>
          <a:bodyPr/>
          <a:lstStyle/>
          <a:p>
            <a:pPr eaLnBrk="1" hangingPunct="1">
              <a:defRPr/>
            </a:pPr>
            <a:r>
              <a:rPr lang="en-US" smtClean="0"/>
              <a:t>Run Tests</a:t>
            </a:r>
          </a:p>
        </p:txBody>
      </p:sp>
      <p:sp>
        <p:nvSpPr>
          <p:cNvPr id="70659" name="Rectangle 3"/>
          <p:cNvSpPr>
            <a:spLocks noGrp="1" noChangeArrowheads="1"/>
          </p:cNvSpPr>
          <p:nvPr>
            <p:ph type="body" idx="1"/>
          </p:nvPr>
        </p:nvSpPr>
        <p:spPr>
          <a:xfrm>
            <a:off x="441638" y="762000"/>
            <a:ext cx="8305800" cy="5303837"/>
          </a:xfrm>
        </p:spPr>
        <p:txBody>
          <a:bodyPr>
            <a:normAutofit/>
          </a:bodyPr>
          <a:lstStyle/>
          <a:p>
            <a:pPr algn="just" eaLnBrk="1" hangingPunct="1">
              <a:lnSpc>
                <a:spcPct val="80000"/>
              </a:lnSpc>
              <a:spcBef>
                <a:spcPct val="45000"/>
              </a:spcBef>
            </a:pPr>
            <a:r>
              <a:rPr lang="en-US" i="1" u="sng" dirty="0" smtClean="0">
                <a:solidFill>
                  <a:srgbClr val="0033CC"/>
                </a:solidFill>
              </a:rPr>
              <a:t>Run test</a:t>
            </a:r>
            <a:r>
              <a:rPr lang="en-US" dirty="0" smtClean="0"/>
              <a:t> – a test for randomness</a:t>
            </a:r>
          </a:p>
          <a:p>
            <a:pPr algn="just" eaLnBrk="1" hangingPunct="1">
              <a:lnSpc>
                <a:spcPct val="80000"/>
              </a:lnSpc>
              <a:spcBef>
                <a:spcPct val="45000"/>
              </a:spcBef>
            </a:pPr>
            <a:r>
              <a:rPr lang="en-US" dirty="0" smtClean="0"/>
              <a:t>Control charts </a:t>
            </a:r>
            <a:r>
              <a:rPr lang="en-US" dirty="0" smtClean="0">
                <a:solidFill>
                  <a:srgbClr val="0033CC"/>
                </a:solidFill>
              </a:rPr>
              <a:t>test for points that are too extreme</a:t>
            </a:r>
            <a:r>
              <a:rPr lang="en-US" dirty="0" smtClean="0"/>
              <a:t> to be considered random. </a:t>
            </a:r>
          </a:p>
          <a:p>
            <a:pPr algn="just" eaLnBrk="1" hangingPunct="1">
              <a:lnSpc>
                <a:spcPct val="80000"/>
              </a:lnSpc>
              <a:spcBef>
                <a:spcPct val="45000"/>
              </a:spcBef>
            </a:pPr>
            <a:r>
              <a:rPr lang="en-US" dirty="0" smtClean="0"/>
              <a:t>However, even if all points are within the control limits, </a:t>
            </a:r>
            <a:r>
              <a:rPr lang="en-US" dirty="0" smtClean="0">
                <a:solidFill>
                  <a:srgbClr val="0033CC"/>
                </a:solidFill>
              </a:rPr>
              <a:t>the data may still not reflect a random process</a:t>
            </a:r>
            <a:r>
              <a:rPr lang="en-US" dirty="0" smtClean="0"/>
              <a:t>. </a:t>
            </a:r>
          </a:p>
          <a:p>
            <a:pPr algn="just" eaLnBrk="1" hangingPunct="1">
              <a:lnSpc>
                <a:spcPct val="80000"/>
              </a:lnSpc>
              <a:spcBef>
                <a:spcPct val="45000"/>
              </a:spcBef>
            </a:pPr>
            <a:r>
              <a:rPr lang="en-US" dirty="0" smtClean="0"/>
              <a:t>Any </a:t>
            </a:r>
            <a:r>
              <a:rPr lang="en-US" dirty="0" smtClean="0">
                <a:solidFill>
                  <a:srgbClr val="0033CC"/>
                </a:solidFill>
              </a:rPr>
              <a:t>sort of pattern</a:t>
            </a:r>
            <a:r>
              <a:rPr lang="en-US" dirty="0" smtClean="0"/>
              <a:t> in the data would suggest a non-random process.</a:t>
            </a:r>
          </a:p>
          <a:p>
            <a:pPr algn="just" eaLnBrk="1" hangingPunct="1">
              <a:lnSpc>
                <a:spcPct val="80000"/>
              </a:lnSpc>
              <a:spcBef>
                <a:spcPct val="45000"/>
              </a:spcBef>
            </a:pPr>
            <a:r>
              <a:rPr lang="en-US" dirty="0" smtClean="0"/>
              <a:t>The presence of patterns, such as </a:t>
            </a:r>
            <a:r>
              <a:rPr lang="en-US" dirty="0" smtClean="0">
                <a:solidFill>
                  <a:srgbClr val="0033CC"/>
                </a:solidFill>
              </a:rPr>
              <a:t>trends, cycles, or bias in the output</a:t>
            </a:r>
            <a:r>
              <a:rPr lang="en-US" dirty="0" smtClean="0"/>
              <a:t> indicates that assignable, or nonrandom, cause of variation exist.</a:t>
            </a:r>
          </a:p>
          <a:p>
            <a:pPr algn="just" eaLnBrk="1" hangingPunct="1">
              <a:lnSpc>
                <a:spcPct val="80000"/>
              </a:lnSpc>
              <a:spcBef>
                <a:spcPct val="45000"/>
              </a:spcBef>
            </a:pPr>
            <a:r>
              <a:rPr lang="en-US" dirty="0" smtClean="0">
                <a:solidFill>
                  <a:srgbClr val="CE2700"/>
                </a:solidFill>
              </a:rPr>
              <a:t>Analyst often supplement control charts with a </a:t>
            </a:r>
            <a:r>
              <a:rPr lang="en-US" b="1" i="1" u="sng" dirty="0" smtClean="0">
                <a:solidFill>
                  <a:srgbClr val="CE2700"/>
                </a:solidFill>
              </a:rPr>
              <a:t>run test</a:t>
            </a:r>
            <a:r>
              <a:rPr lang="en-US" dirty="0" smtClean="0">
                <a:solidFill>
                  <a:srgbClr val="CE2700"/>
                </a:solidFill>
              </a:rPr>
              <a:t>, which is  another kind of test for randomness.</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a:bodyPr>
          <a:lstStyle/>
          <a:p>
            <a:pPr eaLnBrk="1" hangingPunct="1">
              <a:defRPr/>
            </a:pPr>
            <a:r>
              <a:rPr lang="en-US" smtClean="0"/>
              <a:t>Nonrandom Patterns in Control charts</a:t>
            </a:r>
          </a:p>
        </p:txBody>
      </p:sp>
      <p:sp>
        <p:nvSpPr>
          <p:cNvPr id="71683" name="Rectangle 3"/>
          <p:cNvSpPr>
            <a:spLocks noGrp="1" noChangeArrowheads="1"/>
          </p:cNvSpPr>
          <p:nvPr>
            <p:ph type="body" idx="1"/>
          </p:nvPr>
        </p:nvSpPr>
        <p:spPr>
          <a:xfrm>
            <a:off x="914400" y="1249363"/>
            <a:ext cx="7924800" cy="4941887"/>
          </a:xfrm>
        </p:spPr>
        <p:txBody>
          <a:bodyPr/>
          <a:lstStyle/>
          <a:p>
            <a:pPr algn="just" eaLnBrk="1" hangingPunct="1"/>
            <a:r>
              <a:rPr lang="en-US" dirty="0" smtClean="0">
                <a:solidFill>
                  <a:srgbClr val="CE2700"/>
                </a:solidFill>
              </a:rPr>
              <a:t>Trend:</a:t>
            </a:r>
            <a:r>
              <a:rPr lang="en-US" dirty="0" smtClean="0"/>
              <a:t> sustained upward or downward movement.</a:t>
            </a:r>
          </a:p>
          <a:p>
            <a:pPr algn="just" eaLnBrk="1" hangingPunct="1"/>
            <a:r>
              <a:rPr lang="en-US" dirty="0" smtClean="0">
                <a:solidFill>
                  <a:srgbClr val="CE2700"/>
                </a:solidFill>
              </a:rPr>
              <a:t>Cycles:</a:t>
            </a:r>
            <a:r>
              <a:rPr lang="en-US" dirty="0" smtClean="0"/>
              <a:t> a wave pattern</a:t>
            </a:r>
          </a:p>
          <a:p>
            <a:pPr algn="just" eaLnBrk="1" hangingPunct="1"/>
            <a:r>
              <a:rPr lang="en-US" dirty="0" smtClean="0">
                <a:solidFill>
                  <a:srgbClr val="CE2700"/>
                </a:solidFill>
              </a:rPr>
              <a:t>Bias:</a:t>
            </a:r>
            <a:r>
              <a:rPr lang="en-US" dirty="0" smtClean="0"/>
              <a:t> too many observations on one side of the center line</a:t>
            </a:r>
          </a:p>
          <a:p>
            <a:pPr algn="just" eaLnBrk="1" hangingPunct="1"/>
            <a:r>
              <a:rPr lang="en-US" dirty="0" smtClean="0">
                <a:solidFill>
                  <a:srgbClr val="CE2700"/>
                </a:solidFill>
              </a:rPr>
              <a:t>Mean shift:</a:t>
            </a:r>
            <a:r>
              <a:rPr lang="en-US" dirty="0" smtClean="0"/>
              <a:t> A shift in the average</a:t>
            </a:r>
          </a:p>
          <a:p>
            <a:pPr algn="just" eaLnBrk="1" hangingPunct="1"/>
            <a:r>
              <a:rPr lang="en-US" dirty="0" smtClean="0">
                <a:solidFill>
                  <a:srgbClr val="CE2700"/>
                </a:solidFill>
              </a:rPr>
              <a:t>Too much dispersion:</a:t>
            </a:r>
            <a:r>
              <a:rPr lang="en-US" dirty="0" smtClean="0"/>
              <a:t> the values are too spread out</a:t>
            </a:r>
          </a:p>
        </p:txBody>
      </p:sp>
      <p:sp>
        <p:nvSpPr>
          <p:cNvPr id="71684" name="Text Box 4"/>
          <p:cNvSpPr txBox="1">
            <a:spLocks noChangeArrowheads="1"/>
          </p:cNvSpPr>
          <p:nvPr/>
        </p:nvSpPr>
        <p:spPr bwMode="auto">
          <a:xfrm>
            <a:off x="141288" y="854075"/>
            <a:ext cx="1897062"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10.11</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685800" y="0"/>
            <a:ext cx="7772400" cy="1143000"/>
          </a:xfrm>
        </p:spPr>
        <p:txBody>
          <a:bodyPr/>
          <a:lstStyle/>
          <a:p>
            <a:pPr eaLnBrk="1" hangingPunct="1">
              <a:defRPr/>
            </a:pPr>
            <a:r>
              <a:rPr lang="en-US" dirty="0" smtClean="0"/>
              <a:t>Run Test</a:t>
            </a:r>
          </a:p>
        </p:txBody>
      </p:sp>
      <p:sp>
        <p:nvSpPr>
          <p:cNvPr id="72707" name="Rectangle 3"/>
          <p:cNvSpPr>
            <a:spLocks noGrp="1" noChangeArrowheads="1"/>
          </p:cNvSpPr>
          <p:nvPr>
            <p:ph type="body" idx="1"/>
          </p:nvPr>
        </p:nvSpPr>
        <p:spPr>
          <a:xfrm>
            <a:off x="0" y="1058863"/>
            <a:ext cx="9120188" cy="5494337"/>
          </a:xfrm>
        </p:spPr>
        <p:txBody>
          <a:bodyPr/>
          <a:lstStyle/>
          <a:p>
            <a:pPr eaLnBrk="1" hangingPunct="1"/>
            <a:r>
              <a:rPr lang="en-US" dirty="0" smtClean="0">
                <a:solidFill>
                  <a:srgbClr val="0033CC"/>
                </a:solidFill>
              </a:rPr>
              <a:t>A run</a:t>
            </a:r>
            <a:r>
              <a:rPr lang="en-US" dirty="0" smtClean="0"/>
              <a:t> </a:t>
            </a:r>
            <a:r>
              <a:rPr lang="en-US" dirty="0" smtClean="0">
                <a:solidFill>
                  <a:srgbClr val="0033CC"/>
                </a:solidFill>
              </a:rPr>
              <a:t>is defined</a:t>
            </a:r>
            <a:r>
              <a:rPr lang="en-US" dirty="0" smtClean="0"/>
              <a:t> as a sequence of observations with a certain characteristic, followed by one or more observations with a different characteristic.</a:t>
            </a:r>
          </a:p>
          <a:p>
            <a:pPr eaLnBrk="1" hangingPunct="1"/>
            <a:r>
              <a:rPr lang="en-US" dirty="0" smtClean="0"/>
              <a:t>The characteristic can be anything that is observable. </a:t>
            </a:r>
          </a:p>
          <a:p>
            <a:pPr eaLnBrk="1" hangingPunct="1"/>
            <a:r>
              <a:rPr lang="en-US" dirty="0" smtClean="0"/>
              <a:t>For example, in a series AAAB, there are two runs; a run of three A’s followed by a run of one B.</a:t>
            </a:r>
          </a:p>
          <a:p>
            <a:pPr eaLnBrk="1" hangingPunct="1"/>
            <a:r>
              <a:rPr lang="en-US" dirty="0" smtClean="0"/>
              <a:t>The series AABBBA , indicates three runs; a run of two A’s followed by a run of three B’s, followed by a run of one A.</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1"/>
          <p:cNvGrpSpPr>
            <a:grpSpLocks/>
          </p:cNvGrpSpPr>
          <p:nvPr/>
        </p:nvGrpSpPr>
        <p:grpSpPr bwMode="auto">
          <a:xfrm>
            <a:off x="381000" y="1314450"/>
            <a:ext cx="7772400" cy="4933950"/>
            <a:chOff x="240" y="828"/>
            <a:chExt cx="4896" cy="3108"/>
          </a:xfrm>
        </p:grpSpPr>
        <p:grpSp>
          <p:nvGrpSpPr>
            <p:cNvPr id="3" name="Group 15"/>
            <p:cNvGrpSpPr>
              <a:grpSpLocks/>
            </p:cNvGrpSpPr>
            <p:nvPr/>
          </p:nvGrpSpPr>
          <p:grpSpPr bwMode="auto">
            <a:xfrm>
              <a:off x="1656" y="1104"/>
              <a:ext cx="3456" cy="864"/>
              <a:chOff x="1152" y="1008"/>
              <a:chExt cx="3456" cy="864"/>
            </a:xfrm>
          </p:grpSpPr>
          <p:sp>
            <p:nvSpPr>
              <p:cNvPr id="74794" name="Rectangle 2"/>
              <p:cNvSpPr>
                <a:spLocks noChangeArrowheads="1"/>
              </p:cNvSpPr>
              <p:nvPr/>
            </p:nvSpPr>
            <p:spPr bwMode="auto">
              <a:xfrm>
                <a:off x="1152" y="1008"/>
                <a:ext cx="3456" cy="864"/>
              </a:xfrm>
              <a:prstGeom prst="rect">
                <a:avLst/>
              </a:prstGeom>
              <a:gradFill rotWithShape="0">
                <a:gsLst>
                  <a:gs pos="0">
                    <a:srgbClr val="D8B1CF"/>
                  </a:gs>
                  <a:gs pos="100000">
                    <a:srgbClr val="F1C5E7"/>
                  </a:gs>
                </a:gsLst>
                <a:path path="shape">
                  <a:fillToRect l="50000" t="50000" r="50000" b="50000"/>
                </a:path>
              </a:gradFill>
              <a:ln w="12700">
                <a:solidFill>
                  <a:srgbClr val="701A5C"/>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95" name="Line 3"/>
              <p:cNvSpPr>
                <a:spLocks noChangeShapeType="1"/>
              </p:cNvSpPr>
              <p:nvPr/>
            </p:nvSpPr>
            <p:spPr bwMode="auto">
              <a:xfrm>
                <a:off x="1152" y="1440"/>
                <a:ext cx="3456" cy="0"/>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4796" name="Oval 4"/>
              <p:cNvSpPr>
                <a:spLocks noChangeArrowheads="1"/>
              </p:cNvSpPr>
              <p:nvPr/>
            </p:nvSpPr>
            <p:spPr bwMode="auto">
              <a:xfrm>
                <a:off x="1296" y="1584"/>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97" name="Oval 5"/>
              <p:cNvSpPr>
                <a:spLocks noChangeArrowheads="1"/>
              </p:cNvSpPr>
              <p:nvPr/>
            </p:nvSpPr>
            <p:spPr bwMode="auto">
              <a:xfrm>
                <a:off x="1584" y="1248"/>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98" name="Oval 6"/>
              <p:cNvSpPr>
                <a:spLocks noChangeArrowheads="1"/>
              </p:cNvSpPr>
              <p:nvPr/>
            </p:nvSpPr>
            <p:spPr bwMode="auto">
              <a:xfrm>
                <a:off x="1920" y="1104"/>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99" name="Oval 7"/>
              <p:cNvSpPr>
                <a:spLocks noChangeArrowheads="1"/>
              </p:cNvSpPr>
              <p:nvPr/>
            </p:nvSpPr>
            <p:spPr bwMode="auto">
              <a:xfrm>
                <a:off x="2208" y="1584"/>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800" name="Oval 8"/>
              <p:cNvSpPr>
                <a:spLocks noChangeArrowheads="1"/>
              </p:cNvSpPr>
              <p:nvPr/>
            </p:nvSpPr>
            <p:spPr bwMode="auto">
              <a:xfrm>
                <a:off x="2496" y="1296"/>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801" name="Oval 9"/>
              <p:cNvSpPr>
                <a:spLocks noChangeArrowheads="1"/>
              </p:cNvSpPr>
              <p:nvPr/>
            </p:nvSpPr>
            <p:spPr bwMode="auto">
              <a:xfrm>
                <a:off x="2784" y="1632"/>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802" name="Oval 10"/>
              <p:cNvSpPr>
                <a:spLocks noChangeArrowheads="1"/>
              </p:cNvSpPr>
              <p:nvPr/>
            </p:nvSpPr>
            <p:spPr bwMode="auto">
              <a:xfrm>
                <a:off x="3072" y="1488"/>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803" name="Oval 11"/>
              <p:cNvSpPr>
                <a:spLocks noChangeArrowheads="1"/>
              </p:cNvSpPr>
              <p:nvPr/>
            </p:nvSpPr>
            <p:spPr bwMode="auto">
              <a:xfrm>
                <a:off x="3312" y="1632"/>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804" name="Oval 12"/>
              <p:cNvSpPr>
                <a:spLocks noChangeArrowheads="1"/>
              </p:cNvSpPr>
              <p:nvPr/>
            </p:nvSpPr>
            <p:spPr bwMode="auto">
              <a:xfrm>
                <a:off x="3504" y="1248"/>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805" name="Oval 13"/>
              <p:cNvSpPr>
                <a:spLocks noChangeArrowheads="1"/>
              </p:cNvSpPr>
              <p:nvPr/>
            </p:nvSpPr>
            <p:spPr bwMode="auto">
              <a:xfrm>
                <a:off x="3888" y="1104"/>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806" name="Oval 14"/>
              <p:cNvSpPr>
                <a:spLocks noChangeArrowheads="1"/>
              </p:cNvSpPr>
              <p:nvPr/>
            </p:nvSpPr>
            <p:spPr bwMode="auto">
              <a:xfrm>
                <a:off x="4080" y="1488"/>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grpSp>
        <p:grpSp>
          <p:nvGrpSpPr>
            <p:cNvPr id="4" name="Group 16"/>
            <p:cNvGrpSpPr>
              <a:grpSpLocks/>
            </p:cNvGrpSpPr>
            <p:nvPr/>
          </p:nvGrpSpPr>
          <p:grpSpPr bwMode="auto">
            <a:xfrm>
              <a:off x="1656" y="2817"/>
              <a:ext cx="3456" cy="864"/>
              <a:chOff x="1152" y="1008"/>
              <a:chExt cx="3456" cy="864"/>
            </a:xfrm>
          </p:grpSpPr>
          <p:sp>
            <p:nvSpPr>
              <p:cNvPr id="74781" name="Rectangle 17"/>
              <p:cNvSpPr>
                <a:spLocks noChangeArrowheads="1"/>
              </p:cNvSpPr>
              <p:nvPr/>
            </p:nvSpPr>
            <p:spPr bwMode="auto">
              <a:xfrm>
                <a:off x="1152" y="1008"/>
                <a:ext cx="3456" cy="864"/>
              </a:xfrm>
              <a:prstGeom prst="rect">
                <a:avLst/>
              </a:prstGeom>
              <a:gradFill rotWithShape="0">
                <a:gsLst>
                  <a:gs pos="0">
                    <a:srgbClr val="D8B1CF"/>
                  </a:gs>
                  <a:gs pos="100000">
                    <a:srgbClr val="F1C5E7"/>
                  </a:gs>
                </a:gsLst>
                <a:path path="shape">
                  <a:fillToRect l="50000" t="50000" r="50000" b="50000"/>
                </a:path>
              </a:gradFill>
              <a:ln w="12700">
                <a:solidFill>
                  <a:srgbClr val="701A5C"/>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82" name="Line 18"/>
              <p:cNvSpPr>
                <a:spLocks noChangeShapeType="1"/>
              </p:cNvSpPr>
              <p:nvPr/>
            </p:nvSpPr>
            <p:spPr bwMode="auto">
              <a:xfrm>
                <a:off x="1152" y="1440"/>
                <a:ext cx="3456" cy="0"/>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4783" name="Oval 19"/>
              <p:cNvSpPr>
                <a:spLocks noChangeArrowheads="1"/>
              </p:cNvSpPr>
              <p:nvPr/>
            </p:nvSpPr>
            <p:spPr bwMode="auto">
              <a:xfrm>
                <a:off x="1296" y="1584"/>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84" name="Oval 20"/>
              <p:cNvSpPr>
                <a:spLocks noChangeArrowheads="1"/>
              </p:cNvSpPr>
              <p:nvPr/>
            </p:nvSpPr>
            <p:spPr bwMode="auto">
              <a:xfrm>
                <a:off x="1584" y="1248"/>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85" name="Oval 21"/>
              <p:cNvSpPr>
                <a:spLocks noChangeArrowheads="1"/>
              </p:cNvSpPr>
              <p:nvPr/>
            </p:nvSpPr>
            <p:spPr bwMode="auto">
              <a:xfrm>
                <a:off x="1920" y="1104"/>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86" name="Oval 22"/>
              <p:cNvSpPr>
                <a:spLocks noChangeArrowheads="1"/>
              </p:cNvSpPr>
              <p:nvPr/>
            </p:nvSpPr>
            <p:spPr bwMode="auto">
              <a:xfrm>
                <a:off x="2208" y="1584"/>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87" name="Oval 23"/>
              <p:cNvSpPr>
                <a:spLocks noChangeArrowheads="1"/>
              </p:cNvSpPr>
              <p:nvPr/>
            </p:nvSpPr>
            <p:spPr bwMode="auto">
              <a:xfrm>
                <a:off x="2496" y="1296"/>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88" name="Oval 24"/>
              <p:cNvSpPr>
                <a:spLocks noChangeArrowheads="1"/>
              </p:cNvSpPr>
              <p:nvPr/>
            </p:nvSpPr>
            <p:spPr bwMode="auto">
              <a:xfrm>
                <a:off x="2784" y="1632"/>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89" name="Oval 25"/>
              <p:cNvSpPr>
                <a:spLocks noChangeArrowheads="1"/>
              </p:cNvSpPr>
              <p:nvPr/>
            </p:nvSpPr>
            <p:spPr bwMode="auto">
              <a:xfrm>
                <a:off x="3072" y="1488"/>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90" name="Oval 26"/>
              <p:cNvSpPr>
                <a:spLocks noChangeArrowheads="1"/>
              </p:cNvSpPr>
              <p:nvPr/>
            </p:nvSpPr>
            <p:spPr bwMode="auto">
              <a:xfrm>
                <a:off x="3312" y="1632"/>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91" name="Oval 27"/>
              <p:cNvSpPr>
                <a:spLocks noChangeArrowheads="1"/>
              </p:cNvSpPr>
              <p:nvPr/>
            </p:nvSpPr>
            <p:spPr bwMode="auto">
              <a:xfrm>
                <a:off x="3504" y="1248"/>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92" name="Oval 28"/>
              <p:cNvSpPr>
                <a:spLocks noChangeArrowheads="1"/>
              </p:cNvSpPr>
              <p:nvPr/>
            </p:nvSpPr>
            <p:spPr bwMode="auto">
              <a:xfrm>
                <a:off x="3888" y="1104"/>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93" name="Oval 29"/>
              <p:cNvSpPr>
                <a:spLocks noChangeArrowheads="1"/>
              </p:cNvSpPr>
              <p:nvPr/>
            </p:nvSpPr>
            <p:spPr bwMode="auto">
              <a:xfrm>
                <a:off x="4080" y="1488"/>
                <a:ext cx="96" cy="96"/>
              </a:xfrm>
              <a:prstGeom prst="ellipse">
                <a:avLst/>
              </a:prstGeom>
              <a:solidFill>
                <a:schemeClr val="tx1"/>
              </a:solidFill>
              <a:ln w="12700">
                <a:solidFill>
                  <a:srgbClr val="701A5C"/>
                </a:solidFill>
                <a:round/>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grpSp>
        <p:sp>
          <p:nvSpPr>
            <p:cNvPr id="74758" name="Line 32"/>
            <p:cNvSpPr>
              <a:spLocks noChangeShapeType="1"/>
            </p:cNvSpPr>
            <p:nvPr/>
          </p:nvSpPr>
          <p:spPr bwMode="auto">
            <a:xfrm flipV="1">
              <a:off x="1848" y="3105"/>
              <a:ext cx="288" cy="336"/>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4759" name="Line 34"/>
            <p:cNvSpPr>
              <a:spLocks noChangeShapeType="1"/>
            </p:cNvSpPr>
            <p:nvPr/>
          </p:nvSpPr>
          <p:spPr bwMode="auto">
            <a:xfrm flipV="1">
              <a:off x="2136" y="2961"/>
              <a:ext cx="336" cy="144"/>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4760" name="Line 35"/>
            <p:cNvSpPr>
              <a:spLocks noChangeShapeType="1"/>
            </p:cNvSpPr>
            <p:nvPr/>
          </p:nvSpPr>
          <p:spPr bwMode="auto">
            <a:xfrm>
              <a:off x="2472" y="2961"/>
              <a:ext cx="288" cy="480"/>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4761" name="Line 36"/>
            <p:cNvSpPr>
              <a:spLocks noChangeShapeType="1"/>
            </p:cNvSpPr>
            <p:nvPr/>
          </p:nvSpPr>
          <p:spPr bwMode="auto">
            <a:xfrm flipV="1">
              <a:off x="2760" y="3153"/>
              <a:ext cx="288" cy="288"/>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4762" name="Line 37"/>
            <p:cNvSpPr>
              <a:spLocks noChangeShapeType="1"/>
            </p:cNvSpPr>
            <p:nvPr/>
          </p:nvSpPr>
          <p:spPr bwMode="auto">
            <a:xfrm>
              <a:off x="3048" y="3201"/>
              <a:ext cx="288" cy="288"/>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4763" name="Line 38"/>
            <p:cNvSpPr>
              <a:spLocks noChangeShapeType="1"/>
            </p:cNvSpPr>
            <p:nvPr/>
          </p:nvSpPr>
          <p:spPr bwMode="auto">
            <a:xfrm flipV="1">
              <a:off x="3384" y="3345"/>
              <a:ext cx="240" cy="144"/>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4764" name="Line 39"/>
            <p:cNvSpPr>
              <a:spLocks noChangeShapeType="1"/>
            </p:cNvSpPr>
            <p:nvPr/>
          </p:nvSpPr>
          <p:spPr bwMode="auto">
            <a:xfrm>
              <a:off x="3672" y="3345"/>
              <a:ext cx="192" cy="144"/>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4765" name="Line 40"/>
            <p:cNvSpPr>
              <a:spLocks noChangeShapeType="1"/>
            </p:cNvSpPr>
            <p:nvPr/>
          </p:nvSpPr>
          <p:spPr bwMode="auto">
            <a:xfrm flipV="1">
              <a:off x="3864" y="3105"/>
              <a:ext cx="192" cy="384"/>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4766" name="Line 41"/>
            <p:cNvSpPr>
              <a:spLocks noChangeShapeType="1"/>
            </p:cNvSpPr>
            <p:nvPr/>
          </p:nvSpPr>
          <p:spPr bwMode="auto">
            <a:xfrm flipV="1">
              <a:off x="4056" y="2961"/>
              <a:ext cx="384" cy="144"/>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4767" name="Line 42"/>
            <p:cNvSpPr>
              <a:spLocks noChangeShapeType="1"/>
            </p:cNvSpPr>
            <p:nvPr/>
          </p:nvSpPr>
          <p:spPr bwMode="auto">
            <a:xfrm>
              <a:off x="4440" y="2961"/>
              <a:ext cx="192" cy="384"/>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4768" name="Oval 43"/>
            <p:cNvSpPr>
              <a:spLocks noChangeArrowheads="1"/>
            </p:cNvSpPr>
            <p:nvPr/>
          </p:nvSpPr>
          <p:spPr bwMode="auto">
            <a:xfrm>
              <a:off x="1752" y="1632"/>
              <a:ext cx="192" cy="192"/>
            </a:xfrm>
            <a:prstGeom prst="ellipse">
              <a:avLst/>
            </a:prstGeom>
            <a:noFill/>
            <a:ln w="12700">
              <a:solidFill>
                <a:srgbClr val="701A5C"/>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69" name="Oval 44"/>
            <p:cNvSpPr>
              <a:spLocks noChangeArrowheads="1"/>
            </p:cNvSpPr>
            <p:nvPr/>
          </p:nvSpPr>
          <p:spPr bwMode="auto">
            <a:xfrm>
              <a:off x="1896" y="1152"/>
              <a:ext cx="768" cy="336"/>
            </a:xfrm>
            <a:prstGeom prst="ellipse">
              <a:avLst/>
            </a:prstGeom>
            <a:noFill/>
            <a:ln w="12700">
              <a:solidFill>
                <a:srgbClr val="701A5C"/>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70" name="Oval 45"/>
            <p:cNvSpPr>
              <a:spLocks noChangeArrowheads="1"/>
            </p:cNvSpPr>
            <p:nvPr/>
          </p:nvSpPr>
          <p:spPr bwMode="auto">
            <a:xfrm>
              <a:off x="2616" y="1632"/>
              <a:ext cx="288" cy="192"/>
            </a:xfrm>
            <a:prstGeom prst="ellipse">
              <a:avLst/>
            </a:prstGeom>
            <a:noFill/>
            <a:ln w="12700">
              <a:solidFill>
                <a:srgbClr val="701A5C"/>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71" name="Oval 46"/>
            <p:cNvSpPr>
              <a:spLocks noChangeArrowheads="1"/>
            </p:cNvSpPr>
            <p:nvPr/>
          </p:nvSpPr>
          <p:spPr bwMode="auto">
            <a:xfrm>
              <a:off x="2856" y="1344"/>
              <a:ext cx="336" cy="192"/>
            </a:xfrm>
            <a:prstGeom prst="ellipse">
              <a:avLst/>
            </a:prstGeom>
            <a:noFill/>
            <a:ln w="12700">
              <a:solidFill>
                <a:srgbClr val="701A5C"/>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72" name="Oval 47"/>
            <p:cNvSpPr>
              <a:spLocks noChangeArrowheads="1"/>
            </p:cNvSpPr>
            <p:nvPr/>
          </p:nvSpPr>
          <p:spPr bwMode="auto">
            <a:xfrm>
              <a:off x="3240" y="1536"/>
              <a:ext cx="720" cy="384"/>
            </a:xfrm>
            <a:prstGeom prst="ellipse">
              <a:avLst/>
            </a:prstGeom>
            <a:noFill/>
            <a:ln w="12700">
              <a:solidFill>
                <a:srgbClr val="701A5C"/>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73" name="Oval 48"/>
            <p:cNvSpPr>
              <a:spLocks noChangeArrowheads="1"/>
            </p:cNvSpPr>
            <p:nvPr/>
          </p:nvSpPr>
          <p:spPr bwMode="auto">
            <a:xfrm>
              <a:off x="3912" y="1152"/>
              <a:ext cx="672" cy="336"/>
            </a:xfrm>
            <a:prstGeom prst="ellipse">
              <a:avLst/>
            </a:prstGeom>
            <a:noFill/>
            <a:ln w="12700">
              <a:solidFill>
                <a:srgbClr val="701A5C"/>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74" name="Oval 49"/>
            <p:cNvSpPr>
              <a:spLocks noChangeArrowheads="1"/>
            </p:cNvSpPr>
            <p:nvPr/>
          </p:nvSpPr>
          <p:spPr bwMode="auto">
            <a:xfrm>
              <a:off x="4488" y="1536"/>
              <a:ext cx="240" cy="240"/>
            </a:xfrm>
            <a:prstGeom prst="ellipse">
              <a:avLst/>
            </a:prstGeom>
            <a:noFill/>
            <a:ln w="12700">
              <a:solidFill>
                <a:srgbClr val="701A5C"/>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74775" name="Text Box 50"/>
            <p:cNvSpPr txBox="1">
              <a:spLocks noChangeArrowheads="1"/>
            </p:cNvSpPr>
            <p:nvPr/>
          </p:nvSpPr>
          <p:spPr bwMode="auto">
            <a:xfrm>
              <a:off x="1656" y="864"/>
              <a:ext cx="34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latin typeface="Times New Roman" panose="02020603050405020304" pitchFamily="18" charset="0"/>
                </a:rPr>
                <a:t>Counting Above/Below Median Runs		(7 runs)</a:t>
              </a:r>
            </a:p>
          </p:txBody>
        </p:sp>
        <p:sp>
          <p:nvSpPr>
            <p:cNvPr id="74776" name="Text Box 51"/>
            <p:cNvSpPr txBox="1">
              <a:spLocks noChangeArrowheads="1"/>
            </p:cNvSpPr>
            <p:nvPr/>
          </p:nvSpPr>
          <p:spPr bwMode="auto">
            <a:xfrm>
              <a:off x="1656" y="2577"/>
              <a:ext cx="34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latin typeface="Times New Roman" panose="02020603050405020304" pitchFamily="18" charset="0"/>
                </a:rPr>
                <a:t>Counting Up/Down Runs			(8 runs)</a:t>
              </a:r>
            </a:p>
          </p:txBody>
        </p:sp>
        <p:sp>
          <p:nvSpPr>
            <p:cNvPr id="74777" name="Text Box 52"/>
            <p:cNvSpPr txBox="1">
              <a:spLocks noChangeArrowheads="1"/>
            </p:cNvSpPr>
            <p:nvPr/>
          </p:nvSpPr>
          <p:spPr bwMode="auto">
            <a:xfrm>
              <a:off x="2030" y="3705"/>
              <a:ext cx="2704"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latin typeface="Times New Roman" panose="02020603050405020304" pitchFamily="18" charset="0"/>
                </a:rPr>
                <a:t>U      U     D      U     D     U    D    U    U    D</a:t>
              </a:r>
            </a:p>
          </p:txBody>
        </p:sp>
        <p:sp>
          <p:nvSpPr>
            <p:cNvPr id="74778" name="Text Box 53"/>
            <p:cNvSpPr txBox="1">
              <a:spLocks noChangeArrowheads="1"/>
            </p:cNvSpPr>
            <p:nvPr/>
          </p:nvSpPr>
          <p:spPr bwMode="auto">
            <a:xfrm>
              <a:off x="1848" y="2025"/>
              <a:ext cx="294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latin typeface="Times New Roman" panose="02020603050405020304" pitchFamily="18" charset="0"/>
                </a:rPr>
                <a:t>B    A     A     B     A     B     B     B    A     A     B</a:t>
              </a:r>
            </a:p>
          </p:txBody>
        </p:sp>
        <p:sp>
          <p:nvSpPr>
            <p:cNvPr id="74779" name="Text Box 56"/>
            <p:cNvSpPr txBox="1">
              <a:spLocks noChangeArrowheads="1"/>
            </p:cNvSpPr>
            <p:nvPr/>
          </p:nvSpPr>
          <p:spPr bwMode="auto">
            <a:xfrm>
              <a:off x="240" y="828"/>
              <a:ext cx="1195"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10.12</a:t>
              </a:r>
              <a:endParaRPr lang="en-US" sz="2400" b="0">
                <a:solidFill>
                  <a:schemeClr val="hlink"/>
                </a:solidFill>
                <a:latin typeface="Times New Roman" panose="02020603050405020304" pitchFamily="18" charset="0"/>
              </a:endParaRPr>
            </a:p>
          </p:txBody>
        </p:sp>
        <p:sp>
          <p:nvSpPr>
            <p:cNvPr id="74780" name="Text Box 57"/>
            <p:cNvSpPr txBox="1">
              <a:spLocks noChangeArrowheads="1"/>
            </p:cNvSpPr>
            <p:nvPr/>
          </p:nvSpPr>
          <p:spPr bwMode="auto">
            <a:xfrm>
              <a:off x="240" y="2544"/>
              <a:ext cx="1195"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10.13</a:t>
              </a:r>
              <a:endParaRPr lang="en-US" sz="2400" b="0">
                <a:solidFill>
                  <a:schemeClr val="hlink"/>
                </a:solidFill>
                <a:latin typeface="Times New Roman" panose="02020603050405020304" pitchFamily="18" charset="0"/>
              </a:endParaRPr>
            </a:p>
          </p:txBody>
        </p:sp>
      </p:grpSp>
      <p:sp>
        <p:nvSpPr>
          <p:cNvPr id="52282" name="Rectangle 58"/>
          <p:cNvSpPr>
            <a:spLocks noChangeArrowheads="1"/>
          </p:cNvSpPr>
          <p:nvPr/>
        </p:nvSpPr>
        <p:spPr bwMode="auto">
          <a:xfrm>
            <a:off x="0" y="338138"/>
            <a:ext cx="9144000" cy="477837"/>
          </a:xfrm>
          <a:prstGeom prst="rect">
            <a:avLst/>
          </a:prstGeom>
          <a:noFill/>
          <a:ln w="12700">
            <a:noFill/>
            <a:miter lim="800000"/>
            <a:headEnd/>
            <a:tailEnd/>
          </a:ln>
          <a:effectLst/>
        </p:spPr>
        <p:txBody>
          <a:bodyPr lIns="90488" tIns="44450" rIns="90488" bIns="44450" anchor="b"/>
          <a:lstStyle/>
          <a:p>
            <a:pPr algn="ctr" eaLnBrk="0" hangingPunct="0">
              <a:defRPr/>
            </a:pPr>
            <a:r>
              <a:rPr lang="en-US" sz="2800" dirty="0">
                <a:cs typeface="Arial" panose="020B0604020202020204" pitchFamily="34" charset="0"/>
              </a:rPr>
              <a:t>	Counting Runs</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eaLnBrk="1" hangingPunct="1">
              <a:defRPr/>
            </a:pPr>
            <a:r>
              <a:rPr lang="en-US" smtClean="0"/>
              <a:t>Run test procedure</a:t>
            </a:r>
          </a:p>
        </p:txBody>
      </p:sp>
      <p:sp>
        <p:nvSpPr>
          <p:cNvPr id="23556" name="Rectangle 3"/>
          <p:cNvSpPr>
            <a:spLocks noGrp="1" noChangeArrowheads="1"/>
          </p:cNvSpPr>
          <p:nvPr>
            <p:ph type="body" sz="half" idx="1"/>
          </p:nvPr>
        </p:nvSpPr>
        <p:spPr>
          <a:xfrm>
            <a:off x="381000" y="1058863"/>
            <a:ext cx="8382000" cy="4941887"/>
          </a:xfrm>
        </p:spPr>
        <p:txBody>
          <a:bodyPr/>
          <a:lstStyle/>
          <a:p>
            <a:pPr marL="609600" indent="-609600" eaLnBrk="1" hangingPunct="1"/>
            <a:r>
              <a:rPr lang="en-US" dirty="0" smtClean="0">
                <a:solidFill>
                  <a:srgbClr val="2237A0"/>
                </a:solidFill>
              </a:rPr>
              <a:t>To determine whether any patterns are present in control charts, one must do the following:</a:t>
            </a:r>
          </a:p>
          <a:p>
            <a:pPr marL="609600" indent="-609600" eaLnBrk="1" hangingPunct="1">
              <a:buFont typeface="Symbol" panose="05050102010706020507" pitchFamily="18" charset="2"/>
              <a:buAutoNum type="arabicPeriod"/>
            </a:pPr>
            <a:r>
              <a:rPr lang="en-US" dirty="0" smtClean="0"/>
              <a:t>Transform the data into both A’s and B’s and U’s and D’s, and then count the number of runs in each case.</a:t>
            </a:r>
          </a:p>
          <a:p>
            <a:pPr marL="609600" indent="-609600" eaLnBrk="1" hangingPunct="1">
              <a:buFont typeface="Symbol" panose="05050102010706020507" pitchFamily="18" charset="2"/>
              <a:buAutoNum type="arabicPeriod"/>
            </a:pPr>
            <a:r>
              <a:rPr lang="en-US" dirty="0" smtClean="0"/>
              <a:t>Compare the number of runs with the expected number of runs in a completely random series, which is calculated as follows:</a:t>
            </a:r>
          </a:p>
        </p:txBody>
      </p:sp>
      <p:graphicFrame>
        <p:nvGraphicFramePr>
          <p:cNvPr id="23554" name="Object 4"/>
          <p:cNvGraphicFramePr>
            <a:graphicFrameLocks noGrp="1" noChangeAspect="1"/>
          </p:cNvGraphicFramePr>
          <p:nvPr>
            <p:ph sz="half" idx="2"/>
            <p:extLst>
              <p:ext uri="{D42A27DB-BD31-4B8C-83A1-F6EECF244321}">
                <p14:modId xmlns="" xmlns:p14="http://schemas.microsoft.com/office/powerpoint/2010/main" val="1354203336"/>
              </p:ext>
            </p:extLst>
          </p:nvPr>
        </p:nvGraphicFramePr>
        <p:xfrm>
          <a:off x="4495800" y="3529806"/>
          <a:ext cx="2209800" cy="1219200"/>
        </p:xfrm>
        <a:graphic>
          <a:graphicData uri="http://schemas.openxmlformats.org/presentationml/2006/ole">
            <p:oleObj spid="_x0000_s23554" name="Equation" r:id="rId3" imgW="1104900" imgH="812800" progId="Equation.3">
              <p:embed/>
            </p:oleObj>
          </a:graphicData>
        </a:graphic>
      </p:graphicFrame>
      <p:sp>
        <p:nvSpPr>
          <p:cNvPr id="23557" name="Text Box 6"/>
          <p:cNvSpPr txBox="1">
            <a:spLocks noChangeArrowheads="1"/>
          </p:cNvSpPr>
          <p:nvPr/>
        </p:nvSpPr>
        <p:spPr bwMode="auto">
          <a:xfrm>
            <a:off x="914400" y="5149448"/>
            <a:ext cx="7620000" cy="822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dirty="0">
                <a:solidFill>
                  <a:srgbClr val="CE2700"/>
                </a:solidFill>
              </a:rPr>
              <a:t>Where: N is the number of observations or data points, and E(r) is the expected number of runs</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pPr eaLnBrk="1" hangingPunct="1">
              <a:defRPr/>
            </a:pPr>
            <a:r>
              <a:rPr lang="en-US" sz="2800" b="1" dirty="0" smtClean="0">
                <a:solidFill>
                  <a:schemeClr val="tx1"/>
                </a:solidFill>
                <a:effectLst/>
                <a:latin typeface="Arial" panose="020B0604020202020204" pitchFamily="34" charset="0"/>
                <a:cs typeface="Arial" panose="020B0604020202020204" pitchFamily="34" charset="0"/>
              </a:rPr>
              <a:t>Run test procedure (cont.)</a:t>
            </a:r>
          </a:p>
        </p:txBody>
      </p:sp>
      <p:sp>
        <p:nvSpPr>
          <p:cNvPr id="24582" name="Rectangle 3"/>
          <p:cNvSpPr>
            <a:spLocks noGrp="1" noChangeArrowheads="1"/>
          </p:cNvSpPr>
          <p:nvPr>
            <p:ph type="body" sz="half" idx="1"/>
          </p:nvPr>
        </p:nvSpPr>
        <p:spPr>
          <a:xfrm>
            <a:off x="152400" y="1058863"/>
            <a:ext cx="8991600" cy="5265737"/>
          </a:xfrm>
        </p:spPr>
        <p:txBody>
          <a:bodyPr/>
          <a:lstStyle/>
          <a:p>
            <a:pPr eaLnBrk="1" hangingPunct="1">
              <a:buFont typeface="Symbol" panose="05050102010706020507" pitchFamily="18" charset="2"/>
              <a:buNone/>
            </a:pPr>
            <a:r>
              <a:rPr lang="en-US" sz="2800" dirty="0" smtClean="0"/>
              <a:t>3. </a:t>
            </a:r>
            <a:r>
              <a:rPr lang="en-US" sz="2400" dirty="0" smtClean="0">
                <a:latin typeface="Arial" panose="020B0604020202020204" pitchFamily="34" charset="0"/>
                <a:cs typeface="Arial" panose="020B0604020202020204" pitchFamily="34" charset="0"/>
              </a:rPr>
              <a:t>Calculate the standard deviations of the runs as</a:t>
            </a:r>
            <a:r>
              <a:rPr lang="en-US" sz="2800" dirty="0" smtClean="0"/>
              <a:t>:</a:t>
            </a:r>
          </a:p>
          <a:p>
            <a:pPr eaLnBrk="1" hangingPunct="1">
              <a:buFont typeface="Symbol" panose="05050102010706020507" pitchFamily="18" charset="2"/>
              <a:buNone/>
            </a:pPr>
            <a:endParaRPr lang="en-US" sz="2800" dirty="0" smtClean="0"/>
          </a:p>
          <a:p>
            <a:pPr eaLnBrk="1" hangingPunct="1">
              <a:buFont typeface="Symbol" panose="05050102010706020507" pitchFamily="18" charset="2"/>
              <a:buNone/>
            </a:pPr>
            <a:endParaRPr lang="en-US" sz="2800" dirty="0" smtClean="0"/>
          </a:p>
          <a:p>
            <a:pPr eaLnBrk="1" hangingPunct="1">
              <a:buFont typeface="Symbol" panose="05050102010706020507" pitchFamily="18" charset="2"/>
              <a:buNone/>
            </a:pPr>
            <a:endParaRPr lang="en-US" sz="2800" dirty="0" smtClean="0"/>
          </a:p>
          <a:p>
            <a:pPr eaLnBrk="1" hangingPunct="1">
              <a:buFont typeface="Symbol" panose="05050102010706020507" pitchFamily="18" charset="2"/>
              <a:buNone/>
            </a:pPr>
            <a:r>
              <a:rPr lang="en-US" sz="2800" dirty="0" smtClean="0"/>
              <a:t>4. Calculate the test statistic (</a:t>
            </a:r>
            <a:r>
              <a:rPr lang="en-US" sz="2800" dirty="0" err="1" smtClean="0"/>
              <a:t>Z</a:t>
            </a:r>
            <a:r>
              <a:rPr lang="en-US" sz="2800" baseline="-25000" dirty="0" err="1" smtClean="0"/>
              <a:t>test</a:t>
            </a:r>
            <a:r>
              <a:rPr lang="en-US" sz="2800" dirty="0" smtClean="0"/>
              <a:t>) as following:</a:t>
            </a:r>
          </a:p>
          <a:p>
            <a:pPr eaLnBrk="1" hangingPunct="1">
              <a:buFont typeface="Symbol" panose="05050102010706020507" pitchFamily="18" charset="2"/>
              <a:buNone/>
            </a:pPr>
            <a:r>
              <a:rPr lang="en-US" sz="2800" dirty="0" smtClean="0"/>
              <a:t>           </a:t>
            </a:r>
            <a:r>
              <a:rPr lang="en-US" sz="2400" dirty="0" smtClean="0"/>
              <a:t>observed number of runs – expected number of runs </a:t>
            </a:r>
          </a:p>
          <a:p>
            <a:pPr eaLnBrk="1" hangingPunct="1">
              <a:buFont typeface="Symbol" panose="05050102010706020507" pitchFamily="18" charset="2"/>
              <a:buNone/>
            </a:pPr>
            <a:r>
              <a:rPr lang="en-US" sz="2400" dirty="0" smtClean="0"/>
              <a:t>                         standard deviation of number of runs</a:t>
            </a:r>
          </a:p>
        </p:txBody>
      </p:sp>
      <p:graphicFrame>
        <p:nvGraphicFramePr>
          <p:cNvPr id="24578" name="Object 4"/>
          <p:cNvGraphicFramePr>
            <a:graphicFrameLocks noGrp="1" noChangeAspect="1"/>
          </p:cNvGraphicFramePr>
          <p:nvPr>
            <p:ph sz="quarter" idx="2"/>
          </p:nvPr>
        </p:nvGraphicFramePr>
        <p:xfrm>
          <a:off x="1295400" y="1676400"/>
          <a:ext cx="2743200" cy="1295400"/>
        </p:xfrm>
        <a:graphic>
          <a:graphicData uri="http://schemas.openxmlformats.org/presentationml/2006/ole">
            <p:oleObj spid="_x0000_s24578" name="Equation" r:id="rId3" imgW="1193800" imgH="889000" progId="Equation.3">
              <p:embed/>
            </p:oleObj>
          </a:graphicData>
        </a:graphic>
      </p:graphicFrame>
      <p:graphicFrame>
        <p:nvGraphicFramePr>
          <p:cNvPr id="24579" name="Object 6"/>
          <p:cNvGraphicFramePr>
            <a:graphicFrameLocks noGrp="1" noChangeAspect="1"/>
          </p:cNvGraphicFramePr>
          <p:nvPr>
            <p:ph sz="quarter" idx="3"/>
          </p:nvPr>
        </p:nvGraphicFramePr>
        <p:xfrm>
          <a:off x="152400" y="3810000"/>
          <a:ext cx="663575" cy="661988"/>
        </p:xfrm>
        <a:graphic>
          <a:graphicData uri="http://schemas.openxmlformats.org/presentationml/2006/ole">
            <p:oleObj spid="_x0000_s24579" name="Equation" r:id="rId4" imgW="279400" imgH="228600" progId="Equation.3">
              <p:embed/>
            </p:oleObj>
          </a:graphicData>
        </a:graphic>
      </p:graphicFrame>
      <p:sp>
        <p:nvSpPr>
          <p:cNvPr id="24583" name="Line 8"/>
          <p:cNvSpPr>
            <a:spLocks noChangeShapeType="1"/>
          </p:cNvSpPr>
          <p:nvPr/>
        </p:nvSpPr>
        <p:spPr bwMode="auto">
          <a:xfrm>
            <a:off x="1295400" y="4114800"/>
            <a:ext cx="67818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4584" name="Line 9"/>
          <p:cNvSpPr>
            <a:spLocks noChangeShapeType="1"/>
          </p:cNvSpPr>
          <p:nvPr/>
        </p:nvSpPr>
        <p:spPr bwMode="auto">
          <a:xfrm>
            <a:off x="838200" y="4038600"/>
            <a:ext cx="3048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4585" name="Line 10"/>
          <p:cNvSpPr>
            <a:spLocks noChangeShapeType="1"/>
          </p:cNvSpPr>
          <p:nvPr/>
        </p:nvSpPr>
        <p:spPr bwMode="auto">
          <a:xfrm flipV="1">
            <a:off x="838200" y="4191000"/>
            <a:ext cx="3048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24580" name="Object 11"/>
          <p:cNvGraphicFramePr>
            <a:graphicFrameLocks noChangeAspect="1"/>
          </p:cNvGraphicFramePr>
          <p:nvPr/>
        </p:nvGraphicFramePr>
        <p:xfrm>
          <a:off x="533400" y="4876800"/>
          <a:ext cx="2819400" cy="1651000"/>
        </p:xfrm>
        <a:graphic>
          <a:graphicData uri="http://schemas.openxmlformats.org/presentationml/2006/ole">
            <p:oleObj spid="_x0000_s24580" name="Equation" r:id="rId5" imgW="1219200" imgH="1651000" progId="Equation.3">
              <p:embed/>
            </p:oleObj>
          </a:graphicData>
        </a:graphic>
      </p:graphicFrame>
      <p:sp>
        <p:nvSpPr>
          <p:cNvPr id="24586" name="Text Box 13"/>
          <p:cNvSpPr txBox="1">
            <a:spLocks noChangeArrowheads="1"/>
          </p:cNvSpPr>
          <p:nvPr/>
        </p:nvSpPr>
        <p:spPr bwMode="auto">
          <a:xfrm>
            <a:off x="4343400" y="5024438"/>
            <a:ext cx="2819400" cy="1604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b="0"/>
              <a:t>For the median</a:t>
            </a:r>
          </a:p>
          <a:p>
            <a:pPr eaLnBrk="1" hangingPunct="1">
              <a:spcBef>
                <a:spcPct val="50000"/>
              </a:spcBef>
            </a:pPr>
            <a:endParaRPr lang="en-US" b="0"/>
          </a:p>
          <a:p>
            <a:pPr eaLnBrk="1" hangingPunct="1">
              <a:spcBef>
                <a:spcPct val="50000"/>
              </a:spcBef>
            </a:pPr>
            <a:r>
              <a:rPr lang="en-US" b="0"/>
              <a:t>Up and down</a:t>
            </a:r>
          </a:p>
          <a:p>
            <a:pPr eaLnBrk="1" hangingPunct="1">
              <a:spcBef>
                <a:spcPct val="50000"/>
              </a:spcBef>
            </a:pPr>
            <a:endParaRPr lang="en-US" b="0"/>
          </a:p>
        </p:txBody>
      </p:sp>
      <p:sp>
        <p:nvSpPr>
          <p:cNvPr id="24587" name="Text Box 14"/>
          <p:cNvSpPr txBox="1">
            <a:spLocks noChangeArrowheads="1"/>
          </p:cNvSpPr>
          <p:nvPr/>
        </p:nvSpPr>
        <p:spPr bwMode="auto">
          <a:xfrm>
            <a:off x="6858000" y="4724400"/>
            <a:ext cx="2057400" cy="1739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solidFill>
                  <a:srgbClr val="CE2700"/>
                </a:solidFill>
              </a:rPr>
              <a:t>If the Z</a:t>
            </a:r>
            <a:r>
              <a:rPr lang="en-US" baseline="-25000">
                <a:solidFill>
                  <a:srgbClr val="CE2700"/>
                </a:solidFill>
              </a:rPr>
              <a:t>test</a:t>
            </a:r>
            <a:r>
              <a:rPr lang="en-US">
                <a:solidFill>
                  <a:srgbClr val="CE2700"/>
                </a:solidFill>
              </a:rPr>
              <a:t> is within ± 2 or ± 3; then the process is random; otherwise, it is not random</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pPr eaLnBrk="1" hangingPunct="1">
              <a:defRPr/>
            </a:pPr>
            <a:r>
              <a:rPr lang="en-US" smtClean="0"/>
              <a:t>Run test</a:t>
            </a:r>
          </a:p>
        </p:txBody>
      </p:sp>
      <p:sp>
        <p:nvSpPr>
          <p:cNvPr id="75779" name="Rectangle 3"/>
          <p:cNvSpPr>
            <a:spLocks noGrp="1" noChangeArrowheads="1"/>
          </p:cNvSpPr>
          <p:nvPr>
            <p:ph type="body" sz="half" idx="1"/>
          </p:nvPr>
        </p:nvSpPr>
        <p:spPr>
          <a:xfrm>
            <a:off x="228600" y="1058863"/>
            <a:ext cx="4267200" cy="4941887"/>
          </a:xfrm>
        </p:spPr>
        <p:txBody>
          <a:bodyPr/>
          <a:lstStyle/>
          <a:p>
            <a:pPr eaLnBrk="1" hangingPunct="1">
              <a:lnSpc>
                <a:spcPct val="90000"/>
              </a:lnSpc>
            </a:pPr>
            <a:r>
              <a:rPr lang="en-US" u="sng" dirty="0" smtClean="0">
                <a:solidFill>
                  <a:srgbClr val="CE2700"/>
                </a:solidFill>
              </a:rPr>
              <a:t>Example</a:t>
            </a:r>
          </a:p>
          <a:p>
            <a:pPr eaLnBrk="1" hangingPunct="1">
              <a:lnSpc>
                <a:spcPct val="90000"/>
              </a:lnSpc>
              <a:buFont typeface="Symbol" panose="05050102010706020507" pitchFamily="18" charset="2"/>
              <a:buNone/>
            </a:pPr>
            <a:r>
              <a:rPr lang="en-US" dirty="0" smtClean="0"/>
              <a:t>  Twenty sample means have been taken from a process. The means are shown in the following table. Use median and up/down run test with </a:t>
            </a:r>
          </a:p>
          <a:p>
            <a:pPr eaLnBrk="1" hangingPunct="1">
              <a:lnSpc>
                <a:spcPct val="90000"/>
              </a:lnSpc>
              <a:buFont typeface="Symbol" panose="05050102010706020507" pitchFamily="18" charset="2"/>
              <a:buNone/>
            </a:pPr>
            <a:r>
              <a:rPr lang="en-US" dirty="0" smtClean="0"/>
              <a:t>  z = 2 to determine if assignable causes of variation are present. </a:t>
            </a:r>
            <a:r>
              <a:rPr lang="en-US" dirty="0" smtClean="0">
                <a:solidFill>
                  <a:srgbClr val="2237A0"/>
                </a:solidFill>
              </a:rPr>
              <a:t>Assume the median is 11</a:t>
            </a:r>
            <a:r>
              <a:rPr lang="en-US" dirty="0" smtClean="0"/>
              <a:t>.</a:t>
            </a:r>
            <a:r>
              <a:rPr lang="en-US" u="sng" dirty="0" smtClean="0">
                <a:solidFill>
                  <a:srgbClr val="CE2700"/>
                </a:solidFill>
              </a:rPr>
              <a:t> </a:t>
            </a:r>
          </a:p>
        </p:txBody>
      </p:sp>
      <p:graphicFrame>
        <p:nvGraphicFramePr>
          <p:cNvPr id="148556" name="Group 76"/>
          <p:cNvGraphicFramePr>
            <a:graphicFrameLocks noGrp="1"/>
          </p:cNvGraphicFramePr>
          <p:nvPr>
            <p:ph sz="half" idx="2"/>
          </p:nvPr>
        </p:nvGraphicFramePr>
        <p:xfrm>
          <a:off x="4495800" y="1058863"/>
          <a:ext cx="4471988" cy="5699650"/>
        </p:xfrm>
        <a:graphic>
          <a:graphicData uri="http://schemas.openxmlformats.org/drawingml/2006/table">
            <a:tbl>
              <a:tblPr/>
              <a:tblGrid>
                <a:gridCol w="1250950"/>
                <a:gridCol w="958850"/>
                <a:gridCol w="1219200"/>
                <a:gridCol w="1042988"/>
              </a:tblGrid>
              <a:tr h="51810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sample</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mean</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sample</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Mean</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0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10</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11</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10.7</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0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2</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10.4</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12</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11.3</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0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3</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10.2</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13</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10.8</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0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4</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11.5</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14</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11.8</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0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5</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10.8</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15</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11.2</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0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6</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11.6</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16</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11.6</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0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7</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11.1</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17</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11.2</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0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8</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11.2</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18</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10.6</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0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9</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10.6</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19</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10.7</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0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10</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10.9</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20</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11.9</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pPr eaLnBrk="1" hangingPunct="1">
              <a:defRPr/>
            </a:pPr>
            <a:r>
              <a:rPr lang="en-US" smtClean="0"/>
              <a:t>Run test</a:t>
            </a:r>
          </a:p>
        </p:txBody>
      </p:sp>
      <p:sp>
        <p:nvSpPr>
          <p:cNvPr id="76803" name="Rectangle 3"/>
          <p:cNvSpPr>
            <a:spLocks noGrp="1" noChangeArrowheads="1"/>
          </p:cNvSpPr>
          <p:nvPr>
            <p:ph type="body" sz="half" idx="1"/>
          </p:nvPr>
        </p:nvSpPr>
        <p:spPr/>
        <p:txBody>
          <a:bodyPr/>
          <a:lstStyle/>
          <a:p>
            <a:pPr eaLnBrk="1" hangingPunct="1"/>
            <a:r>
              <a:rPr lang="en-US" sz="2800" b="1" u="sng" smtClean="0">
                <a:solidFill>
                  <a:srgbClr val="0033CC"/>
                </a:solidFill>
              </a:rPr>
              <a:t>Solution</a:t>
            </a:r>
          </a:p>
          <a:p>
            <a:pPr eaLnBrk="1" hangingPunct="1">
              <a:buFont typeface="Symbol" panose="05050102010706020507" pitchFamily="18" charset="2"/>
              <a:buNone/>
            </a:pPr>
            <a:endParaRPr lang="en-US" sz="2800" smtClean="0">
              <a:solidFill>
                <a:srgbClr val="0033CC"/>
              </a:solidFill>
            </a:endParaRPr>
          </a:p>
          <a:p>
            <a:pPr eaLnBrk="1" hangingPunct="1"/>
            <a:endParaRPr lang="en-US" sz="2800" b="1" u="sng" smtClean="0">
              <a:solidFill>
                <a:srgbClr val="0033CC"/>
              </a:solidFill>
            </a:endParaRPr>
          </a:p>
        </p:txBody>
      </p:sp>
      <p:graphicFrame>
        <p:nvGraphicFramePr>
          <p:cNvPr id="150650" name="Group 122"/>
          <p:cNvGraphicFramePr>
            <a:graphicFrameLocks noGrp="1"/>
          </p:cNvGraphicFramePr>
          <p:nvPr>
            <p:ph sz="half" idx="2"/>
          </p:nvPr>
        </p:nvGraphicFramePr>
        <p:xfrm>
          <a:off x="481013" y="1676400"/>
          <a:ext cx="8662987" cy="4359278"/>
        </p:xfrm>
        <a:graphic>
          <a:graphicData uri="http://schemas.openxmlformats.org/drawingml/2006/table">
            <a:tbl>
              <a:tblPr/>
              <a:tblGrid>
                <a:gridCol w="1082675"/>
                <a:gridCol w="1082675"/>
                <a:gridCol w="1111250"/>
                <a:gridCol w="1057275"/>
                <a:gridCol w="1081087"/>
                <a:gridCol w="1082675"/>
                <a:gridCol w="1082675"/>
                <a:gridCol w="1082675"/>
              </a:tblGrid>
              <a:tr h="39629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CE2700"/>
                          </a:solidFill>
                          <a:effectLst/>
                          <a:latin typeface="Times New Roman" pitchFamily="18" charset="0"/>
                        </a:rPr>
                        <a:t>sample</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CE2700"/>
                          </a:solidFill>
                          <a:effectLst/>
                          <a:latin typeface="Times New Roman" pitchFamily="18" charset="0"/>
                        </a:rPr>
                        <a:t>mean</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CE2700"/>
                          </a:solidFill>
                          <a:effectLst/>
                          <a:latin typeface="Times New Roman" pitchFamily="18" charset="0"/>
                        </a:rPr>
                        <a:t>A/B</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CE2700"/>
                          </a:solidFill>
                          <a:effectLst/>
                          <a:latin typeface="Times New Roman" pitchFamily="18" charset="0"/>
                        </a:rPr>
                        <a:t>U/D</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CE2700"/>
                          </a:solidFill>
                          <a:effectLst/>
                          <a:latin typeface="Times New Roman" pitchFamily="18" charset="0"/>
                        </a:rPr>
                        <a:t>Sample</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CE2700"/>
                          </a:solidFill>
                          <a:effectLst/>
                          <a:latin typeface="Times New Roman" pitchFamily="18" charset="0"/>
                        </a:rPr>
                        <a:t>Mean</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CE2700"/>
                          </a:solidFill>
                          <a:effectLst/>
                          <a:latin typeface="Times New Roman" pitchFamily="18" charset="0"/>
                        </a:rPr>
                        <a:t>A/B</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0" i="0" u="none" strike="noStrike" cap="none" normalizeH="0" baseline="0" smtClean="0">
                          <a:ln>
                            <a:noFill/>
                          </a:ln>
                          <a:solidFill>
                            <a:srgbClr val="CE2700"/>
                          </a:solidFill>
                          <a:effectLst/>
                          <a:latin typeface="Times New Roman" pitchFamily="18" charset="0"/>
                        </a:rPr>
                        <a:t>U/D</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B</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11</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10.7</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B</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D</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2</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10.4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B</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U</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11.3</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U</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3</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10.2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B</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D</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13</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10.8</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B</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D</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4</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11.5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U</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11.8</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U</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5</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10.8</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B</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D</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11.2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D</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6</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11.6</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U</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16</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11.6</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U</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7</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11.1</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D</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17</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11.2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D</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8</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11.2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U</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18</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10.6</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B</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D</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9</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10.6</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B</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D</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19</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10.7</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B</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U</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10</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10.9</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B</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U</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20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11.9</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2237A0"/>
                          </a:solidFill>
                          <a:effectLst/>
                          <a:latin typeface="Times New Roman" pitchFamily="18" charset="0"/>
                        </a:rPr>
                        <a:t>U</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6914" name="Line 123"/>
          <p:cNvSpPr>
            <a:spLocks noChangeShapeType="1"/>
          </p:cNvSpPr>
          <p:nvPr/>
        </p:nvSpPr>
        <p:spPr bwMode="auto">
          <a:xfrm>
            <a:off x="3048000" y="2209800"/>
            <a:ext cx="0" cy="914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15" name="Line 124"/>
          <p:cNvSpPr>
            <a:spLocks noChangeShapeType="1"/>
          </p:cNvSpPr>
          <p:nvPr/>
        </p:nvSpPr>
        <p:spPr bwMode="auto">
          <a:xfrm>
            <a:off x="3048000" y="3352800"/>
            <a:ext cx="0" cy="152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16" name="Line 126"/>
          <p:cNvSpPr>
            <a:spLocks noChangeShapeType="1"/>
          </p:cNvSpPr>
          <p:nvPr/>
        </p:nvSpPr>
        <p:spPr bwMode="auto">
          <a:xfrm>
            <a:off x="3048000" y="3810000"/>
            <a:ext cx="0" cy="152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17" name="Line 127"/>
          <p:cNvSpPr>
            <a:spLocks noChangeShapeType="1"/>
          </p:cNvSpPr>
          <p:nvPr/>
        </p:nvSpPr>
        <p:spPr bwMode="auto">
          <a:xfrm>
            <a:off x="3048000" y="4114800"/>
            <a:ext cx="0" cy="914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18" name="Line 128"/>
          <p:cNvSpPr>
            <a:spLocks noChangeShapeType="1"/>
          </p:cNvSpPr>
          <p:nvPr/>
        </p:nvSpPr>
        <p:spPr bwMode="auto">
          <a:xfrm>
            <a:off x="3048000" y="5334000"/>
            <a:ext cx="0" cy="609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19" name="Line 130"/>
          <p:cNvSpPr>
            <a:spLocks noChangeShapeType="1"/>
          </p:cNvSpPr>
          <p:nvPr/>
        </p:nvSpPr>
        <p:spPr bwMode="auto">
          <a:xfrm>
            <a:off x="7391400" y="2133600"/>
            <a:ext cx="0" cy="228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20" name="Line 131"/>
          <p:cNvSpPr>
            <a:spLocks noChangeShapeType="1"/>
          </p:cNvSpPr>
          <p:nvPr/>
        </p:nvSpPr>
        <p:spPr bwMode="auto">
          <a:xfrm>
            <a:off x="7391400" y="2590800"/>
            <a:ext cx="0" cy="152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21" name="Line 132"/>
          <p:cNvSpPr>
            <a:spLocks noChangeShapeType="1"/>
          </p:cNvSpPr>
          <p:nvPr/>
        </p:nvSpPr>
        <p:spPr bwMode="auto">
          <a:xfrm>
            <a:off x="7391400" y="2971800"/>
            <a:ext cx="0" cy="152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22" name="Line 133"/>
          <p:cNvSpPr>
            <a:spLocks noChangeShapeType="1"/>
          </p:cNvSpPr>
          <p:nvPr/>
        </p:nvSpPr>
        <p:spPr bwMode="auto">
          <a:xfrm>
            <a:off x="7391400" y="3429000"/>
            <a:ext cx="0" cy="1295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23" name="Line 134"/>
          <p:cNvSpPr>
            <a:spLocks noChangeShapeType="1"/>
          </p:cNvSpPr>
          <p:nvPr/>
        </p:nvSpPr>
        <p:spPr bwMode="auto">
          <a:xfrm>
            <a:off x="7391400" y="4953000"/>
            <a:ext cx="0" cy="609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24" name="Line 135"/>
          <p:cNvSpPr>
            <a:spLocks noChangeShapeType="1"/>
          </p:cNvSpPr>
          <p:nvPr/>
        </p:nvSpPr>
        <p:spPr bwMode="auto">
          <a:xfrm>
            <a:off x="7391400" y="5715000"/>
            <a:ext cx="0" cy="152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25" name="Line 137"/>
          <p:cNvSpPr>
            <a:spLocks noChangeShapeType="1"/>
          </p:cNvSpPr>
          <p:nvPr/>
        </p:nvSpPr>
        <p:spPr bwMode="auto">
          <a:xfrm>
            <a:off x="4114800" y="2590800"/>
            <a:ext cx="0" cy="228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26" name="Line 138"/>
          <p:cNvSpPr>
            <a:spLocks noChangeShapeType="1"/>
          </p:cNvSpPr>
          <p:nvPr/>
        </p:nvSpPr>
        <p:spPr bwMode="auto">
          <a:xfrm>
            <a:off x="4114800" y="2971800"/>
            <a:ext cx="0" cy="152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27" name="Line 139"/>
          <p:cNvSpPr>
            <a:spLocks noChangeShapeType="1"/>
          </p:cNvSpPr>
          <p:nvPr/>
        </p:nvSpPr>
        <p:spPr bwMode="auto">
          <a:xfrm>
            <a:off x="4114800" y="3352800"/>
            <a:ext cx="0" cy="152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28" name="Line 140"/>
          <p:cNvSpPr>
            <a:spLocks noChangeShapeType="1"/>
          </p:cNvSpPr>
          <p:nvPr/>
        </p:nvSpPr>
        <p:spPr bwMode="auto">
          <a:xfrm>
            <a:off x="4114800" y="3733800"/>
            <a:ext cx="0" cy="228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29" name="Line 141"/>
          <p:cNvSpPr>
            <a:spLocks noChangeShapeType="1"/>
          </p:cNvSpPr>
          <p:nvPr/>
        </p:nvSpPr>
        <p:spPr bwMode="auto">
          <a:xfrm>
            <a:off x="4114800" y="4114800"/>
            <a:ext cx="0" cy="228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30" name="Line 142"/>
          <p:cNvSpPr>
            <a:spLocks noChangeShapeType="1"/>
          </p:cNvSpPr>
          <p:nvPr/>
        </p:nvSpPr>
        <p:spPr bwMode="auto">
          <a:xfrm>
            <a:off x="4114800" y="4495800"/>
            <a:ext cx="0" cy="228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31" name="Line 143"/>
          <p:cNvSpPr>
            <a:spLocks noChangeShapeType="1"/>
          </p:cNvSpPr>
          <p:nvPr/>
        </p:nvSpPr>
        <p:spPr bwMode="auto">
          <a:xfrm>
            <a:off x="4114800" y="4953000"/>
            <a:ext cx="0" cy="152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32" name="Line 144"/>
          <p:cNvSpPr>
            <a:spLocks noChangeShapeType="1"/>
          </p:cNvSpPr>
          <p:nvPr/>
        </p:nvSpPr>
        <p:spPr bwMode="auto">
          <a:xfrm>
            <a:off x="4114800" y="5257800"/>
            <a:ext cx="0" cy="228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33" name="Line 145"/>
          <p:cNvSpPr>
            <a:spLocks noChangeShapeType="1"/>
          </p:cNvSpPr>
          <p:nvPr/>
        </p:nvSpPr>
        <p:spPr bwMode="auto">
          <a:xfrm>
            <a:off x="4114800" y="5715000"/>
            <a:ext cx="0" cy="228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34" name="Line 146"/>
          <p:cNvSpPr>
            <a:spLocks noChangeShapeType="1"/>
          </p:cNvSpPr>
          <p:nvPr/>
        </p:nvSpPr>
        <p:spPr bwMode="auto">
          <a:xfrm>
            <a:off x="8458200" y="2133600"/>
            <a:ext cx="0" cy="228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35" name="Line 147"/>
          <p:cNvSpPr>
            <a:spLocks noChangeShapeType="1"/>
          </p:cNvSpPr>
          <p:nvPr/>
        </p:nvSpPr>
        <p:spPr bwMode="auto">
          <a:xfrm>
            <a:off x="8458200" y="2590800"/>
            <a:ext cx="0" cy="152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36" name="Line 148"/>
          <p:cNvSpPr>
            <a:spLocks noChangeShapeType="1"/>
          </p:cNvSpPr>
          <p:nvPr/>
        </p:nvSpPr>
        <p:spPr bwMode="auto">
          <a:xfrm>
            <a:off x="8458200" y="2971800"/>
            <a:ext cx="0" cy="152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37" name="Line 149"/>
          <p:cNvSpPr>
            <a:spLocks noChangeShapeType="1"/>
          </p:cNvSpPr>
          <p:nvPr/>
        </p:nvSpPr>
        <p:spPr bwMode="auto">
          <a:xfrm>
            <a:off x="8458200" y="3352800"/>
            <a:ext cx="0" cy="152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38" name="Line 150"/>
          <p:cNvSpPr>
            <a:spLocks noChangeShapeType="1"/>
          </p:cNvSpPr>
          <p:nvPr/>
        </p:nvSpPr>
        <p:spPr bwMode="auto">
          <a:xfrm>
            <a:off x="8458200" y="3733800"/>
            <a:ext cx="0" cy="152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39" name="Line 151"/>
          <p:cNvSpPr>
            <a:spLocks noChangeShapeType="1"/>
          </p:cNvSpPr>
          <p:nvPr/>
        </p:nvSpPr>
        <p:spPr bwMode="auto">
          <a:xfrm>
            <a:off x="8458200" y="4114800"/>
            <a:ext cx="0" cy="228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40" name="Line 152"/>
          <p:cNvSpPr>
            <a:spLocks noChangeShapeType="1"/>
          </p:cNvSpPr>
          <p:nvPr/>
        </p:nvSpPr>
        <p:spPr bwMode="auto">
          <a:xfrm>
            <a:off x="8458200" y="4572000"/>
            <a:ext cx="0" cy="533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941" name="Line 153"/>
          <p:cNvSpPr>
            <a:spLocks noChangeShapeType="1"/>
          </p:cNvSpPr>
          <p:nvPr/>
        </p:nvSpPr>
        <p:spPr bwMode="auto">
          <a:xfrm>
            <a:off x="8458200" y="5334000"/>
            <a:ext cx="0" cy="533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pPr eaLnBrk="1" hangingPunct="1">
              <a:defRPr/>
            </a:pPr>
            <a:r>
              <a:rPr lang="en-US" sz="2800" b="1" dirty="0" smtClean="0">
                <a:solidFill>
                  <a:schemeClr val="tx1"/>
                </a:solidFill>
                <a:effectLst/>
                <a:latin typeface="Arial" panose="020B0604020202020204" pitchFamily="34" charset="0"/>
                <a:cs typeface="Arial" panose="020B0604020202020204" pitchFamily="34" charset="0"/>
              </a:rPr>
              <a:t>Run test </a:t>
            </a:r>
          </a:p>
        </p:txBody>
      </p:sp>
      <p:sp>
        <p:nvSpPr>
          <p:cNvPr id="25606" name="Rectangle 3"/>
          <p:cNvSpPr>
            <a:spLocks noGrp="1" noChangeArrowheads="1"/>
          </p:cNvSpPr>
          <p:nvPr>
            <p:ph type="body" sz="half" idx="1"/>
          </p:nvPr>
        </p:nvSpPr>
        <p:spPr>
          <a:xfrm>
            <a:off x="381000" y="1058863"/>
            <a:ext cx="8534400" cy="4941887"/>
          </a:xfrm>
        </p:spPr>
        <p:txBody>
          <a:bodyPr/>
          <a:lstStyle/>
          <a:p>
            <a:pPr marL="609600" indent="-609600" eaLnBrk="1" hangingPunct="1">
              <a:lnSpc>
                <a:spcPct val="90000"/>
              </a:lnSpc>
              <a:buFont typeface="Symbol" panose="05050102010706020507" pitchFamily="18" charset="2"/>
              <a:buNone/>
            </a:pPr>
            <a:r>
              <a:rPr lang="en-US" sz="2400" b="1" u="sng" dirty="0" smtClean="0">
                <a:solidFill>
                  <a:srgbClr val="CE2700"/>
                </a:solidFill>
                <a:latin typeface="Arial" panose="020B0604020202020204" pitchFamily="34" charset="0"/>
                <a:cs typeface="Arial" panose="020B0604020202020204" pitchFamily="34" charset="0"/>
              </a:rPr>
              <a:t>Solution (cont.)</a:t>
            </a:r>
          </a:p>
          <a:p>
            <a:pPr marL="609600" indent="-609600" eaLnBrk="1" hangingPunct="1">
              <a:lnSpc>
                <a:spcPct val="90000"/>
              </a:lnSpc>
              <a:buFont typeface="Symbol" panose="05050102010706020507" pitchFamily="18" charset="2"/>
              <a:buNone/>
            </a:pPr>
            <a:r>
              <a:rPr lang="en-US" sz="2400" dirty="0" smtClean="0">
                <a:latin typeface="Arial" panose="020B0604020202020204" pitchFamily="34" charset="0"/>
                <a:cs typeface="Arial" panose="020B0604020202020204" pitchFamily="34" charset="0"/>
              </a:rPr>
              <a:t>1. A/B: 10 runs       and         U/D: 17 runs</a:t>
            </a:r>
          </a:p>
          <a:p>
            <a:pPr marL="609600" indent="-609600" eaLnBrk="1" hangingPunct="1">
              <a:lnSpc>
                <a:spcPct val="90000"/>
              </a:lnSpc>
              <a:buFont typeface="Symbol" panose="05050102010706020507" pitchFamily="18" charset="2"/>
              <a:buNone/>
            </a:pPr>
            <a:r>
              <a:rPr lang="en-US" sz="2400" dirty="0" smtClean="0">
                <a:latin typeface="Arial" panose="020B0604020202020204" pitchFamily="34" charset="0"/>
                <a:cs typeface="Arial" panose="020B0604020202020204" pitchFamily="34" charset="0"/>
              </a:rPr>
              <a:t>2. Expected number of runs for each test is:</a:t>
            </a:r>
          </a:p>
          <a:p>
            <a:pPr marL="609600" indent="-609600" eaLnBrk="1" hangingPunct="1">
              <a:lnSpc>
                <a:spcPct val="90000"/>
              </a:lnSpc>
            </a:pPr>
            <a:endParaRPr lang="en-US" sz="2400" dirty="0" smtClean="0">
              <a:latin typeface="Arial" panose="020B0604020202020204" pitchFamily="34" charset="0"/>
              <a:cs typeface="Arial" panose="020B0604020202020204" pitchFamily="34" charset="0"/>
            </a:endParaRPr>
          </a:p>
          <a:p>
            <a:pPr marL="609600" indent="-609600" eaLnBrk="1" hangingPunct="1">
              <a:lnSpc>
                <a:spcPct val="90000"/>
              </a:lnSpc>
              <a:buFont typeface="Symbol" panose="05050102010706020507" pitchFamily="18" charset="2"/>
              <a:buNone/>
            </a:pPr>
            <a:endParaRPr lang="en-US" sz="2400" dirty="0" smtClean="0">
              <a:latin typeface="Arial" panose="020B0604020202020204" pitchFamily="34" charset="0"/>
              <a:cs typeface="Arial" panose="020B0604020202020204" pitchFamily="34" charset="0"/>
            </a:endParaRPr>
          </a:p>
          <a:p>
            <a:pPr marL="609600" indent="-609600" eaLnBrk="1" hangingPunct="1">
              <a:lnSpc>
                <a:spcPct val="90000"/>
              </a:lnSpc>
              <a:buFont typeface="Symbol" panose="05050102010706020507" pitchFamily="18" charset="2"/>
              <a:buNone/>
            </a:pPr>
            <a:r>
              <a:rPr lang="en-US" sz="2400" dirty="0" smtClean="0">
                <a:latin typeface="Arial" panose="020B0604020202020204" pitchFamily="34" charset="0"/>
                <a:cs typeface="Arial" panose="020B0604020202020204" pitchFamily="34" charset="0"/>
              </a:rPr>
              <a:t>3. The standard deviations are:</a:t>
            </a:r>
          </a:p>
          <a:p>
            <a:pPr marL="609600" indent="-609600" eaLnBrk="1" hangingPunct="1">
              <a:lnSpc>
                <a:spcPct val="90000"/>
              </a:lnSpc>
              <a:buFont typeface="Symbol" panose="05050102010706020507" pitchFamily="18" charset="2"/>
              <a:buNone/>
            </a:pPr>
            <a:endParaRPr lang="en-US" sz="2400" dirty="0" smtClean="0">
              <a:latin typeface="Arial" panose="020B0604020202020204" pitchFamily="34" charset="0"/>
              <a:cs typeface="Arial" panose="020B0604020202020204" pitchFamily="34" charset="0"/>
            </a:endParaRPr>
          </a:p>
          <a:p>
            <a:pPr marL="609600" indent="-609600" eaLnBrk="1" hangingPunct="1">
              <a:lnSpc>
                <a:spcPct val="90000"/>
              </a:lnSpc>
              <a:buFont typeface="Symbol" panose="05050102010706020507" pitchFamily="18" charset="2"/>
              <a:buNone/>
            </a:pPr>
            <a:endParaRPr lang="en-US" sz="2400" dirty="0" smtClean="0">
              <a:latin typeface="Arial" panose="020B0604020202020204" pitchFamily="34" charset="0"/>
              <a:cs typeface="Arial" panose="020B0604020202020204" pitchFamily="34" charset="0"/>
            </a:endParaRPr>
          </a:p>
          <a:p>
            <a:pPr marL="609600" indent="-609600" eaLnBrk="1" hangingPunct="1">
              <a:lnSpc>
                <a:spcPct val="90000"/>
              </a:lnSpc>
              <a:buFont typeface="Symbol" panose="05050102010706020507" pitchFamily="18" charset="2"/>
              <a:buNone/>
            </a:pPr>
            <a:endParaRPr lang="en-US" sz="2400" dirty="0" smtClean="0">
              <a:latin typeface="Arial" panose="020B0604020202020204" pitchFamily="34" charset="0"/>
              <a:cs typeface="Arial" panose="020B0604020202020204" pitchFamily="34" charset="0"/>
            </a:endParaRPr>
          </a:p>
          <a:p>
            <a:pPr marL="609600" indent="-609600" eaLnBrk="1" hangingPunct="1">
              <a:lnSpc>
                <a:spcPct val="90000"/>
              </a:lnSpc>
              <a:buFont typeface="Symbol" panose="05050102010706020507" pitchFamily="18" charset="2"/>
              <a:buNone/>
            </a:pPr>
            <a:r>
              <a:rPr lang="en-US" sz="2400" dirty="0" smtClean="0">
                <a:latin typeface="Arial" panose="020B0604020202020204" pitchFamily="34" charset="0"/>
                <a:cs typeface="Arial" panose="020B0604020202020204" pitchFamily="34" charset="0"/>
              </a:rPr>
              <a:t>4. The </a:t>
            </a:r>
            <a:r>
              <a:rPr lang="en-US" sz="2400" dirty="0" err="1" smtClean="0">
                <a:latin typeface="Arial" panose="020B0604020202020204" pitchFamily="34" charset="0"/>
                <a:cs typeface="Arial" panose="020B0604020202020204" pitchFamily="34" charset="0"/>
              </a:rPr>
              <a:t>z</a:t>
            </a:r>
            <a:r>
              <a:rPr lang="en-US" sz="2400" baseline="-25000" dirty="0" err="1" smtClean="0">
                <a:latin typeface="Arial" panose="020B0604020202020204" pitchFamily="34" charset="0"/>
                <a:cs typeface="Arial" panose="020B0604020202020204" pitchFamily="34" charset="0"/>
              </a:rPr>
              <a:t>test</a:t>
            </a:r>
            <a:r>
              <a:rPr lang="en-US" sz="2400" dirty="0" smtClean="0">
                <a:latin typeface="Arial" panose="020B0604020202020204" pitchFamily="34" charset="0"/>
                <a:cs typeface="Arial" panose="020B0604020202020204" pitchFamily="34" charset="0"/>
              </a:rPr>
              <a:t> values are:</a:t>
            </a:r>
          </a:p>
          <a:p>
            <a:pPr marL="609600" indent="-609600" eaLnBrk="1" hangingPunct="1">
              <a:lnSpc>
                <a:spcPct val="90000"/>
              </a:lnSpc>
              <a:buFont typeface="Symbol" panose="05050102010706020507" pitchFamily="18" charset="2"/>
              <a:buNone/>
            </a:pPr>
            <a:endParaRPr lang="en-US" sz="2400" dirty="0" smtClean="0">
              <a:latin typeface="Arial" panose="020B0604020202020204" pitchFamily="34" charset="0"/>
              <a:cs typeface="Arial" panose="020B0604020202020204" pitchFamily="34" charset="0"/>
            </a:endParaRPr>
          </a:p>
          <a:p>
            <a:pPr marL="609600" indent="-609600" eaLnBrk="1" hangingPunct="1">
              <a:lnSpc>
                <a:spcPct val="90000"/>
              </a:lnSpc>
              <a:buFont typeface="Symbol" panose="05050102010706020507" pitchFamily="18" charset="2"/>
              <a:buNone/>
            </a:pPr>
            <a:endParaRPr lang="en-US" sz="2400" dirty="0" smtClean="0">
              <a:solidFill>
                <a:srgbClr val="CE2700"/>
              </a:solidFill>
              <a:latin typeface="Arial" panose="020B0604020202020204" pitchFamily="34" charset="0"/>
              <a:cs typeface="Arial" panose="020B0604020202020204" pitchFamily="34" charset="0"/>
            </a:endParaRPr>
          </a:p>
        </p:txBody>
      </p:sp>
      <p:graphicFrame>
        <p:nvGraphicFramePr>
          <p:cNvPr id="25602" name="Object 4"/>
          <p:cNvGraphicFramePr>
            <a:graphicFrameLocks noGrp="1" noChangeAspect="1"/>
          </p:cNvGraphicFramePr>
          <p:nvPr>
            <p:ph sz="quarter" idx="2"/>
            <p:extLst>
              <p:ext uri="{D42A27DB-BD31-4B8C-83A1-F6EECF244321}">
                <p14:modId xmlns="" xmlns:p14="http://schemas.microsoft.com/office/powerpoint/2010/main" val="159537363"/>
              </p:ext>
            </p:extLst>
          </p:nvPr>
        </p:nvGraphicFramePr>
        <p:xfrm>
          <a:off x="914400" y="2193925"/>
          <a:ext cx="2514600" cy="990600"/>
        </p:xfrm>
        <a:graphic>
          <a:graphicData uri="http://schemas.openxmlformats.org/presentationml/2006/ole">
            <p:oleObj spid="_x0000_s25602" name="Equation" r:id="rId3" imgW="2108200" imgH="812800" progId="Equation.3">
              <p:embed/>
            </p:oleObj>
          </a:graphicData>
        </a:graphic>
      </p:graphicFrame>
      <p:graphicFrame>
        <p:nvGraphicFramePr>
          <p:cNvPr id="25603" name="Object 5"/>
          <p:cNvGraphicFramePr>
            <a:graphicFrameLocks noGrp="1" noChangeAspect="1"/>
          </p:cNvGraphicFramePr>
          <p:nvPr>
            <p:ph sz="quarter" idx="3"/>
            <p:extLst>
              <p:ext uri="{D42A27DB-BD31-4B8C-83A1-F6EECF244321}">
                <p14:modId xmlns="" xmlns:p14="http://schemas.microsoft.com/office/powerpoint/2010/main" val="2698327746"/>
              </p:ext>
            </p:extLst>
          </p:nvPr>
        </p:nvGraphicFramePr>
        <p:xfrm>
          <a:off x="457200" y="3529806"/>
          <a:ext cx="4191000" cy="1263650"/>
        </p:xfrm>
        <a:graphic>
          <a:graphicData uri="http://schemas.openxmlformats.org/presentationml/2006/ole">
            <p:oleObj spid="_x0000_s25603" name="Equation" r:id="rId4" imgW="2527300" imgH="889000" progId="Equation.3">
              <p:embed/>
            </p:oleObj>
          </a:graphicData>
        </a:graphic>
      </p:graphicFrame>
      <p:graphicFrame>
        <p:nvGraphicFramePr>
          <p:cNvPr id="25604" name="Object 6"/>
          <p:cNvGraphicFramePr>
            <a:graphicFrameLocks noChangeAspect="1"/>
          </p:cNvGraphicFramePr>
          <p:nvPr>
            <p:extLst>
              <p:ext uri="{D42A27DB-BD31-4B8C-83A1-F6EECF244321}">
                <p14:modId xmlns="" xmlns:p14="http://schemas.microsoft.com/office/powerpoint/2010/main" val="3584398886"/>
              </p:ext>
            </p:extLst>
          </p:nvPr>
        </p:nvGraphicFramePr>
        <p:xfrm>
          <a:off x="1066800" y="5385197"/>
          <a:ext cx="1905000" cy="812800"/>
        </p:xfrm>
        <a:graphic>
          <a:graphicData uri="http://schemas.openxmlformats.org/presentationml/2006/ole">
            <p:oleObj spid="_x0000_s25604" name="Equation" r:id="rId5" imgW="1435100" imgH="812800" progId="Equation.3">
              <p:embed/>
            </p:oleObj>
          </a:graphicData>
        </a:graphic>
      </p:graphicFrame>
      <p:sp>
        <p:nvSpPr>
          <p:cNvPr id="25607" name="Text Box 7"/>
          <p:cNvSpPr txBox="1">
            <a:spLocks noChangeArrowheads="1"/>
          </p:cNvSpPr>
          <p:nvPr/>
        </p:nvSpPr>
        <p:spPr bwMode="auto">
          <a:xfrm>
            <a:off x="5257800" y="2590800"/>
            <a:ext cx="3505200" cy="3814763"/>
          </a:xfrm>
          <a:prstGeom prst="rect">
            <a:avLst/>
          </a:prstGeom>
          <a:noFill/>
          <a:ln w="38100">
            <a:solidFill>
              <a:schemeClr val="tx2"/>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200">
                <a:solidFill>
                  <a:srgbClr val="2237A0"/>
                </a:solidFill>
              </a:rPr>
              <a:t>Although the median test doesn’t reveal any pattern, because its Z</a:t>
            </a:r>
            <a:r>
              <a:rPr lang="en-US" sz="2200" baseline="-25000">
                <a:solidFill>
                  <a:srgbClr val="2237A0"/>
                </a:solidFill>
              </a:rPr>
              <a:t>test</a:t>
            </a:r>
            <a:r>
              <a:rPr lang="en-US" sz="2200">
                <a:solidFill>
                  <a:srgbClr val="2237A0"/>
                </a:solidFill>
              </a:rPr>
              <a:t> value is within </a:t>
            </a:r>
            <a:r>
              <a:rPr lang="en-US" sz="2200">
                <a:solidFill>
                  <a:srgbClr val="2237A0"/>
                </a:solidFill>
                <a:cs typeface="Arial" panose="020B0604020202020204" pitchFamily="34" charset="0"/>
              </a:rPr>
              <a:t>±2, the up/down test does; its value exceed +2. </a:t>
            </a:r>
            <a:r>
              <a:rPr lang="en-US" sz="2200">
                <a:solidFill>
                  <a:schemeClr val="tx2"/>
                </a:solidFill>
                <a:cs typeface="Arial" panose="020B0604020202020204" pitchFamily="34" charset="0"/>
              </a:rPr>
              <a:t>consequently,</a:t>
            </a:r>
            <a:r>
              <a:rPr lang="en-US" sz="2200">
                <a:solidFill>
                  <a:srgbClr val="2237A0"/>
                </a:solidFill>
                <a:cs typeface="Arial" panose="020B0604020202020204" pitchFamily="34" charset="0"/>
              </a:rPr>
              <a:t> nonrandom variations are probably present in the data and, hence, </a:t>
            </a:r>
            <a:r>
              <a:rPr lang="en-US" sz="2200">
                <a:solidFill>
                  <a:schemeClr val="tx2"/>
                </a:solidFill>
                <a:cs typeface="Arial" panose="020B0604020202020204" pitchFamily="34" charset="0"/>
              </a:rPr>
              <a:t>the process is not in control</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27"/>
          <p:cNvSpPr>
            <a:spLocks noGrp="1" noChangeArrowheads="1"/>
          </p:cNvSpPr>
          <p:nvPr>
            <p:ph type="body" idx="1"/>
          </p:nvPr>
        </p:nvSpPr>
        <p:spPr>
          <a:xfrm>
            <a:off x="381000" y="1238250"/>
            <a:ext cx="8382000" cy="5314950"/>
          </a:xfrm>
        </p:spPr>
        <p:txBody>
          <a:bodyPr/>
          <a:lstStyle/>
          <a:p>
            <a:pPr eaLnBrk="1" hangingPunct="1">
              <a:spcBef>
                <a:spcPct val="45000"/>
              </a:spcBef>
            </a:pPr>
            <a:r>
              <a:rPr lang="en-US" smtClean="0">
                <a:solidFill>
                  <a:srgbClr val="CE2700"/>
                </a:solidFill>
              </a:rPr>
              <a:t>Tolerances or specifications</a:t>
            </a:r>
          </a:p>
          <a:p>
            <a:pPr lvl="1" eaLnBrk="1" hangingPunct="1">
              <a:spcBef>
                <a:spcPct val="45000"/>
              </a:spcBef>
            </a:pPr>
            <a:r>
              <a:rPr lang="en-US" smtClean="0">
                <a:solidFill>
                  <a:srgbClr val="0033CC"/>
                </a:solidFill>
              </a:rPr>
              <a:t>Range of acceptable values</a:t>
            </a:r>
            <a:r>
              <a:rPr lang="en-US" smtClean="0"/>
              <a:t> established by engineering design or customer requirements</a:t>
            </a:r>
          </a:p>
          <a:p>
            <a:pPr eaLnBrk="1" hangingPunct="1">
              <a:spcBef>
                <a:spcPct val="45000"/>
              </a:spcBef>
            </a:pPr>
            <a:r>
              <a:rPr lang="en-US" smtClean="0">
                <a:solidFill>
                  <a:srgbClr val="CE2700"/>
                </a:solidFill>
              </a:rPr>
              <a:t>Process variability</a:t>
            </a:r>
          </a:p>
          <a:p>
            <a:pPr lvl="1" eaLnBrk="1" hangingPunct="1">
              <a:spcBef>
                <a:spcPct val="45000"/>
              </a:spcBef>
            </a:pPr>
            <a:r>
              <a:rPr lang="en-US" smtClean="0"/>
              <a:t>Natural variability in a process</a:t>
            </a:r>
          </a:p>
          <a:p>
            <a:pPr eaLnBrk="1" hangingPunct="1">
              <a:spcBef>
                <a:spcPct val="45000"/>
              </a:spcBef>
            </a:pPr>
            <a:r>
              <a:rPr lang="en-US" smtClean="0">
                <a:solidFill>
                  <a:srgbClr val="CE2700"/>
                </a:solidFill>
              </a:rPr>
              <a:t>Process capability</a:t>
            </a:r>
          </a:p>
          <a:p>
            <a:pPr lvl="1" eaLnBrk="1" hangingPunct="1">
              <a:spcBef>
                <a:spcPct val="45000"/>
              </a:spcBef>
            </a:pPr>
            <a:r>
              <a:rPr lang="en-US" smtClean="0"/>
              <a:t>Process variability relative to specification</a:t>
            </a:r>
          </a:p>
          <a:p>
            <a:pPr eaLnBrk="1" hangingPunct="1">
              <a:spcBef>
                <a:spcPct val="45000"/>
              </a:spcBef>
            </a:pPr>
            <a:endParaRPr lang="en-US" smtClean="0"/>
          </a:p>
        </p:txBody>
      </p:sp>
      <p:sp>
        <p:nvSpPr>
          <p:cNvPr id="54276" name="Rectangle 1028"/>
          <p:cNvSpPr>
            <a:spLocks noGrp="1" noChangeArrowheads="1"/>
          </p:cNvSpPr>
          <p:nvPr>
            <p:ph type="title"/>
          </p:nvPr>
        </p:nvSpPr>
        <p:spPr>
          <a:xfrm>
            <a:off x="0" y="120650"/>
            <a:ext cx="9144000" cy="706438"/>
          </a:xfrm>
        </p:spPr>
        <p:txBody>
          <a:bodyPr lIns="90488" tIns="44450" rIns="90488" bIns="44450" anchor="b">
            <a:normAutofit/>
          </a:bodyPr>
          <a:lstStyle/>
          <a:p>
            <a:pPr eaLnBrk="1" hangingPunct="1">
              <a:defRPr/>
            </a:pPr>
            <a:r>
              <a:rPr lang="en-US" smtClean="0"/>
              <a:t>	Process Capability</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57200" y="0"/>
            <a:ext cx="8229600" cy="1143000"/>
          </a:xfrm>
        </p:spPr>
        <p:txBody>
          <a:bodyPr/>
          <a:lstStyle/>
          <a:p>
            <a:pPr eaLnBrk="1" hangingPunct="1">
              <a:defRPr/>
            </a:pPr>
            <a:r>
              <a:rPr lang="en-US" dirty="0" smtClean="0"/>
              <a:t>Capability analysis</a:t>
            </a:r>
          </a:p>
        </p:txBody>
      </p:sp>
      <p:sp>
        <p:nvSpPr>
          <p:cNvPr id="78851" name="Rectangle 3"/>
          <p:cNvSpPr>
            <a:spLocks noGrp="1" noChangeArrowheads="1"/>
          </p:cNvSpPr>
          <p:nvPr>
            <p:ph type="body" idx="1"/>
          </p:nvPr>
        </p:nvSpPr>
        <p:spPr>
          <a:xfrm>
            <a:off x="232474" y="1322334"/>
            <a:ext cx="8739188" cy="5799138"/>
          </a:xfrm>
        </p:spPr>
        <p:txBody>
          <a:bodyPr>
            <a:normAutofit/>
          </a:bodyPr>
          <a:lstStyle/>
          <a:p>
            <a:pPr algn="just" eaLnBrk="1" hangingPunct="1">
              <a:lnSpc>
                <a:spcPct val="90000"/>
              </a:lnSpc>
            </a:pPr>
            <a:r>
              <a:rPr lang="en-US" dirty="0" smtClean="0"/>
              <a:t>Capability analysis is the determination of whether the variability inherent in the output of a process falls </a:t>
            </a:r>
            <a:r>
              <a:rPr lang="en-US" dirty="0" smtClean="0">
                <a:solidFill>
                  <a:srgbClr val="CE2700"/>
                </a:solidFill>
              </a:rPr>
              <a:t>within the acceptable range of variability</a:t>
            </a:r>
            <a:r>
              <a:rPr lang="en-US" dirty="0" smtClean="0"/>
              <a:t> allowed by the design specification for the process output.</a:t>
            </a:r>
            <a:endParaRPr lang="ar-EG" dirty="0" smtClean="0"/>
          </a:p>
          <a:p>
            <a:pPr algn="just" eaLnBrk="1" hangingPunct="1">
              <a:lnSpc>
                <a:spcPct val="90000"/>
              </a:lnSpc>
            </a:pPr>
            <a:r>
              <a:rPr lang="en-US" dirty="0" smtClean="0"/>
              <a:t>If it is within the specifications, the process is said to be </a:t>
            </a:r>
            <a:r>
              <a:rPr lang="en-US" dirty="0" smtClean="0">
                <a:solidFill>
                  <a:srgbClr val="0033CC"/>
                </a:solidFill>
              </a:rPr>
              <a:t>“capable.”</a:t>
            </a:r>
            <a:r>
              <a:rPr lang="en-US" dirty="0" smtClean="0"/>
              <a:t> if it is not, the manager must decide how to correct the situation.</a:t>
            </a:r>
          </a:p>
          <a:p>
            <a:pPr algn="just" eaLnBrk="1" hangingPunct="1">
              <a:lnSpc>
                <a:spcPct val="90000"/>
              </a:lnSpc>
            </a:pPr>
            <a:r>
              <a:rPr lang="en-US" dirty="0" smtClean="0"/>
              <a:t>We cannot automatically assume that a process that is in control will provide desired output. Instead, </a:t>
            </a:r>
            <a:r>
              <a:rPr lang="en-US" dirty="0" smtClean="0">
                <a:solidFill>
                  <a:srgbClr val="CE2700"/>
                </a:solidFill>
              </a:rPr>
              <a:t>we must specifically check whether a process is capable of meeting specifications</a:t>
            </a:r>
            <a:r>
              <a:rPr lang="en-US" dirty="0" smtClean="0"/>
              <a:t> and not simply set up a control chart to monitor it.</a:t>
            </a:r>
          </a:p>
          <a:p>
            <a:pPr algn="just" eaLnBrk="1" hangingPunct="1">
              <a:lnSpc>
                <a:spcPct val="90000"/>
              </a:lnSpc>
            </a:pPr>
            <a:r>
              <a:rPr lang="en-US" dirty="0" smtClean="0">
                <a:solidFill>
                  <a:srgbClr val="CE2700"/>
                </a:solidFill>
              </a:rPr>
              <a:t>A process should be both in control and within specifications</a:t>
            </a:r>
            <a:r>
              <a:rPr lang="en-US" dirty="0" smtClean="0"/>
              <a:t> before production begins.</a:t>
            </a:r>
          </a:p>
          <a:p>
            <a:pPr algn="just" eaLnBrk="1" hangingPunct="1">
              <a:lnSpc>
                <a:spcPct val="90000"/>
              </a:lnSpc>
            </a:pPr>
            <a:endParaRPr lang="en-US" dirty="0" smtClean="0"/>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338138"/>
            <a:ext cx="9144000" cy="477837"/>
          </a:xfrm>
        </p:spPr>
        <p:txBody>
          <a:bodyPr lIns="90488" tIns="44450" rIns="90488" bIns="44450" anchor="b">
            <a:normAutofit fontScale="90000"/>
          </a:bodyPr>
          <a:lstStyle/>
          <a:p>
            <a:pPr eaLnBrk="1" hangingPunct="1">
              <a:defRPr/>
            </a:pPr>
            <a:r>
              <a:rPr lang="en-US" smtClean="0"/>
              <a:t>	Process Capability</a:t>
            </a:r>
          </a:p>
        </p:txBody>
      </p:sp>
      <p:grpSp>
        <p:nvGrpSpPr>
          <p:cNvPr id="2" name="Group 41"/>
          <p:cNvGrpSpPr>
            <a:grpSpLocks/>
          </p:cNvGrpSpPr>
          <p:nvPr/>
        </p:nvGrpSpPr>
        <p:grpSpPr bwMode="auto">
          <a:xfrm>
            <a:off x="457200" y="1327150"/>
            <a:ext cx="8234363" cy="4446588"/>
            <a:chOff x="432" y="768"/>
            <a:chExt cx="5187" cy="2801"/>
          </a:xfrm>
        </p:grpSpPr>
        <p:graphicFrame>
          <p:nvGraphicFramePr>
            <p:cNvPr id="26626" name="Object 5"/>
            <p:cNvGraphicFramePr>
              <a:graphicFrameLocks/>
            </p:cNvGraphicFramePr>
            <p:nvPr/>
          </p:nvGraphicFramePr>
          <p:xfrm>
            <a:off x="482" y="795"/>
            <a:ext cx="1943" cy="745"/>
          </p:xfrm>
          <a:graphic>
            <a:graphicData uri="http://schemas.openxmlformats.org/presentationml/2006/ole">
              <p:oleObj spid="_x0000_s26626" r:id="rId3" imgW="3267075" imgH="1182688" progId="">
                <p:embed/>
              </p:oleObj>
            </a:graphicData>
          </a:graphic>
        </p:graphicFrame>
        <p:sp>
          <p:nvSpPr>
            <p:cNvPr id="26633" name="Line 6"/>
            <p:cNvSpPr>
              <a:spLocks noChangeShapeType="1"/>
            </p:cNvSpPr>
            <p:nvPr/>
          </p:nvSpPr>
          <p:spPr bwMode="auto">
            <a:xfrm flipV="1">
              <a:off x="498" y="1488"/>
              <a:ext cx="1949"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3" name="Group 7"/>
            <p:cNvGrpSpPr>
              <a:grpSpLocks/>
            </p:cNvGrpSpPr>
            <p:nvPr/>
          </p:nvGrpSpPr>
          <p:grpSpPr bwMode="auto">
            <a:xfrm>
              <a:off x="432" y="768"/>
              <a:ext cx="752" cy="705"/>
              <a:chOff x="35" y="937"/>
              <a:chExt cx="797" cy="705"/>
            </a:xfrm>
          </p:grpSpPr>
          <p:sp>
            <p:nvSpPr>
              <p:cNvPr id="26650" name="Line 8"/>
              <p:cNvSpPr>
                <a:spLocks noChangeShapeType="1"/>
              </p:cNvSpPr>
              <p:nvPr/>
            </p:nvSpPr>
            <p:spPr bwMode="auto">
              <a:xfrm>
                <a:off x="256" y="1191"/>
                <a:ext cx="0" cy="45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651" name="Rectangle 9"/>
              <p:cNvSpPr>
                <a:spLocks noChangeArrowheads="1"/>
              </p:cNvSpPr>
              <p:nvPr/>
            </p:nvSpPr>
            <p:spPr bwMode="auto">
              <a:xfrm>
                <a:off x="35" y="937"/>
                <a:ext cx="797" cy="2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46038" tIns="23812" rIns="46038" bIns="23812">
                <a:spAutoFit/>
              </a:bodyPr>
              <a:lstStyle>
                <a:lvl1pPr defTabSz="228600" eaLnBrk="0" hangingPunct="0">
                  <a:defRPr b="1">
                    <a:solidFill>
                      <a:schemeClr val="tx1"/>
                    </a:solidFill>
                    <a:latin typeface="Arial" panose="020B0604020202020204" pitchFamily="34" charset="0"/>
                  </a:defRPr>
                </a:lvl1pPr>
                <a:lvl2pPr marL="742950" indent="-285750" defTabSz="228600" eaLnBrk="0" hangingPunct="0">
                  <a:defRPr b="1">
                    <a:solidFill>
                      <a:schemeClr val="tx1"/>
                    </a:solidFill>
                    <a:latin typeface="Arial" panose="020B0604020202020204" pitchFamily="34" charset="0"/>
                  </a:defRPr>
                </a:lvl2pPr>
                <a:lvl3pPr marL="1143000" indent="-228600" defTabSz="228600" eaLnBrk="0" hangingPunct="0">
                  <a:defRPr b="1">
                    <a:solidFill>
                      <a:schemeClr val="tx1"/>
                    </a:solidFill>
                    <a:latin typeface="Arial" panose="020B0604020202020204" pitchFamily="34" charset="0"/>
                  </a:defRPr>
                </a:lvl3pPr>
                <a:lvl4pPr marL="1600200" indent="-228600" defTabSz="228600" eaLnBrk="0" hangingPunct="0">
                  <a:defRPr b="1">
                    <a:solidFill>
                      <a:schemeClr val="tx1"/>
                    </a:solidFill>
                    <a:latin typeface="Arial" panose="020B0604020202020204" pitchFamily="34" charset="0"/>
                  </a:defRPr>
                </a:lvl4pPr>
                <a:lvl5pPr marL="2057400" indent="-228600" defTabSz="228600" eaLnBrk="0" hangingPunct="0">
                  <a:defRPr b="1">
                    <a:solidFill>
                      <a:schemeClr val="tx1"/>
                    </a:solidFill>
                    <a:latin typeface="Arial" panose="020B0604020202020204" pitchFamily="34" charset="0"/>
                  </a:defRPr>
                </a:lvl5pPr>
                <a:lvl6pPr marL="2514600" indent="-228600" defTabSz="228600" eaLnBrk="0" fontAlgn="base" hangingPunct="0">
                  <a:spcBef>
                    <a:spcPct val="0"/>
                  </a:spcBef>
                  <a:spcAft>
                    <a:spcPct val="0"/>
                  </a:spcAft>
                  <a:defRPr b="1">
                    <a:solidFill>
                      <a:schemeClr val="tx1"/>
                    </a:solidFill>
                    <a:latin typeface="Arial" panose="020B0604020202020204" pitchFamily="34" charset="0"/>
                  </a:defRPr>
                </a:lvl6pPr>
                <a:lvl7pPr marL="2971800" indent="-228600" defTabSz="228600" eaLnBrk="0" fontAlgn="base" hangingPunct="0">
                  <a:spcBef>
                    <a:spcPct val="0"/>
                  </a:spcBef>
                  <a:spcAft>
                    <a:spcPct val="0"/>
                  </a:spcAft>
                  <a:defRPr b="1">
                    <a:solidFill>
                      <a:schemeClr val="tx1"/>
                    </a:solidFill>
                    <a:latin typeface="Arial" panose="020B0604020202020204" pitchFamily="34" charset="0"/>
                  </a:defRPr>
                </a:lvl7pPr>
                <a:lvl8pPr marL="3429000" indent="-228600" defTabSz="228600" eaLnBrk="0" fontAlgn="base" hangingPunct="0">
                  <a:spcBef>
                    <a:spcPct val="0"/>
                  </a:spcBef>
                  <a:spcAft>
                    <a:spcPct val="0"/>
                  </a:spcAft>
                  <a:defRPr b="1">
                    <a:solidFill>
                      <a:schemeClr val="tx1"/>
                    </a:solidFill>
                    <a:latin typeface="Arial" panose="020B0604020202020204" pitchFamily="34" charset="0"/>
                  </a:defRPr>
                </a:lvl8pPr>
                <a:lvl9pPr marL="3886200" indent="-228600" defTabSz="228600" eaLnBrk="0" fontAlgn="base" hangingPunct="0">
                  <a:spcBef>
                    <a:spcPct val="0"/>
                  </a:spcBef>
                  <a:spcAft>
                    <a:spcPct val="0"/>
                  </a:spcAft>
                  <a:defRPr b="1">
                    <a:solidFill>
                      <a:schemeClr val="tx1"/>
                    </a:solidFill>
                    <a:latin typeface="Arial" panose="020B0604020202020204" pitchFamily="34" charset="0"/>
                  </a:defRPr>
                </a:lvl9pPr>
              </a:lstStyle>
              <a:p>
                <a:r>
                  <a:rPr lang="en-US" sz="1400">
                    <a:solidFill>
                      <a:srgbClr val="CE2700"/>
                    </a:solidFill>
                  </a:rPr>
                  <a:t>Lower</a:t>
                </a:r>
                <a:br>
                  <a:rPr lang="en-US" sz="1400">
                    <a:solidFill>
                      <a:srgbClr val="CE2700"/>
                    </a:solidFill>
                  </a:rPr>
                </a:br>
                <a:r>
                  <a:rPr lang="en-US" sz="1400">
                    <a:solidFill>
                      <a:srgbClr val="CE2700"/>
                    </a:solidFill>
                  </a:rPr>
                  <a:t>Specification</a:t>
                </a:r>
                <a:endParaRPr lang="en-US" sz="900">
                  <a:solidFill>
                    <a:srgbClr val="CE2700"/>
                  </a:solidFill>
                </a:endParaRPr>
              </a:p>
            </p:txBody>
          </p:sp>
        </p:grpSp>
        <p:grpSp>
          <p:nvGrpSpPr>
            <p:cNvPr id="4" name="Group 10"/>
            <p:cNvGrpSpPr>
              <a:grpSpLocks/>
            </p:cNvGrpSpPr>
            <p:nvPr/>
          </p:nvGrpSpPr>
          <p:grpSpPr bwMode="auto">
            <a:xfrm>
              <a:off x="2092" y="774"/>
              <a:ext cx="752" cy="699"/>
              <a:chOff x="1793" y="943"/>
              <a:chExt cx="797" cy="699"/>
            </a:xfrm>
          </p:grpSpPr>
          <p:sp>
            <p:nvSpPr>
              <p:cNvPr id="26648" name="Line 11"/>
              <p:cNvSpPr>
                <a:spLocks noChangeShapeType="1"/>
              </p:cNvSpPr>
              <p:nvPr/>
            </p:nvSpPr>
            <p:spPr bwMode="auto">
              <a:xfrm>
                <a:off x="1972" y="1191"/>
                <a:ext cx="0" cy="45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649" name="Rectangle 12"/>
              <p:cNvSpPr>
                <a:spLocks noChangeArrowheads="1"/>
              </p:cNvSpPr>
              <p:nvPr/>
            </p:nvSpPr>
            <p:spPr bwMode="auto">
              <a:xfrm>
                <a:off x="1793" y="943"/>
                <a:ext cx="797" cy="2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46038" tIns="23812" rIns="46038" bIns="23812">
                <a:spAutoFit/>
              </a:bodyPr>
              <a:lstStyle>
                <a:lvl1pPr defTabSz="228600" eaLnBrk="0" hangingPunct="0">
                  <a:defRPr b="1">
                    <a:solidFill>
                      <a:schemeClr val="tx1"/>
                    </a:solidFill>
                    <a:latin typeface="Arial" panose="020B0604020202020204" pitchFamily="34" charset="0"/>
                  </a:defRPr>
                </a:lvl1pPr>
                <a:lvl2pPr marL="742950" indent="-285750" defTabSz="228600" eaLnBrk="0" hangingPunct="0">
                  <a:defRPr b="1">
                    <a:solidFill>
                      <a:schemeClr val="tx1"/>
                    </a:solidFill>
                    <a:latin typeface="Arial" panose="020B0604020202020204" pitchFamily="34" charset="0"/>
                  </a:defRPr>
                </a:lvl2pPr>
                <a:lvl3pPr marL="1143000" indent="-228600" defTabSz="228600" eaLnBrk="0" hangingPunct="0">
                  <a:defRPr b="1">
                    <a:solidFill>
                      <a:schemeClr val="tx1"/>
                    </a:solidFill>
                    <a:latin typeface="Arial" panose="020B0604020202020204" pitchFamily="34" charset="0"/>
                  </a:defRPr>
                </a:lvl3pPr>
                <a:lvl4pPr marL="1600200" indent="-228600" defTabSz="228600" eaLnBrk="0" hangingPunct="0">
                  <a:defRPr b="1">
                    <a:solidFill>
                      <a:schemeClr val="tx1"/>
                    </a:solidFill>
                    <a:latin typeface="Arial" panose="020B0604020202020204" pitchFamily="34" charset="0"/>
                  </a:defRPr>
                </a:lvl4pPr>
                <a:lvl5pPr marL="2057400" indent="-228600" defTabSz="228600" eaLnBrk="0" hangingPunct="0">
                  <a:defRPr b="1">
                    <a:solidFill>
                      <a:schemeClr val="tx1"/>
                    </a:solidFill>
                    <a:latin typeface="Arial" panose="020B0604020202020204" pitchFamily="34" charset="0"/>
                  </a:defRPr>
                </a:lvl5pPr>
                <a:lvl6pPr marL="2514600" indent="-228600" defTabSz="228600" eaLnBrk="0" fontAlgn="base" hangingPunct="0">
                  <a:spcBef>
                    <a:spcPct val="0"/>
                  </a:spcBef>
                  <a:spcAft>
                    <a:spcPct val="0"/>
                  </a:spcAft>
                  <a:defRPr b="1">
                    <a:solidFill>
                      <a:schemeClr val="tx1"/>
                    </a:solidFill>
                    <a:latin typeface="Arial" panose="020B0604020202020204" pitchFamily="34" charset="0"/>
                  </a:defRPr>
                </a:lvl6pPr>
                <a:lvl7pPr marL="2971800" indent="-228600" defTabSz="228600" eaLnBrk="0" fontAlgn="base" hangingPunct="0">
                  <a:spcBef>
                    <a:spcPct val="0"/>
                  </a:spcBef>
                  <a:spcAft>
                    <a:spcPct val="0"/>
                  </a:spcAft>
                  <a:defRPr b="1">
                    <a:solidFill>
                      <a:schemeClr val="tx1"/>
                    </a:solidFill>
                    <a:latin typeface="Arial" panose="020B0604020202020204" pitchFamily="34" charset="0"/>
                  </a:defRPr>
                </a:lvl7pPr>
                <a:lvl8pPr marL="3429000" indent="-228600" defTabSz="228600" eaLnBrk="0" fontAlgn="base" hangingPunct="0">
                  <a:spcBef>
                    <a:spcPct val="0"/>
                  </a:spcBef>
                  <a:spcAft>
                    <a:spcPct val="0"/>
                  </a:spcAft>
                  <a:defRPr b="1">
                    <a:solidFill>
                      <a:schemeClr val="tx1"/>
                    </a:solidFill>
                    <a:latin typeface="Arial" panose="020B0604020202020204" pitchFamily="34" charset="0"/>
                  </a:defRPr>
                </a:lvl8pPr>
                <a:lvl9pPr marL="3886200" indent="-228600" defTabSz="228600" eaLnBrk="0" fontAlgn="base" hangingPunct="0">
                  <a:spcBef>
                    <a:spcPct val="0"/>
                  </a:spcBef>
                  <a:spcAft>
                    <a:spcPct val="0"/>
                  </a:spcAft>
                  <a:defRPr b="1">
                    <a:solidFill>
                      <a:schemeClr val="tx1"/>
                    </a:solidFill>
                    <a:latin typeface="Arial" panose="020B0604020202020204" pitchFamily="34" charset="0"/>
                  </a:defRPr>
                </a:lvl9pPr>
              </a:lstStyle>
              <a:p>
                <a:r>
                  <a:rPr lang="en-US" sz="1400">
                    <a:solidFill>
                      <a:srgbClr val="CE2700"/>
                    </a:solidFill>
                  </a:rPr>
                  <a:t>Upper</a:t>
                </a:r>
                <a:br>
                  <a:rPr lang="en-US" sz="1400">
                    <a:solidFill>
                      <a:srgbClr val="CE2700"/>
                    </a:solidFill>
                  </a:rPr>
                </a:br>
                <a:r>
                  <a:rPr lang="en-US" sz="1400">
                    <a:solidFill>
                      <a:srgbClr val="CE2700"/>
                    </a:solidFill>
                  </a:rPr>
                  <a:t>Specification</a:t>
                </a:r>
              </a:p>
            </p:txBody>
          </p:sp>
        </p:grpSp>
        <p:sp>
          <p:nvSpPr>
            <p:cNvPr id="26636" name="Rectangle 13"/>
            <p:cNvSpPr>
              <a:spLocks noChangeArrowheads="1"/>
            </p:cNvSpPr>
            <p:nvPr/>
          </p:nvSpPr>
          <p:spPr bwMode="auto">
            <a:xfrm>
              <a:off x="593" y="1491"/>
              <a:ext cx="1990" cy="3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1600">
                  <a:solidFill>
                    <a:srgbClr val="CE2700"/>
                  </a:solidFill>
                </a:rPr>
                <a:t>A. Process variability </a:t>
              </a:r>
              <a:br>
                <a:rPr lang="en-US" sz="1600">
                  <a:solidFill>
                    <a:srgbClr val="CE2700"/>
                  </a:solidFill>
                </a:rPr>
              </a:br>
              <a:r>
                <a:rPr lang="en-US" sz="1600">
                  <a:solidFill>
                    <a:srgbClr val="CE2700"/>
                  </a:solidFill>
                </a:rPr>
                <a:t>     matches specifications</a:t>
              </a:r>
              <a:endParaRPr lang="en-US">
                <a:solidFill>
                  <a:srgbClr val="CE2700"/>
                </a:solidFill>
              </a:endParaRPr>
            </a:p>
          </p:txBody>
        </p:sp>
        <p:graphicFrame>
          <p:nvGraphicFramePr>
            <p:cNvPr id="26627" name="Object 16"/>
            <p:cNvGraphicFramePr>
              <a:graphicFrameLocks/>
            </p:cNvGraphicFramePr>
            <p:nvPr/>
          </p:nvGraphicFramePr>
          <p:xfrm>
            <a:off x="2146" y="1852"/>
            <a:ext cx="1943" cy="745"/>
          </p:xfrm>
          <a:graphic>
            <a:graphicData uri="http://schemas.openxmlformats.org/presentationml/2006/ole">
              <p:oleObj spid="_x0000_s26627" r:id="rId4" imgW="3267075" imgH="1182688" progId="">
                <p:embed/>
              </p:oleObj>
            </a:graphicData>
          </a:graphic>
        </p:graphicFrame>
        <p:sp>
          <p:nvSpPr>
            <p:cNvPr id="26637" name="Line 17"/>
            <p:cNvSpPr>
              <a:spLocks noChangeShapeType="1"/>
            </p:cNvSpPr>
            <p:nvPr/>
          </p:nvSpPr>
          <p:spPr bwMode="auto">
            <a:xfrm>
              <a:off x="2071" y="2537"/>
              <a:ext cx="2064" cy="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638" name="Line 19"/>
            <p:cNvSpPr>
              <a:spLocks noChangeShapeType="1"/>
            </p:cNvSpPr>
            <p:nvPr/>
          </p:nvSpPr>
          <p:spPr bwMode="auto">
            <a:xfrm>
              <a:off x="2074" y="2086"/>
              <a:ext cx="0" cy="45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639" name="Rectangle 20"/>
            <p:cNvSpPr>
              <a:spLocks noChangeArrowheads="1"/>
            </p:cNvSpPr>
            <p:nvPr/>
          </p:nvSpPr>
          <p:spPr bwMode="auto">
            <a:xfrm>
              <a:off x="1903" y="1824"/>
              <a:ext cx="752" cy="2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46038" tIns="23812" rIns="46038" bIns="23812">
              <a:spAutoFit/>
            </a:bodyPr>
            <a:lstStyle>
              <a:lvl1pPr defTabSz="228600" eaLnBrk="0" hangingPunct="0">
                <a:defRPr b="1">
                  <a:solidFill>
                    <a:schemeClr val="tx1"/>
                  </a:solidFill>
                  <a:latin typeface="Arial" panose="020B0604020202020204" pitchFamily="34" charset="0"/>
                </a:defRPr>
              </a:lvl1pPr>
              <a:lvl2pPr marL="742950" indent="-285750" defTabSz="228600" eaLnBrk="0" hangingPunct="0">
                <a:defRPr b="1">
                  <a:solidFill>
                    <a:schemeClr val="tx1"/>
                  </a:solidFill>
                  <a:latin typeface="Arial" panose="020B0604020202020204" pitchFamily="34" charset="0"/>
                </a:defRPr>
              </a:lvl2pPr>
              <a:lvl3pPr marL="1143000" indent="-228600" defTabSz="228600" eaLnBrk="0" hangingPunct="0">
                <a:defRPr b="1">
                  <a:solidFill>
                    <a:schemeClr val="tx1"/>
                  </a:solidFill>
                  <a:latin typeface="Arial" panose="020B0604020202020204" pitchFamily="34" charset="0"/>
                </a:defRPr>
              </a:lvl3pPr>
              <a:lvl4pPr marL="1600200" indent="-228600" defTabSz="228600" eaLnBrk="0" hangingPunct="0">
                <a:defRPr b="1">
                  <a:solidFill>
                    <a:schemeClr val="tx1"/>
                  </a:solidFill>
                  <a:latin typeface="Arial" panose="020B0604020202020204" pitchFamily="34" charset="0"/>
                </a:defRPr>
              </a:lvl4pPr>
              <a:lvl5pPr marL="2057400" indent="-228600" defTabSz="228600" eaLnBrk="0" hangingPunct="0">
                <a:defRPr b="1">
                  <a:solidFill>
                    <a:schemeClr val="tx1"/>
                  </a:solidFill>
                  <a:latin typeface="Arial" panose="020B0604020202020204" pitchFamily="34" charset="0"/>
                </a:defRPr>
              </a:lvl5pPr>
              <a:lvl6pPr marL="2514600" indent="-228600" defTabSz="228600" eaLnBrk="0" fontAlgn="base" hangingPunct="0">
                <a:spcBef>
                  <a:spcPct val="0"/>
                </a:spcBef>
                <a:spcAft>
                  <a:spcPct val="0"/>
                </a:spcAft>
                <a:defRPr b="1">
                  <a:solidFill>
                    <a:schemeClr val="tx1"/>
                  </a:solidFill>
                  <a:latin typeface="Arial" panose="020B0604020202020204" pitchFamily="34" charset="0"/>
                </a:defRPr>
              </a:lvl6pPr>
              <a:lvl7pPr marL="2971800" indent="-228600" defTabSz="228600" eaLnBrk="0" fontAlgn="base" hangingPunct="0">
                <a:spcBef>
                  <a:spcPct val="0"/>
                </a:spcBef>
                <a:spcAft>
                  <a:spcPct val="0"/>
                </a:spcAft>
                <a:defRPr b="1">
                  <a:solidFill>
                    <a:schemeClr val="tx1"/>
                  </a:solidFill>
                  <a:latin typeface="Arial" panose="020B0604020202020204" pitchFamily="34" charset="0"/>
                </a:defRPr>
              </a:lvl7pPr>
              <a:lvl8pPr marL="3429000" indent="-228600" defTabSz="228600" eaLnBrk="0" fontAlgn="base" hangingPunct="0">
                <a:spcBef>
                  <a:spcPct val="0"/>
                </a:spcBef>
                <a:spcAft>
                  <a:spcPct val="0"/>
                </a:spcAft>
                <a:defRPr b="1">
                  <a:solidFill>
                    <a:schemeClr val="tx1"/>
                  </a:solidFill>
                  <a:latin typeface="Arial" panose="020B0604020202020204" pitchFamily="34" charset="0"/>
                </a:defRPr>
              </a:lvl8pPr>
              <a:lvl9pPr marL="3886200" indent="-228600" defTabSz="228600" eaLnBrk="0" fontAlgn="base" hangingPunct="0">
                <a:spcBef>
                  <a:spcPct val="0"/>
                </a:spcBef>
                <a:spcAft>
                  <a:spcPct val="0"/>
                </a:spcAft>
                <a:defRPr b="1">
                  <a:solidFill>
                    <a:schemeClr val="tx1"/>
                  </a:solidFill>
                  <a:latin typeface="Arial" panose="020B0604020202020204" pitchFamily="34" charset="0"/>
                </a:defRPr>
              </a:lvl9pPr>
            </a:lstStyle>
            <a:p>
              <a:r>
                <a:rPr lang="en-US" sz="1400">
                  <a:solidFill>
                    <a:srgbClr val="CE2700"/>
                  </a:solidFill>
                </a:rPr>
                <a:t>Lower</a:t>
              </a:r>
              <a:br>
                <a:rPr lang="en-US" sz="1400">
                  <a:solidFill>
                    <a:srgbClr val="CE2700"/>
                  </a:solidFill>
                </a:rPr>
              </a:br>
              <a:r>
                <a:rPr lang="en-US" sz="1400">
                  <a:solidFill>
                    <a:srgbClr val="CE2700"/>
                  </a:solidFill>
                </a:rPr>
                <a:t>Specification</a:t>
              </a:r>
              <a:endParaRPr lang="en-US" sz="1000">
                <a:solidFill>
                  <a:srgbClr val="CE2700"/>
                </a:solidFill>
              </a:endParaRPr>
            </a:p>
          </p:txBody>
        </p:sp>
        <p:sp>
          <p:nvSpPr>
            <p:cNvPr id="26640" name="Line 22"/>
            <p:cNvSpPr>
              <a:spLocks noChangeShapeType="1"/>
            </p:cNvSpPr>
            <p:nvPr/>
          </p:nvSpPr>
          <p:spPr bwMode="auto">
            <a:xfrm>
              <a:off x="4115" y="2089"/>
              <a:ext cx="0" cy="45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641" name="Rectangle 23"/>
            <p:cNvSpPr>
              <a:spLocks noChangeArrowheads="1"/>
            </p:cNvSpPr>
            <p:nvPr/>
          </p:nvSpPr>
          <p:spPr bwMode="auto">
            <a:xfrm>
              <a:off x="3938" y="1825"/>
              <a:ext cx="752" cy="2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46038" tIns="23812" rIns="46038" bIns="23812">
              <a:spAutoFit/>
            </a:bodyPr>
            <a:lstStyle>
              <a:lvl1pPr defTabSz="228600" eaLnBrk="0" hangingPunct="0">
                <a:defRPr b="1">
                  <a:solidFill>
                    <a:schemeClr val="tx1"/>
                  </a:solidFill>
                  <a:latin typeface="Arial" panose="020B0604020202020204" pitchFamily="34" charset="0"/>
                </a:defRPr>
              </a:lvl1pPr>
              <a:lvl2pPr marL="742950" indent="-285750" defTabSz="228600" eaLnBrk="0" hangingPunct="0">
                <a:defRPr b="1">
                  <a:solidFill>
                    <a:schemeClr val="tx1"/>
                  </a:solidFill>
                  <a:latin typeface="Arial" panose="020B0604020202020204" pitchFamily="34" charset="0"/>
                </a:defRPr>
              </a:lvl2pPr>
              <a:lvl3pPr marL="1143000" indent="-228600" defTabSz="228600" eaLnBrk="0" hangingPunct="0">
                <a:defRPr b="1">
                  <a:solidFill>
                    <a:schemeClr val="tx1"/>
                  </a:solidFill>
                  <a:latin typeface="Arial" panose="020B0604020202020204" pitchFamily="34" charset="0"/>
                </a:defRPr>
              </a:lvl3pPr>
              <a:lvl4pPr marL="1600200" indent="-228600" defTabSz="228600" eaLnBrk="0" hangingPunct="0">
                <a:defRPr b="1">
                  <a:solidFill>
                    <a:schemeClr val="tx1"/>
                  </a:solidFill>
                  <a:latin typeface="Arial" panose="020B0604020202020204" pitchFamily="34" charset="0"/>
                </a:defRPr>
              </a:lvl4pPr>
              <a:lvl5pPr marL="2057400" indent="-228600" defTabSz="228600" eaLnBrk="0" hangingPunct="0">
                <a:defRPr b="1">
                  <a:solidFill>
                    <a:schemeClr val="tx1"/>
                  </a:solidFill>
                  <a:latin typeface="Arial" panose="020B0604020202020204" pitchFamily="34" charset="0"/>
                </a:defRPr>
              </a:lvl5pPr>
              <a:lvl6pPr marL="2514600" indent="-228600" defTabSz="228600" eaLnBrk="0" fontAlgn="base" hangingPunct="0">
                <a:spcBef>
                  <a:spcPct val="0"/>
                </a:spcBef>
                <a:spcAft>
                  <a:spcPct val="0"/>
                </a:spcAft>
                <a:defRPr b="1">
                  <a:solidFill>
                    <a:schemeClr val="tx1"/>
                  </a:solidFill>
                  <a:latin typeface="Arial" panose="020B0604020202020204" pitchFamily="34" charset="0"/>
                </a:defRPr>
              </a:lvl6pPr>
              <a:lvl7pPr marL="2971800" indent="-228600" defTabSz="228600" eaLnBrk="0" fontAlgn="base" hangingPunct="0">
                <a:spcBef>
                  <a:spcPct val="0"/>
                </a:spcBef>
                <a:spcAft>
                  <a:spcPct val="0"/>
                </a:spcAft>
                <a:defRPr b="1">
                  <a:solidFill>
                    <a:schemeClr val="tx1"/>
                  </a:solidFill>
                  <a:latin typeface="Arial" panose="020B0604020202020204" pitchFamily="34" charset="0"/>
                </a:defRPr>
              </a:lvl7pPr>
              <a:lvl8pPr marL="3429000" indent="-228600" defTabSz="228600" eaLnBrk="0" fontAlgn="base" hangingPunct="0">
                <a:spcBef>
                  <a:spcPct val="0"/>
                </a:spcBef>
                <a:spcAft>
                  <a:spcPct val="0"/>
                </a:spcAft>
                <a:defRPr b="1">
                  <a:solidFill>
                    <a:schemeClr val="tx1"/>
                  </a:solidFill>
                  <a:latin typeface="Arial" panose="020B0604020202020204" pitchFamily="34" charset="0"/>
                </a:defRPr>
              </a:lvl8pPr>
              <a:lvl9pPr marL="3886200" indent="-228600" defTabSz="228600" eaLnBrk="0" fontAlgn="base" hangingPunct="0">
                <a:spcBef>
                  <a:spcPct val="0"/>
                </a:spcBef>
                <a:spcAft>
                  <a:spcPct val="0"/>
                </a:spcAft>
                <a:defRPr b="1">
                  <a:solidFill>
                    <a:schemeClr val="tx1"/>
                  </a:solidFill>
                  <a:latin typeface="Arial" panose="020B0604020202020204" pitchFamily="34" charset="0"/>
                </a:defRPr>
              </a:lvl9pPr>
            </a:lstStyle>
            <a:p>
              <a:r>
                <a:rPr lang="en-US" sz="1400">
                  <a:solidFill>
                    <a:srgbClr val="CE2700"/>
                  </a:solidFill>
                </a:rPr>
                <a:t>Upper</a:t>
              </a:r>
              <a:br>
                <a:rPr lang="en-US" sz="1400">
                  <a:solidFill>
                    <a:srgbClr val="CE2700"/>
                  </a:solidFill>
                </a:rPr>
              </a:br>
              <a:r>
                <a:rPr lang="en-US" sz="1400">
                  <a:solidFill>
                    <a:srgbClr val="CE2700"/>
                  </a:solidFill>
                </a:rPr>
                <a:t>Specification</a:t>
              </a:r>
              <a:endParaRPr lang="en-US" sz="900">
                <a:solidFill>
                  <a:srgbClr val="CE2700"/>
                </a:solidFill>
              </a:endParaRPr>
            </a:p>
          </p:txBody>
        </p:sp>
        <p:sp>
          <p:nvSpPr>
            <p:cNvPr id="26642" name="Rectangle 24"/>
            <p:cNvSpPr>
              <a:spLocks noChangeArrowheads="1"/>
            </p:cNvSpPr>
            <p:nvPr/>
          </p:nvSpPr>
          <p:spPr bwMode="auto">
            <a:xfrm>
              <a:off x="2062" y="2544"/>
              <a:ext cx="2016" cy="3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1600">
                  <a:solidFill>
                    <a:srgbClr val="CE2700"/>
                  </a:solidFill>
                </a:rPr>
                <a:t>B. Process variability</a:t>
              </a:r>
              <a:br>
                <a:rPr lang="en-US" sz="1600">
                  <a:solidFill>
                    <a:srgbClr val="CE2700"/>
                  </a:solidFill>
                </a:rPr>
              </a:br>
              <a:r>
                <a:rPr lang="en-US" sz="1600">
                  <a:solidFill>
                    <a:srgbClr val="CE2700"/>
                  </a:solidFill>
                </a:rPr>
                <a:t>     well within specifications</a:t>
              </a:r>
              <a:endParaRPr lang="en-US">
                <a:solidFill>
                  <a:srgbClr val="CE2700"/>
                </a:solidFill>
              </a:endParaRPr>
            </a:p>
          </p:txBody>
        </p:sp>
        <p:graphicFrame>
          <p:nvGraphicFramePr>
            <p:cNvPr id="26628" name="Object 27"/>
            <p:cNvGraphicFramePr>
              <a:graphicFrameLocks/>
            </p:cNvGraphicFramePr>
            <p:nvPr/>
          </p:nvGraphicFramePr>
          <p:xfrm>
            <a:off x="3610" y="2824"/>
            <a:ext cx="1943" cy="745"/>
          </p:xfrm>
          <a:graphic>
            <a:graphicData uri="http://schemas.openxmlformats.org/presentationml/2006/ole">
              <p:oleObj spid="_x0000_s26628" r:id="rId5" imgW="3267075" imgH="1182688" progId="">
                <p:embed/>
              </p:oleObj>
            </a:graphicData>
          </a:graphic>
        </p:graphicFrame>
        <p:sp>
          <p:nvSpPr>
            <p:cNvPr id="26643" name="Line 28"/>
            <p:cNvSpPr>
              <a:spLocks noChangeShapeType="1"/>
            </p:cNvSpPr>
            <p:nvPr/>
          </p:nvSpPr>
          <p:spPr bwMode="auto">
            <a:xfrm flipV="1">
              <a:off x="3534" y="3504"/>
              <a:ext cx="2085"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644" name="Line 30"/>
            <p:cNvSpPr>
              <a:spLocks noChangeShapeType="1"/>
            </p:cNvSpPr>
            <p:nvPr/>
          </p:nvSpPr>
          <p:spPr bwMode="auto">
            <a:xfrm>
              <a:off x="4169" y="2928"/>
              <a:ext cx="0" cy="52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645" name="Rectangle 31"/>
            <p:cNvSpPr>
              <a:spLocks noChangeArrowheads="1"/>
            </p:cNvSpPr>
            <p:nvPr/>
          </p:nvSpPr>
          <p:spPr bwMode="auto">
            <a:xfrm>
              <a:off x="3851" y="2640"/>
              <a:ext cx="752" cy="2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46038" tIns="23812" rIns="46038" bIns="23812">
              <a:spAutoFit/>
            </a:bodyPr>
            <a:lstStyle>
              <a:lvl1pPr defTabSz="228600" eaLnBrk="0" hangingPunct="0">
                <a:defRPr b="1">
                  <a:solidFill>
                    <a:schemeClr val="tx1"/>
                  </a:solidFill>
                  <a:latin typeface="Arial" panose="020B0604020202020204" pitchFamily="34" charset="0"/>
                </a:defRPr>
              </a:lvl1pPr>
              <a:lvl2pPr marL="742950" indent="-285750" defTabSz="228600" eaLnBrk="0" hangingPunct="0">
                <a:defRPr b="1">
                  <a:solidFill>
                    <a:schemeClr val="tx1"/>
                  </a:solidFill>
                  <a:latin typeface="Arial" panose="020B0604020202020204" pitchFamily="34" charset="0"/>
                </a:defRPr>
              </a:lvl2pPr>
              <a:lvl3pPr marL="1143000" indent="-228600" defTabSz="228600" eaLnBrk="0" hangingPunct="0">
                <a:defRPr b="1">
                  <a:solidFill>
                    <a:schemeClr val="tx1"/>
                  </a:solidFill>
                  <a:latin typeface="Arial" panose="020B0604020202020204" pitchFamily="34" charset="0"/>
                </a:defRPr>
              </a:lvl3pPr>
              <a:lvl4pPr marL="1600200" indent="-228600" defTabSz="228600" eaLnBrk="0" hangingPunct="0">
                <a:defRPr b="1">
                  <a:solidFill>
                    <a:schemeClr val="tx1"/>
                  </a:solidFill>
                  <a:latin typeface="Arial" panose="020B0604020202020204" pitchFamily="34" charset="0"/>
                </a:defRPr>
              </a:lvl4pPr>
              <a:lvl5pPr marL="2057400" indent="-228600" defTabSz="228600" eaLnBrk="0" hangingPunct="0">
                <a:defRPr b="1">
                  <a:solidFill>
                    <a:schemeClr val="tx1"/>
                  </a:solidFill>
                  <a:latin typeface="Arial" panose="020B0604020202020204" pitchFamily="34" charset="0"/>
                </a:defRPr>
              </a:lvl5pPr>
              <a:lvl6pPr marL="2514600" indent="-228600" defTabSz="228600" eaLnBrk="0" fontAlgn="base" hangingPunct="0">
                <a:spcBef>
                  <a:spcPct val="0"/>
                </a:spcBef>
                <a:spcAft>
                  <a:spcPct val="0"/>
                </a:spcAft>
                <a:defRPr b="1">
                  <a:solidFill>
                    <a:schemeClr val="tx1"/>
                  </a:solidFill>
                  <a:latin typeface="Arial" panose="020B0604020202020204" pitchFamily="34" charset="0"/>
                </a:defRPr>
              </a:lvl6pPr>
              <a:lvl7pPr marL="2971800" indent="-228600" defTabSz="228600" eaLnBrk="0" fontAlgn="base" hangingPunct="0">
                <a:spcBef>
                  <a:spcPct val="0"/>
                </a:spcBef>
                <a:spcAft>
                  <a:spcPct val="0"/>
                </a:spcAft>
                <a:defRPr b="1">
                  <a:solidFill>
                    <a:schemeClr val="tx1"/>
                  </a:solidFill>
                  <a:latin typeface="Arial" panose="020B0604020202020204" pitchFamily="34" charset="0"/>
                </a:defRPr>
              </a:lvl7pPr>
              <a:lvl8pPr marL="3429000" indent="-228600" defTabSz="228600" eaLnBrk="0" fontAlgn="base" hangingPunct="0">
                <a:spcBef>
                  <a:spcPct val="0"/>
                </a:spcBef>
                <a:spcAft>
                  <a:spcPct val="0"/>
                </a:spcAft>
                <a:defRPr b="1">
                  <a:solidFill>
                    <a:schemeClr val="tx1"/>
                  </a:solidFill>
                  <a:latin typeface="Arial" panose="020B0604020202020204" pitchFamily="34" charset="0"/>
                </a:defRPr>
              </a:lvl8pPr>
              <a:lvl9pPr marL="3886200" indent="-228600" defTabSz="228600" eaLnBrk="0" fontAlgn="base" hangingPunct="0">
                <a:spcBef>
                  <a:spcPct val="0"/>
                </a:spcBef>
                <a:spcAft>
                  <a:spcPct val="0"/>
                </a:spcAft>
                <a:defRPr b="1">
                  <a:solidFill>
                    <a:schemeClr val="tx1"/>
                  </a:solidFill>
                  <a:latin typeface="Arial" panose="020B0604020202020204" pitchFamily="34" charset="0"/>
                </a:defRPr>
              </a:lvl9pPr>
            </a:lstStyle>
            <a:p>
              <a:r>
                <a:rPr lang="en-US" sz="1400">
                  <a:solidFill>
                    <a:srgbClr val="CE2700"/>
                  </a:solidFill>
                </a:rPr>
                <a:t>Lower</a:t>
              </a:r>
              <a:br>
                <a:rPr lang="en-US" sz="1400">
                  <a:solidFill>
                    <a:srgbClr val="CE2700"/>
                  </a:solidFill>
                </a:rPr>
              </a:br>
              <a:r>
                <a:rPr lang="en-US" sz="1400">
                  <a:solidFill>
                    <a:srgbClr val="CE2700"/>
                  </a:solidFill>
                </a:rPr>
                <a:t>Specification</a:t>
              </a:r>
              <a:endParaRPr lang="en-US" sz="1200">
                <a:solidFill>
                  <a:srgbClr val="CE2700"/>
                </a:solidFill>
              </a:endParaRPr>
            </a:p>
          </p:txBody>
        </p:sp>
        <p:sp>
          <p:nvSpPr>
            <p:cNvPr id="26646" name="Line 33"/>
            <p:cNvSpPr>
              <a:spLocks noChangeShapeType="1"/>
            </p:cNvSpPr>
            <p:nvPr/>
          </p:nvSpPr>
          <p:spPr bwMode="auto">
            <a:xfrm>
              <a:off x="4894" y="2928"/>
              <a:ext cx="0" cy="52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647" name="Rectangle 34"/>
            <p:cNvSpPr>
              <a:spLocks noChangeArrowheads="1"/>
            </p:cNvSpPr>
            <p:nvPr/>
          </p:nvSpPr>
          <p:spPr bwMode="auto">
            <a:xfrm>
              <a:off x="4622" y="2640"/>
              <a:ext cx="752" cy="2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46038" tIns="23812" rIns="46038" bIns="23812">
              <a:spAutoFit/>
            </a:bodyPr>
            <a:lstStyle>
              <a:lvl1pPr defTabSz="228600" eaLnBrk="0" hangingPunct="0">
                <a:defRPr b="1">
                  <a:solidFill>
                    <a:schemeClr val="tx1"/>
                  </a:solidFill>
                  <a:latin typeface="Arial" panose="020B0604020202020204" pitchFamily="34" charset="0"/>
                </a:defRPr>
              </a:lvl1pPr>
              <a:lvl2pPr marL="742950" indent="-285750" defTabSz="228600" eaLnBrk="0" hangingPunct="0">
                <a:defRPr b="1">
                  <a:solidFill>
                    <a:schemeClr val="tx1"/>
                  </a:solidFill>
                  <a:latin typeface="Arial" panose="020B0604020202020204" pitchFamily="34" charset="0"/>
                </a:defRPr>
              </a:lvl2pPr>
              <a:lvl3pPr marL="1143000" indent="-228600" defTabSz="228600" eaLnBrk="0" hangingPunct="0">
                <a:defRPr b="1">
                  <a:solidFill>
                    <a:schemeClr val="tx1"/>
                  </a:solidFill>
                  <a:latin typeface="Arial" panose="020B0604020202020204" pitchFamily="34" charset="0"/>
                </a:defRPr>
              </a:lvl3pPr>
              <a:lvl4pPr marL="1600200" indent="-228600" defTabSz="228600" eaLnBrk="0" hangingPunct="0">
                <a:defRPr b="1">
                  <a:solidFill>
                    <a:schemeClr val="tx1"/>
                  </a:solidFill>
                  <a:latin typeface="Arial" panose="020B0604020202020204" pitchFamily="34" charset="0"/>
                </a:defRPr>
              </a:lvl4pPr>
              <a:lvl5pPr marL="2057400" indent="-228600" defTabSz="228600" eaLnBrk="0" hangingPunct="0">
                <a:defRPr b="1">
                  <a:solidFill>
                    <a:schemeClr val="tx1"/>
                  </a:solidFill>
                  <a:latin typeface="Arial" panose="020B0604020202020204" pitchFamily="34" charset="0"/>
                </a:defRPr>
              </a:lvl5pPr>
              <a:lvl6pPr marL="2514600" indent="-228600" defTabSz="228600" eaLnBrk="0" fontAlgn="base" hangingPunct="0">
                <a:spcBef>
                  <a:spcPct val="0"/>
                </a:spcBef>
                <a:spcAft>
                  <a:spcPct val="0"/>
                </a:spcAft>
                <a:defRPr b="1">
                  <a:solidFill>
                    <a:schemeClr val="tx1"/>
                  </a:solidFill>
                  <a:latin typeface="Arial" panose="020B0604020202020204" pitchFamily="34" charset="0"/>
                </a:defRPr>
              </a:lvl6pPr>
              <a:lvl7pPr marL="2971800" indent="-228600" defTabSz="228600" eaLnBrk="0" fontAlgn="base" hangingPunct="0">
                <a:spcBef>
                  <a:spcPct val="0"/>
                </a:spcBef>
                <a:spcAft>
                  <a:spcPct val="0"/>
                </a:spcAft>
                <a:defRPr b="1">
                  <a:solidFill>
                    <a:schemeClr val="tx1"/>
                  </a:solidFill>
                  <a:latin typeface="Arial" panose="020B0604020202020204" pitchFamily="34" charset="0"/>
                </a:defRPr>
              </a:lvl7pPr>
              <a:lvl8pPr marL="3429000" indent="-228600" defTabSz="228600" eaLnBrk="0" fontAlgn="base" hangingPunct="0">
                <a:spcBef>
                  <a:spcPct val="0"/>
                </a:spcBef>
                <a:spcAft>
                  <a:spcPct val="0"/>
                </a:spcAft>
                <a:defRPr b="1">
                  <a:solidFill>
                    <a:schemeClr val="tx1"/>
                  </a:solidFill>
                  <a:latin typeface="Arial" panose="020B0604020202020204" pitchFamily="34" charset="0"/>
                </a:defRPr>
              </a:lvl8pPr>
              <a:lvl9pPr marL="3886200" indent="-228600" defTabSz="228600" eaLnBrk="0" fontAlgn="base" hangingPunct="0">
                <a:spcBef>
                  <a:spcPct val="0"/>
                </a:spcBef>
                <a:spcAft>
                  <a:spcPct val="0"/>
                </a:spcAft>
                <a:defRPr b="1">
                  <a:solidFill>
                    <a:schemeClr val="tx1"/>
                  </a:solidFill>
                  <a:latin typeface="Arial" panose="020B0604020202020204" pitchFamily="34" charset="0"/>
                </a:defRPr>
              </a:lvl9pPr>
            </a:lstStyle>
            <a:p>
              <a:r>
                <a:rPr lang="en-US" sz="1400">
                  <a:solidFill>
                    <a:srgbClr val="CE2700"/>
                  </a:solidFill>
                </a:rPr>
                <a:t>Upper</a:t>
              </a:r>
              <a:br>
                <a:rPr lang="en-US" sz="1400">
                  <a:solidFill>
                    <a:srgbClr val="CE2700"/>
                  </a:solidFill>
                </a:rPr>
              </a:br>
              <a:r>
                <a:rPr lang="en-US" sz="1400">
                  <a:solidFill>
                    <a:srgbClr val="CE2700"/>
                  </a:solidFill>
                </a:rPr>
                <a:t>Specification</a:t>
              </a:r>
              <a:endParaRPr lang="en-US" sz="900">
                <a:solidFill>
                  <a:srgbClr val="CE2700"/>
                </a:solidFill>
              </a:endParaRPr>
            </a:p>
          </p:txBody>
        </p:sp>
      </p:grpSp>
      <p:sp>
        <p:nvSpPr>
          <p:cNvPr id="26631" name="Rectangle 35"/>
          <p:cNvSpPr>
            <a:spLocks noChangeArrowheads="1"/>
          </p:cNvSpPr>
          <p:nvPr/>
        </p:nvSpPr>
        <p:spPr bwMode="auto">
          <a:xfrm>
            <a:off x="5526088" y="5822950"/>
            <a:ext cx="3236912" cy="577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1600">
                <a:solidFill>
                  <a:srgbClr val="CE2700"/>
                </a:solidFill>
              </a:rPr>
              <a:t>C. Process variability </a:t>
            </a:r>
            <a:br>
              <a:rPr lang="en-US" sz="1600">
                <a:solidFill>
                  <a:srgbClr val="CE2700"/>
                </a:solidFill>
              </a:rPr>
            </a:br>
            <a:r>
              <a:rPr lang="en-US" sz="1600">
                <a:solidFill>
                  <a:srgbClr val="CE2700"/>
                </a:solidFill>
              </a:rPr>
              <a:t>     exceeds specifications</a:t>
            </a:r>
            <a:endParaRPr lang="en-US">
              <a:solidFill>
                <a:srgbClr val="CE2700"/>
              </a:solidFill>
            </a:endParaRPr>
          </a:p>
        </p:txBody>
      </p:sp>
      <p:sp>
        <p:nvSpPr>
          <p:cNvPr id="26632" name="Text Box 37"/>
          <p:cNvSpPr txBox="1">
            <a:spLocks noChangeArrowheads="1"/>
          </p:cNvSpPr>
          <p:nvPr/>
        </p:nvSpPr>
        <p:spPr bwMode="auto">
          <a:xfrm>
            <a:off x="95250" y="847725"/>
            <a:ext cx="1897063"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10.15</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pPr eaLnBrk="1" hangingPunct="1">
              <a:defRPr/>
            </a:pPr>
            <a:r>
              <a:rPr lang="en-US" smtClean="0"/>
              <a:t>Capability analysis</a:t>
            </a:r>
          </a:p>
        </p:txBody>
      </p:sp>
      <p:sp>
        <p:nvSpPr>
          <p:cNvPr id="79875" name="Rectangle 3"/>
          <p:cNvSpPr>
            <a:spLocks noGrp="1" noChangeArrowheads="1"/>
          </p:cNvSpPr>
          <p:nvPr>
            <p:ph type="body" idx="1"/>
          </p:nvPr>
        </p:nvSpPr>
        <p:spPr/>
        <p:txBody>
          <a:bodyPr>
            <a:normAutofit/>
          </a:bodyPr>
          <a:lstStyle/>
          <a:p>
            <a:pPr algn="just" eaLnBrk="1" hangingPunct="1"/>
            <a:r>
              <a:rPr lang="en-US" smtClean="0">
                <a:solidFill>
                  <a:srgbClr val="2237A0"/>
                </a:solidFill>
              </a:rPr>
              <a:t>If the product doesn’t meet specifications (not capable) a  manager might consider a range of possible solutions such as:</a:t>
            </a:r>
          </a:p>
          <a:p>
            <a:pPr algn="just" eaLnBrk="1" hangingPunct="1">
              <a:buFont typeface="Symbol" panose="05050102010706020507" pitchFamily="18" charset="2"/>
              <a:buNone/>
            </a:pPr>
            <a:r>
              <a:rPr lang="en-US" smtClean="0"/>
              <a:t>1. Redesign the process.</a:t>
            </a:r>
          </a:p>
          <a:p>
            <a:pPr algn="just" eaLnBrk="1" hangingPunct="1">
              <a:buFont typeface="Symbol" panose="05050102010706020507" pitchFamily="18" charset="2"/>
              <a:buNone/>
            </a:pPr>
            <a:r>
              <a:rPr lang="en-US" smtClean="0"/>
              <a:t>2. Use an alternative process.</a:t>
            </a:r>
          </a:p>
          <a:p>
            <a:pPr algn="just" eaLnBrk="1" hangingPunct="1">
              <a:buFont typeface="Symbol" panose="05050102010706020507" pitchFamily="18" charset="2"/>
              <a:buNone/>
            </a:pPr>
            <a:r>
              <a:rPr lang="en-US" smtClean="0"/>
              <a:t>3. Retain the current process but attempt to eliminate unacceptable output using 100% inspection.</a:t>
            </a:r>
          </a:p>
          <a:p>
            <a:pPr algn="just" eaLnBrk="1" hangingPunct="1">
              <a:buFont typeface="Symbol" panose="05050102010706020507" pitchFamily="18" charset="2"/>
              <a:buNone/>
            </a:pPr>
            <a:r>
              <a:rPr lang="en-US" smtClean="0"/>
              <a:t>4. Examine the specifications to see whether they are necessary or could be relaxed without adversely affecting customer satisfaction.</a:t>
            </a: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title"/>
          </p:nvPr>
        </p:nvSpPr>
        <p:spPr>
          <a:xfrm>
            <a:off x="0" y="338138"/>
            <a:ext cx="9144000" cy="477837"/>
          </a:xfrm>
        </p:spPr>
        <p:txBody>
          <a:bodyPr lIns="90488" tIns="44450" rIns="90488" bIns="44450" anchor="b">
            <a:normAutofit fontScale="90000"/>
          </a:bodyPr>
          <a:lstStyle/>
          <a:p>
            <a:pPr eaLnBrk="1" hangingPunct="1">
              <a:defRPr/>
            </a:pPr>
            <a:r>
              <a:rPr lang="en-US" sz="2800" b="1" dirty="0" smtClean="0">
                <a:solidFill>
                  <a:schemeClr val="tx1"/>
                </a:solidFill>
                <a:effectLst/>
                <a:latin typeface="Arial" panose="020B0604020202020204" pitchFamily="34" charset="0"/>
                <a:cs typeface="Arial" panose="020B0604020202020204" pitchFamily="34" charset="0"/>
              </a:rPr>
              <a:t>Process Capability Ratio</a:t>
            </a:r>
          </a:p>
        </p:txBody>
      </p:sp>
      <p:grpSp>
        <p:nvGrpSpPr>
          <p:cNvPr id="2" name="Group 10"/>
          <p:cNvGrpSpPr>
            <a:grpSpLocks/>
          </p:cNvGrpSpPr>
          <p:nvPr/>
        </p:nvGrpSpPr>
        <p:grpSpPr bwMode="auto">
          <a:xfrm>
            <a:off x="673100" y="3505200"/>
            <a:ext cx="7480300" cy="2089150"/>
            <a:chOff x="528" y="1600"/>
            <a:chExt cx="4027" cy="1316"/>
          </a:xfrm>
        </p:grpSpPr>
        <p:grpSp>
          <p:nvGrpSpPr>
            <p:cNvPr id="3" name="Group 7"/>
            <p:cNvGrpSpPr>
              <a:grpSpLocks/>
            </p:cNvGrpSpPr>
            <p:nvPr/>
          </p:nvGrpSpPr>
          <p:grpSpPr bwMode="auto">
            <a:xfrm>
              <a:off x="528" y="1600"/>
              <a:ext cx="4027" cy="596"/>
              <a:chOff x="854" y="1648"/>
              <a:chExt cx="4027" cy="596"/>
            </a:xfrm>
          </p:grpSpPr>
          <p:sp>
            <p:nvSpPr>
              <p:cNvPr id="80906" name="Text Box 4"/>
              <p:cNvSpPr txBox="1">
                <a:spLocks noChangeArrowheads="1"/>
              </p:cNvSpPr>
              <p:nvPr/>
            </p:nvSpPr>
            <p:spPr bwMode="auto">
              <a:xfrm>
                <a:off x="854" y="1770"/>
                <a:ext cx="2374" cy="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800" b="0" dirty="0">
                    <a:solidFill>
                      <a:schemeClr val="tx2"/>
                    </a:solidFill>
                    <a:latin typeface="Times New Roman" panose="02020603050405020304" pitchFamily="18" charset="0"/>
                  </a:rPr>
                  <a:t>Process capability ratio, </a:t>
                </a:r>
                <a:r>
                  <a:rPr lang="en-US" sz="2800" b="0" dirty="0" err="1">
                    <a:solidFill>
                      <a:schemeClr val="tx2"/>
                    </a:solidFill>
                    <a:latin typeface="Times New Roman" panose="02020603050405020304" pitchFamily="18" charset="0"/>
                  </a:rPr>
                  <a:t>C</a:t>
                </a:r>
                <a:r>
                  <a:rPr lang="en-US" sz="2800" b="0" baseline="-25000" dirty="0" err="1">
                    <a:solidFill>
                      <a:schemeClr val="tx2"/>
                    </a:solidFill>
                    <a:latin typeface="Times New Roman" panose="02020603050405020304" pitchFamily="18" charset="0"/>
                  </a:rPr>
                  <a:t>p</a:t>
                </a:r>
                <a:r>
                  <a:rPr lang="en-US" sz="2800" b="0" dirty="0">
                    <a:solidFill>
                      <a:schemeClr val="tx2"/>
                    </a:solidFill>
                    <a:latin typeface="Times New Roman" panose="02020603050405020304" pitchFamily="18" charset="0"/>
                  </a:rPr>
                  <a:t>  =</a:t>
                </a:r>
              </a:p>
            </p:txBody>
          </p:sp>
          <p:sp>
            <p:nvSpPr>
              <p:cNvPr id="80907" name="Text Box 5"/>
              <p:cNvSpPr txBox="1">
                <a:spLocks noChangeArrowheads="1"/>
              </p:cNvSpPr>
              <p:nvPr/>
            </p:nvSpPr>
            <p:spPr bwMode="auto">
              <a:xfrm>
                <a:off x="3322" y="1648"/>
                <a:ext cx="1559" cy="5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sz="2800" b="0" u="sng">
                    <a:solidFill>
                      <a:schemeClr val="tx2"/>
                    </a:solidFill>
                    <a:latin typeface="Times New Roman" panose="02020603050405020304" pitchFamily="18" charset="0"/>
                  </a:rPr>
                  <a:t>specification width</a:t>
                </a:r>
              </a:p>
              <a:p>
                <a:pPr algn="ctr"/>
                <a:r>
                  <a:rPr lang="en-US" sz="2800" b="0">
                    <a:solidFill>
                      <a:schemeClr val="tx2"/>
                    </a:solidFill>
                    <a:latin typeface="Times New Roman" panose="02020603050405020304" pitchFamily="18" charset="0"/>
                  </a:rPr>
                  <a:t>process width</a:t>
                </a:r>
              </a:p>
            </p:txBody>
          </p:sp>
        </p:grpSp>
        <p:grpSp>
          <p:nvGrpSpPr>
            <p:cNvPr id="4" name="Group 9"/>
            <p:cNvGrpSpPr>
              <a:grpSpLocks/>
            </p:cNvGrpSpPr>
            <p:nvPr/>
          </p:nvGrpSpPr>
          <p:grpSpPr bwMode="auto">
            <a:xfrm>
              <a:off x="624" y="2320"/>
              <a:ext cx="3890" cy="596"/>
              <a:chOff x="576" y="2320"/>
              <a:chExt cx="3890" cy="596"/>
            </a:xfrm>
          </p:grpSpPr>
          <p:sp>
            <p:nvSpPr>
              <p:cNvPr id="80904" name="Text Box 6"/>
              <p:cNvSpPr txBox="1">
                <a:spLocks noChangeArrowheads="1"/>
              </p:cNvSpPr>
              <p:nvPr/>
            </p:nvSpPr>
            <p:spPr bwMode="auto">
              <a:xfrm>
                <a:off x="1213" y="2320"/>
                <a:ext cx="3253" cy="5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sz="2800" b="0" u="sng">
                    <a:solidFill>
                      <a:schemeClr val="tx2"/>
                    </a:solidFill>
                    <a:latin typeface="Times New Roman" panose="02020603050405020304" pitchFamily="18" charset="0"/>
                  </a:rPr>
                  <a:t>Upper specification – lower specification</a:t>
                </a:r>
              </a:p>
              <a:p>
                <a:pPr algn="ctr"/>
                <a:r>
                  <a:rPr lang="en-US" sz="2800" b="0">
                    <a:solidFill>
                      <a:schemeClr val="tx2"/>
                    </a:solidFill>
                    <a:latin typeface="Times New Roman" panose="02020603050405020304" pitchFamily="18" charset="0"/>
                  </a:rPr>
                  <a:t>6</a:t>
                </a:r>
                <a:r>
                  <a:rPr lang="en-US" sz="2800" b="0">
                    <a:solidFill>
                      <a:schemeClr val="tx2"/>
                    </a:solidFill>
                    <a:latin typeface="Times New Roman" panose="02020603050405020304" pitchFamily="18" charset="0"/>
                    <a:sym typeface="Symbol" panose="05050102010706020507" pitchFamily="18" charset="2"/>
                  </a:rPr>
                  <a:t></a:t>
                </a:r>
                <a:endParaRPr lang="en-US" sz="2800" b="0">
                  <a:solidFill>
                    <a:schemeClr val="tx2"/>
                  </a:solidFill>
                  <a:latin typeface="Times New Roman" panose="02020603050405020304" pitchFamily="18" charset="0"/>
                </a:endParaRPr>
              </a:p>
            </p:txBody>
          </p:sp>
          <p:sp>
            <p:nvSpPr>
              <p:cNvPr id="80905" name="Text Box 8"/>
              <p:cNvSpPr txBox="1">
                <a:spLocks noChangeArrowheads="1"/>
              </p:cNvSpPr>
              <p:nvPr/>
            </p:nvSpPr>
            <p:spPr bwMode="auto">
              <a:xfrm>
                <a:off x="576" y="2416"/>
                <a:ext cx="495" cy="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800" b="0">
                    <a:solidFill>
                      <a:schemeClr val="tx2"/>
                    </a:solidFill>
                    <a:latin typeface="Times New Roman" panose="02020603050405020304" pitchFamily="18" charset="0"/>
                  </a:rPr>
                  <a:t>C</a:t>
                </a:r>
                <a:r>
                  <a:rPr lang="en-US" sz="2800" b="0" baseline="-25000">
                    <a:solidFill>
                      <a:schemeClr val="tx2"/>
                    </a:solidFill>
                    <a:latin typeface="Times New Roman" panose="02020603050405020304" pitchFamily="18" charset="0"/>
                  </a:rPr>
                  <a:t>p</a:t>
                </a:r>
                <a:r>
                  <a:rPr lang="en-US" sz="2800" b="0">
                    <a:solidFill>
                      <a:schemeClr val="tx2"/>
                    </a:solidFill>
                    <a:latin typeface="Times New Roman" panose="02020603050405020304" pitchFamily="18" charset="0"/>
                  </a:rPr>
                  <a:t>  =</a:t>
                </a:r>
              </a:p>
            </p:txBody>
          </p:sp>
        </p:grpSp>
      </p:grpSp>
      <p:sp>
        <p:nvSpPr>
          <p:cNvPr id="80900" name="Text Box 11"/>
          <p:cNvSpPr txBox="1">
            <a:spLocks noChangeArrowheads="1"/>
          </p:cNvSpPr>
          <p:nvPr/>
        </p:nvSpPr>
        <p:spPr bwMode="auto">
          <a:xfrm>
            <a:off x="304800" y="990600"/>
            <a:ext cx="8610600"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b="0" dirty="0">
                <a:solidFill>
                  <a:srgbClr val="2237A0"/>
                </a:solidFill>
              </a:rPr>
              <a:t>Calculate the capability and compare it to specification width. If the capability is less than the specification width, the process is capable. </a:t>
            </a:r>
          </a:p>
          <a:p>
            <a:pPr eaLnBrk="1" hangingPunct="1">
              <a:spcBef>
                <a:spcPct val="50000"/>
              </a:spcBef>
            </a:pPr>
            <a:r>
              <a:rPr lang="en-US" sz="2400" b="0" dirty="0">
                <a:solidFill>
                  <a:srgbClr val="2237A0"/>
                </a:solidFill>
              </a:rPr>
              <a:t>Where:   Capability = 6</a:t>
            </a:r>
            <a:r>
              <a:rPr lang="en-US" sz="2400" b="0" dirty="0">
                <a:solidFill>
                  <a:srgbClr val="2237A0"/>
                </a:solidFill>
                <a:sym typeface="Symbol" panose="05050102010706020507" pitchFamily="18" charset="2"/>
              </a:rPr>
              <a:t>; where </a:t>
            </a:r>
            <a:r>
              <a:rPr lang="en-US" sz="1600" dirty="0">
                <a:sym typeface="Symbol" panose="05050102010706020507" pitchFamily="18" charset="2"/>
              </a:rPr>
              <a:t> </a:t>
            </a:r>
            <a:r>
              <a:rPr lang="en-US" sz="2400" b="0" dirty="0">
                <a:solidFill>
                  <a:srgbClr val="2237A0"/>
                </a:solidFill>
                <a:sym typeface="Symbol" panose="05050102010706020507" pitchFamily="18" charset="2"/>
              </a:rPr>
              <a:t>is the process SD</a:t>
            </a:r>
          </a:p>
          <a:p>
            <a:pPr eaLnBrk="1" hangingPunct="1">
              <a:spcBef>
                <a:spcPct val="50000"/>
              </a:spcBef>
            </a:pPr>
            <a:r>
              <a:rPr lang="en-US" sz="2400" u="sng" dirty="0">
                <a:solidFill>
                  <a:srgbClr val="FF0066"/>
                </a:solidFill>
                <a:sym typeface="Symbol" panose="05050102010706020507" pitchFamily="18" charset="2"/>
              </a:rPr>
              <a:t>Or calculate</a:t>
            </a:r>
          </a:p>
        </p:txBody>
      </p:sp>
      <p:sp>
        <p:nvSpPr>
          <p:cNvPr id="80901" name="Text Box 12"/>
          <p:cNvSpPr txBox="1">
            <a:spLocks noChangeArrowheads="1"/>
          </p:cNvSpPr>
          <p:nvPr/>
        </p:nvSpPr>
        <p:spPr bwMode="auto">
          <a:xfrm>
            <a:off x="304800" y="5486400"/>
            <a:ext cx="8534400"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000">
                <a:solidFill>
                  <a:srgbClr val="2237A0"/>
                </a:solidFill>
              </a:rPr>
              <a:t>The process is capable if C</a:t>
            </a:r>
            <a:r>
              <a:rPr lang="en-US" sz="2000" baseline="-25000">
                <a:solidFill>
                  <a:srgbClr val="2237A0"/>
                </a:solidFill>
              </a:rPr>
              <a:t>p</a:t>
            </a:r>
            <a:r>
              <a:rPr lang="en-US" sz="2000">
                <a:solidFill>
                  <a:srgbClr val="2237A0"/>
                </a:solidFill>
              </a:rPr>
              <a:t> is at least 1.33, this ratio implies only about 30 parts per million can be expected to not be within the specification</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pPr eaLnBrk="1" hangingPunct="1">
              <a:defRPr/>
            </a:pPr>
            <a:r>
              <a:rPr lang="en-US" smtClean="0"/>
              <a:t>Capability analysis</a:t>
            </a:r>
          </a:p>
        </p:txBody>
      </p:sp>
      <p:sp>
        <p:nvSpPr>
          <p:cNvPr id="81923" name="Rectangle 3"/>
          <p:cNvSpPr>
            <a:spLocks noGrp="1" noChangeArrowheads="1"/>
          </p:cNvSpPr>
          <p:nvPr>
            <p:ph type="body" sz="half" idx="1"/>
          </p:nvPr>
        </p:nvSpPr>
        <p:spPr>
          <a:xfrm>
            <a:off x="381000" y="1058863"/>
            <a:ext cx="8534400" cy="5494337"/>
          </a:xfrm>
        </p:spPr>
        <p:txBody>
          <a:bodyPr/>
          <a:lstStyle/>
          <a:p>
            <a:pPr algn="just" eaLnBrk="1" hangingPunct="1"/>
            <a:r>
              <a:rPr lang="en-US" dirty="0" smtClean="0">
                <a:solidFill>
                  <a:srgbClr val="CE2700"/>
                </a:solidFill>
              </a:rPr>
              <a:t>Example</a:t>
            </a:r>
          </a:p>
          <a:p>
            <a:pPr algn="just" eaLnBrk="1" hangingPunct="1">
              <a:buFont typeface="Symbol" panose="05050102010706020507" pitchFamily="18" charset="2"/>
              <a:buNone/>
            </a:pPr>
            <a:r>
              <a:rPr lang="en-US" dirty="0" smtClean="0"/>
              <a:t>  A manager has the option of using any one of three machines for a job. The machines and their standard deviations are listed below. Determine which machines are capable if the specifications are 10 mm and 10.8 mm.</a:t>
            </a:r>
          </a:p>
          <a:p>
            <a:pPr algn="just" eaLnBrk="1" hangingPunct="1">
              <a:buFont typeface="Symbol" panose="05050102010706020507" pitchFamily="18" charset="2"/>
              <a:buNone/>
            </a:pPr>
            <a:endParaRPr lang="en-US" dirty="0" smtClean="0"/>
          </a:p>
        </p:txBody>
      </p:sp>
      <p:graphicFrame>
        <p:nvGraphicFramePr>
          <p:cNvPr id="157721" name="Group 25"/>
          <p:cNvGraphicFramePr>
            <a:graphicFrameLocks noGrp="1"/>
          </p:cNvGraphicFramePr>
          <p:nvPr>
            <p:ph sz="half" idx="2"/>
          </p:nvPr>
        </p:nvGraphicFramePr>
        <p:xfrm>
          <a:off x="1981200" y="3813175"/>
          <a:ext cx="6324600" cy="2587728"/>
        </p:xfrm>
        <a:graphic>
          <a:graphicData uri="http://schemas.openxmlformats.org/drawingml/2006/table">
            <a:tbl>
              <a:tblPr/>
              <a:tblGrid>
                <a:gridCol w="3163888"/>
                <a:gridCol w="3160712"/>
              </a:tblGrid>
              <a:tr h="944764">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Machine</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Standard deviation (mm)</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62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A</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0.13</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62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B</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0.08</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62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C</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0.16</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pPr eaLnBrk="1" hangingPunct="1">
              <a:defRPr/>
            </a:pPr>
            <a:r>
              <a:rPr lang="en-US" dirty="0" smtClean="0"/>
              <a:t>Capability analysis</a:t>
            </a:r>
          </a:p>
        </p:txBody>
      </p:sp>
      <p:sp>
        <p:nvSpPr>
          <p:cNvPr id="82947" name="Rectangle 3"/>
          <p:cNvSpPr>
            <a:spLocks noGrp="1" noChangeArrowheads="1"/>
          </p:cNvSpPr>
          <p:nvPr>
            <p:ph type="body" sz="half" idx="1"/>
          </p:nvPr>
        </p:nvSpPr>
        <p:spPr>
          <a:xfrm>
            <a:off x="381000" y="1058863"/>
            <a:ext cx="8534400" cy="5570537"/>
          </a:xfrm>
        </p:spPr>
        <p:txBody>
          <a:bodyPr/>
          <a:lstStyle/>
          <a:p>
            <a:pPr eaLnBrk="1" hangingPunct="1"/>
            <a:r>
              <a:rPr lang="en-US" dirty="0" smtClean="0">
                <a:solidFill>
                  <a:srgbClr val="CE2700"/>
                </a:solidFill>
              </a:rPr>
              <a:t>Solution</a:t>
            </a:r>
            <a:endParaRPr lang="ar-EG" dirty="0" smtClean="0">
              <a:solidFill>
                <a:srgbClr val="CE2700"/>
              </a:solidFill>
            </a:endParaRPr>
          </a:p>
          <a:p>
            <a:pPr eaLnBrk="1" hangingPunct="1">
              <a:buFont typeface="Symbol" panose="05050102010706020507" pitchFamily="18" charset="2"/>
              <a:buNone/>
            </a:pPr>
            <a:r>
              <a:rPr lang="en-US" dirty="0" smtClean="0">
                <a:solidFill>
                  <a:srgbClr val="CE2700"/>
                </a:solidFill>
              </a:rPr>
              <a:t>Capability = 6</a:t>
            </a:r>
            <a:r>
              <a:rPr lang="en-US" dirty="0" smtClean="0">
                <a:solidFill>
                  <a:srgbClr val="CE2700"/>
                </a:solidFill>
                <a:sym typeface="Symbol" panose="05050102010706020507" pitchFamily="18" charset="2"/>
              </a:rPr>
              <a:t></a:t>
            </a:r>
          </a:p>
        </p:txBody>
      </p:sp>
      <p:graphicFrame>
        <p:nvGraphicFramePr>
          <p:cNvPr id="159838" name="Group 94"/>
          <p:cNvGraphicFramePr>
            <a:graphicFrameLocks noGrp="1"/>
          </p:cNvGraphicFramePr>
          <p:nvPr>
            <p:ph sz="half" idx="2"/>
          </p:nvPr>
        </p:nvGraphicFramePr>
        <p:xfrm>
          <a:off x="533400" y="2286000"/>
          <a:ext cx="8224838" cy="2499264"/>
        </p:xfrm>
        <a:graphic>
          <a:graphicData uri="http://schemas.openxmlformats.org/drawingml/2006/table">
            <a:tbl>
              <a:tblPr/>
              <a:tblGrid>
                <a:gridCol w="1600200"/>
                <a:gridCol w="2667000"/>
                <a:gridCol w="2133600"/>
                <a:gridCol w="1824038"/>
              </a:tblGrid>
              <a:tr h="94464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Machine</a:t>
                      </a:r>
                    </a:p>
                  </a:txBody>
                  <a:tcPr marT="45708" marB="457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Standard deviation (mm)</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Machine capability</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Capable</a:t>
                      </a:r>
                    </a:p>
                  </a:txBody>
                  <a:tcPr marT="45708" marB="457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02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A</a:t>
                      </a:r>
                    </a:p>
                  </a:txBody>
                  <a:tcPr marT="45708" marB="457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0.13</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0.78</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Yes</a:t>
                      </a:r>
                    </a:p>
                  </a:txBody>
                  <a:tcPr marT="45708" marB="457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02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B</a:t>
                      </a:r>
                    </a:p>
                  </a:txBody>
                  <a:tcPr marT="45708" marB="457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0.08</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0.48</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Yes</a:t>
                      </a:r>
                    </a:p>
                  </a:txBody>
                  <a:tcPr marT="45708" marB="457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02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C</a:t>
                      </a:r>
                    </a:p>
                  </a:txBody>
                  <a:tcPr marT="45708" marB="457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0.16</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0.96</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No</a:t>
                      </a:r>
                    </a:p>
                  </a:txBody>
                  <a:tcPr marT="45708" marB="457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2975" name="Text Box 95"/>
          <p:cNvSpPr txBox="1">
            <a:spLocks noChangeArrowheads="1"/>
          </p:cNvSpPr>
          <p:nvPr/>
        </p:nvSpPr>
        <p:spPr bwMode="auto">
          <a:xfrm>
            <a:off x="457200" y="5181600"/>
            <a:ext cx="830580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b="0" dirty="0">
                <a:solidFill>
                  <a:srgbClr val="2237A0"/>
                </a:solidFill>
              </a:rPr>
              <a:t>It is clear that machine A and machine B are capable, since the capability is less than the specification width (10.8 – 10 = 0.8)</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pPr eaLnBrk="1" hangingPunct="1">
              <a:defRPr/>
            </a:pPr>
            <a:r>
              <a:rPr lang="en-US" smtClean="0"/>
              <a:t>Capability ratio</a:t>
            </a:r>
          </a:p>
        </p:txBody>
      </p:sp>
      <p:sp>
        <p:nvSpPr>
          <p:cNvPr id="83971" name="Rectangle 3"/>
          <p:cNvSpPr>
            <a:spLocks noGrp="1" noChangeArrowheads="1"/>
          </p:cNvSpPr>
          <p:nvPr>
            <p:ph type="body" sz="half" idx="1"/>
          </p:nvPr>
        </p:nvSpPr>
        <p:spPr>
          <a:xfrm>
            <a:off x="381000" y="838200"/>
            <a:ext cx="8458200" cy="5715000"/>
          </a:xfrm>
        </p:spPr>
        <p:txBody>
          <a:bodyPr/>
          <a:lstStyle/>
          <a:p>
            <a:pPr eaLnBrk="1" hangingPunct="1">
              <a:buFont typeface="Symbol" panose="05050102010706020507" pitchFamily="18" charset="2"/>
              <a:buNone/>
            </a:pPr>
            <a:r>
              <a:rPr lang="en-US" b="1" u="sng" dirty="0" smtClean="0">
                <a:solidFill>
                  <a:srgbClr val="CE2700"/>
                </a:solidFill>
              </a:rPr>
              <a:t>Example</a:t>
            </a:r>
          </a:p>
          <a:p>
            <a:pPr eaLnBrk="1" hangingPunct="1">
              <a:buFont typeface="Symbol" panose="05050102010706020507" pitchFamily="18" charset="2"/>
              <a:buNone/>
            </a:pPr>
            <a:r>
              <a:rPr lang="en-US" dirty="0" smtClean="0">
                <a:solidFill>
                  <a:srgbClr val="CE2700"/>
                </a:solidFill>
              </a:rPr>
              <a:t>  </a:t>
            </a:r>
            <a:r>
              <a:rPr lang="en-US" dirty="0" smtClean="0">
                <a:solidFill>
                  <a:srgbClr val="2237A0"/>
                </a:solidFill>
              </a:rPr>
              <a:t>Compute the process  capability ratio for each machine in the previous example</a:t>
            </a:r>
          </a:p>
          <a:p>
            <a:pPr eaLnBrk="1" hangingPunct="1">
              <a:buFont typeface="Symbol" panose="05050102010706020507" pitchFamily="18" charset="2"/>
              <a:buNone/>
            </a:pPr>
            <a:r>
              <a:rPr lang="en-US" b="1" u="sng" dirty="0" smtClean="0">
                <a:solidFill>
                  <a:srgbClr val="CE2700"/>
                </a:solidFill>
              </a:rPr>
              <a:t>Solution</a:t>
            </a:r>
            <a:endParaRPr lang="ar-EG" b="1" u="sng" dirty="0" smtClean="0">
              <a:solidFill>
                <a:srgbClr val="CE2700"/>
              </a:solidFill>
            </a:endParaRPr>
          </a:p>
          <a:p>
            <a:pPr eaLnBrk="1" hangingPunct="1">
              <a:buFont typeface="Symbol" panose="05050102010706020507" pitchFamily="18" charset="2"/>
              <a:buNone/>
            </a:pPr>
            <a:endParaRPr lang="en-US" sz="2800" b="1" u="sng" dirty="0" smtClean="0">
              <a:solidFill>
                <a:srgbClr val="CE2700"/>
              </a:solidFill>
            </a:endParaRPr>
          </a:p>
        </p:txBody>
      </p:sp>
      <p:graphicFrame>
        <p:nvGraphicFramePr>
          <p:cNvPr id="161847" name="Group 55"/>
          <p:cNvGraphicFramePr>
            <a:graphicFrameLocks noGrp="1"/>
          </p:cNvGraphicFramePr>
          <p:nvPr>
            <p:ph sz="half" idx="2"/>
            <p:extLst>
              <p:ext uri="{D42A27DB-BD31-4B8C-83A1-F6EECF244321}">
                <p14:modId xmlns="" xmlns:p14="http://schemas.microsoft.com/office/powerpoint/2010/main" val="180848009"/>
              </p:ext>
            </p:extLst>
          </p:nvPr>
        </p:nvGraphicFramePr>
        <p:xfrm>
          <a:off x="381000" y="2895600"/>
          <a:ext cx="8763000" cy="2967039"/>
        </p:xfrm>
        <a:graphic>
          <a:graphicData uri="http://schemas.openxmlformats.org/drawingml/2006/table">
            <a:tbl>
              <a:tblPr/>
              <a:tblGrid>
                <a:gridCol w="1471613"/>
                <a:gridCol w="1576387"/>
                <a:gridCol w="1676400"/>
                <a:gridCol w="2514600"/>
                <a:gridCol w="1524000"/>
              </a:tblGrid>
              <a:tr h="13716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dirty="0" smtClean="0">
                          <a:ln>
                            <a:noFill/>
                          </a:ln>
                          <a:solidFill>
                            <a:srgbClr val="CE2700"/>
                          </a:solidFill>
                          <a:effectLst/>
                          <a:latin typeface="Times New Roman" pitchFamily="18" charset="0"/>
                        </a:rPr>
                        <a:t>Machine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Standard deviation (mm)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Machine capability 6</a:t>
                      </a:r>
                      <a:r>
                        <a:rPr kumimoji="0" lang="en-US" sz="2800" b="0" i="0" u="none" strike="noStrike" cap="none" normalizeH="0" baseline="0" smtClean="0">
                          <a:ln>
                            <a:noFill/>
                          </a:ln>
                          <a:solidFill>
                            <a:srgbClr val="CE2700"/>
                          </a:solidFill>
                          <a:effectLst/>
                          <a:latin typeface="Times New Roman" pitchFamily="18" charset="0"/>
                          <a:sym typeface="Symbol" pitchFamily="18" charset="2"/>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C</a:t>
                      </a:r>
                      <a:r>
                        <a:rPr kumimoji="0" lang="en-US" sz="2800" b="0" i="0" u="none" strike="noStrike" cap="none" normalizeH="0" baseline="-25000" smtClean="0">
                          <a:ln>
                            <a:noFill/>
                          </a:ln>
                          <a:solidFill>
                            <a:srgbClr val="CE2700"/>
                          </a:solidFill>
                          <a:effectLst/>
                          <a:latin typeface="Times New Roman" pitchFamily="18" charset="0"/>
                        </a:rPr>
                        <a:t>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CE2700"/>
                          </a:solidFill>
                          <a:effectLst/>
                          <a:latin typeface="Times New Roman" pitchFamily="18" charset="0"/>
                        </a:rPr>
                        <a:t>Capable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816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0.13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0.78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0.8/0.78= 1.03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863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0.08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0.48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0.8/0.48 = 1.67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Yes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863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0.16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0.96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0.8/0.96 = 0.83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dirty="0" smtClean="0">
                          <a:ln>
                            <a:noFill/>
                          </a:ln>
                          <a:solidFill>
                            <a:srgbClr val="2237A0"/>
                          </a:solidFill>
                          <a:effectLst/>
                          <a:latin typeface="Times New Roman" pitchFamily="18" charset="0"/>
                        </a:rPr>
                        <a:t>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4004" name="Text Box 56"/>
          <p:cNvSpPr txBox="1">
            <a:spLocks noChangeArrowheads="1"/>
          </p:cNvSpPr>
          <p:nvPr/>
        </p:nvSpPr>
        <p:spPr bwMode="auto">
          <a:xfrm>
            <a:off x="457200" y="6172200"/>
            <a:ext cx="84582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sz="2400" b="0" dirty="0">
                <a:solidFill>
                  <a:srgbClr val="FF0066"/>
                </a:solidFill>
                <a:cs typeface="Arial" panose="020B0604020202020204" pitchFamily="34" charset="0"/>
              </a:rPr>
              <a:t>Only machine B is capable because its ratio exceed 1.33</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a:grpSpLocks/>
          </p:cNvGrpSpPr>
          <p:nvPr/>
        </p:nvGrpSpPr>
        <p:grpSpPr bwMode="auto">
          <a:xfrm>
            <a:off x="685800" y="1295400"/>
            <a:ext cx="8058150" cy="4352925"/>
            <a:chOff x="522" y="1002"/>
            <a:chExt cx="5076" cy="2742"/>
          </a:xfrm>
        </p:grpSpPr>
        <p:graphicFrame>
          <p:nvGraphicFramePr>
            <p:cNvPr id="27650" name="Object 3"/>
            <p:cNvGraphicFramePr>
              <a:graphicFrameLocks/>
            </p:cNvGraphicFramePr>
            <p:nvPr/>
          </p:nvGraphicFramePr>
          <p:xfrm>
            <a:off x="710" y="1113"/>
            <a:ext cx="4652" cy="1826"/>
          </p:xfrm>
          <a:graphic>
            <a:graphicData uri="http://schemas.openxmlformats.org/presentationml/2006/ole">
              <p:oleObj spid="_x0000_s27650" r:id="rId3" imgW="6523038" imgH="2351088" progId="">
                <p:embed/>
              </p:oleObj>
            </a:graphicData>
          </a:graphic>
        </p:graphicFrame>
        <p:sp>
          <p:nvSpPr>
            <p:cNvPr id="27653" name="Line 4"/>
            <p:cNvSpPr>
              <a:spLocks noChangeShapeType="1"/>
            </p:cNvSpPr>
            <p:nvPr/>
          </p:nvSpPr>
          <p:spPr bwMode="auto">
            <a:xfrm>
              <a:off x="522" y="2800"/>
              <a:ext cx="484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654" name="Line 5"/>
            <p:cNvSpPr>
              <a:spLocks noChangeShapeType="1"/>
            </p:cNvSpPr>
            <p:nvPr/>
          </p:nvSpPr>
          <p:spPr bwMode="auto">
            <a:xfrm flipV="1">
              <a:off x="1290" y="1449"/>
              <a:ext cx="0" cy="2256"/>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655" name="Line 6"/>
            <p:cNvSpPr>
              <a:spLocks noChangeShapeType="1"/>
            </p:cNvSpPr>
            <p:nvPr/>
          </p:nvSpPr>
          <p:spPr bwMode="auto">
            <a:xfrm flipV="1">
              <a:off x="1770" y="2073"/>
              <a:ext cx="0" cy="1344"/>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656" name="Line 7"/>
            <p:cNvSpPr>
              <a:spLocks noChangeShapeType="1"/>
            </p:cNvSpPr>
            <p:nvPr/>
          </p:nvSpPr>
          <p:spPr bwMode="auto">
            <a:xfrm flipV="1">
              <a:off x="4074" y="2073"/>
              <a:ext cx="0" cy="1344"/>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657" name="Line 8"/>
            <p:cNvSpPr>
              <a:spLocks noChangeShapeType="1"/>
            </p:cNvSpPr>
            <p:nvPr/>
          </p:nvSpPr>
          <p:spPr bwMode="auto">
            <a:xfrm flipV="1">
              <a:off x="4602" y="1449"/>
              <a:ext cx="0" cy="2256"/>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658" name="Text Box 9"/>
            <p:cNvSpPr txBox="1">
              <a:spLocks noChangeArrowheads="1"/>
            </p:cNvSpPr>
            <p:nvPr/>
          </p:nvSpPr>
          <p:spPr bwMode="auto">
            <a:xfrm>
              <a:off x="2622" y="2869"/>
              <a:ext cx="580" cy="4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a:solidFill>
                    <a:srgbClr val="CE2700"/>
                  </a:solidFill>
                  <a:latin typeface="Times New Roman" panose="02020603050405020304" pitchFamily="18" charset="0"/>
                </a:rPr>
                <a:t>Process</a:t>
              </a:r>
              <a:br>
                <a:rPr lang="en-US">
                  <a:solidFill>
                    <a:srgbClr val="CE2700"/>
                  </a:solidFill>
                  <a:latin typeface="Times New Roman" panose="02020603050405020304" pitchFamily="18" charset="0"/>
                </a:rPr>
              </a:br>
              <a:r>
                <a:rPr lang="en-US">
                  <a:solidFill>
                    <a:srgbClr val="CE2700"/>
                  </a:solidFill>
                  <a:latin typeface="Times New Roman" panose="02020603050405020304" pitchFamily="18" charset="0"/>
                </a:rPr>
                <a:t>mean</a:t>
              </a:r>
            </a:p>
          </p:txBody>
        </p:sp>
        <p:sp>
          <p:nvSpPr>
            <p:cNvPr id="27659" name="Line 10"/>
            <p:cNvSpPr>
              <a:spLocks noChangeShapeType="1"/>
            </p:cNvSpPr>
            <p:nvPr/>
          </p:nvSpPr>
          <p:spPr bwMode="auto">
            <a:xfrm>
              <a:off x="2922" y="2745"/>
              <a:ext cx="0" cy="96"/>
            </a:xfrm>
            <a:prstGeom prst="line">
              <a:avLst/>
            </a:prstGeom>
            <a:noFill/>
            <a:ln w="12700">
              <a:solidFill>
                <a:srgbClr val="701A5C"/>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660" name="Text Box 11"/>
            <p:cNvSpPr txBox="1">
              <a:spLocks noChangeArrowheads="1"/>
            </p:cNvSpPr>
            <p:nvPr/>
          </p:nvSpPr>
          <p:spPr bwMode="auto">
            <a:xfrm>
              <a:off x="887" y="1026"/>
              <a:ext cx="967" cy="4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sz="2000">
                  <a:solidFill>
                    <a:srgbClr val="CE2700"/>
                  </a:solidFill>
                  <a:latin typeface="Times New Roman" panose="02020603050405020304" pitchFamily="18" charset="0"/>
                </a:rPr>
                <a:t>Lower</a:t>
              </a:r>
              <a:br>
                <a:rPr lang="en-US" sz="2000">
                  <a:solidFill>
                    <a:srgbClr val="CE2700"/>
                  </a:solidFill>
                  <a:latin typeface="Times New Roman" panose="02020603050405020304" pitchFamily="18" charset="0"/>
                </a:rPr>
              </a:br>
              <a:r>
                <a:rPr lang="en-US" sz="2000">
                  <a:solidFill>
                    <a:srgbClr val="CE2700"/>
                  </a:solidFill>
                  <a:latin typeface="Times New Roman" panose="02020603050405020304" pitchFamily="18" charset="0"/>
                </a:rPr>
                <a:t>specification</a:t>
              </a:r>
              <a:endParaRPr lang="en-US">
                <a:solidFill>
                  <a:srgbClr val="CE2700"/>
                </a:solidFill>
                <a:latin typeface="Times New Roman" panose="02020603050405020304" pitchFamily="18" charset="0"/>
              </a:endParaRPr>
            </a:p>
          </p:txBody>
        </p:sp>
        <p:sp>
          <p:nvSpPr>
            <p:cNvPr id="27661" name="Text Box 12"/>
            <p:cNvSpPr txBox="1">
              <a:spLocks noChangeArrowheads="1"/>
            </p:cNvSpPr>
            <p:nvPr/>
          </p:nvSpPr>
          <p:spPr bwMode="auto">
            <a:xfrm>
              <a:off x="4113" y="1002"/>
              <a:ext cx="967" cy="4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sz="2000">
                  <a:solidFill>
                    <a:srgbClr val="CE2700"/>
                  </a:solidFill>
                  <a:latin typeface="Times New Roman" panose="02020603050405020304" pitchFamily="18" charset="0"/>
                </a:rPr>
                <a:t>Upper</a:t>
              </a:r>
              <a:br>
                <a:rPr lang="en-US" sz="2000">
                  <a:solidFill>
                    <a:srgbClr val="CE2700"/>
                  </a:solidFill>
                  <a:latin typeface="Times New Roman" panose="02020603050405020304" pitchFamily="18" charset="0"/>
                </a:rPr>
              </a:br>
              <a:r>
                <a:rPr lang="en-US" sz="2000">
                  <a:solidFill>
                    <a:srgbClr val="CE2700"/>
                  </a:solidFill>
                  <a:latin typeface="Times New Roman" panose="02020603050405020304" pitchFamily="18" charset="0"/>
                </a:rPr>
                <a:t>specification</a:t>
              </a:r>
              <a:endParaRPr lang="en-US">
                <a:solidFill>
                  <a:srgbClr val="CE2700"/>
                </a:solidFill>
                <a:latin typeface="Times New Roman" panose="02020603050405020304" pitchFamily="18" charset="0"/>
              </a:endParaRPr>
            </a:p>
          </p:txBody>
        </p:sp>
        <p:sp>
          <p:nvSpPr>
            <p:cNvPr id="27662" name="Text Box 13"/>
            <p:cNvSpPr txBox="1">
              <a:spLocks noChangeArrowheads="1"/>
            </p:cNvSpPr>
            <p:nvPr/>
          </p:nvSpPr>
          <p:spPr bwMode="auto">
            <a:xfrm>
              <a:off x="1424" y="1617"/>
              <a:ext cx="756"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latin typeface="Times New Roman" panose="02020603050405020304" pitchFamily="18" charset="0"/>
                </a:rPr>
                <a:t>1.350 ppm</a:t>
              </a:r>
            </a:p>
          </p:txBody>
        </p:sp>
        <p:sp>
          <p:nvSpPr>
            <p:cNvPr id="27663" name="Text Box 14"/>
            <p:cNvSpPr txBox="1">
              <a:spLocks noChangeArrowheads="1"/>
            </p:cNvSpPr>
            <p:nvPr/>
          </p:nvSpPr>
          <p:spPr bwMode="auto">
            <a:xfrm>
              <a:off x="3882" y="1641"/>
              <a:ext cx="756"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latin typeface="Times New Roman" panose="02020603050405020304" pitchFamily="18" charset="0"/>
                </a:rPr>
                <a:t>1.350 ppm</a:t>
              </a:r>
            </a:p>
          </p:txBody>
        </p:sp>
        <p:sp>
          <p:nvSpPr>
            <p:cNvPr id="27664" name="Text Box 15"/>
            <p:cNvSpPr txBox="1">
              <a:spLocks noChangeArrowheads="1"/>
            </p:cNvSpPr>
            <p:nvPr/>
          </p:nvSpPr>
          <p:spPr bwMode="auto">
            <a:xfrm>
              <a:off x="522" y="2073"/>
              <a:ext cx="612"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latin typeface="Times New Roman" panose="02020603050405020304" pitchFamily="18" charset="0"/>
                </a:rPr>
                <a:t>1.7 ppm</a:t>
              </a:r>
            </a:p>
          </p:txBody>
        </p:sp>
        <p:sp>
          <p:nvSpPr>
            <p:cNvPr id="27665" name="Text Box 16"/>
            <p:cNvSpPr txBox="1">
              <a:spLocks noChangeArrowheads="1"/>
            </p:cNvSpPr>
            <p:nvPr/>
          </p:nvSpPr>
          <p:spPr bwMode="auto">
            <a:xfrm>
              <a:off x="4986" y="2073"/>
              <a:ext cx="612"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latin typeface="Times New Roman" panose="02020603050405020304" pitchFamily="18" charset="0"/>
                </a:rPr>
                <a:t>1.7 ppm</a:t>
              </a:r>
            </a:p>
          </p:txBody>
        </p:sp>
        <p:sp>
          <p:nvSpPr>
            <p:cNvPr id="27666" name="Line 17"/>
            <p:cNvSpPr>
              <a:spLocks noChangeShapeType="1"/>
            </p:cNvSpPr>
            <p:nvPr/>
          </p:nvSpPr>
          <p:spPr bwMode="auto">
            <a:xfrm flipH="1">
              <a:off x="4746" y="2313"/>
              <a:ext cx="528" cy="384"/>
            </a:xfrm>
            <a:prstGeom prst="line">
              <a:avLst/>
            </a:prstGeom>
            <a:noFill/>
            <a:ln w="12700">
              <a:solidFill>
                <a:srgbClr val="701A5C"/>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7667" name="Line 18"/>
            <p:cNvSpPr>
              <a:spLocks noChangeShapeType="1"/>
            </p:cNvSpPr>
            <p:nvPr/>
          </p:nvSpPr>
          <p:spPr bwMode="auto">
            <a:xfrm>
              <a:off x="762" y="2265"/>
              <a:ext cx="432" cy="432"/>
            </a:xfrm>
            <a:prstGeom prst="line">
              <a:avLst/>
            </a:prstGeom>
            <a:noFill/>
            <a:ln w="12700">
              <a:solidFill>
                <a:srgbClr val="701A5C"/>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7668" name="Line 21"/>
            <p:cNvSpPr>
              <a:spLocks noChangeShapeType="1"/>
            </p:cNvSpPr>
            <p:nvPr/>
          </p:nvSpPr>
          <p:spPr bwMode="auto">
            <a:xfrm>
              <a:off x="1578" y="1833"/>
              <a:ext cx="0" cy="720"/>
            </a:xfrm>
            <a:prstGeom prst="line">
              <a:avLst/>
            </a:prstGeom>
            <a:noFill/>
            <a:ln w="12700">
              <a:solidFill>
                <a:srgbClr val="701A5C"/>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7669" name="Line 22"/>
            <p:cNvSpPr>
              <a:spLocks noChangeShapeType="1"/>
            </p:cNvSpPr>
            <p:nvPr/>
          </p:nvSpPr>
          <p:spPr bwMode="auto">
            <a:xfrm>
              <a:off x="4266" y="1833"/>
              <a:ext cx="0" cy="720"/>
            </a:xfrm>
            <a:prstGeom prst="line">
              <a:avLst/>
            </a:prstGeom>
            <a:noFill/>
            <a:ln w="12700">
              <a:solidFill>
                <a:srgbClr val="701A5C"/>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7670" name="Line 23"/>
            <p:cNvSpPr>
              <a:spLocks noChangeShapeType="1"/>
            </p:cNvSpPr>
            <p:nvPr/>
          </p:nvSpPr>
          <p:spPr bwMode="auto">
            <a:xfrm>
              <a:off x="1818" y="3321"/>
              <a:ext cx="2256" cy="0"/>
            </a:xfrm>
            <a:prstGeom prst="line">
              <a:avLst/>
            </a:prstGeom>
            <a:noFill/>
            <a:ln w="12700">
              <a:solidFill>
                <a:srgbClr val="701A5C"/>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7671" name="Line 24"/>
            <p:cNvSpPr>
              <a:spLocks noChangeShapeType="1"/>
            </p:cNvSpPr>
            <p:nvPr/>
          </p:nvSpPr>
          <p:spPr bwMode="auto">
            <a:xfrm>
              <a:off x="1338" y="3657"/>
              <a:ext cx="3264" cy="0"/>
            </a:xfrm>
            <a:prstGeom prst="line">
              <a:avLst/>
            </a:prstGeom>
            <a:noFill/>
            <a:ln w="12700">
              <a:solidFill>
                <a:srgbClr val="701A5C"/>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7672" name="Text Box 25"/>
            <p:cNvSpPr txBox="1">
              <a:spLocks noChangeArrowheads="1"/>
            </p:cNvSpPr>
            <p:nvPr/>
          </p:nvSpPr>
          <p:spPr bwMode="auto">
            <a:xfrm>
              <a:off x="2490" y="3225"/>
              <a:ext cx="814" cy="231"/>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latin typeface="Times New Roman" panose="02020603050405020304" pitchFamily="18" charset="0"/>
                </a:rPr>
                <a:t>+/- 3 Sigma</a:t>
              </a:r>
            </a:p>
          </p:txBody>
        </p:sp>
        <p:sp>
          <p:nvSpPr>
            <p:cNvPr id="27673" name="Text Box 26"/>
            <p:cNvSpPr txBox="1">
              <a:spLocks noChangeArrowheads="1"/>
            </p:cNvSpPr>
            <p:nvPr/>
          </p:nvSpPr>
          <p:spPr bwMode="auto">
            <a:xfrm>
              <a:off x="2490" y="3513"/>
              <a:ext cx="814" cy="231"/>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latin typeface="Times New Roman" panose="02020603050405020304" pitchFamily="18" charset="0"/>
                </a:rPr>
                <a:t>+/- 6 Sigma</a:t>
              </a:r>
            </a:p>
          </p:txBody>
        </p:sp>
      </p:grpSp>
      <p:sp>
        <p:nvSpPr>
          <p:cNvPr id="50203" name="Rectangle 27"/>
          <p:cNvSpPr>
            <a:spLocks noChangeArrowheads="1"/>
          </p:cNvSpPr>
          <p:nvPr/>
        </p:nvSpPr>
        <p:spPr bwMode="auto">
          <a:xfrm>
            <a:off x="0" y="341313"/>
            <a:ext cx="9144000" cy="477837"/>
          </a:xfrm>
          <a:prstGeom prst="rect">
            <a:avLst/>
          </a:prstGeom>
          <a:noFill/>
          <a:ln w="12700">
            <a:noFill/>
            <a:miter lim="800000"/>
            <a:headEnd/>
            <a:tailEnd/>
          </a:ln>
          <a:effectLst/>
        </p:spPr>
        <p:txBody>
          <a:bodyPr lIns="90488" tIns="44450" rIns="90488" bIns="44450" anchor="b"/>
          <a:lstStyle/>
          <a:p>
            <a:pPr algn="ctr" eaLnBrk="0" hangingPunct="0">
              <a:defRPr/>
            </a:pPr>
            <a:r>
              <a:rPr lang="en-US" sz="2800" dirty="0">
                <a:cs typeface="Arial" panose="020B0604020202020204" pitchFamily="34" charset="0"/>
              </a:rPr>
              <a:t>3 Sigma and 6 Sigma Quality</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609600" y="152400"/>
            <a:ext cx="7772400" cy="1143000"/>
          </a:xfrm>
        </p:spPr>
        <p:txBody>
          <a:bodyPr/>
          <a:lstStyle/>
          <a:p>
            <a:pPr eaLnBrk="1" hangingPunct="1">
              <a:defRPr/>
            </a:pPr>
            <a:r>
              <a:rPr lang="en-US" dirty="0" err="1" smtClean="0"/>
              <a:t>C</a:t>
            </a:r>
            <a:r>
              <a:rPr lang="en-US" baseline="-25000" dirty="0" err="1" smtClean="0"/>
              <a:t>pk</a:t>
            </a:r>
            <a:r>
              <a:rPr lang="en-US" dirty="0" smtClean="0"/>
              <a:t> ratio</a:t>
            </a:r>
          </a:p>
        </p:txBody>
      </p:sp>
      <p:sp>
        <p:nvSpPr>
          <p:cNvPr id="84995" name="Rectangle 3"/>
          <p:cNvSpPr>
            <a:spLocks noGrp="1" noChangeArrowheads="1"/>
          </p:cNvSpPr>
          <p:nvPr>
            <p:ph type="body" idx="1"/>
          </p:nvPr>
        </p:nvSpPr>
        <p:spPr>
          <a:xfrm>
            <a:off x="404812" y="1447800"/>
            <a:ext cx="8739188" cy="5715000"/>
          </a:xfrm>
        </p:spPr>
        <p:txBody>
          <a:bodyPr/>
          <a:lstStyle/>
          <a:p>
            <a:pPr eaLnBrk="1" hangingPunct="1">
              <a:lnSpc>
                <a:spcPct val="90000"/>
              </a:lnSpc>
            </a:pPr>
            <a:r>
              <a:rPr lang="en-US" dirty="0" smtClean="0"/>
              <a:t>If a process is not centered (the mean of the process is not in the center of the specification), a more appropriate measure of process capability is the </a:t>
            </a:r>
            <a:r>
              <a:rPr lang="en-US" dirty="0" err="1" smtClean="0"/>
              <a:t>C</a:t>
            </a:r>
            <a:r>
              <a:rPr lang="en-US" baseline="-25000" dirty="0" err="1" smtClean="0"/>
              <a:t>pk</a:t>
            </a:r>
            <a:r>
              <a:rPr lang="en-US" dirty="0" smtClean="0"/>
              <a:t> ratio, because it does take the process mean  into account.</a:t>
            </a:r>
          </a:p>
          <a:p>
            <a:pPr eaLnBrk="1" hangingPunct="1">
              <a:lnSpc>
                <a:spcPct val="90000"/>
              </a:lnSpc>
            </a:pPr>
            <a:r>
              <a:rPr lang="en-US" dirty="0" smtClean="0">
                <a:solidFill>
                  <a:srgbClr val="2237A0"/>
                </a:solidFill>
              </a:rPr>
              <a:t>The </a:t>
            </a:r>
            <a:r>
              <a:rPr lang="en-US" dirty="0" err="1" smtClean="0">
                <a:solidFill>
                  <a:srgbClr val="2237A0"/>
                </a:solidFill>
              </a:rPr>
              <a:t>C</a:t>
            </a:r>
            <a:r>
              <a:rPr lang="en-US" baseline="-25000" dirty="0" err="1" smtClean="0">
                <a:solidFill>
                  <a:srgbClr val="2237A0"/>
                </a:solidFill>
              </a:rPr>
              <a:t>pk</a:t>
            </a:r>
            <a:r>
              <a:rPr lang="en-US" dirty="0" smtClean="0">
                <a:solidFill>
                  <a:srgbClr val="2237A0"/>
                </a:solidFill>
              </a:rPr>
              <a:t> is equal the smaller of</a:t>
            </a:r>
          </a:p>
          <a:p>
            <a:pPr eaLnBrk="1" hangingPunct="1">
              <a:lnSpc>
                <a:spcPct val="90000"/>
              </a:lnSpc>
              <a:buFont typeface="Symbol" panose="05050102010706020507" pitchFamily="18" charset="2"/>
              <a:buNone/>
            </a:pPr>
            <a:r>
              <a:rPr lang="en-US" dirty="0" smtClean="0">
                <a:solidFill>
                  <a:srgbClr val="CE2700"/>
                </a:solidFill>
              </a:rPr>
              <a:t>Upper specification – process mean</a:t>
            </a:r>
          </a:p>
          <a:p>
            <a:pPr eaLnBrk="1" hangingPunct="1">
              <a:lnSpc>
                <a:spcPct val="90000"/>
              </a:lnSpc>
              <a:buFont typeface="Symbol" panose="05050102010706020507" pitchFamily="18" charset="2"/>
              <a:buNone/>
            </a:pPr>
            <a:r>
              <a:rPr lang="en-US" dirty="0" smtClean="0">
                <a:solidFill>
                  <a:srgbClr val="CE2700"/>
                </a:solidFill>
              </a:rPr>
              <a:t>                            3</a:t>
            </a:r>
            <a:r>
              <a:rPr lang="en-US" dirty="0" smtClean="0">
                <a:solidFill>
                  <a:srgbClr val="CE2700"/>
                </a:solidFill>
                <a:sym typeface="Symbol" panose="05050102010706020507" pitchFamily="18" charset="2"/>
              </a:rPr>
              <a:t></a:t>
            </a:r>
          </a:p>
          <a:p>
            <a:pPr eaLnBrk="1" hangingPunct="1">
              <a:lnSpc>
                <a:spcPct val="90000"/>
              </a:lnSpc>
              <a:buFont typeface="Symbol" panose="05050102010706020507" pitchFamily="18" charset="2"/>
              <a:buNone/>
            </a:pPr>
            <a:r>
              <a:rPr lang="en-US" dirty="0" smtClean="0">
                <a:solidFill>
                  <a:srgbClr val="CE2700"/>
                </a:solidFill>
                <a:sym typeface="Symbol" panose="05050102010706020507" pitchFamily="18" charset="2"/>
              </a:rPr>
              <a:t>And</a:t>
            </a:r>
          </a:p>
          <a:p>
            <a:pPr eaLnBrk="1" hangingPunct="1">
              <a:lnSpc>
                <a:spcPct val="90000"/>
              </a:lnSpc>
              <a:buFont typeface="Symbol" panose="05050102010706020507" pitchFamily="18" charset="2"/>
              <a:buNone/>
            </a:pPr>
            <a:r>
              <a:rPr lang="en-US" dirty="0" smtClean="0">
                <a:solidFill>
                  <a:srgbClr val="CE2700"/>
                </a:solidFill>
                <a:sym typeface="Symbol" panose="05050102010706020507" pitchFamily="18" charset="2"/>
              </a:rPr>
              <a:t>Process mean – lower specification</a:t>
            </a:r>
          </a:p>
          <a:p>
            <a:pPr eaLnBrk="1" hangingPunct="1">
              <a:lnSpc>
                <a:spcPct val="90000"/>
              </a:lnSpc>
              <a:buFont typeface="Symbol" panose="05050102010706020507" pitchFamily="18" charset="2"/>
              <a:buNone/>
            </a:pPr>
            <a:r>
              <a:rPr lang="en-US" dirty="0" smtClean="0">
                <a:solidFill>
                  <a:srgbClr val="CE2700"/>
                </a:solidFill>
                <a:sym typeface="Symbol" panose="05050102010706020507" pitchFamily="18" charset="2"/>
              </a:rPr>
              <a:t>                          3 </a:t>
            </a:r>
          </a:p>
          <a:p>
            <a:pPr eaLnBrk="1" hangingPunct="1">
              <a:lnSpc>
                <a:spcPct val="90000"/>
              </a:lnSpc>
              <a:buFont typeface="Symbol" panose="05050102010706020507" pitchFamily="18" charset="2"/>
              <a:buNone/>
            </a:pPr>
            <a:endParaRPr lang="en-US" dirty="0" smtClean="0">
              <a:solidFill>
                <a:srgbClr val="CE2700"/>
              </a:solidFill>
              <a:sym typeface="Symbol" panose="05050102010706020507" pitchFamily="18" charset="2"/>
            </a:endParaRPr>
          </a:p>
        </p:txBody>
      </p:sp>
      <p:sp>
        <p:nvSpPr>
          <p:cNvPr id="84996" name="Line 4"/>
          <p:cNvSpPr>
            <a:spLocks noChangeShapeType="1"/>
          </p:cNvSpPr>
          <p:nvPr/>
        </p:nvSpPr>
        <p:spPr bwMode="auto">
          <a:xfrm>
            <a:off x="381000" y="3276600"/>
            <a:ext cx="5715000" cy="0"/>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4997" name="Line 5"/>
          <p:cNvSpPr>
            <a:spLocks noChangeShapeType="1"/>
          </p:cNvSpPr>
          <p:nvPr/>
        </p:nvSpPr>
        <p:spPr bwMode="auto">
          <a:xfrm>
            <a:off x="457200" y="4800600"/>
            <a:ext cx="6172200" cy="0"/>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eaLnBrk="1" hangingPunct="1">
              <a:defRPr/>
            </a:pPr>
            <a:r>
              <a:rPr lang="en-US" sz="2800" b="1" dirty="0" err="1" smtClean="0">
                <a:solidFill>
                  <a:schemeClr val="tx1"/>
                </a:solidFill>
                <a:effectLst/>
                <a:latin typeface="Arial" panose="020B0604020202020204" pitchFamily="34" charset="0"/>
                <a:cs typeface="Arial" panose="020B0604020202020204" pitchFamily="34" charset="0"/>
              </a:rPr>
              <a:t>C</a:t>
            </a:r>
            <a:r>
              <a:rPr lang="en-US" sz="2800" b="1" baseline="-25000" dirty="0" err="1" smtClean="0">
                <a:solidFill>
                  <a:schemeClr val="tx1"/>
                </a:solidFill>
                <a:effectLst/>
                <a:latin typeface="Arial" panose="020B0604020202020204" pitchFamily="34" charset="0"/>
                <a:cs typeface="Arial" panose="020B0604020202020204" pitchFamily="34" charset="0"/>
              </a:rPr>
              <a:t>pk</a:t>
            </a:r>
            <a:r>
              <a:rPr lang="en-US" sz="2800" b="1" dirty="0" smtClean="0">
                <a:solidFill>
                  <a:schemeClr val="tx1"/>
                </a:solidFill>
                <a:effectLst/>
                <a:latin typeface="Arial" panose="020B0604020202020204" pitchFamily="34" charset="0"/>
                <a:cs typeface="Arial" panose="020B0604020202020204" pitchFamily="34" charset="0"/>
              </a:rPr>
              <a:t> Ratio</a:t>
            </a:r>
          </a:p>
        </p:txBody>
      </p:sp>
      <p:sp>
        <p:nvSpPr>
          <p:cNvPr id="28677" name="Rectangle 3"/>
          <p:cNvSpPr>
            <a:spLocks noGrp="1" noChangeArrowheads="1"/>
          </p:cNvSpPr>
          <p:nvPr>
            <p:ph type="body" sz="half" idx="1"/>
          </p:nvPr>
        </p:nvSpPr>
        <p:spPr>
          <a:xfrm>
            <a:off x="381000" y="1058863"/>
            <a:ext cx="8534400" cy="4941887"/>
          </a:xfrm>
        </p:spPr>
        <p:txBody>
          <a:bodyPr/>
          <a:lstStyle/>
          <a:p>
            <a:pPr marL="609600" indent="-609600" eaLnBrk="1" hangingPunct="1"/>
            <a:r>
              <a:rPr lang="en-US" sz="2000" b="1" u="sng" dirty="0" smtClean="0">
                <a:solidFill>
                  <a:srgbClr val="2237A0"/>
                </a:solidFill>
                <a:latin typeface="Arial" panose="020B0604020202020204" pitchFamily="34" charset="0"/>
                <a:cs typeface="Arial" panose="020B0604020202020204" pitchFamily="34" charset="0"/>
              </a:rPr>
              <a:t>Example</a:t>
            </a:r>
          </a:p>
          <a:p>
            <a:pPr marL="609600" indent="-609600" eaLnBrk="1" hangingPunct="1">
              <a:buFont typeface="Symbol" panose="05050102010706020507" pitchFamily="18" charset="2"/>
              <a:buNone/>
            </a:pPr>
            <a:r>
              <a:rPr lang="en-US" sz="2000" dirty="0" smtClean="0">
                <a:latin typeface="Arial" panose="020B0604020202020204" pitchFamily="34" charset="0"/>
                <a:cs typeface="Arial" panose="020B0604020202020204" pitchFamily="34" charset="0"/>
              </a:rPr>
              <a:t>  A process has a mean of 9.2 grams and a standard deviation 0f 0.3 grams. The lower specification limit is 7.5 grams and upper specification limit is 10.5 grams. Compute </a:t>
            </a:r>
            <a:r>
              <a:rPr lang="en-US" sz="2000" dirty="0" err="1" smtClean="0">
                <a:latin typeface="Arial" panose="020B0604020202020204" pitchFamily="34" charset="0"/>
                <a:cs typeface="Arial" panose="020B0604020202020204" pitchFamily="34" charset="0"/>
              </a:rPr>
              <a:t>C</a:t>
            </a:r>
            <a:r>
              <a:rPr lang="en-US" sz="2000" baseline="-25000" dirty="0" err="1" smtClean="0">
                <a:latin typeface="Arial" panose="020B0604020202020204" pitchFamily="34" charset="0"/>
                <a:cs typeface="Arial" panose="020B0604020202020204" pitchFamily="34" charset="0"/>
              </a:rPr>
              <a:t>pk</a:t>
            </a:r>
            <a:endParaRPr lang="en-US" sz="2000" baseline="-25000" dirty="0" smtClean="0">
              <a:latin typeface="Arial" panose="020B0604020202020204" pitchFamily="34" charset="0"/>
              <a:cs typeface="Arial" panose="020B0604020202020204" pitchFamily="34" charset="0"/>
            </a:endParaRPr>
          </a:p>
          <a:p>
            <a:pPr marL="609600" indent="-609600" eaLnBrk="1" hangingPunct="1">
              <a:buFont typeface="Symbol" panose="05050102010706020507" pitchFamily="18" charset="2"/>
              <a:buNone/>
            </a:pPr>
            <a:r>
              <a:rPr lang="en-US" sz="2400" b="1" u="sng" dirty="0" smtClean="0">
                <a:solidFill>
                  <a:srgbClr val="CE2700"/>
                </a:solidFill>
                <a:latin typeface="Arial" panose="020B0604020202020204" pitchFamily="34" charset="0"/>
                <a:cs typeface="Arial" panose="020B0604020202020204" pitchFamily="34" charset="0"/>
              </a:rPr>
              <a:t>Solution</a:t>
            </a:r>
            <a:endParaRPr lang="ar-EG" sz="2400" b="1" u="sng" dirty="0" smtClean="0">
              <a:solidFill>
                <a:srgbClr val="CE2700"/>
              </a:solidFill>
              <a:latin typeface="Arial" panose="020B0604020202020204" pitchFamily="34" charset="0"/>
              <a:cs typeface="Arial" panose="020B0604020202020204" pitchFamily="34" charset="0"/>
            </a:endParaRPr>
          </a:p>
          <a:p>
            <a:pPr marL="609600" indent="-609600" eaLnBrk="1" hangingPunct="1">
              <a:buFont typeface="Symbol" panose="05050102010706020507" pitchFamily="18" charset="2"/>
              <a:buNone/>
            </a:pPr>
            <a:r>
              <a:rPr lang="en-US" sz="2400" dirty="0" smtClean="0">
                <a:solidFill>
                  <a:srgbClr val="CE2700"/>
                </a:solidFill>
                <a:latin typeface="Arial" panose="020B0604020202020204" pitchFamily="34" charset="0"/>
                <a:cs typeface="Arial" panose="020B0604020202020204" pitchFamily="34" charset="0"/>
              </a:rPr>
              <a:t>1. Compute the ratio for the lower specification:</a:t>
            </a:r>
          </a:p>
          <a:p>
            <a:pPr marL="609600" indent="-609600" eaLnBrk="1" hangingPunct="1">
              <a:buFont typeface="Symbol" panose="05050102010706020507" pitchFamily="18" charset="2"/>
              <a:buNone/>
            </a:pPr>
            <a:endParaRPr lang="en-US" sz="2400" dirty="0" smtClean="0">
              <a:solidFill>
                <a:srgbClr val="CE2700"/>
              </a:solidFill>
              <a:latin typeface="Arial" panose="020B0604020202020204" pitchFamily="34" charset="0"/>
              <a:cs typeface="Arial" panose="020B0604020202020204" pitchFamily="34" charset="0"/>
            </a:endParaRPr>
          </a:p>
          <a:p>
            <a:pPr marL="609600" indent="-609600" eaLnBrk="1" hangingPunct="1">
              <a:buFont typeface="Symbol" panose="05050102010706020507" pitchFamily="18" charset="2"/>
              <a:buNone/>
            </a:pPr>
            <a:r>
              <a:rPr lang="en-US" sz="2400" dirty="0" smtClean="0">
                <a:solidFill>
                  <a:srgbClr val="CE2700"/>
                </a:solidFill>
                <a:latin typeface="Arial" panose="020B0604020202020204" pitchFamily="34" charset="0"/>
                <a:cs typeface="Arial" panose="020B0604020202020204" pitchFamily="34" charset="0"/>
              </a:rPr>
              <a:t>2. Compute the ratio for the upper specification:</a:t>
            </a:r>
            <a:r>
              <a:rPr lang="en-US" sz="2400" b="1" u="sng" dirty="0" smtClean="0">
                <a:solidFill>
                  <a:srgbClr val="CE2700"/>
                </a:solidFill>
                <a:latin typeface="Arial" panose="020B0604020202020204" pitchFamily="34" charset="0"/>
                <a:cs typeface="Arial" panose="020B0604020202020204" pitchFamily="34" charset="0"/>
              </a:rPr>
              <a:t> </a:t>
            </a:r>
          </a:p>
        </p:txBody>
      </p:sp>
      <p:graphicFrame>
        <p:nvGraphicFramePr>
          <p:cNvPr id="28674" name="Object 4"/>
          <p:cNvGraphicFramePr>
            <a:graphicFrameLocks noGrp="1" noChangeAspect="1"/>
          </p:cNvGraphicFramePr>
          <p:nvPr>
            <p:ph sz="quarter" idx="2"/>
            <p:extLst>
              <p:ext uri="{D42A27DB-BD31-4B8C-83A1-F6EECF244321}">
                <p14:modId xmlns="" xmlns:p14="http://schemas.microsoft.com/office/powerpoint/2010/main" val="2720868750"/>
              </p:ext>
            </p:extLst>
          </p:nvPr>
        </p:nvGraphicFramePr>
        <p:xfrm>
          <a:off x="1714433" y="3186906"/>
          <a:ext cx="2209800" cy="685800"/>
        </p:xfrm>
        <a:graphic>
          <a:graphicData uri="http://schemas.openxmlformats.org/presentationml/2006/ole">
            <p:oleObj spid="_x0000_s28674" name="Equation" r:id="rId3" imgW="1371600" imgH="419100" progId="Equation.3">
              <p:embed/>
            </p:oleObj>
          </a:graphicData>
        </a:graphic>
      </p:graphicFrame>
      <p:graphicFrame>
        <p:nvGraphicFramePr>
          <p:cNvPr id="28675" name="Object 6"/>
          <p:cNvGraphicFramePr>
            <a:graphicFrameLocks noGrp="1" noChangeAspect="1"/>
          </p:cNvGraphicFramePr>
          <p:nvPr>
            <p:ph sz="quarter" idx="3"/>
            <p:extLst>
              <p:ext uri="{D42A27DB-BD31-4B8C-83A1-F6EECF244321}">
                <p14:modId xmlns="" xmlns:p14="http://schemas.microsoft.com/office/powerpoint/2010/main" val="2870440408"/>
              </p:ext>
            </p:extLst>
          </p:nvPr>
        </p:nvGraphicFramePr>
        <p:xfrm>
          <a:off x="1976437" y="4333478"/>
          <a:ext cx="2062163" cy="603250"/>
        </p:xfrm>
        <a:graphic>
          <a:graphicData uri="http://schemas.openxmlformats.org/presentationml/2006/ole">
            <p:oleObj spid="_x0000_s28675" name="Equation" r:id="rId4" imgW="1422400" imgH="419100" progId="Equation.3">
              <p:embed/>
            </p:oleObj>
          </a:graphicData>
        </a:graphic>
      </p:graphicFrame>
      <p:sp>
        <p:nvSpPr>
          <p:cNvPr id="28678" name="Text Box 8"/>
          <p:cNvSpPr txBox="1">
            <a:spLocks noChangeArrowheads="1"/>
          </p:cNvSpPr>
          <p:nvPr/>
        </p:nvSpPr>
        <p:spPr bwMode="auto">
          <a:xfrm>
            <a:off x="4038600" y="5486400"/>
            <a:ext cx="4876800"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solidFill>
                  <a:srgbClr val="2237A0"/>
                </a:solidFill>
                <a:cs typeface="Arial" panose="020B0604020202020204" pitchFamily="34" charset="0"/>
              </a:rPr>
              <a:t>The smaller of the two ratios is 1.44 (greater than 1.33), so this is the C</a:t>
            </a:r>
            <a:r>
              <a:rPr lang="en-US" baseline="-25000">
                <a:solidFill>
                  <a:srgbClr val="2237A0"/>
                </a:solidFill>
                <a:cs typeface="Arial" panose="020B0604020202020204" pitchFamily="34" charset="0"/>
              </a:rPr>
              <a:t>pk</a:t>
            </a:r>
            <a:r>
              <a:rPr lang="ar-EG" baseline="-25000">
                <a:solidFill>
                  <a:srgbClr val="2237A0"/>
                </a:solidFill>
                <a:cs typeface="Arial" panose="020B0604020202020204" pitchFamily="34" charset="0"/>
              </a:rPr>
              <a:t> </a:t>
            </a:r>
            <a:r>
              <a:rPr lang="en-US" baseline="-25000">
                <a:solidFill>
                  <a:srgbClr val="2237A0"/>
                </a:solidFill>
                <a:cs typeface="Arial" panose="020B0604020202020204" pitchFamily="34" charset="0"/>
              </a:rPr>
              <a:t> </a:t>
            </a:r>
            <a:r>
              <a:rPr lang="en-US">
                <a:solidFill>
                  <a:srgbClr val="2237A0"/>
                </a:solidFill>
                <a:cs typeface="Arial" panose="020B0604020202020204" pitchFamily="34" charset="0"/>
              </a:rPr>
              <a:t>. Therefore, the process is capable</a:t>
            </a:r>
            <a:endParaRPr lang="en-US" baseline="-25000">
              <a:solidFill>
                <a:srgbClr val="2237A0"/>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0"/>
            <a:ext cx="7772400" cy="1143000"/>
          </a:xfrm>
        </p:spPr>
        <p:txBody>
          <a:bodyPr/>
          <a:lstStyle/>
          <a:p>
            <a:pPr eaLnBrk="1" hangingPunct="1">
              <a:defRPr/>
            </a:pPr>
            <a:r>
              <a:rPr lang="en-US" dirty="0" smtClean="0"/>
              <a:t>Improving Process Capability</a:t>
            </a:r>
          </a:p>
        </p:txBody>
      </p:sp>
      <p:sp>
        <p:nvSpPr>
          <p:cNvPr id="86019" name="Rectangle 3"/>
          <p:cNvSpPr>
            <a:spLocks noGrp="1" noChangeArrowheads="1"/>
          </p:cNvSpPr>
          <p:nvPr>
            <p:ph type="body" idx="1"/>
          </p:nvPr>
        </p:nvSpPr>
        <p:spPr>
          <a:xfrm>
            <a:off x="785813" y="1230313"/>
            <a:ext cx="7672387" cy="4941887"/>
          </a:xfrm>
        </p:spPr>
        <p:txBody>
          <a:bodyPr/>
          <a:lstStyle/>
          <a:p>
            <a:pPr eaLnBrk="1" hangingPunct="1"/>
            <a:r>
              <a:rPr lang="en-US" smtClean="0"/>
              <a:t>Simplify the process</a:t>
            </a:r>
          </a:p>
          <a:p>
            <a:pPr eaLnBrk="1" hangingPunct="1"/>
            <a:r>
              <a:rPr lang="en-US" smtClean="0"/>
              <a:t>Standardize the process</a:t>
            </a:r>
          </a:p>
          <a:p>
            <a:pPr eaLnBrk="1" hangingPunct="1"/>
            <a:r>
              <a:rPr lang="en-US" smtClean="0"/>
              <a:t>Mistake-proof</a:t>
            </a:r>
          </a:p>
          <a:p>
            <a:pPr eaLnBrk="1" hangingPunct="1"/>
            <a:r>
              <a:rPr lang="en-US" smtClean="0"/>
              <a:t>Upgrade equipment</a:t>
            </a:r>
          </a:p>
          <a:p>
            <a:pPr eaLnBrk="1" hangingPunct="1"/>
            <a:r>
              <a:rPr lang="en-US" smtClean="0"/>
              <a:t>Automate</a:t>
            </a:r>
          </a:p>
          <a:p>
            <a:pPr eaLnBrk="1" hangingPunct="1"/>
            <a:endParaRPr lang="en-US" smtClean="0"/>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pPr eaLnBrk="1" hangingPunct="1">
              <a:defRPr/>
            </a:pPr>
            <a:r>
              <a:rPr lang="en-US" sz="2800" b="1" dirty="0" smtClean="0">
                <a:solidFill>
                  <a:schemeClr val="tx1"/>
                </a:solidFill>
                <a:effectLst/>
                <a:latin typeface="Arial" panose="020B0604020202020204" pitchFamily="34" charset="0"/>
                <a:cs typeface="Arial" panose="020B0604020202020204" pitchFamily="34" charset="0"/>
              </a:rPr>
              <a:t>Improving Process Capability</a:t>
            </a:r>
          </a:p>
        </p:txBody>
      </p:sp>
      <p:graphicFrame>
        <p:nvGraphicFramePr>
          <p:cNvPr id="167975" name="Group 39"/>
          <p:cNvGraphicFramePr>
            <a:graphicFrameLocks noGrp="1"/>
          </p:cNvGraphicFramePr>
          <p:nvPr>
            <p:ph idx="1"/>
          </p:nvPr>
        </p:nvGraphicFramePr>
        <p:xfrm>
          <a:off x="252413" y="828675"/>
          <a:ext cx="8891587" cy="6029324"/>
        </p:xfrm>
        <a:graphic>
          <a:graphicData uri="http://schemas.openxmlformats.org/drawingml/2006/table">
            <a:tbl>
              <a:tblPr/>
              <a:tblGrid>
                <a:gridCol w="2403475"/>
                <a:gridCol w="6488112"/>
              </a:tblGrid>
              <a:tr h="693701">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dirty="0" smtClean="0">
                          <a:ln>
                            <a:noFill/>
                          </a:ln>
                          <a:solidFill>
                            <a:srgbClr val="CE2700"/>
                          </a:solidFill>
                          <a:effectLst/>
                          <a:latin typeface="Times New Roman" pitchFamily="18" charset="0"/>
                        </a:rPr>
                        <a:t>Method</a:t>
                      </a: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rgbClr val="CE2700"/>
                          </a:solidFill>
                          <a:effectLst/>
                          <a:latin typeface="Times New Roman" pitchFamily="18" charset="0"/>
                        </a:rPr>
                        <a:t>Examples</a:t>
                      </a: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822282">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Simplify</a:t>
                      </a: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Eliminate steps, reduce number of parts</a:t>
                      </a: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825456">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Standardize</a:t>
                      </a: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use standard parts, standard procedure</a:t>
                      </a: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17982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dirty="0" smtClean="0">
                          <a:ln>
                            <a:noFill/>
                          </a:ln>
                          <a:solidFill>
                            <a:schemeClr val="tx1"/>
                          </a:solidFill>
                          <a:effectLst/>
                          <a:latin typeface="Times New Roman" pitchFamily="18" charset="0"/>
                        </a:rPr>
                        <a:t>Make mistake-proof</a:t>
                      </a: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Design parts that can only be assembled the correct way; have simple checks to verify a procedure has been performed correctly</a:t>
                      </a: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94483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Upgrade equipment</a:t>
                      </a: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Replace worn-out equipment; take advantage of technological improvements</a:t>
                      </a: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94483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smtClean="0">
                          <a:ln>
                            <a:noFill/>
                          </a:ln>
                          <a:solidFill>
                            <a:schemeClr val="tx1"/>
                          </a:solidFill>
                          <a:effectLst/>
                          <a:latin typeface="Times New Roman" pitchFamily="18" charset="0"/>
                        </a:rPr>
                        <a:t>Automate</a:t>
                      </a: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000" b="1" i="0" u="none" strike="noStrike" cap="none" normalizeH="0" baseline="0" dirty="0" smtClean="0">
                          <a:ln>
                            <a:noFill/>
                          </a:ln>
                          <a:solidFill>
                            <a:schemeClr val="tx1"/>
                          </a:solidFill>
                          <a:effectLst/>
                          <a:latin typeface="Times New Roman" pitchFamily="18" charset="0"/>
                        </a:rPr>
                        <a:t>Substitute processing for manual processing</a:t>
                      </a: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r>
            </a:tbl>
          </a:graphicData>
        </a:graphic>
      </p:graphicFrame>
    </p:spTree>
  </p:cSld>
  <p:clrMapOvr>
    <a:masterClrMapping/>
  </p:clrMapOvr>
  <p:transition spd="med">
    <p:zoom/>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defRPr/>
            </a:pPr>
            <a:r>
              <a:rPr lang="en-US" b="1" dirty="0" smtClean="0">
                <a:solidFill>
                  <a:schemeClr val="tx1"/>
                </a:solidFill>
                <a:effectLst/>
                <a:latin typeface="Arial" panose="020B0604020202020204" pitchFamily="34" charset="0"/>
                <a:cs typeface="Arial" panose="020B0604020202020204" pitchFamily="34" charset="0"/>
              </a:rPr>
              <a:t>Taguchi Loss Function</a:t>
            </a:r>
          </a:p>
        </p:txBody>
      </p:sp>
      <p:grpSp>
        <p:nvGrpSpPr>
          <p:cNvPr id="2" name="Group 23"/>
          <p:cNvGrpSpPr>
            <a:grpSpLocks/>
          </p:cNvGrpSpPr>
          <p:nvPr/>
        </p:nvGrpSpPr>
        <p:grpSpPr bwMode="auto">
          <a:xfrm>
            <a:off x="1143000" y="1066800"/>
            <a:ext cx="7162800" cy="5213350"/>
            <a:chOff x="480" y="672"/>
            <a:chExt cx="4512" cy="3284"/>
          </a:xfrm>
        </p:grpSpPr>
        <p:sp>
          <p:nvSpPr>
            <p:cNvPr id="88069" name="Freeform 5"/>
            <p:cNvSpPr>
              <a:spLocks/>
            </p:cNvSpPr>
            <p:nvPr/>
          </p:nvSpPr>
          <p:spPr bwMode="auto">
            <a:xfrm>
              <a:off x="1296" y="1200"/>
              <a:ext cx="3264" cy="2216"/>
            </a:xfrm>
            <a:custGeom>
              <a:avLst/>
              <a:gdLst>
                <a:gd name="T0" fmla="*/ 0 w 3264"/>
                <a:gd name="T1" fmla="*/ 0 h 2216"/>
                <a:gd name="T2" fmla="*/ 1536 w 3264"/>
                <a:gd name="T3" fmla="*/ 2208 h 2216"/>
                <a:gd name="T4" fmla="*/ 3264 w 3264"/>
                <a:gd name="T5" fmla="*/ 48 h 2216"/>
                <a:gd name="T6" fmla="*/ 0 60000 65536"/>
                <a:gd name="T7" fmla="*/ 0 60000 65536"/>
                <a:gd name="T8" fmla="*/ 0 60000 65536"/>
                <a:gd name="T9" fmla="*/ 0 w 3264"/>
                <a:gd name="T10" fmla="*/ 0 h 2216"/>
                <a:gd name="T11" fmla="*/ 3264 w 3264"/>
                <a:gd name="T12" fmla="*/ 2216 h 2216"/>
              </a:gdLst>
              <a:ahLst/>
              <a:cxnLst>
                <a:cxn ang="T6">
                  <a:pos x="T0" y="T1"/>
                </a:cxn>
                <a:cxn ang="T7">
                  <a:pos x="T2" y="T3"/>
                </a:cxn>
                <a:cxn ang="T8">
                  <a:pos x="T4" y="T5"/>
                </a:cxn>
              </a:cxnLst>
              <a:rect l="T9" t="T10" r="T11" b="T12"/>
              <a:pathLst>
                <a:path w="3264" h="2216">
                  <a:moveTo>
                    <a:pt x="0" y="0"/>
                  </a:moveTo>
                  <a:cubicBezTo>
                    <a:pt x="496" y="1100"/>
                    <a:pt x="992" y="2200"/>
                    <a:pt x="1536" y="2208"/>
                  </a:cubicBezTo>
                  <a:cubicBezTo>
                    <a:pt x="2080" y="2216"/>
                    <a:pt x="2672" y="1132"/>
                    <a:pt x="3264" y="48"/>
                  </a:cubicBezTo>
                </a:path>
              </a:pathLst>
            </a:cu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88070" name="Line 6"/>
            <p:cNvSpPr>
              <a:spLocks noChangeShapeType="1"/>
            </p:cNvSpPr>
            <p:nvPr/>
          </p:nvSpPr>
          <p:spPr bwMode="auto">
            <a:xfrm>
              <a:off x="960" y="3408"/>
              <a:ext cx="403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8071" name="Line 7"/>
            <p:cNvSpPr>
              <a:spLocks noChangeShapeType="1"/>
            </p:cNvSpPr>
            <p:nvPr/>
          </p:nvSpPr>
          <p:spPr bwMode="auto">
            <a:xfrm flipV="1">
              <a:off x="960" y="672"/>
              <a:ext cx="0" cy="273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8072" name="Text Box 8"/>
            <p:cNvSpPr txBox="1">
              <a:spLocks noChangeArrowheads="1"/>
            </p:cNvSpPr>
            <p:nvPr/>
          </p:nvSpPr>
          <p:spPr bwMode="auto">
            <a:xfrm>
              <a:off x="480" y="1680"/>
              <a:ext cx="427" cy="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701A5C"/>
                  </a:solidFill>
                  <a:latin typeface="Times New Roman" panose="02020603050405020304" pitchFamily="18" charset="0"/>
                </a:rPr>
                <a:t>Cost</a:t>
              </a:r>
            </a:p>
          </p:txBody>
        </p:sp>
        <p:sp>
          <p:nvSpPr>
            <p:cNvPr id="88073" name="Text Box 9"/>
            <p:cNvSpPr txBox="1">
              <a:spLocks noChangeArrowheads="1"/>
            </p:cNvSpPr>
            <p:nvPr/>
          </p:nvSpPr>
          <p:spPr bwMode="auto">
            <a:xfrm>
              <a:off x="2592" y="3552"/>
              <a:ext cx="578" cy="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701A5C"/>
                  </a:solidFill>
                  <a:latin typeface="Times New Roman" panose="02020603050405020304" pitchFamily="18" charset="0"/>
                </a:rPr>
                <a:t>Target</a:t>
              </a:r>
            </a:p>
          </p:txBody>
        </p:sp>
        <p:sp>
          <p:nvSpPr>
            <p:cNvPr id="88074" name="Text Box 10"/>
            <p:cNvSpPr txBox="1">
              <a:spLocks noChangeArrowheads="1"/>
            </p:cNvSpPr>
            <p:nvPr/>
          </p:nvSpPr>
          <p:spPr bwMode="auto">
            <a:xfrm>
              <a:off x="1680" y="3504"/>
              <a:ext cx="516" cy="4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701A5C"/>
                  </a:solidFill>
                  <a:latin typeface="Times New Roman" panose="02020603050405020304" pitchFamily="18" charset="0"/>
                </a:rPr>
                <a:t>Lower</a:t>
              </a:r>
              <a:br>
                <a:rPr lang="en-US">
                  <a:solidFill>
                    <a:srgbClr val="701A5C"/>
                  </a:solidFill>
                  <a:latin typeface="Times New Roman" panose="02020603050405020304" pitchFamily="18" charset="0"/>
                </a:rPr>
              </a:br>
              <a:r>
                <a:rPr lang="en-US">
                  <a:solidFill>
                    <a:srgbClr val="701A5C"/>
                  </a:solidFill>
                  <a:latin typeface="Times New Roman" panose="02020603050405020304" pitchFamily="18" charset="0"/>
                </a:rPr>
                <a:t>spec</a:t>
              </a:r>
            </a:p>
          </p:txBody>
        </p:sp>
        <p:sp>
          <p:nvSpPr>
            <p:cNvPr id="88075" name="Text Box 11"/>
            <p:cNvSpPr txBox="1">
              <a:spLocks noChangeArrowheads="1"/>
            </p:cNvSpPr>
            <p:nvPr/>
          </p:nvSpPr>
          <p:spPr bwMode="auto">
            <a:xfrm>
              <a:off x="3600" y="3552"/>
              <a:ext cx="508" cy="4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701A5C"/>
                  </a:solidFill>
                  <a:latin typeface="Times New Roman" panose="02020603050405020304" pitchFamily="18" charset="0"/>
                </a:rPr>
                <a:t>Upper</a:t>
              </a:r>
              <a:br>
                <a:rPr lang="en-US">
                  <a:solidFill>
                    <a:srgbClr val="701A5C"/>
                  </a:solidFill>
                  <a:latin typeface="Times New Roman" panose="02020603050405020304" pitchFamily="18" charset="0"/>
                </a:rPr>
              </a:br>
              <a:r>
                <a:rPr lang="en-US">
                  <a:solidFill>
                    <a:srgbClr val="701A5C"/>
                  </a:solidFill>
                  <a:latin typeface="Times New Roman" panose="02020603050405020304" pitchFamily="18" charset="0"/>
                </a:rPr>
                <a:t>spec</a:t>
              </a:r>
            </a:p>
          </p:txBody>
        </p:sp>
        <p:sp>
          <p:nvSpPr>
            <p:cNvPr id="88076" name="Line 12"/>
            <p:cNvSpPr>
              <a:spLocks noChangeShapeType="1"/>
            </p:cNvSpPr>
            <p:nvPr/>
          </p:nvSpPr>
          <p:spPr bwMode="auto">
            <a:xfrm>
              <a:off x="2832" y="3408"/>
              <a:ext cx="0" cy="9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8077" name="Line 13"/>
            <p:cNvSpPr>
              <a:spLocks noChangeShapeType="1"/>
            </p:cNvSpPr>
            <p:nvPr/>
          </p:nvSpPr>
          <p:spPr bwMode="auto">
            <a:xfrm>
              <a:off x="1920" y="2016"/>
              <a:ext cx="0" cy="148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8078" name="Line 14"/>
            <p:cNvSpPr>
              <a:spLocks noChangeShapeType="1"/>
            </p:cNvSpPr>
            <p:nvPr/>
          </p:nvSpPr>
          <p:spPr bwMode="auto">
            <a:xfrm>
              <a:off x="3792" y="2016"/>
              <a:ext cx="0" cy="148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8079" name="Line 15"/>
            <p:cNvSpPr>
              <a:spLocks noChangeShapeType="1"/>
            </p:cNvSpPr>
            <p:nvPr/>
          </p:nvSpPr>
          <p:spPr bwMode="auto">
            <a:xfrm flipH="1">
              <a:off x="1248" y="2016"/>
              <a:ext cx="67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8080" name="Line 16"/>
            <p:cNvSpPr>
              <a:spLocks noChangeShapeType="1"/>
            </p:cNvSpPr>
            <p:nvPr/>
          </p:nvSpPr>
          <p:spPr bwMode="auto">
            <a:xfrm flipH="1">
              <a:off x="3792" y="2016"/>
              <a:ext cx="67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8081" name="Text Box 17"/>
            <p:cNvSpPr txBox="1">
              <a:spLocks noChangeArrowheads="1"/>
            </p:cNvSpPr>
            <p:nvPr/>
          </p:nvSpPr>
          <p:spPr bwMode="auto">
            <a:xfrm>
              <a:off x="2378" y="1248"/>
              <a:ext cx="990" cy="4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sz="2000">
                  <a:solidFill>
                    <a:srgbClr val="701A5C"/>
                  </a:solidFill>
                  <a:latin typeface="Times New Roman" panose="02020603050405020304" pitchFamily="18" charset="0"/>
                </a:rPr>
                <a:t>Traditional</a:t>
              </a:r>
              <a:br>
                <a:rPr lang="en-US" sz="2000">
                  <a:solidFill>
                    <a:srgbClr val="701A5C"/>
                  </a:solidFill>
                  <a:latin typeface="Times New Roman" panose="02020603050405020304" pitchFamily="18" charset="0"/>
                </a:rPr>
              </a:br>
              <a:r>
                <a:rPr lang="en-US" sz="2000">
                  <a:solidFill>
                    <a:srgbClr val="701A5C"/>
                  </a:solidFill>
                  <a:latin typeface="Times New Roman" panose="02020603050405020304" pitchFamily="18" charset="0"/>
                </a:rPr>
                <a:t>cost function</a:t>
              </a:r>
            </a:p>
          </p:txBody>
        </p:sp>
        <p:sp>
          <p:nvSpPr>
            <p:cNvPr id="88082" name="Text Box 18"/>
            <p:cNvSpPr txBox="1">
              <a:spLocks noChangeArrowheads="1"/>
            </p:cNvSpPr>
            <p:nvPr/>
          </p:nvSpPr>
          <p:spPr bwMode="auto">
            <a:xfrm>
              <a:off x="2378" y="2352"/>
              <a:ext cx="990" cy="4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sz="2000">
                  <a:solidFill>
                    <a:srgbClr val="701A5C"/>
                  </a:solidFill>
                  <a:latin typeface="Times New Roman" panose="02020603050405020304" pitchFamily="18" charset="0"/>
                </a:rPr>
                <a:t>Taguchi</a:t>
              </a:r>
              <a:br>
                <a:rPr lang="en-US" sz="2000">
                  <a:solidFill>
                    <a:srgbClr val="701A5C"/>
                  </a:solidFill>
                  <a:latin typeface="Times New Roman" panose="02020603050405020304" pitchFamily="18" charset="0"/>
                </a:rPr>
              </a:br>
              <a:r>
                <a:rPr lang="en-US" sz="2000">
                  <a:solidFill>
                    <a:srgbClr val="701A5C"/>
                  </a:solidFill>
                  <a:latin typeface="Times New Roman" panose="02020603050405020304" pitchFamily="18" charset="0"/>
                </a:rPr>
                <a:t>cost function</a:t>
              </a:r>
            </a:p>
          </p:txBody>
        </p:sp>
        <p:sp>
          <p:nvSpPr>
            <p:cNvPr id="88083" name="Line 19"/>
            <p:cNvSpPr>
              <a:spLocks noChangeShapeType="1"/>
            </p:cNvSpPr>
            <p:nvPr/>
          </p:nvSpPr>
          <p:spPr bwMode="auto">
            <a:xfrm>
              <a:off x="3216" y="1680"/>
              <a:ext cx="576" cy="48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88084" name="Line 20"/>
            <p:cNvSpPr>
              <a:spLocks noChangeShapeType="1"/>
            </p:cNvSpPr>
            <p:nvPr/>
          </p:nvSpPr>
          <p:spPr bwMode="auto">
            <a:xfrm flipH="1">
              <a:off x="1920" y="1680"/>
              <a:ext cx="624" cy="48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88085" name="Line 21"/>
            <p:cNvSpPr>
              <a:spLocks noChangeShapeType="1"/>
            </p:cNvSpPr>
            <p:nvPr/>
          </p:nvSpPr>
          <p:spPr bwMode="auto">
            <a:xfrm>
              <a:off x="3168" y="2736"/>
              <a:ext cx="288" cy="288"/>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88086" name="Line 22"/>
            <p:cNvSpPr>
              <a:spLocks noChangeShapeType="1"/>
            </p:cNvSpPr>
            <p:nvPr/>
          </p:nvSpPr>
          <p:spPr bwMode="auto">
            <a:xfrm flipH="1">
              <a:off x="2304" y="2784"/>
              <a:ext cx="288" cy="288"/>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grpSp>
      <p:sp>
        <p:nvSpPr>
          <p:cNvPr id="88068" name="Text Box 24"/>
          <p:cNvSpPr txBox="1">
            <a:spLocks noChangeArrowheads="1"/>
          </p:cNvSpPr>
          <p:nvPr/>
        </p:nvSpPr>
        <p:spPr bwMode="auto">
          <a:xfrm>
            <a:off x="114300" y="869950"/>
            <a:ext cx="1897063"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10.17</a:t>
            </a: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85800" y="304800"/>
            <a:ext cx="7772400" cy="1143000"/>
          </a:xfrm>
        </p:spPr>
        <p:txBody>
          <a:bodyPr/>
          <a:lstStyle/>
          <a:p>
            <a:pPr eaLnBrk="1" hangingPunct="1">
              <a:defRPr/>
            </a:pPr>
            <a:r>
              <a:rPr lang="en-US" dirty="0" smtClean="0"/>
              <a:t>Limitations of Capability Indexes</a:t>
            </a:r>
          </a:p>
        </p:txBody>
      </p:sp>
      <p:sp>
        <p:nvSpPr>
          <p:cNvPr id="89091" name="Rectangle 3"/>
          <p:cNvSpPr>
            <a:spLocks noGrp="1" noChangeArrowheads="1"/>
          </p:cNvSpPr>
          <p:nvPr>
            <p:ph type="body" idx="1"/>
          </p:nvPr>
        </p:nvSpPr>
        <p:spPr>
          <a:xfrm>
            <a:off x="766763" y="1230313"/>
            <a:ext cx="7691437" cy="4941887"/>
          </a:xfrm>
        </p:spPr>
        <p:txBody>
          <a:bodyPr/>
          <a:lstStyle/>
          <a:p>
            <a:pPr marL="400050" indent="-400050" eaLnBrk="1" hangingPunct="1">
              <a:spcBef>
                <a:spcPct val="50000"/>
              </a:spcBef>
              <a:buFontTx/>
              <a:buAutoNum type="arabicPeriod"/>
            </a:pPr>
            <a:r>
              <a:rPr lang="en-US" dirty="0" smtClean="0"/>
              <a:t>Process may not be stable</a:t>
            </a:r>
          </a:p>
          <a:p>
            <a:pPr marL="400050" indent="-400050" eaLnBrk="1" hangingPunct="1">
              <a:spcBef>
                <a:spcPct val="50000"/>
              </a:spcBef>
              <a:buFontTx/>
              <a:buAutoNum type="arabicPeriod"/>
            </a:pPr>
            <a:r>
              <a:rPr lang="en-US" dirty="0" smtClean="0"/>
              <a:t>Process output may not be normally distributed</a:t>
            </a:r>
          </a:p>
          <a:p>
            <a:pPr marL="400050" indent="-400050" eaLnBrk="1" hangingPunct="1">
              <a:spcBef>
                <a:spcPct val="50000"/>
              </a:spcBef>
              <a:buFontTx/>
              <a:buAutoNum type="arabicPeriod"/>
            </a:pPr>
            <a:r>
              <a:rPr lang="en-US" dirty="0" smtClean="0"/>
              <a:t>Process not centered but C</a:t>
            </a:r>
            <a:r>
              <a:rPr lang="en-US" baseline="-25000" dirty="0" smtClean="0"/>
              <a:t>p</a:t>
            </a:r>
            <a:r>
              <a:rPr lang="en-US" dirty="0" smtClean="0"/>
              <a:t> is used</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4734</Words>
  <Application>Microsoft Office PowerPoint</Application>
  <PresentationFormat>On-screen Show (4:3)</PresentationFormat>
  <Paragraphs>957</Paragraphs>
  <Slides>87</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87</vt:i4>
      </vt:variant>
    </vt:vector>
  </HeadingPairs>
  <TitlesOfParts>
    <vt:vector size="90" baseType="lpstr">
      <vt:lpstr>Office Theme</vt:lpstr>
      <vt:lpstr>Document</vt:lpstr>
      <vt:lpstr>Equation</vt:lpstr>
      <vt:lpstr>Quick Recap</vt:lpstr>
      <vt:lpstr>Slide 2</vt:lpstr>
      <vt:lpstr>Lesson 13: Monitoring and Controlling Project Performance and Quality Topic 13A: Perform Quality Control Topic 13B: Report on Project Performance </vt:lpstr>
      <vt:lpstr>Quality Control</vt:lpstr>
      <vt:lpstr>Phases of Quality Assurance</vt:lpstr>
      <vt:lpstr>Inspection</vt:lpstr>
      <vt:lpstr>Inspection</vt:lpstr>
      <vt:lpstr>Inspection</vt:lpstr>
      <vt:lpstr>How much to inspect and how often</vt:lpstr>
      <vt:lpstr>Inspection Costs</vt:lpstr>
      <vt:lpstr>Where to Inspect in the Process</vt:lpstr>
      <vt:lpstr>Examples of Inspection Points</vt:lpstr>
      <vt:lpstr>Centralized versus on-site inspection</vt:lpstr>
      <vt:lpstr>Statistical process control</vt:lpstr>
      <vt:lpstr>Control Chart</vt:lpstr>
      <vt:lpstr>Control Chart</vt:lpstr>
      <vt:lpstr>Statistical Process Control</vt:lpstr>
      <vt:lpstr>Statistical Process Control</vt:lpstr>
      <vt:lpstr>Statistical Process Control</vt:lpstr>
      <vt:lpstr>Sampling Distribution</vt:lpstr>
      <vt:lpstr>Sampling distribution</vt:lpstr>
      <vt:lpstr>Sampling distribution (cont.)</vt:lpstr>
      <vt:lpstr>Sampling Distribution</vt:lpstr>
      <vt:lpstr>Sampling distribution</vt:lpstr>
      <vt:lpstr>Process and sampling distribution</vt:lpstr>
      <vt:lpstr>Normal Distribution</vt:lpstr>
      <vt:lpstr>Control limits</vt:lpstr>
      <vt:lpstr>Control Limits</vt:lpstr>
      <vt:lpstr>SPC hypotheses</vt:lpstr>
      <vt:lpstr>SPC Errors</vt:lpstr>
      <vt:lpstr>Type I Error</vt:lpstr>
      <vt:lpstr>Observations from Sample Distribution</vt:lpstr>
      <vt:lpstr>Types of control charts</vt:lpstr>
      <vt:lpstr>Variables  Control Charts</vt:lpstr>
      <vt:lpstr>Mean Chart (X-bar chart)</vt:lpstr>
      <vt:lpstr>Mean Chart (X-bar chart)</vt:lpstr>
      <vt:lpstr>Mean chart</vt:lpstr>
      <vt:lpstr>Solution</vt:lpstr>
      <vt:lpstr>Control chart</vt:lpstr>
      <vt:lpstr>Mean chart</vt:lpstr>
      <vt:lpstr>Example</vt:lpstr>
      <vt:lpstr>Range Control Chart (R-chart)</vt:lpstr>
      <vt:lpstr>R-chart</vt:lpstr>
      <vt:lpstr>R-Chart</vt:lpstr>
      <vt:lpstr>R-Chart</vt:lpstr>
      <vt:lpstr>Using Mean and Range Charts</vt:lpstr>
      <vt:lpstr>Mean and Range Charts</vt:lpstr>
      <vt:lpstr>Mean and Range Charts</vt:lpstr>
      <vt:lpstr>Using the Mean and Range Chart</vt:lpstr>
      <vt:lpstr>Control Chart for Attributes</vt:lpstr>
      <vt:lpstr>Use of p-Charts</vt:lpstr>
      <vt:lpstr>P-Charts</vt:lpstr>
      <vt:lpstr>P-Chart</vt:lpstr>
      <vt:lpstr>P-Chart</vt:lpstr>
      <vt:lpstr>P-Chart</vt:lpstr>
      <vt:lpstr>P-Chart</vt:lpstr>
      <vt:lpstr>P-Chart</vt:lpstr>
      <vt:lpstr>Use of c-Charts</vt:lpstr>
      <vt:lpstr>C-Chart</vt:lpstr>
      <vt:lpstr>C-Chart</vt:lpstr>
      <vt:lpstr>C-Chart</vt:lpstr>
      <vt:lpstr>C-Chart</vt:lpstr>
      <vt:lpstr>Managerial consideration concerning control charts</vt:lpstr>
      <vt:lpstr>Run Tests</vt:lpstr>
      <vt:lpstr>Nonrandom Patterns in Control charts</vt:lpstr>
      <vt:lpstr>Run Test</vt:lpstr>
      <vt:lpstr>Slide 67</vt:lpstr>
      <vt:lpstr>Run test procedure</vt:lpstr>
      <vt:lpstr>Run test procedure (cont.)</vt:lpstr>
      <vt:lpstr>Run test</vt:lpstr>
      <vt:lpstr>Run test</vt:lpstr>
      <vt:lpstr>Run test </vt:lpstr>
      <vt:lpstr> Process Capability</vt:lpstr>
      <vt:lpstr>Capability analysis</vt:lpstr>
      <vt:lpstr> Process Capability</vt:lpstr>
      <vt:lpstr>Capability analysis</vt:lpstr>
      <vt:lpstr>Process Capability Ratio</vt:lpstr>
      <vt:lpstr>Capability analysis</vt:lpstr>
      <vt:lpstr>Capability analysis</vt:lpstr>
      <vt:lpstr>Capability ratio</vt:lpstr>
      <vt:lpstr>Slide 81</vt:lpstr>
      <vt:lpstr>Cpk ratio</vt:lpstr>
      <vt:lpstr>Cpk Ratio</vt:lpstr>
      <vt:lpstr>Improving Process Capability</vt:lpstr>
      <vt:lpstr>Improving Process Capability</vt:lpstr>
      <vt:lpstr>Taguchi Loss Function</vt:lpstr>
      <vt:lpstr>Limitations of Capability Indexes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Quick Recap</dc:title>
  <dc:creator>NTS</dc:creator>
  <cp:lastModifiedBy>NTS</cp:lastModifiedBy>
  <cp:revision>6</cp:revision>
  <dcterms:created xsi:type="dcterms:W3CDTF">2013-06-15T11:53:50Z</dcterms:created>
  <dcterms:modified xsi:type="dcterms:W3CDTF">2013-06-15T13:30:23Z</dcterms:modified>
</cp:coreProperties>
</file>