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94" r:id="rId2"/>
    <p:sldId id="293" r:id="rId3"/>
    <p:sldId id="257" r:id="rId4"/>
    <p:sldId id="258" r:id="rId5"/>
    <p:sldId id="259" r:id="rId6"/>
    <p:sldId id="297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95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96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360B32-7DD6-4BFB-8F8A-CDF2AB7C6A6C}" type="datetimeFigureOut">
              <a:rPr lang="en-US" smtClean="0"/>
              <a:pPr/>
              <a:t>30-May-13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203F28-D6E1-4B99-ACAF-52AC0E9F76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5265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Coaching Skills for Educators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Copyright 2006 The Coaching Clinic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Page </a:t>
            </a:r>
            <a:fld id="{288BA18E-02CE-471B-AAF0-A8CBD1F26518}" type="slidenum">
              <a:rPr lang="en-US"/>
              <a:pPr/>
              <a:t>4</a:t>
            </a:fld>
            <a:endParaRPr lang="en-US"/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1813"/>
            <a:ext cx="5027612" cy="4113212"/>
          </a:xfrm>
          <a:prstGeom prst="rect">
            <a:avLst/>
          </a:prstGeo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What do you already know about Coaching?</a:t>
            </a:r>
          </a:p>
          <a:p>
            <a:r>
              <a:rPr lang="en-US"/>
              <a:t>____________________________________________________________________________________________________</a:t>
            </a:r>
          </a:p>
          <a:p>
            <a:r>
              <a:rPr lang="en-US"/>
              <a:t>What do you want to know about Coaching?</a:t>
            </a:r>
          </a:p>
          <a:p>
            <a:r>
              <a:rPr lang="en-US"/>
              <a:t>____________________________________________________________________________________________________</a:t>
            </a:r>
          </a:p>
          <a:p>
            <a:pPr>
              <a:lnSpc>
                <a:spcPct val="100000"/>
              </a:lnSpc>
            </a:pPr>
            <a:endParaRPr lang="en-US"/>
          </a:p>
          <a:p>
            <a:pPr>
              <a:lnSpc>
                <a:spcPct val="100000"/>
              </a:lnSpc>
            </a:pPr>
            <a:r>
              <a:rPr lang="en-US"/>
              <a:t>What would be the take away that would make today meaningful for you?</a:t>
            </a:r>
          </a:p>
          <a:p>
            <a:r>
              <a:rPr lang="en-US"/>
              <a:t>__________________________________________________</a:t>
            </a:r>
          </a:p>
          <a:p>
            <a:r>
              <a:rPr lang="en-US"/>
              <a:t>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xmlns="" val="7598571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Coaching Skills for Educators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Copyright 2006 The Coaching Clinic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Page </a:t>
            </a:r>
            <a:fld id="{5C00811C-1AAC-43DD-BFA8-F306AF5718FB}" type="slidenum">
              <a:rPr lang="en-US"/>
              <a:pPr/>
              <a:t>7</a:t>
            </a:fld>
            <a:endParaRPr lang="en-US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9700" y="823913"/>
            <a:ext cx="6502400" cy="36576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95800"/>
            <a:ext cx="5029200" cy="3352800"/>
          </a:xfrm>
          <a:prstGeom prst="rect">
            <a:avLst/>
          </a:prstGeo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Leaders I know who are good coaches. </a:t>
            </a:r>
          </a:p>
          <a:p>
            <a:r>
              <a:rPr lang="en-US"/>
              <a:t>______________________________________________________________________________________________________________________________________________________</a:t>
            </a:r>
          </a:p>
          <a:p>
            <a:r>
              <a:rPr lang="en-US"/>
              <a:t> _________________________________________________</a:t>
            </a:r>
          </a:p>
          <a:p>
            <a:r>
              <a:rPr lang="en-US"/>
              <a:t>____________________________________________________________________________________________________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xmlns="" val="2929533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Coaching Skills for Educators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Copyright 2006 The Coaching Clinic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Page </a:t>
            </a:r>
            <a:fld id="{52324AD1-328F-4952-8ED9-D8179A69A724}" type="slidenum">
              <a:rPr lang="en-US"/>
              <a:pPr/>
              <a:t>8</a:t>
            </a:fld>
            <a:endParaRPr lang="en-US"/>
          </a:p>
        </p:txBody>
      </p:sp>
      <p:sp>
        <p:nvSpPr>
          <p:cNvPr id="1044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2588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1225" y="4340225"/>
            <a:ext cx="5022850" cy="4117975"/>
          </a:xfrm>
          <a:prstGeom prst="rect">
            <a:avLst/>
          </a:prstGeo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852" tIns="44426" rIns="88852" bIns="44426"/>
          <a:lstStyle/>
          <a:p>
            <a:pPr marL="228600" indent="-228600">
              <a:lnSpc>
                <a:spcPct val="190000"/>
              </a:lnSpc>
            </a:pPr>
            <a:r>
              <a:rPr lang="en-US"/>
              <a:t>Two role model coaches I have known personally?</a:t>
            </a:r>
          </a:p>
          <a:p>
            <a:pPr marL="228600" indent="-228600">
              <a:lnSpc>
                <a:spcPct val="190000"/>
              </a:lnSpc>
              <a:buFontTx/>
              <a:buAutoNum type="arabicPeriod"/>
            </a:pPr>
            <a:r>
              <a:rPr lang="en-US"/>
              <a:t>________________________________________________</a:t>
            </a:r>
          </a:p>
          <a:p>
            <a:pPr marL="228600" indent="-228600">
              <a:lnSpc>
                <a:spcPct val="190000"/>
              </a:lnSpc>
              <a:buFontTx/>
              <a:buAutoNum type="arabicPeriod"/>
            </a:pPr>
            <a:r>
              <a:rPr lang="en-US"/>
              <a:t>________________________________________________</a:t>
            </a:r>
          </a:p>
          <a:p>
            <a:pPr marL="228600" indent="-228600">
              <a:lnSpc>
                <a:spcPct val="250000"/>
              </a:lnSpc>
            </a:pPr>
            <a:r>
              <a:rPr lang="en-US"/>
              <a:t>What made them special? </a:t>
            </a:r>
          </a:p>
          <a:p>
            <a:pPr marL="228600" indent="-228600">
              <a:lnSpc>
                <a:spcPct val="190000"/>
              </a:lnSpc>
            </a:pPr>
            <a:r>
              <a:rPr lang="en-US"/>
              <a:t>__________________________________________________</a:t>
            </a:r>
          </a:p>
          <a:p>
            <a:pPr marL="228600" indent="-228600">
              <a:lnSpc>
                <a:spcPct val="190000"/>
              </a:lnSpc>
            </a:pPr>
            <a:r>
              <a:rPr lang="en-US"/>
              <a:t>__________________________________________________</a:t>
            </a:r>
          </a:p>
          <a:p>
            <a:pPr marL="228600" indent="-228600">
              <a:lnSpc>
                <a:spcPct val="190000"/>
              </a:lnSpc>
            </a:pPr>
            <a:r>
              <a:rPr lang="en-US"/>
              <a:t>__________________________________________________</a:t>
            </a:r>
          </a:p>
          <a:p>
            <a:pPr marL="228600" indent="-228600">
              <a:lnSpc>
                <a:spcPct val="190000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3558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Coaching Skills for Educators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Copyright 2006 The Coaching Clinic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Page </a:t>
            </a:r>
            <a:fld id="{6A9ABEDB-8BF4-4846-891A-8E1C31801872}" type="slidenum">
              <a:rPr lang="en-US"/>
              <a:pPr/>
              <a:t>9</a:t>
            </a:fld>
            <a:endParaRPr lang="en-US"/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/>
              <a:t>Other items for this list. </a:t>
            </a:r>
          </a:p>
          <a:p>
            <a:r>
              <a:rPr lang="en-US"/>
              <a:t>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6626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Coaching Skills for Educators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Copyright 2006 The Coaching Clinic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Page </a:t>
            </a:r>
            <a:fld id="{0A95FB2C-C6CC-476B-A00B-FF4CAF99ABFF}" type="slidenum">
              <a:rPr lang="en-US"/>
              <a:pPr/>
              <a:t>10</a:t>
            </a:fld>
            <a:endParaRPr lang="en-US"/>
          </a:p>
        </p:txBody>
      </p:sp>
      <p:sp>
        <p:nvSpPr>
          <p:cNvPr id="1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6000" cy="3429000"/>
          </a:xfrm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1813"/>
            <a:ext cx="5027612" cy="4113212"/>
          </a:xfrm>
          <a:noFill/>
          <a:ln/>
        </p:spPr>
        <p:txBody>
          <a:bodyPr lIns="91426" tIns="45713" rIns="91426" bIns="45713"/>
          <a:lstStyle/>
          <a:p>
            <a:pPr>
              <a:lnSpc>
                <a:spcPct val="190000"/>
              </a:lnSpc>
            </a:pPr>
            <a:r>
              <a:rPr lang="en-US"/>
              <a:t>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11006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Coaching Skills for Educators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Copyright 2006 The Coaching Clinic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Page </a:t>
            </a:r>
            <a:fld id="{3D1522B1-D910-4138-87F4-238BFE677D0A}" type="slidenum">
              <a:rPr lang="en-US"/>
              <a:pPr/>
              <a:t>11</a:t>
            </a:fld>
            <a:endParaRPr lang="en-US"/>
          </a:p>
        </p:txBody>
      </p:sp>
      <p:sp>
        <p:nvSpPr>
          <p:cNvPr id="18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6000" cy="3429000"/>
          </a:xfrm>
          <a:ln/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1813"/>
            <a:ext cx="5027612" cy="4113212"/>
          </a:xfrm>
          <a:noFill/>
          <a:ln/>
        </p:spPr>
        <p:txBody>
          <a:bodyPr lIns="91426" tIns="45713" rIns="91426" bIns="45713"/>
          <a:lstStyle/>
          <a:p>
            <a:pPr>
              <a:lnSpc>
                <a:spcPct val="190000"/>
              </a:lnSpc>
            </a:pPr>
            <a:r>
              <a:rPr lang="en-US"/>
              <a:t>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83914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Coaching Skills for Educators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Copyright 2006 The Coaching Clinic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Page </a:t>
            </a:r>
            <a:fld id="{56EDDAA3-55FA-41A4-8B81-4AD738D8F0B7}" type="slidenum">
              <a:rPr lang="en-US"/>
              <a:pPr/>
              <a:t>12</a:t>
            </a:fld>
            <a:endParaRPr lang="en-US"/>
          </a:p>
        </p:txBody>
      </p:sp>
      <p:sp>
        <p:nvSpPr>
          <p:cNvPr id="1269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2588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1225" y="4340225"/>
            <a:ext cx="5022850" cy="41179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852" tIns="44426" rIns="88852" bIns="44426"/>
          <a:lstStyle/>
          <a:p>
            <a:r>
              <a:rPr lang="en-US"/>
              <a:t>Which of these do you see as most important?  Why?</a:t>
            </a:r>
          </a:p>
          <a:p>
            <a:r>
              <a:rPr lang="en-US"/>
              <a:t>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29080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Coaching Skills for Educators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Copyright 2006 The Coaching Clinic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Page </a:t>
            </a:r>
            <a:fld id="{1EA49287-73DC-46D6-8443-956D538C8CE0}" type="slidenum">
              <a:rPr lang="en-US"/>
              <a:pPr/>
              <a:t>13</a:t>
            </a:fld>
            <a:endParaRPr lang="en-US"/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1225" y="4340225"/>
            <a:ext cx="5022850" cy="41179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852" tIns="44426" rIns="88852" bIns="44426"/>
          <a:lstStyle/>
          <a:p>
            <a:r>
              <a:rPr lang="en-US"/>
              <a:t>What does a good project briefing look like? Why?</a:t>
            </a:r>
          </a:p>
          <a:p>
            <a:r>
              <a:rPr lang="en-US"/>
              <a:t>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02078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Coaching Skills for Educators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Copyright 2006 The Coaching Clinic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Page </a:t>
            </a:r>
            <a:fld id="{9FCA9BA5-A705-4B12-87DB-D3C3FDE0DA22}" type="slidenum">
              <a:rPr lang="en-US"/>
              <a:pPr/>
              <a:t>14</a:t>
            </a:fld>
            <a:endParaRPr lang="en-US"/>
          </a:p>
        </p:txBody>
      </p:sp>
      <p:sp>
        <p:nvSpPr>
          <p:cNvPr id="1310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2588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1225" y="4340225"/>
            <a:ext cx="5022850" cy="41179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852" tIns="44426" rIns="88852" bIns="44426"/>
          <a:lstStyle/>
          <a:p>
            <a:r>
              <a:rPr lang="en-US"/>
              <a:t>Describe a successful goal setting experience you have had? What made it good?</a:t>
            </a:r>
          </a:p>
          <a:p>
            <a:r>
              <a:rPr lang="en-US"/>
              <a:t>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55018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Coaching Skills for Educators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Copyright 2006 The Coaching Clinic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Page </a:t>
            </a:r>
            <a:fld id="{2399FD6F-F8DF-4418-8373-1EB4A1CEEDF8}" type="slidenum">
              <a:rPr lang="en-US"/>
              <a:pPr/>
              <a:t>15</a:t>
            </a:fld>
            <a:endParaRPr lang="en-US"/>
          </a:p>
        </p:txBody>
      </p:sp>
      <p:sp>
        <p:nvSpPr>
          <p:cNvPr id="1331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2588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1225" y="4340225"/>
            <a:ext cx="5022850" cy="41179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852" tIns="44426" rIns="88852" bIns="44426"/>
          <a:lstStyle/>
          <a:p>
            <a:r>
              <a:rPr lang="en-US"/>
              <a:t>Under what conditions do you like coaching to take place? Why?</a:t>
            </a:r>
          </a:p>
          <a:p>
            <a:r>
              <a:rPr lang="en-US"/>
              <a:t>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xmlns="" val="15703949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Coaching Skills for Educators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Copyright 2006 The Coaching Clinic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Page </a:t>
            </a:r>
            <a:fld id="{90FE250A-77DC-42D0-9BFB-C1B7F4FB1FC2}" type="slidenum">
              <a:rPr lang="en-US"/>
              <a:pPr/>
              <a:t>16</a:t>
            </a:fld>
            <a:endParaRPr lang="en-US"/>
          </a:p>
        </p:txBody>
      </p:sp>
      <p:sp>
        <p:nvSpPr>
          <p:cNvPr id="135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2588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1225" y="4340225"/>
            <a:ext cx="5022850" cy="41179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852" tIns="44426" rIns="88852" bIns="44426"/>
          <a:lstStyle/>
          <a:p>
            <a:r>
              <a:rPr lang="en-US"/>
              <a:t>How can you stimulate an absence of vulnerability? Why is that important?</a:t>
            </a:r>
          </a:p>
          <a:p>
            <a:r>
              <a:rPr lang="en-US"/>
              <a:t>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xmlns="" val="25302681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Coaching Skills for Educators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Copyright 2006 The Coaching Clinic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Page </a:t>
            </a:r>
            <a:fld id="{A7BFEE71-8A07-4A7D-A087-F34CBF6DF742}" type="slidenum">
              <a:rPr lang="en-US"/>
              <a:pPr/>
              <a:t>17</a:t>
            </a:fld>
            <a:endParaRPr lang="en-US"/>
          </a:p>
        </p:txBody>
      </p:sp>
      <p:sp>
        <p:nvSpPr>
          <p:cNvPr id="1372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2588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1225" y="4340225"/>
            <a:ext cx="5022850" cy="41179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852" tIns="44426" rIns="88852" bIns="44426"/>
          <a:lstStyle/>
          <a:p>
            <a:r>
              <a:rPr lang="en-US"/>
              <a:t>Who has challenged you? What did they do?</a:t>
            </a:r>
          </a:p>
          <a:p>
            <a:r>
              <a:rPr lang="en-US"/>
              <a:t>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xmlns="" val="17141636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Coaching Skills for Educators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Copyright 2006 The Coaching Clinic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Page </a:t>
            </a:r>
            <a:fld id="{C76DBF9A-1A99-4803-B648-20EBAB09898D}" type="slidenum">
              <a:rPr lang="en-US"/>
              <a:pPr/>
              <a:t>18</a:t>
            </a:fld>
            <a:endParaRPr lang="en-US"/>
          </a:p>
        </p:txBody>
      </p:sp>
      <p:sp>
        <p:nvSpPr>
          <p:cNvPr id="1392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2588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1225" y="4340225"/>
            <a:ext cx="5022850" cy="41179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852" tIns="44426" rIns="88852" bIns="44426"/>
          <a:lstStyle/>
          <a:p>
            <a:r>
              <a:rPr lang="en-US"/>
              <a:t>How have you been motivated in the past? Why was that good?</a:t>
            </a:r>
          </a:p>
          <a:p>
            <a:r>
              <a:rPr lang="en-US"/>
              <a:t>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xmlns="" val="9874627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Coaching Skills for Educators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Copyright 2006 The Coaching Clinic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Page </a:t>
            </a:r>
            <a:fld id="{F1772A00-23C7-41DD-9760-EF0CB8B7C2FE}" type="slidenum">
              <a:rPr lang="en-US"/>
              <a:pPr/>
              <a:t>19</a:t>
            </a:fld>
            <a:endParaRPr lang="en-US"/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463" y="4337050"/>
            <a:ext cx="5018087" cy="41211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lIns="88852" tIns="44426" rIns="88852" bIns="44426"/>
          <a:lstStyle/>
          <a:p>
            <a:r>
              <a:rPr lang="en-US"/>
              <a:t>Describe a successful review experience you have had? Why was it good?</a:t>
            </a:r>
          </a:p>
          <a:p>
            <a:r>
              <a:rPr lang="en-US"/>
              <a:t>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xmlns="" val="29516935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Coaching Skills for Educators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Copyright 2006 The Coaching Clinic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Page </a:t>
            </a:r>
            <a:fld id="{D73E7642-B788-4E80-9D02-219F40030CB7}" type="slidenum">
              <a:rPr lang="en-US"/>
              <a:pPr/>
              <a:t>21</a:t>
            </a:fld>
            <a:endParaRPr lang="en-US"/>
          </a:p>
        </p:txBody>
      </p:sp>
      <p:sp>
        <p:nvSpPr>
          <p:cNvPr id="1505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2588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1225" y="4340225"/>
            <a:ext cx="5022850" cy="4117975"/>
          </a:xfrm>
          <a:prstGeom prst="rect">
            <a:avLst/>
          </a:prstGeo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852" tIns="44426" rIns="88852" bIns="44426"/>
          <a:lstStyle/>
          <a:p>
            <a:r>
              <a:rPr lang="en-US"/>
              <a:t>Which of these do you see as most important?  Why?</a:t>
            </a:r>
          </a:p>
          <a:p>
            <a:r>
              <a:rPr lang="en-US"/>
              <a:t>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02241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Coaching Skills for Educators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Copyright 2006 The Coaching Clinic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Page </a:t>
            </a:r>
            <a:fld id="{4B90B83D-CA64-4206-B9DA-DBDBD01E5033}" type="slidenum">
              <a:rPr lang="en-US"/>
              <a:pPr/>
              <a:t>22</a:t>
            </a:fld>
            <a:endParaRPr lang="en-US"/>
          </a:p>
        </p:txBody>
      </p:sp>
      <p:sp>
        <p:nvSpPr>
          <p:cNvPr id="1525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5763" y="681038"/>
            <a:ext cx="6091237" cy="3427412"/>
          </a:xfrm>
          <a:prstGeom prst="rect">
            <a:avLst/>
          </a:prstGeo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xmlns="" w="9525" cap="flat" cmpd="sng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1225" y="4340225"/>
            <a:ext cx="5022850" cy="4117975"/>
          </a:xfrm>
          <a:prstGeom prst="rect">
            <a:avLst/>
          </a:prstGeo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852" tIns="44426" rIns="88852" bIns="44426"/>
          <a:lstStyle/>
          <a:p>
            <a:r>
              <a:rPr lang="en-US"/>
              <a:t>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xmlns="" val="15127321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Coaching Skills for Educators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Copyright 2006 The Coaching Clinic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Page </a:t>
            </a:r>
            <a:fld id="{2BA81B99-32C5-4FAA-A5FB-60D7B0B0A67D}" type="slidenum">
              <a:rPr lang="en-US"/>
              <a:pPr/>
              <a:t>23</a:t>
            </a:fld>
            <a:endParaRPr lang="en-US"/>
          </a:p>
        </p:txBody>
      </p:sp>
      <p:sp>
        <p:nvSpPr>
          <p:cNvPr id="15462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2588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1225" y="4340225"/>
            <a:ext cx="5022850" cy="4117975"/>
          </a:xfrm>
          <a:prstGeom prst="rect">
            <a:avLst/>
          </a:prstGeo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852" tIns="44426" rIns="88852" bIns="44426"/>
          <a:lstStyle/>
          <a:p>
            <a:r>
              <a:rPr lang="en-US"/>
              <a:t>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xmlns="" val="14288659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Coaching Skills for Educators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Copyright 2006 The Coaching Clinic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Page </a:t>
            </a:r>
            <a:fld id="{6311E153-68D5-4E5A-A3DE-B759174834C5}" type="slidenum">
              <a:rPr lang="en-US"/>
              <a:pPr/>
              <a:t>24</a:t>
            </a:fld>
            <a:endParaRPr lang="en-US"/>
          </a:p>
        </p:txBody>
      </p:sp>
      <p:sp>
        <p:nvSpPr>
          <p:cNvPr id="1566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2588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1225" y="4340225"/>
            <a:ext cx="5022850" cy="4117975"/>
          </a:xfrm>
          <a:prstGeom prst="rect">
            <a:avLst/>
          </a:prstGeo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852" tIns="44426" rIns="88852" bIns="44426"/>
          <a:lstStyle/>
          <a:p>
            <a:r>
              <a:rPr lang="en-US"/>
              <a:t>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xmlns="" val="25048504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Coaching Skills for Educators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Copyright 2006 The Coaching Clinic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Page </a:t>
            </a:r>
            <a:fld id="{FD54368E-D074-4784-A8AA-C6AD339FCB62}" type="slidenum">
              <a:rPr lang="en-US"/>
              <a:pPr/>
              <a:t>25</a:t>
            </a:fld>
            <a:endParaRPr lang="en-US"/>
          </a:p>
        </p:txBody>
      </p:sp>
      <p:sp>
        <p:nvSpPr>
          <p:cNvPr id="1587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2588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1225" y="4340225"/>
            <a:ext cx="5022850" cy="4117975"/>
          </a:xfrm>
          <a:prstGeom prst="rect">
            <a:avLst/>
          </a:prstGeo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852" tIns="44426" rIns="88852" bIns="44426"/>
          <a:lstStyle/>
          <a:p>
            <a:r>
              <a:rPr lang="en-US"/>
              <a:t>Which of these characteristics do you see as most important?  Why?</a:t>
            </a:r>
          </a:p>
          <a:p>
            <a:r>
              <a:rPr lang="en-US"/>
              <a:t>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68027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Coaching Skills for Educators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Copyright 2006 The Coaching Clinic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Page </a:t>
            </a:r>
            <a:fld id="{0A1F0A4B-3042-4BF7-94C3-94E59F6E0529}" type="slidenum">
              <a:rPr lang="en-US"/>
              <a:pPr/>
              <a:t>26</a:t>
            </a:fld>
            <a:endParaRPr lang="en-US"/>
          </a:p>
        </p:txBody>
      </p:sp>
      <p:sp>
        <p:nvSpPr>
          <p:cNvPr id="1607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2588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1225" y="4340225"/>
            <a:ext cx="5022850" cy="4117975"/>
          </a:xfrm>
          <a:prstGeom prst="rect">
            <a:avLst/>
          </a:prstGeo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852" tIns="44426" rIns="88852" bIns="44426"/>
          <a:lstStyle/>
          <a:p>
            <a:r>
              <a:rPr lang="en-US"/>
              <a:t>How can you be more specific, opportunistic and timely as a coach.</a:t>
            </a:r>
          </a:p>
          <a:p>
            <a:r>
              <a:rPr lang="en-US"/>
              <a:t>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xmlns="" val="30163333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Coaching Skills for Educators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Copyright 2006 The Coaching Clinic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Page </a:t>
            </a:r>
            <a:fld id="{384B2F62-F149-47D3-8D4B-B9AB06AEBE6B}" type="slidenum">
              <a:rPr lang="en-US"/>
              <a:pPr/>
              <a:t>27</a:t>
            </a:fld>
            <a:endParaRPr lang="en-US"/>
          </a:p>
        </p:txBody>
      </p:sp>
      <p:sp>
        <p:nvSpPr>
          <p:cNvPr id="1628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2588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1225" y="4340225"/>
            <a:ext cx="5022850" cy="4117975"/>
          </a:xfrm>
          <a:prstGeom prst="rect">
            <a:avLst/>
          </a:prstGeo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852" tIns="44426" rIns="88852" bIns="44426"/>
          <a:lstStyle/>
          <a:p>
            <a:r>
              <a:rPr lang="en-US"/>
              <a:t>How can you be more supportive, motivational or objective as a coach.</a:t>
            </a:r>
          </a:p>
          <a:p>
            <a:r>
              <a:rPr lang="en-US"/>
              <a:t>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xmlns="" val="21808298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Coaching Skills for Educators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Copyright 2006 The Coaching Clinic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Page </a:t>
            </a:r>
            <a:fld id="{5139C9B5-479D-4288-952B-7C0D7D77A2C3}" type="slidenum">
              <a:rPr lang="en-US"/>
              <a:pPr/>
              <a:t>28</a:t>
            </a:fld>
            <a:endParaRPr lang="en-US"/>
          </a:p>
        </p:txBody>
      </p:sp>
      <p:sp>
        <p:nvSpPr>
          <p:cNvPr id="1648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2588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1225" y="4340225"/>
            <a:ext cx="5022850" cy="4117975"/>
          </a:xfrm>
          <a:prstGeom prst="rect">
            <a:avLst/>
          </a:prstGeo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852" tIns="44426" rIns="88852" bIns="44426"/>
          <a:lstStyle/>
          <a:p>
            <a:r>
              <a:rPr lang="en-US"/>
              <a:t>How can you be more performance oriented as a coach?</a:t>
            </a:r>
          </a:p>
          <a:p>
            <a:r>
              <a:rPr lang="en-US"/>
              <a:t>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03603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Coaching Skills for Educators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Copyright 2006 The Coaching Clinic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Page </a:t>
            </a:r>
            <a:fld id="{A8F210E1-5076-434A-BAFD-3F7896D2F945}" type="slidenum">
              <a:rPr lang="en-US"/>
              <a:pPr/>
              <a:t>29</a:t>
            </a:fld>
            <a:endParaRPr lang="en-US"/>
          </a:p>
        </p:txBody>
      </p:sp>
      <p:sp>
        <p:nvSpPr>
          <p:cNvPr id="1669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2588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1225" y="4340225"/>
            <a:ext cx="5022850" cy="4117975"/>
          </a:xfrm>
          <a:prstGeom prst="rect">
            <a:avLst/>
          </a:prstGeo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852" tIns="44426" rIns="88852" bIns="44426"/>
          <a:lstStyle/>
          <a:p>
            <a:r>
              <a:rPr lang="en-US"/>
              <a:t>Which of these characteristics do you see as most important?  Why?</a:t>
            </a:r>
          </a:p>
          <a:p>
            <a:r>
              <a:rPr lang="en-US"/>
              <a:t>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58338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Coaching Skills for Educators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Copyright 2006 The Coaching Clinic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Page </a:t>
            </a:r>
            <a:fld id="{544F9399-7129-460D-BAD9-0702FE2105BD}" type="slidenum">
              <a:rPr lang="en-US"/>
              <a:pPr/>
              <a:t>30</a:t>
            </a:fld>
            <a:endParaRPr lang="en-US"/>
          </a:p>
        </p:txBody>
      </p:sp>
      <p:sp>
        <p:nvSpPr>
          <p:cNvPr id="1689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2588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1225" y="4340225"/>
            <a:ext cx="5022850" cy="4117975"/>
          </a:xfrm>
          <a:prstGeom prst="rect">
            <a:avLst/>
          </a:prstGeo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852" tIns="44426" rIns="88852" bIns="44426"/>
          <a:lstStyle/>
          <a:p>
            <a:r>
              <a:rPr lang="en-US"/>
              <a:t>What does “evolutionary elder” mean to you in the context of coaching?</a:t>
            </a:r>
          </a:p>
          <a:p>
            <a:r>
              <a:rPr lang="en-US"/>
              <a:t>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1779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Coaching Skills for Educators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Copyright 2006 The Coaching Clinic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Page </a:t>
            </a:r>
            <a:fld id="{911463EA-196B-4F0C-A9B5-CA108C08BAD5}" type="slidenum">
              <a:rPr lang="en-US"/>
              <a:pPr/>
              <a:t>31</a:t>
            </a:fld>
            <a:endParaRPr lang="en-US"/>
          </a:p>
        </p:txBody>
      </p:sp>
      <p:sp>
        <p:nvSpPr>
          <p:cNvPr id="1710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382588" y="685800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1225" y="4340225"/>
            <a:ext cx="5022850" cy="4117975"/>
          </a:xfrm>
          <a:prstGeom prst="rect">
            <a:avLst/>
          </a:prstGeo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852" tIns="44426" rIns="88852" bIns="44426"/>
          <a:lstStyle/>
          <a:p>
            <a:r>
              <a:rPr lang="en-US"/>
              <a:t>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70702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Coaching Skills for Educators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Copyright 2006 The Coaching Clinic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Page </a:t>
            </a:r>
            <a:fld id="{D0C5CD76-51F0-4788-83AD-35EDC3BF791D}" type="slidenum">
              <a:rPr lang="en-US"/>
              <a:pPr/>
              <a:t>32</a:t>
            </a:fld>
            <a:endParaRPr lang="en-US"/>
          </a:p>
        </p:txBody>
      </p:sp>
      <p:sp>
        <p:nvSpPr>
          <p:cNvPr id="18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6000" cy="3429000"/>
          </a:xfrm>
          <a:ln/>
        </p:spPr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340225"/>
            <a:ext cx="5022850" cy="4117975"/>
          </a:xfrm>
          <a:ln/>
        </p:spPr>
        <p:txBody>
          <a:bodyPr lIns="88852" tIns="44426" rIns="88852" bIns="44426"/>
          <a:lstStyle/>
          <a:p>
            <a:r>
              <a:rPr lang="en-US"/>
              <a:t>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xmlns="" val="4727683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Coaching Skills for Educators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Copyright 2006 The Coaching Clinic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/>
              <a:t>Page </a:t>
            </a:r>
            <a:fld id="{2141656A-F99A-4BE4-9E52-A446ED374ADC}" type="slidenum">
              <a:rPr lang="en-US"/>
              <a:pPr/>
              <a:t>41</a:t>
            </a:fld>
            <a:endParaRPr lang="en-US"/>
          </a:p>
        </p:txBody>
      </p:sp>
      <p:sp>
        <p:nvSpPr>
          <p:cNvPr id="271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6000" cy="3429000"/>
          </a:xfrm>
          <a:ln/>
        </p:spPr>
      </p:sp>
    </p:spTree>
    <p:extLst>
      <p:ext uri="{BB962C8B-B14F-4D97-AF65-F5344CB8AC3E}">
        <p14:creationId xmlns:p14="http://schemas.microsoft.com/office/powerpoint/2010/main" xmlns="" val="3769640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FF58-9206-4325-BF43-6B3880B7D5CE}" type="datetimeFigureOut">
              <a:rPr lang="en-US" smtClean="0"/>
              <a:pPr/>
              <a:t>30-May-13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4B847-6354-4D3D-90F2-9811DD8C5D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2445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FF58-9206-4325-BF43-6B3880B7D5CE}" type="datetimeFigureOut">
              <a:rPr lang="en-US" smtClean="0"/>
              <a:pPr/>
              <a:t>30-May-13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4B847-6354-4D3D-90F2-9811DD8C5D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0190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FF58-9206-4325-BF43-6B3880B7D5CE}" type="datetimeFigureOut">
              <a:rPr lang="en-US" smtClean="0"/>
              <a:pPr/>
              <a:t>30-May-13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4B847-6354-4D3D-90F2-9811DD8C5D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3936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FF58-9206-4325-BF43-6B3880B7D5CE}" type="datetimeFigureOut">
              <a:rPr lang="en-US" smtClean="0"/>
              <a:pPr/>
              <a:t>30-May-13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4B847-6354-4D3D-90F2-9811DD8C5D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7914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FF58-9206-4325-BF43-6B3880B7D5CE}" type="datetimeFigureOut">
              <a:rPr lang="en-US" smtClean="0"/>
              <a:pPr/>
              <a:t>30-May-13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4B847-6354-4D3D-90F2-9811DD8C5D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5326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FF58-9206-4325-BF43-6B3880B7D5CE}" type="datetimeFigureOut">
              <a:rPr lang="en-US" smtClean="0"/>
              <a:pPr/>
              <a:t>30-May-13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4B847-6354-4D3D-90F2-9811DD8C5D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4440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FF58-9206-4325-BF43-6B3880B7D5CE}" type="datetimeFigureOut">
              <a:rPr lang="en-US" smtClean="0"/>
              <a:pPr/>
              <a:t>30-May-13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4B847-6354-4D3D-90F2-9811DD8C5D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4194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FF58-9206-4325-BF43-6B3880B7D5CE}" type="datetimeFigureOut">
              <a:rPr lang="en-US" smtClean="0"/>
              <a:pPr/>
              <a:t>30-May-13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4B847-6354-4D3D-90F2-9811DD8C5D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45748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FF58-9206-4325-BF43-6B3880B7D5CE}" type="datetimeFigureOut">
              <a:rPr lang="en-US" smtClean="0"/>
              <a:pPr/>
              <a:t>30-May-13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4B847-6354-4D3D-90F2-9811DD8C5D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8913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FF58-9206-4325-BF43-6B3880B7D5CE}" type="datetimeFigureOut">
              <a:rPr lang="en-US" smtClean="0"/>
              <a:pPr/>
              <a:t>30-May-13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4B847-6354-4D3D-90F2-9811DD8C5D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0368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0FF58-9206-4325-BF43-6B3880B7D5CE}" type="datetimeFigureOut">
              <a:rPr lang="en-US" smtClean="0"/>
              <a:pPr/>
              <a:t>30-May-13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4B847-6354-4D3D-90F2-9811DD8C5D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9350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0FF58-9206-4325-BF43-6B3880B7D5CE}" type="datetimeFigureOut">
              <a:rPr lang="en-US" smtClean="0"/>
              <a:pPr/>
              <a:t>30-May-13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4B847-6354-4D3D-90F2-9811DD8C5D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1364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318" y="2322713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Quick Recap of Lesson 2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608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Process group identification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23564" y="1443396"/>
            <a:ext cx="7315200" cy="523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893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982" y="1838458"/>
            <a:ext cx="10395397" cy="3763851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Lesson 1: </a:t>
            </a: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Examining Professional Project Management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Topic 1B: 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Identify Professional and Social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Responsibilities</a:t>
            </a:r>
            <a:b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Topic 1C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Interpersonal Skills Required for a Project Manager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797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862885" y="602457"/>
            <a:ext cx="6476128" cy="1073944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Learning Objectives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62885" y="1676401"/>
            <a:ext cx="8165205" cy="4114800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Relationship between project manager and project monitoring and controlling</a:t>
            </a:r>
          </a:p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Enhance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Leadership Ability</a:t>
            </a:r>
          </a:p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Review Coaching Skills</a:t>
            </a:r>
          </a:p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Key skills </a:t>
            </a:r>
          </a:p>
          <a:p>
            <a:pPr lvl="1"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Coaching Relationship</a:t>
            </a:r>
          </a:p>
          <a:p>
            <a:pPr lvl="1"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Process</a:t>
            </a:r>
          </a:p>
          <a:p>
            <a:pPr lvl="1"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Communication, building trust and rapport, listening skills, approach and technique, influencing and directing  </a:t>
            </a:r>
          </a:p>
        </p:txBody>
      </p:sp>
    </p:spTree>
    <p:extLst>
      <p:ext uri="{BB962C8B-B14F-4D97-AF65-F5344CB8AC3E}">
        <p14:creationId xmlns:p14="http://schemas.microsoft.com/office/powerpoint/2010/main" xmlns="" val="425142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Definition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of Project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Manager in relationship to PMC</a:t>
            </a:r>
            <a:b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(Project Monitoring and Controlling)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4864" y="1690687"/>
            <a:ext cx="11422487" cy="4903295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person with authority to manage a project. This includes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leading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planning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and the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of all project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deliverables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The project manager is responsible for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managing the budget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workplan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and all Project Management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Procedures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such as </a:t>
            </a:r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scope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management, </a:t>
            </a:r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issues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management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2400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risk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management, etc.</a:t>
            </a:r>
          </a:p>
          <a:p>
            <a:pPr algn="just">
              <a:lnSpc>
                <a:spcPct val="8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person or firm responsible for the planning, coordination and controlling of a project from </a:t>
            </a:r>
            <a:r>
              <a:rPr lang="en-US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inception (Initiation)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completion (Closing)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meeting the project's requirements and ensuring completion on time, within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cost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and to required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standards.</a:t>
            </a:r>
          </a:p>
          <a:p>
            <a:pPr algn="just">
              <a:lnSpc>
                <a:spcPct val="8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Project Manager is the individual responsible for the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day-to-day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management of the project.</a:t>
            </a:r>
          </a:p>
          <a:p>
            <a:pPr algn="just">
              <a:lnSpc>
                <a:spcPct val="8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project manager is the person who has the overall responsibility for the successful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planning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execution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of any project. </a:t>
            </a:r>
          </a:p>
        </p:txBody>
      </p:sp>
    </p:spTree>
    <p:extLst>
      <p:ext uri="{BB962C8B-B14F-4D97-AF65-F5344CB8AC3E}">
        <p14:creationId xmlns:p14="http://schemas.microsoft.com/office/powerpoint/2010/main" xmlns="" val="300673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190668" cy="495385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			Project = </a:t>
            </a:r>
            <a:r>
              <a:rPr lang="en-US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(People are THE MOST Difficult resource to manage)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222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123950" y="490102"/>
            <a:ext cx="6423070" cy="983456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Leading vs. Managing 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23950" y="1857554"/>
            <a:ext cx="3654112" cy="4114800"/>
          </a:xfrm>
        </p:spPr>
        <p:txBody>
          <a:bodyPr>
            <a:noAutofit/>
          </a:bodyPr>
          <a:lstStyle/>
          <a:p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Leading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Aim is positive change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Setting direction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Aligning people to vision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Motivating</a:t>
            </a:r>
          </a:p>
          <a:p>
            <a:pPr lvl="1"/>
            <a:r>
              <a:rPr lang="en-US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Coaching 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349821" y="1819454"/>
            <a:ext cx="5254044" cy="4191000"/>
          </a:xfrm>
        </p:spPr>
        <p:txBody>
          <a:bodyPr>
            <a:normAutofit/>
          </a:bodyPr>
          <a:lstStyle/>
          <a:p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Managing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Aim is predictable, orderly results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Organizing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Staffing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Planning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Budgeting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Solving problems</a:t>
            </a:r>
          </a:p>
        </p:txBody>
      </p:sp>
    </p:spTree>
    <p:extLst>
      <p:ext uri="{BB962C8B-B14F-4D97-AF65-F5344CB8AC3E}">
        <p14:creationId xmlns:p14="http://schemas.microsoft.com/office/powerpoint/2010/main" xmlns="" val="115425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900782" y="421699"/>
            <a:ext cx="10600051" cy="1165622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Definitions: 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Coaching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Counseling, Mentoring, &amp; Training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6508" y="1968321"/>
            <a:ext cx="10076443" cy="3657600"/>
          </a:xfrm>
        </p:spPr>
        <p:txBody>
          <a:bodyPr>
            <a:normAutofit/>
          </a:bodyPr>
          <a:lstStyle/>
          <a:p>
            <a:pPr marL="347663" indent="-301229" algn="just"/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Coaching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focuses on improving skills. </a:t>
            </a:r>
          </a:p>
          <a:p>
            <a:pPr marL="686991" lvl="1"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address issues of know how, know when, know why, motivation, time, distraction, priorities, support. </a:t>
            </a:r>
          </a:p>
          <a:p>
            <a:pPr marL="347663" indent="-301229"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Counseling: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is coaching that focuses on peace of mind.</a:t>
            </a:r>
          </a:p>
          <a:p>
            <a:pPr marL="347663" indent="-301229"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Mentoring: is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coaching about career and relationships with people and the organization.</a:t>
            </a:r>
          </a:p>
          <a:p>
            <a:pPr marL="347663" indent="-301229"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Training: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is skill building from the ground up.</a:t>
            </a:r>
          </a:p>
        </p:txBody>
      </p:sp>
    </p:spTree>
    <p:extLst>
      <p:ext uri="{BB962C8B-B14F-4D97-AF65-F5344CB8AC3E}">
        <p14:creationId xmlns:p14="http://schemas.microsoft.com/office/powerpoint/2010/main" xmlns="" val="311831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923522" y="464027"/>
            <a:ext cx="7692443" cy="983456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25 of the Things 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Coaches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Do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04447" y="1437202"/>
            <a:ext cx="3880431" cy="5023565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Beacon</a:t>
            </a:r>
          </a:p>
          <a:p>
            <a:pPr marL="342900" indent="-342900">
              <a:buFont typeface="Wingdings" panose="05000000000000000000" pitchFamily="2" charset="2"/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Radar</a:t>
            </a:r>
          </a:p>
          <a:p>
            <a:pPr marL="342900" indent="-342900">
              <a:buFont typeface="Wingdings" panose="05000000000000000000" pitchFamily="2" charset="2"/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Alarm Clock</a:t>
            </a:r>
          </a:p>
          <a:p>
            <a:pPr marL="342900" indent="-342900">
              <a:buFont typeface="Wingdings" panose="05000000000000000000" pitchFamily="2" charset="2"/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Patient</a:t>
            </a:r>
          </a:p>
          <a:p>
            <a:pPr marL="342900" indent="-342900">
              <a:buFont typeface="Wingdings" panose="05000000000000000000" pitchFamily="2" charset="2"/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Flexible</a:t>
            </a:r>
          </a:p>
          <a:p>
            <a:pPr marL="342900" indent="-342900">
              <a:buFont typeface="Wingdings" panose="05000000000000000000" pitchFamily="2" charset="2"/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Honest Self-Perception</a:t>
            </a:r>
          </a:p>
          <a:p>
            <a:pPr marL="342900" indent="-342900">
              <a:buFont typeface="Wingdings" panose="05000000000000000000" pitchFamily="2" charset="2"/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Confront</a:t>
            </a:r>
          </a:p>
          <a:p>
            <a:pPr marL="342900" indent="-342900">
              <a:buFont typeface="Wingdings" panose="05000000000000000000" pitchFamily="2" charset="2"/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Sell</a:t>
            </a:r>
          </a:p>
          <a:p>
            <a:pPr marL="342900" indent="-342900">
              <a:buFont typeface="Wingdings" panose="05000000000000000000" pitchFamily="2" charset="2"/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Help Push Envelope</a:t>
            </a:r>
          </a:p>
          <a:p>
            <a:pPr marL="342900" indent="-342900">
              <a:buFont typeface="Wingdings" panose="05000000000000000000" pitchFamily="2" charset="2"/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Motivate</a:t>
            </a:r>
          </a:p>
          <a:p>
            <a:pPr marL="342900" indent="-342900">
              <a:buFont typeface="Wingdings" panose="05000000000000000000" pitchFamily="2" charset="2"/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Cheerlead</a:t>
            </a:r>
          </a:p>
          <a:p>
            <a:pPr marL="342900" indent="-342900">
              <a:buFont typeface="Wingdings" panose="05000000000000000000" pitchFamily="2" charset="2"/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Optimistic</a:t>
            </a:r>
          </a:p>
          <a:p>
            <a:pPr marL="342900" indent="-342900">
              <a:buFont typeface="Wingdings" panose="05000000000000000000" pitchFamily="2" charset="2"/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Subject Expert</a:t>
            </a:r>
          </a:p>
          <a:p>
            <a:pPr marL="342900" indent="-342900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76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596664" y="1437202"/>
            <a:ext cx="3397342" cy="5420798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AutoNum type="arabicPeriod" startAt="14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</a:p>
          <a:p>
            <a:pPr marL="342900" indent="-342900">
              <a:buFont typeface="Wingdings" panose="05000000000000000000" pitchFamily="2" charset="2"/>
              <a:buAutoNum type="arabicPeriod" startAt="14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Helping Hand</a:t>
            </a:r>
          </a:p>
          <a:p>
            <a:pPr marL="342900" indent="-342900">
              <a:buFont typeface="Wingdings" panose="05000000000000000000" pitchFamily="2" charset="2"/>
              <a:buAutoNum type="arabicPeriod" startAt="14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Hear Venting</a:t>
            </a:r>
          </a:p>
          <a:p>
            <a:pPr marL="342900" indent="-342900">
              <a:buFont typeface="Wingdings" panose="05000000000000000000" pitchFamily="2" charset="2"/>
              <a:buAutoNum type="arabicPeriod" startAt="14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Gardener</a:t>
            </a:r>
          </a:p>
          <a:p>
            <a:pPr marL="342900" indent="-342900">
              <a:buFont typeface="Wingdings" panose="05000000000000000000" pitchFamily="2" charset="2"/>
              <a:buAutoNum type="arabicPeriod" startAt="14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Notice Success</a:t>
            </a:r>
          </a:p>
          <a:p>
            <a:pPr marL="342900" indent="-342900">
              <a:buFont typeface="Wingdings" panose="05000000000000000000" pitchFamily="2" charset="2"/>
              <a:buAutoNum type="arabicPeriod" startAt="14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Honest</a:t>
            </a:r>
          </a:p>
          <a:p>
            <a:pPr marL="342900" indent="-342900">
              <a:buFont typeface="Wingdings" panose="05000000000000000000" pitchFamily="2" charset="2"/>
              <a:buAutoNum type="arabicPeriod" startAt="14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Confident</a:t>
            </a:r>
          </a:p>
          <a:p>
            <a:pPr marL="342900" indent="-342900">
              <a:buFont typeface="Wingdings" panose="05000000000000000000" pitchFamily="2" charset="2"/>
              <a:buAutoNum type="arabicPeriod" startAt="14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Consistent</a:t>
            </a:r>
          </a:p>
          <a:p>
            <a:pPr marL="342900" indent="-342900">
              <a:buFont typeface="Wingdings" panose="05000000000000000000" pitchFamily="2" charset="2"/>
              <a:buAutoNum type="arabicPeriod" startAt="14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Mindful</a:t>
            </a:r>
          </a:p>
          <a:p>
            <a:pPr marL="342900" indent="-342900">
              <a:buFont typeface="Wingdings" panose="05000000000000000000" pitchFamily="2" charset="2"/>
              <a:buAutoNum type="arabicPeriod" startAt="14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Guide </a:t>
            </a:r>
          </a:p>
          <a:p>
            <a:pPr marL="342900" indent="-342900">
              <a:buFont typeface="Wingdings" panose="05000000000000000000" pitchFamily="2" charset="2"/>
              <a:buAutoNum type="arabicPeriod" startAt="14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Mirror</a:t>
            </a:r>
          </a:p>
          <a:p>
            <a:pPr marL="342900" indent="-342900">
              <a:buFont typeface="Wingdings" panose="05000000000000000000" pitchFamily="2" charset="2"/>
              <a:buAutoNum type="arabicPeriod" startAt="14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Evolutionary Elder</a:t>
            </a:r>
          </a:p>
          <a:p>
            <a:pPr marL="342900" indent="-342900"/>
            <a:endParaRPr lang="en-US" sz="2000" dirty="0"/>
          </a:p>
          <a:p>
            <a:pPr marL="342900" indent="-342900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21888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71354" y="481365"/>
            <a:ext cx="7371880" cy="892969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10 Ways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to Communicate Better</a:t>
            </a:r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1354" y="1557271"/>
            <a:ext cx="9960533" cy="4572000"/>
          </a:xfrm>
        </p:spPr>
        <p:txBody>
          <a:bodyPr>
            <a:normAutofit/>
          </a:bodyPr>
          <a:lstStyle/>
          <a:p>
            <a:pPr marL="285750" indent="-285750" algn="just">
              <a:buFontTx/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Consider compromise. </a:t>
            </a:r>
          </a:p>
          <a:p>
            <a:pPr marL="285750" indent="-285750" algn="just">
              <a:buFontTx/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Another person's view of reality may be as real as your own.</a:t>
            </a:r>
          </a:p>
          <a:p>
            <a:pPr marL="285750" indent="-285750" algn="just">
              <a:buFontTx/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Never assume that you know what the other person is thinking, or what they have done.</a:t>
            </a:r>
          </a:p>
          <a:p>
            <a:pPr marL="285750" indent="-285750" algn="just">
              <a:buFontTx/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Check out your assumptions. </a:t>
            </a:r>
          </a:p>
          <a:p>
            <a:pPr marL="628650" lvl="1" indent="-285750" algn="just">
              <a:buFontTx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Ask questions. </a:t>
            </a:r>
          </a:p>
          <a:p>
            <a:pPr marL="628650" lvl="1" indent="-285750" algn="just">
              <a:buFontTx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 not correct another's statement of his/her feelings. </a:t>
            </a:r>
          </a:p>
          <a:p>
            <a:pPr marL="285750" indent="-285750" algn="just">
              <a:buFontTx/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 specific when you introduce a comment. </a:t>
            </a:r>
          </a:p>
        </p:txBody>
      </p:sp>
    </p:spTree>
    <p:extLst>
      <p:ext uri="{BB962C8B-B14F-4D97-AF65-F5344CB8AC3E}">
        <p14:creationId xmlns:p14="http://schemas.microsoft.com/office/powerpoint/2010/main" xmlns="" val="175969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>
          <a:xfrm>
            <a:off x="524614" y="510914"/>
            <a:ext cx="4546997" cy="800100"/>
          </a:xfrm>
        </p:spPr>
        <p:txBody>
          <a:bodyPr>
            <a:normAutofit/>
          </a:bodyPr>
          <a:lstStyle/>
          <a:p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Contd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0692" y="1495022"/>
            <a:ext cx="9699527" cy="4495800"/>
          </a:xfrm>
        </p:spPr>
        <p:txBody>
          <a:bodyPr>
            <a:normAutofit/>
          </a:bodyPr>
          <a:lstStyle/>
          <a:p>
            <a:pPr marL="342900" indent="-342900" algn="just">
              <a:buFontTx/>
              <a:buAutoNum type="arabicPeriod" startAt="6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Ask for a reasonable change. </a:t>
            </a:r>
          </a:p>
          <a:p>
            <a:pPr marL="342900" indent="-342900" algn="just">
              <a:buFontTx/>
              <a:buAutoNum type="arabicPeriod" startAt="6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Try substituting "and" for "but". </a:t>
            </a:r>
          </a:p>
          <a:p>
            <a:pPr lvl="1" indent="-342900"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"But" tends to negate anything that went before.</a:t>
            </a:r>
          </a:p>
          <a:p>
            <a:pPr lvl="1" indent="-342900"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"And" includes both sides of the statement.</a:t>
            </a:r>
          </a:p>
          <a:p>
            <a:pPr marL="342900" indent="-342900" algn="just">
              <a:buFontTx/>
              <a:buAutoNum type="arabicPeriod" startAt="6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Ensure that your body language is congruent with your message. </a:t>
            </a:r>
          </a:p>
          <a:p>
            <a:pPr marL="342900" indent="-342900" algn="just">
              <a:buFontTx/>
              <a:buAutoNum type="arabicPeriod" startAt="6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When receiving constructive feedback consider it carefully and with a balanced approach. </a:t>
            </a:r>
          </a:p>
          <a:p>
            <a:pPr marL="342900" indent="-342900" algn="just">
              <a:buFontTx/>
              <a:buAutoNum type="arabicPeriod" startAt="6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Remember that others’ opinions of you are not always true </a:t>
            </a:r>
          </a:p>
        </p:txBody>
      </p:sp>
    </p:spTree>
    <p:extLst>
      <p:ext uri="{BB962C8B-B14F-4D97-AF65-F5344CB8AC3E}">
        <p14:creationId xmlns:p14="http://schemas.microsoft.com/office/powerpoint/2010/main" xmlns="" val="100886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7" y="347361"/>
            <a:ext cx="7821434" cy="983456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Coaching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Process – One Model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7" y="1839532"/>
            <a:ext cx="5700712" cy="46514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1. Prepare in advance: requirements, opportunities, motivations, history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2. Agree on goals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3. Be a map-maker; Get commitments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discuss motivations and opportunities,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define process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set time guidelines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create a contract </a:t>
            </a:r>
          </a:p>
        </p:txBody>
      </p:sp>
      <p:sp>
        <p:nvSpPr>
          <p:cNvPr id="12595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095999" y="1904999"/>
            <a:ext cx="5842715" cy="4457163"/>
          </a:xfrm>
        </p:spPr>
        <p:txBody>
          <a:bodyPr>
            <a:normAutofit fontScale="92500" lnSpcReduction="20000"/>
          </a:bodyPr>
          <a:lstStyle/>
          <a:p>
            <a:pPr marL="169069" indent="-169069" defTabSz="30361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4. Coach</a:t>
            </a:r>
          </a:p>
          <a:p>
            <a:pPr marL="626269" lvl="1" indent="-169069" defTabSz="303610">
              <a:buFont typeface="Wingdings" panose="05000000000000000000" pitchFamily="2" charset="2"/>
              <a:buChar char="§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Pick time &amp; space carefully</a:t>
            </a:r>
          </a:p>
          <a:p>
            <a:pPr marL="626269" lvl="1" indent="-169069" defTabSz="303610">
              <a:buFont typeface="Wingdings" panose="05000000000000000000" pitchFamily="2" charset="2"/>
              <a:buChar char="§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Build rapport &amp; trust	</a:t>
            </a:r>
          </a:p>
          <a:p>
            <a:pPr marL="626269" lvl="1" indent="-169069" defTabSz="303610">
              <a:buFont typeface="Wingdings" panose="05000000000000000000" pitchFamily="2" charset="2"/>
              <a:buChar char="§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Provide challenge </a:t>
            </a:r>
          </a:p>
          <a:p>
            <a:pPr marL="626269" lvl="1" indent="-169069" defTabSz="303610">
              <a:buFont typeface="Wingdings" panose="05000000000000000000" pitchFamily="2" charset="2"/>
              <a:buChar char="§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Use action based language; who, what, when</a:t>
            </a:r>
          </a:p>
          <a:p>
            <a:pPr marL="626269" lvl="1" indent="-169069" defTabSz="303610">
              <a:buFont typeface="Wingdings" panose="05000000000000000000" pitchFamily="2" charset="2"/>
              <a:buChar char="§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Build positive expectations</a:t>
            </a:r>
          </a:p>
          <a:p>
            <a:pPr marL="626269" lvl="1" indent="-169069" defTabSz="303610">
              <a:buFont typeface="Wingdings" panose="05000000000000000000" pitchFamily="2" charset="2"/>
              <a:buChar char="§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Encourage generously</a:t>
            </a:r>
          </a:p>
          <a:p>
            <a:pPr marL="626269" lvl="1" indent="-169069" defTabSz="303610">
              <a:buFont typeface="Wingdings" panose="05000000000000000000" pitchFamily="2" charset="2"/>
              <a:buChar char="§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Celebrate success</a:t>
            </a:r>
          </a:p>
          <a:p>
            <a:pPr marL="169069" indent="-169069" defTabSz="30361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9069" indent="-169069" defTabSz="30361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5. Review &amp; Decide Next Steps </a:t>
            </a:r>
          </a:p>
          <a:p>
            <a:pPr marL="169069" indent="-169069" defTabSz="303610">
              <a:buNone/>
            </a:pPr>
            <a:endParaRPr lang="en-US" sz="1500" dirty="0"/>
          </a:p>
          <a:p>
            <a:pPr marL="169069" indent="-169069" defTabSz="303610">
              <a:buNone/>
            </a:pPr>
            <a:r>
              <a:rPr lang="en-US" sz="1500" dirty="0"/>
              <a:t> </a:t>
            </a:r>
          </a:p>
          <a:p>
            <a:pPr marL="169069" indent="-169069" defTabSz="303610"/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xmlns="" val="229286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372750" y="411755"/>
            <a:ext cx="8706856" cy="983456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Coaching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Process – One Model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7383" y="1723622"/>
            <a:ext cx="4371975" cy="4114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1. Prepare in advance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requirements,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opportunities,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motivations,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history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gather information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separately and together</a:t>
            </a:r>
          </a:p>
        </p:txBody>
      </p:sp>
    </p:spTree>
    <p:extLst>
      <p:ext uri="{BB962C8B-B14F-4D97-AF65-F5344CB8AC3E}">
        <p14:creationId xmlns:p14="http://schemas.microsoft.com/office/powerpoint/2010/main" xmlns="" val="49325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48827" y="269015"/>
            <a:ext cx="9174721" cy="983456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Coaching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Process – One Model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0278" y="1557271"/>
            <a:ext cx="8430824" cy="4114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2. Agree on goals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SMART: specific, measurable, achievable, relevant &amp; timely. </a:t>
            </a:r>
          </a:p>
          <a:p>
            <a:pPr lvl="1"/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Conditions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brought about by action.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Small &amp; large outcomes.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Gaps to be filled.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Know what success will look like.</a:t>
            </a:r>
          </a:p>
        </p:txBody>
      </p:sp>
    </p:spTree>
    <p:extLst>
      <p:ext uri="{BB962C8B-B14F-4D97-AF65-F5344CB8AC3E}">
        <p14:creationId xmlns:p14="http://schemas.microsoft.com/office/powerpoint/2010/main" xmlns="" val="391844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22868" y="374646"/>
            <a:ext cx="7977188" cy="983456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Coaching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Process – One Model</a:t>
            </a:r>
          </a:p>
        </p:txBody>
      </p:sp>
      <p:sp>
        <p:nvSpPr>
          <p:cNvPr id="13209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17448" y="1647423"/>
            <a:ext cx="10239442" cy="41148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3. Be a map-maker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Plan the route in advance; determining the milestones;</a:t>
            </a:r>
          </a:p>
          <a:p>
            <a:pPr lvl="2">
              <a:lnSpc>
                <a:spcPct val="9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help steer towards the goals</a:t>
            </a:r>
          </a:p>
          <a:p>
            <a:pPr lvl="2">
              <a:lnSpc>
                <a:spcPct val="9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park tangents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Get commitments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Discuss motivations and opportunities, 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Define process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Set timelines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Create a contract, if required</a:t>
            </a:r>
          </a:p>
        </p:txBody>
      </p:sp>
    </p:spTree>
    <p:extLst>
      <p:ext uri="{BB962C8B-B14F-4D97-AF65-F5344CB8AC3E}">
        <p14:creationId xmlns:p14="http://schemas.microsoft.com/office/powerpoint/2010/main" xmlns="" val="269203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14216" y="387524"/>
            <a:ext cx="9518426" cy="983456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Coaching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Process – One Model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7079" y="1660301"/>
            <a:ext cx="8826177" cy="4114800"/>
          </a:xfrm>
        </p:spPr>
        <p:txBody>
          <a:bodyPr/>
          <a:lstStyle/>
          <a:p>
            <a:pPr algn="just">
              <a:buFont typeface="Wingdings" panose="05000000000000000000" pitchFamily="2" charset="2"/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4. Coach</a:t>
            </a:r>
          </a:p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Pick your time and space.</a:t>
            </a:r>
          </a:p>
          <a:p>
            <a:pPr lvl="1"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Coach privately away from distractions and interruptions.</a:t>
            </a:r>
          </a:p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Build rapport</a:t>
            </a:r>
          </a:p>
          <a:p>
            <a:pPr lvl="1"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Get conversation going with small or soft talk</a:t>
            </a:r>
          </a:p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Build trust</a:t>
            </a:r>
          </a:p>
          <a:p>
            <a:pPr lvl="1"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Clarify roles</a:t>
            </a:r>
          </a:p>
          <a:p>
            <a:pPr lvl="1"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Promise an absence of vulnerability</a:t>
            </a:r>
          </a:p>
          <a:p>
            <a:pPr lvl="1"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Listen; ask questions, paraphrase, acknowledge</a:t>
            </a:r>
          </a:p>
          <a:p>
            <a:pPr lvl="1"/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xmlns="" val="383863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97111" y="361766"/>
            <a:ext cx="8273402" cy="983456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Coaching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Process – One Model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9992" y="1878170"/>
            <a:ext cx="9561591" cy="4114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Provide challenge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Ask the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coachee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to reach. 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Create levels of success, between perfection and failure, that can be rewarded. 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 action based language.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Who is to act? What will they do?</a:t>
            </a:r>
          </a:p>
          <a:p>
            <a:pPr lvl="2">
              <a:lnSpc>
                <a:spcPct val="9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 precise.</a:t>
            </a:r>
          </a:p>
          <a:p>
            <a:pPr lvl="2">
              <a:lnSpc>
                <a:spcPct val="9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Describe what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others see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With what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frequency &amp; duration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At what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intervals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62633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32715" y="476604"/>
            <a:ext cx="7835521" cy="983456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Coaching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Process – One Model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2716" y="1982273"/>
            <a:ext cx="10398416" cy="4470042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Build positive expectations.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Jointly determine barriers and how to overcome each.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Continually focus on potential positive results.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Cultivate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Offer ideas, know how, wisdom, experience, stories, direction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Motivate with encouragement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3494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72548" y="434830"/>
            <a:ext cx="8282055" cy="892969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Coaching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Process – One Model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2808" y="1826654"/>
            <a:ext cx="8987558" cy="4715814"/>
          </a:xfrm>
        </p:spPr>
        <p:txBody>
          <a:bodyPr>
            <a:normAutofit/>
          </a:bodyPr>
          <a:lstStyle/>
          <a:p>
            <a:pPr marL="342900" indent="-34290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5. Review and Decide Next Steps </a:t>
            </a:r>
          </a:p>
          <a:p>
            <a:pPr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Measure progress toward goals at scheduled intervals</a:t>
            </a:r>
          </a:p>
          <a:p>
            <a:pPr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Adjust the plan/map as necessary</a:t>
            </a:r>
          </a:p>
          <a:p>
            <a:pPr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Celebrate</a:t>
            </a:r>
          </a:p>
          <a:p>
            <a:pPr marL="342900" indent="-342900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Dissolve the relationship when appropriate.</a:t>
            </a:r>
          </a:p>
          <a:p>
            <a:pPr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Mutually</a:t>
            </a:r>
          </a:p>
          <a:p>
            <a:pPr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With loose ends tied</a:t>
            </a:r>
          </a:p>
          <a:p>
            <a:pPr lvl="1" indent="-34290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With a method to re-start</a:t>
            </a:r>
          </a:p>
        </p:txBody>
      </p:sp>
    </p:spTree>
    <p:extLst>
      <p:ext uri="{BB962C8B-B14F-4D97-AF65-F5344CB8AC3E}">
        <p14:creationId xmlns:p14="http://schemas.microsoft.com/office/powerpoint/2010/main" xmlns="" val="247442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5028" y="2593170"/>
            <a:ext cx="7365642" cy="1325563"/>
          </a:xfrm>
        </p:spPr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8 Don’ts for Project Manager (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Coaching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139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38150" y="296918"/>
            <a:ext cx="8267968" cy="983456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8 Don’ts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Coaching 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25900" y="1305058"/>
            <a:ext cx="4525649" cy="4714741"/>
          </a:xfrm>
        </p:spPr>
        <p:txBody>
          <a:bodyPr>
            <a:normAutofit/>
          </a:bodyPr>
          <a:lstStyle/>
          <a:p>
            <a:pPr marL="253604" indent="-253604" defTabSz="254794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Don’t use taxi talk</a:t>
            </a:r>
          </a:p>
          <a:p>
            <a:pPr marL="253604" indent="-253604" defTabSz="254794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Don’t be ambiguous</a:t>
            </a:r>
          </a:p>
          <a:p>
            <a:pPr marL="253604" indent="-253604" defTabSz="254794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Don’t try for giant steps</a:t>
            </a:r>
          </a:p>
          <a:p>
            <a:pPr marL="253604" indent="-253604" defTabSz="254794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Don’t allow transference</a:t>
            </a:r>
          </a:p>
          <a:p>
            <a:pPr marL="253604" indent="-253604" defTabSz="254794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Don’t be a devil’s advocate</a:t>
            </a:r>
          </a:p>
        </p:txBody>
      </p:sp>
      <p:sp>
        <p:nvSpPr>
          <p:cNvPr id="14950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915696" y="1305057"/>
            <a:ext cx="5919989" cy="5379077"/>
          </a:xfrm>
        </p:spPr>
        <p:txBody>
          <a:bodyPr>
            <a:normAutofit/>
          </a:bodyPr>
          <a:lstStyle/>
          <a:p>
            <a:pPr marL="253604" indent="-253604" defTabSz="254794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Don’t do the work for the person being coached</a:t>
            </a:r>
          </a:p>
          <a:p>
            <a:pPr marL="253604" indent="-253604" defTabSz="254794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Don’t stick to original goals when better goals emerge</a:t>
            </a:r>
          </a:p>
          <a:p>
            <a:pPr marL="253604" indent="-253604" defTabSz="254794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Don’t focus only on performance, focus 	on the person as well</a:t>
            </a:r>
          </a:p>
        </p:txBody>
      </p:sp>
    </p:spTree>
    <p:extLst>
      <p:ext uri="{BB962C8B-B14F-4D97-AF65-F5344CB8AC3E}">
        <p14:creationId xmlns:p14="http://schemas.microsoft.com/office/powerpoint/2010/main" xmlns="" val="62280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38137" y="300592"/>
            <a:ext cx="8033131" cy="983456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Eight Don’ts of 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Coaching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7112" y="1840605"/>
            <a:ext cx="10591598" cy="4688984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Don’t use taxi talk.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Taxi talk is aimless assessments, observations, judgments and opinions.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Stick with action talk; e.g. who does what, by when.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Don’t be ambiguous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Avoid vague, non-specific wording and phrases that are easily misunderstood.</a:t>
            </a:r>
          </a:p>
        </p:txBody>
      </p:sp>
    </p:spTree>
    <p:extLst>
      <p:ext uri="{BB962C8B-B14F-4D97-AF65-F5344CB8AC3E}">
        <p14:creationId xmlns:p14="http://schemas.microsoft.com/office/powerpoint/2010/main" xmlns="" val="2579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76774" y="309798"/>
            <a:ext cx="8561163" cy="983456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Eight Don’ts of 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Coaching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6775" y="1813774"/>
            <a:ext cx="10338448" cy="44958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Don’t try for giant steps.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You’ll get there faster with a series of baby steps.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Each successful step will produce motivating energy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Don’t allow transference.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Recognize the individuality of the person being coached.  They are not you.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Consider what actions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they can take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 Don’t project your abilities on them.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43216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8273" y="357423"/>
            <a:ext cx="8209209" cy="983456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Eight Don’ts of 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Coaching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8273" y="1518633"/>
            <a:ext cx="10321344" cy="4624589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Don’t be a devil’s advocate.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Look for and emphasize the positive.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Recognize failure as learning and create new action ideas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Don’t do the work for the person being coached.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coach imparts wisdom.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Together the coach and person being coached think, shape, invent, decide . . .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person being coached takes the action steps.</a:t>
            </a:r>
          </a:p>
        </p:txBody>
      </p:sp>
    </p:spTree>
    <p:extLst>
      <p:ext uri="{BB962C8B-B14F-4D97-AF65-F5344CB8AC3E}">
        <p14:creationId xmlns:p14="http://schemas.microsoft.com/office/powerpoint/2010/main" xmlns="" val="410872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70297" y="437513"/>
            <a:ext cx="10244926" cy="983456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Features of 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Coaching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Relationships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44828" y="1671034"/>
            <a:ext cx="3735292" cy="4175974"/>
          </a:xfrm>
        </p:spPr>
        <p:txBody>
          <a:bodyPr>
            <a:normAutofit/>
          </a:bodyPr>
          <a:lstStyle/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Specific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Opportunistic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Time sensitive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Supportive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Motivating</a:t>
            </a:r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80120" y="1671034"/>
            <a:ext cx="5719948" cy="4768403"/>
          </a:xfrm>
        </p:spPr>
        <p:txBody>
          <a:bodyPr>
            <a:noAutofit/>
          </a:bodyPr>
          <a:lstStyle/>
          <a:p>
            <a:pPr defTabSz="254794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</a:p>
          <a:p>
            <a:pPr defTabSz="254794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Apolitical</a:t>
            </a:r>
          </a:p>
          <a:p>
            <a:pPr defTabSz="254794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Performance oriented</a:t>
            </a:r>
          </a:p>
          <a:p>
            <a:pPr defTabSz="254794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Supports corporate          	competencies</a:t>
            </a:r>
          </a:p>
          <a:p>
            <a:pPr defTabSz="254794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leveraging strategy</a:t>
            </a:r>
          </a:p>
        </p:txBody>
      </p:sp>
    </p:spTree>
    <p:extLst>
      <p:ext uri="{BB962C8B-B14F-4D97-AF65-F5344CB8AC3E}">
        <p14:creationId xmlns:p14="http://schemas.microsoft.com/office/powerpoint/2010/main" xmlns="" val="33149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08154" y="0"/>
            <a:ext cx="9132060" cy="1634393"/>
          </a:xfrm>
        </p:spPr>
        <p:txBody>
          <a:bodyPr>
            <a:normAutofit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Features of 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Coaching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Relationships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2209" y="1634393"/>
            <a:ext cx="11320597" cy="411480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Specific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Coaching can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focus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on what is needed most.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Opportunistic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Coaching can produce beneficial effects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right now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Time sensitive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Coaching can be delivered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just in time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 When it is needed, not too soon or too late.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Motivating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Coaches motivate via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stimulation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inspiration and persistence.</a:t>
            </a:r>
          </a:p>
          <a:p>
            <a:pPr lvl="1"/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xmlns="" val="330002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29484" y="307650"/>
            <a:ext cx="9677401" cy="993115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Features of 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Coaching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Relationships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9822" y="1416676"/>
            <a:ext cx="10278279" cy="4114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Supportive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Coaches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help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the person they are coaching use existing skills better.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Coaching ought to be an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outside point of view.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coach’s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experience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helps them to see the opportunity with more clarity.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leveraging strategy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Coaching focuses on specifics i.e.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just enough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learning to help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the right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people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make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precise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changes.</a:t>
            </a:r>
          </a:p>
        </p:txBody>
      </p:sp>
    </p:spTree>
    <p:extLst>
      <p:ext uri="{BB962C8B-B14F-4D97-AF65-F5344CB8AC3E}">
        <p14:creationId xmlns:p14="http://schemas.microsoft.com/office/powerpoint/2010/main" xmlns="" val="166396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4046" y="384924"/>
            <a:ext cx="9398291" cy="1212056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Features of 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Coaching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Relationships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1489" y="1839533"/>
            <a:ext cx="11076770" cy="481884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Apolitical 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Coaching can occur outside the normal office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atmosphere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Oriented to performance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Coaching focuses on finding or prescribing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just the right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actions the person being coached can take to change conditions.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Supportive of corporate competencies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Coaching is a tactic to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cultivate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specified competencies.</a:t>
            </a:r>
          </a:p>
        </p:txBody>
      </p:sp>
    </p:spTree>
    <p:extLst>
      <p:ext uri="{BB962C8B-B14F-4D97-AF65-F5344CB8AC3E}">
        <p14:creationId xmlns:p14="http://schemas.microsoft.com/office/powerpoint/2010/main" xmlns="" val="305868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76774" y="356232"/>
            <a:ext cx="9037682" cy="1176354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The Habits, Qualities, Attributes and Traits of a Good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Project Manager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18241" y="1684986"/>
            <a:ext cx="4465883" cy="4411014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Evolutionary elder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Partner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Champion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Guide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Reality checker</a:t>
            </a:r>
          </a:p>
        </p:txBody>
      </p:sp>
      <p:sp>
        <p:nvSpPr>
          <p:cNvPr id="16589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286618" y="1684986"/>
            <a:ext cx="2235994" cy="4191000"/>
          </a:xfrm>
        </p:spPr>
        <p:txBody>
          <a:bodyPr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Visionary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Radar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Beacon</a:t>
            </a:r>
          </a:p>
        </p:txBody>
      </p:sp>
    </p:spTree>
    <p:extLst>
      <p:ext uri="{BB962C8B-B14F-4D97-AF65-F5344CB8AC3E}">
        <p14:creationId xmlns:p14="http://schemas.microsoft.com/office/powerpoint/2010/main" xmlns="" val="231702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66" y="305789"/>
            <a:ext cx="8702833" cy="1165622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The Habits, Qualities, Attributes and Traits of a Good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Project Manager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Evolutionary elder</a:t>
            </a:r>
          </a:p>
          <a:p>
            <a:pPr lvl="1"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coach has more experience and know how than the person being coached.</a:t>
            </a:r>
          </a:p>
          <a:p>
            <a:pPr lvl="1"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Coach can be a sounding board for ideas.</a:t>
            </a:r>
          </a:p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Partner</a:t>
            </a:r>
          </a:p>
          <a:p>
            <a:pPr lvl="1"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Coach benefits when the person being coached achieves.  </a:t>
            </a:r>
          </a:p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Champion</a:t>
            </a:r>
          </a:p>
          <a:p>
            <a:pPr lvl="1"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Coach leads the supporting cheers.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61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8274" y="304715"/>
            <a:ext cx="9394064" cy="1240749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The Habits, Qualities, Attributes and Traits of a Good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Project Manager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2831" y="1737575"/>
            <a:ext cx="10534515" cy="4418526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Guide</a:t>
            </a:r>
          </a:p>
          <a:p>
            <a:pPr lvl="1"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Coach shows the person being coached the right steps to take, which pitfalls to avoid.</a:t>
            </a:r>
          </a:p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Reality checker</a:t>
            </a:r>
          </a:p>
          <a:p>
            <a:pPr lvl="1"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Coach helps person being coached evaluate progress towards goals.</a:t>
            </a:r>
          </a:p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Visionary</a:t>
            </a:r>
          </a:p>
          <a:p>
            <a:pPr lvl="1"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Coach (and person being coached) envision what success would look like.</a:t>
            </a:r>
          </a:p>
        </p:txBody>
      </p:sp>
    </p:spTree>
    <p:extLst>
      <p:ext uri="{BB962C8B-B14F-4D97-AF65-F5344CB8AC3E}">
        <p14:creationId xmlns:p14="http://schemas.microsoft.com/office/powerpoint/2010/main" xmlns="" val="323204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32514" y="370184"/>
            <a:ext cx="8775879" cy="1165622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The Habits, Qualities, Attributes and Traits of a Good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Project Manager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4508" y="1763334"/>
            <a:ext cx="11005115" cy="509466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Coach directs person being coached as to what actions to take. Uses phrases like “try this . . .”.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Radar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Coach often can see &amp; understand what the person being coached cannot.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Beacon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Coach can sometimes sound an early warning.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9307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685" y="2013621"/>
            <a:ext cx="10907332" cy="3073534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Topic 1B: </a:t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Professional and Social Responsibilities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103460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Social Responsibility</a:t>
            </a:r>
          </a:p>
        </p:txBody>
      </p:sp>
      <p:sp>
        <p:nvSpPr>
          <p:cNvPr id="205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 eaLnBrk="1" hangingPunct="1">
              <a:buFontTx/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	Social responsibility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is the obligation of organization’s management to make decisions and take actions that will enhance the welfare and interests of society as well as the organization. </a:t>
            </a:r>
          </a:p>
          <a:p>
            <a:pPr algn="just" eaLnBrk="1" hangingPunct="1">
              <a:buFontTx/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buFontTx/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Social responsibility is therefore quite important to the society, organization and human</a:t>
            </a:r>
          </a:p>
          <a:p>
            <a:pPr algn="just" eaLnBrk="1" hangingPunct="1">
              <a:buFontTx/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algn="just" eaLnBrk="1" hangingPunct="1">
              <a:buFontTx/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It can be said that social responsibility is not fixed and has to be related to pressures at a particular point of time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34515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4966" y="661116"/>
            <a:ext cx="8153400" cy="5516563"/>
          </a:xfrm>
        </p:spPr>
        <p:txBody>
          <a:bodyPr/>
          <a:lstStyle/>
          <a:p>
            <a:pPr algn="just" eaLnBrk="1" hangingPunct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It is related to the ethical responsibility and differentiates into different levels of social responsibilities, which is :</a:t>
            </a:r>
          </a:p>
          <a:p>
            <a:pPr algn="just" eaLnBrk="1" hangingPunct="1">
              <a:buFontTx/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1) economic </a:t>
            </a:r>
          </a:p>
          <a:p>
            <a:pPr algn="just" eaLnBrk="1" hangingPunct="1">
              <a:buFontTx/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  2) legal</a:t>
            </a:r>
          </a:p>
          <a:p>
            <a:pPr algn="just" eaLnBrk="1" hangingPunct="1">
              <a:buFontTx/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  3) ethical and </a:t>
            </a:r>
          </a:p>
          <a:p>
            <a:pPr algn="just" eaLnBrk="1" hangingPunct="1">
              <a:buFontTx/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  4) discretionary responsibilities. </a:t>
            </a:r>
          </a:p>
          <a:p>
            <a:pPr eaLnBrk="1" hangingPunct="1">
              <a:buFontTx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2797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600" dirty="0"/>
              <a:t/>
            </a:r>
            <a:br>
              <a:rPr lang="en-US" sz="3600" dirty="0"/>
            </a:br>
            <a:r>
              <a:rPr lang="en-US" sz="3100" b="1" dirty="0">
                <a:latin typeface="Arial" panose="020B0604020202020204" pitchFamily="34" charset="0"/>
                <a:cs typeface="Arial" panose="020B0604020202020204" pitchFamily="34" charset="0"/>
              </a:rPr>
              <a:t>Responsibility can be divided into 4 groups of beneficiaries 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2332038"/>
            <a:ext cx="8229600" cy="452596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Owners/shareholders </a:t>
            </a:r>
          </a:p>
          <a:p>
            <a:pPr eaLnBrk="1" hangingPunct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Employees </a:t>
            </a:r>
          </a:p>
          <a:p>
            <a:pPr eaLnBrk="1" hangingPunct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Customers/consumers </a:t>
            </a:r>
          </a:p>
          <a:p>
            <a:pPr eaLnBrk="1" hangingPunct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Community </a:t>
            </a:r>
          </a:p>
        </p:txBody>
      </p:sp>
    </p:spTree>
    <p:extLst>
      <p:ext uri="{BB962C8B-B14F-4D97-AF65-F5344CB8AC3E}">
        <p14:creationId xmlns:p14="http://schemas.microsoft.com/office/powerpoint/2010/main" xmlns="" val="80892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Responsibility to owners: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 eaLnBrk="1" hangingPunct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Resources available are used for the benefit of the owners/shareholders </a:t>
            </a:r>
          </a:p>
          <a:p>
            <a:pPr algn="just" eaLnBrk="1" hangingPunct="1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Stability of the enterprise </a:t>
            </a:r>
          </a:p>
          <a:p>
            <a:pPr algn="just" eaLnBrk="1" hangingPunct="1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Ensure that the company grows, so that the shareholder gains from increase in the market price of his shares </a:t>
            </a:r>
          </a:p>
        </p:txBody>
      </p:sp>
    </p:spTree>
    <p:extLst>
      <p:ext uri="{BB962C8B-B14F-4D97-AF65-F5344CB8AC3E}">
        <p14:creationId xmlns:p14="http://schemas.microsoft.com/office/powerpoint/2010/main" xmlns="" val="420217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Responsibility to employees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Provide adequate monetary , psychological rewards as well as job security </a:t>
            </a:r>
          </a:p>
          <a:p>
            <a:pPr algn="just" eaLnBrk="1" hangingPunct="1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Selection of employees should be made fairly</a:t>
            </a:r>
          </a:p>
          <a:p>
            <a:pPr algn="just" eaLnBrk="1" hangingPunct="1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Providing educational opportunities &amp; training  to the employee at company’s expense</a:t>
            </a:r>
          </a:p>
          <a:p>
            <a:pPr algn="just" eaLnBrk="1" hangingPunct="1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Working conditions should be safe &amp; pleasant </a:t>
            </a:r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5083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Responsibility to consumers: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provide prompt courteous &amp; dependable service</a:t>
            </a:r>
          </a:p>
          <a:p>
            <a:pPr algn="just" eaLnBrk="1" hangingPunct="1">
              <a:buFontTx/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Provide adequate quality products at reasonable price </a:t>
            </a:r>
          </a:p>
          <a:p>
            <a:pPr algn="just" eaLnBrk="1" hangingPunct="1">
              <a:buFontTx/>
              <a:buNone/>
            </a:pPr>
            <a:r>
              <a:rPr lang="en-US" dirty="0" smtClean="0"/>
              <a:t> </a:t>
            </a:r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50790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Responsibility to community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dirty="0" smtClean="0"/>
              <a:t> </a:t>
            </a:r>
          </a:p>
          <a:p>
            <a:pPr algn="ctr" eaLnBrk="1" hangingPunct="1">
              <a:buFontTx/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Should improve quality of life of the people in the community it is established </a:t>
            </a:r>
          </a:p>
          <a:p>
            <a:pPr algn="ctr" eaLnBrk="1" hangingPunct="1">
              <a:buFontTx/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59558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210050" y="2058591"/>
            <a:ext cx="2547938" cy="3333750"/>
          </a:xfr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6600FF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10000"/>
          </a:bodyPr>
          <a:lstStyle/>
          <a:p>
            <a:pPr algn="ctr">
              <a:lnSpc>
                <a:spcPct val="90000"/>
              </a:lnSpc>
              <a:buClr>
                <a:srgbClr val="6600FF"/>
              </a:buClr>
              <a:buFont typeface="Wingdings" panose="05000000000000000000" pitchFamily="2" charset="2"/>
              <a:buNone/>
            </a:pPr>
            <a:r>
              <a:rPr lang="en-US">
                <a:latin typeface="Times New Roman" panose="02020603050405020304" pitchFamily="18" charset="0"/>
              </a:rPr>
              <a:t>“</a:t>
            </a:r>
            <a:r>
              <a:rPr lang="en-US" i="1"/>
              <a:t>It is not the strongest species that will survive</a:t>
            </a:r>
            <a:r>
              <a:rPr lang="en-CA" i="1"/>
              <a:t> </a:t>
            </a:r>
            <a:r>
              <a:rPr lang="en-US" i="1"/>
              <a:t>but that which has the</a:t>
            </a:r>
            <a:r>
              <a:rPr lang="en-CA" i="1"/>
              <a:t> </a:t>
            </a:r>
            <a:r>
              <a:rPr lang="en-US" i="1"/>
              <a:t>greatest capacity</a:t>
            </a:r>
            <a:r>
              <a:rPr lang="en-CA" i="1"/>
              <a:t> </a:t>
            </a:r>
            <a:r>
              <a:rPr lang="en-US" i="1"/>
              <a:t>to adapt</a:t>
            </a:r>
            <a:r>
              <a:rPr lang="en-US"/>
              <a:t>.</a:t>
            </a:r>
            <a:r>
              <a:rPr lang="en-US">
                <a:latin typeface="Times New Roman" panose="02020603050405020304" pitchFamily="18" charset="0"/>
              </a:rPr>
              <a:t>”</a:t>
            </a:r>
            <a:endParaRPr lang="en-US"/>
          </a:p>
          <a:p>
            <a:pPr algn="r">
              <a:lnSpc>
                <a:spcPct val="90000"/>
              </a:lnSpc>
              <a:buClr>
                <a:srgbClr val="6600FF"/>
              </a:buClr>
              <a:buFont typeface="Wingdings" panose="05000000000000000000" pitchFamily="2" charset="2"/>
              <a:buNone/>
            </a:pPr>
            <a:r>
              <a:rPr lang="en-US"/>
              <a:t>			</a:t>
            </a:r>
            <a:r>
              <a:rPr lang="en-US" sz="1050"/>
              <a:t>Charles Darwin</a:t>
            </a:r>
          </a:p>
          <a:p>
            <a:pPr algn="r">
              <a:lnSpc>
                <a:spcPct val="90000"/>
              </a:lnSpc>
              <a:buClr>
                <a:srgbClr val="6600FF"/>
              </a:buClr>
              <a:buFont typeface="Wingdings" panose="05000000000000000000" pitchFamily="2" charset="2"/>
              <a:buNone/>
            </a:pPr>
            <a:endParaRPr lang="en-US"/>
          </a:p>
        </p:txBody>
      </p:sp>
      <p:graphicFrame>
        <p:nvGraphicFramePr>
          <p:cNvPr id="270339" name="Object 3"/>
          <p:cNvGraphicFramePr>
            <a:graphicFrameLocks noChangeAspect="1"/>
          </p:cNvGraphicFramePr>
          <p:nvPr/>
        </p:nvGraphicFramePr>
        <p:xfrm>
          <a:off x="6580585" y="1905000"/>
          <a:ext cx="2043113" cy="2172891"/>
        </p:xfrm>
        <a:graphic>
          <a:graphicData uri="http://schemas.openxmlformats.org/presentationml/2006/ole">
            <p:oleObj spid="_x0000_s1031" name="Clip" r:id="rId4" imgW="3262265" imgH="3468986" progId="">
              <p:embed/>
            </p:oleObj>
          </a:graphicData>
        </a:graphic>
      </p:graphicFrame>
      <p:sp>
        <p:nvSpPr>
          <p:cNvPr id="270340" name="Rectangle 4"/>
          <p:cNvSpPr>
            <a:spLocks noGrp="1" noChangeArrowheads="1"/>
          </p:cNvSpPr>
          <p:nvPr>
            <p:ph type="title"/>
          </p:nvPr>
        </p:nvSpPr>
        <p:spPr>
          <a:xfrm>
            <a:off x="4102894" y="1097757"/>
            <a:ext cx="4502944" cy="526256"/>
          </a:xfrm>
        </p:spPr>
        <p:txBody>
          <a:bodyPr>
            <a:normAutofit fontScale="90000"/>
          </a:bodyPr>
          <a:lstStyle/>
          <a:p>
            <a:r>
              <a:rPr lang="en-US"/>
              <a:t>Closing Thought</a:t>
            </a:r>
          </a:p>
        </p:txBody>
      </p:sp>
    </p:spTree>
    <p:extLst>
      <p:ext uri="{BB962C8B-B14F-4D97-AF65-F5344CB8AC3E}">
        <p14:creationId xmlns:p14="http://schemas.microsoft.com/office/powerpoint/2010/main" xmlns="" val="1365184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0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0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0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0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338" grpId="0" build="p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2186</Words>
  <Application>Microsoft Office PowerPoint</Application>
  <PresentationFormat>Custom</PresentationFormat>
  <Paragraphs>442</Paragraphs>
  <Slides>41</Slides>
  <Notes>27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Office Theme</vt:lpstr>
      <vt:lpstr>Clip</vt:lpstr>
      <vt:lpstr>       Quick Recap of Lesson 2</vt:lpstr>
      <vt:lpstr>Process group identification</vt:lpstr>
      <vt:lpstr>Lesson 1:  Examining Professional Project Management  Topic 1B:  Identify Professional and Social Responsibilities  Topic 1C: Identify the Interpersonal Skills Required for a Project Manager </vt:lpstr>
      <vt:lpstr>Learning Objectives</vt:lpstr>
      <vt:lpstr>Definition of Project Manager in relationship to PMC (Project Monitoring and Controlling)</vt:lpstr>
      <vt:lpstr>    Project = People       (People are THE MOST Difficult resource to manage)</vt:lpstr>
      <vt:lpstr>Leading vs. Managing </vt:lpstr>
      <vt:lpstr>Definitions: Coaching, Counseling, Mentoring, &amp; Training</vt:lpstr>
      <vt:lpstr>25 of the Things Coaches Do</vt:lpstr>
      <vt:lpstr>10 Ways to Communicate Better</vt:lpstr>
      <vt:lpstr>Contd…</vt:lpstr>
      <vt:lpstr>Coaching Process – One Model</vt:lpstr>
      <vt:lpstr>Coaching Process – One Model</vt:lpstr>
      <vt:lpstr>Coaching Process – One Model</vt:lpstr>
      <vt:lpstr>Coaching Process – One Model</vt:lpstr>
      <vt:lpstr>Coaching Process – One Model</vt:lpstr>
      <vt:lpstr>Coaching Process – One Model</vt:lpstr>
      <vt:lpstr>Coaching Process – One Model</vt:lpstr>
      <vt:lpstr>Coaching Process – One Model</vt:lpstr>
      <vt:lpstr>8 Don’ts for Project Manager (Coaching) </vt:lpstr>
      <vt:lpstr>8 Don’ts of Coaching </vt:lpstr>
      <vt:lpstr>Eight Don’ts of Coaching</vt:lpstr>
      <vt:lpstr>Eight Don’ts of Coaching</vt:lpstr>
      <vt:lpstr>Eight Don’ts of Coaching</vt:lpstr>
      <vt:lpstr>Features of Coaching Relationships</vt:lpstr>
      <vt:lpstr> Features of Coaching Relationships</vt:lpstr>
      <vt:lpstr>Features of Coaching Relationships</vt:lpstr>
      <vt:lpstr>Features of Coaching Relationships</vt:lpstr>
      <vt:lpstr>The Habits, Qualities, Attributes and Traits of a Good Project Manager</vt:lpstr>
      <vt:lpstr>The Habits, Qualities, Attributes and Traits of a Good Project Manager</vt:lpstr>
      <vt:lpstr>The Habits, Qualities, Attributes and Traits of a Good Project Manager</vt:lpstr>
      <vt:lpstr>The Habits, Qualities, Attributes and Traits of a Good Project Manager</vt:lpstr>
      <vt:lpstr>Topic 1B:  Identify Professional and Social Responsibilities</vt:lpstr>
      <vt:lpstr>Social Responsibility</vt:lpstr>
      <vt:lpstr>Slide 35</vt:lpstr>
      <vt:lpstr> Responsibility can be divided into 4 groups of beneficiaries  </vt:lpstr>
      <vt:lpstr>Responsibility to owners:</vt:lpstr>
      <vt:lpstr>Responsibility to employees</vt:lpstr>
      <vt:lpstr>Responsibility to consumers:</vt:lpstr>
      <vt:lpstr>Responsibility to community </vt:lpstr>
      <vt:lpstr>Closing Thought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1:  Examining Professional Project Management  Topic 1B:  Identify Professional and Social Responsibilities  Topic 1C: Identify the Interpersonal Skills Required for a Project Manager </dc:title>
  <dc:creator>Home</dc:creator>
  <cp:lastModifiedBy>vcomsats</cp:lastModifiedBy>
  <cp:revision>9</cp:revision>
  <dcterms:created xsi:type="dcterms:W3CDTF">2013-05-30T05:11:52Z</dcterms:created>
  <dcterms:modified xsi:type="dcterms:W3CDTF">2013-05-30T09:47:59Z</dcterms:modified>
</cp:coreProperties>
</file>