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523" r:id="rId2"/>
    <p:sldId id="630" r:id="rId3"/>
    <p:sldId id="629" r:id="rId4"/>
    <p:sldId id="526" r:id="rId5"/>
    <p:sldId id="527" r:id="rId6"/>
    <p:sldId id="528" r:id="rId7"/>
    <p:sldId id="529" r:id="rId8"/>
    <p:sldId id="530" r:id="rId9"/>
    <p:sldId id="531" r:id="rId10"/>
    <p:sldId id="532" r:id="rId11"/>
    <p:sldId id="533" r:id="rId12"/>
    <p:sldId id="534" r:id="rId13"/>
    <p:sldId id="535" r:id="rId14"/>
    <p:sldId id="536" r:id="rId15"/>
    <p:sldId id="537" r:id="rId16"/>
    <p:sldId id="538" r:id="rId17"/>
    <p:sldId id="539" r:id="rId18"/>
    <p:sldId id="540" r:id="rId19"/>
    <p:sldId id="541" r:id="rId20"/>
    <p:sldId id="542" r:id="rId21"/>
    <p:sldId id="543" r:id="rId22"/>
    <p:sldId id="544" r:id="rId23"/>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Narrow" panose="020B0606020202030204" pitchFamily="34" charset="0"/>
        <a:ea typeface="+mn-ea"/>
        <a:cs typeface="+mn-cs"/>
      </a:defRPr>
    </a:lvl1pPr>
    <a:lvl2pPr marL="457200" algn="l" rtl="0" fontAlgn="base">
      <a:spcBef>
        <a:spcPct val="0"/>
      </a:spcBef>
      <a:spcAft>
        <a:spcPct val="0"/>
      </a:spcAft>
      <a:defRPr sz="2000" kern="1200">
        <a:solidFill>
          <a:schemeClr val="tx1"/>
        </a:solidFill>
        <a:latin typeface="Arial Narrow" panose="020B0606020202030204" pitchFamily="34" charset="0"/>
        <a:ea typeface="+mn-ea"/>
        <a:cs typeface="+mn-cs"/>
      </a:defRPr>
    </a:lvl2pPr>
    <a:lvl3pPr marL="914400" algn="l" rtl="0" fontAlgn="base">
      <a:spcBef>
        <a:spcPct val="0"/>
      </a:spcBef>
      <a:spcAft>
        <a:spcPct val="0"/>
      </a:spcAft>
      <a:defRPr sz="2000" kern="1200">
        <a:solidFill>
          <a:schemeClr val="tx1"/>
        </a:solidFill>
        <a:latin typeface="Arial Narrow" panose="020B0606020202030204" pitchFamily="34" charset="0"/>
        <a:ea typeface="+mn-ea"/>
        <a:cs typeface="+mn-cs"/>
      </a:defRPr>
    </a:lvl3pPr>
    <a:lvl4pPr marL="1371600" algn="l" rtl="0" fontAlgn="base">
      <a:spcBef>
        <a:spcPct val="0"/>
      </a:spcBef>
      <a:spcAft>
        <a:spcPct val="0"/>
      </a:spcAft>
      <a:defRPr sz="2000" kern="1200">
        <a:solidFill>
          <a:schemeClr val="tx1"/>
        </a:solidFill>
        <a:latin typeface="Arial Narrow" panose="020B0606020202030204" pitchFamily="34" charset="0"/>
        <a:ea typeface="+mn-ea"/>
        <a:cs typeface="+mn-cs"/>
      </a:defRPr>
    </a:lvl4pPr>
    <a:lvl5pPr marL="1828800" algn="l" rtl="0" fontAlgn="base">
      <a:spcBef>
        <a:spcPct val="0"/>
      </a:spcBef>
      <a:spcAft>
        <a:spcPct val="0"/>
      </a:spcAft>
      <a:defRPr sz="2000" kern="1200">
        <a:solidFill>
          <a:schemeClr val="tx1"/>
        </a:solidFill>
        <a:latin typeface="Arial Narrow" panose="020B0606020202030204" pitchFamily="34" charset="0"/>
        <a:ea typeface="+mn-ea"/>
        <a:cs typeface="+mn-cs"/>
      </a:defRPr>
    </a:lvl5pPr>
    <a:lvl6pPr marL="2286000" algn="l" defTabSz="914400" rtl="0" eaLnBrk="1" latinLnBrk="0" hangingPunct="1">
      <a:defRPr sz="2000" kern="1200">
        <a:solidFill>
          <a:schemeClr val="tx1"/>
        </a:solidFill>
        <a:latin typeface="Arial Narrow" panose="020B0606020202030204" pitchFamily="34" charset="0"/>
        <a:ea typeface="+mn-ea"/>
        <a:cs typeface="+mn-cs"/>
      </a:defRPr>
    </a:lvl6pPr>
    <a:lvl7pPr marL="2743200" algn="l" defTabSz="914400" rtl="0" eaLnBrk="1" latinLnBrk="0" hangingPunct="1">
      <a:defRPr sz="2000" kern="1200">
        <a:solidFill>
          <a:schemeClr val="tx1"/>
        </a:solidFill>
        <a:latin typeface="Arial Narrow" panose="020B0606020202030204" pitchFamily="34" charset="0"/>
        <a:ea typeface="+mn-ea"/>
        <a:cs typeface="+mn-cs"/>
      </a:defRPr>
    </a:lvl7pPr>
    <a:lvl8pPr marL="3200400" algn="l" defTabSz="914400" rtl="0" eaLnBrk="1" latinLnBrk="0" hangingPunct="1">
      <a:defRPr sz="2000" kern="1200">
        <a:solidFill>
          <a:schemeClr val="tx1"/>
        </a:solidFill>
        <a:latin typeface="Arial Narrow" panose="020B0606020202030204" pitchFamily="34" charset="0"/>
        <a:ea typeface="+mn-ea"/>
        <a:cs typeface="+mn-cs"/>
      </a:defRPr>
    </a:lvl8pPr>
    <a:lvl9pPr marL="3657600" algn="l" defTabSz="914400" rtl="0" eaLnBrk="1" latinLnBrk="0" hangingPunct="1">
      <a:defRPr sz="20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xmlns="">
        <p15:guide id="1" orient="horz" pos="2169">
          <p15:clr>
            <a:srgbClr val="A4A3A4"/>
          </p15:clr>
        </p15:guide>
        <p15:guide id="2" orient="horz" pos="2256">
          <p15:clr>
            <a:srgbClr val="A4A3A4"/>
          </p15:clr>
        </p15:guide>
        <p15:guide id="3" orient="horz" pos="2432">
          <p15:clr>
            <a:srgbClr val="A4A3A4"/>
          </p15:clr>
        </p15:guide>
        <p15:guide id="4" orient="horz" pos="2352">
          <p15:clr>
            <a:srgbClr val="A4A3A4"/>
          </p15:clr>
        </p15:guide>
        <p15:guide id="5" orient="horz" pos="2547">
          <p15:clr>
            <a:srgbClr val="A4A3A4"/>
          </p15:clr>
        </p15:guide>
        <p15:guide id="6" orient="horz" pos="2485">
          <p15:clr>
            <a:srgbClr val="A4A3A4"/>
          </p15:clr>
        </p15:guide>
        <p15:guide id="7" orient="horz" pos="3609">
          <p15:clr>
            <a:srgbClr val="A4A3A4"/>
          </p15:clr>
        </p15:guide>
        <p15:guide id="8" orient="horz" pos="2112">
          <p15:clr>
            <a:srgbClr val="A4A3A4"/>
          </p15:clr>
        </p15:guide>
        <p15:guide id="9" pos="387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3300"/>
    <a:srgbClr val="FF0066"/>
    <a:srgbClr val="FF00FF"/>
    <a:srgbClr val="CCCCFF"/>
    <a:srgbClr val="00FF99"/>
    <a:srgbClr val="FFCCFF"/>
    <a:srgbClr val="00FFFF"/>
    <a:srgbClr val="00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0929"/>
  </p:normalViewPr>
  <p:slideViewPr>
    <p:cSldViewPr>
      <p:cViewPr varScale="1">
        <p:scale>
          <a:sx n="66" d="100"/>
          <a:sy n="66" d="100"/>
        </p:scale>
        <p:origin x="-1446" y="-102"/>
      </p:cViewPr>
      <p:guideLst>
        <p:guide orient="horz" pos="2169"/>
        <p:guide orient="horz" pos="2256"/>
        <p:guide orient="horz" pos="2432"/>
        <p:guide orient="horz" pos="2352"/>
        <p:guide orient="horz" pos="2547"/>
        <p:guide orient="horz" pos="2485"/>
        <p:guide orient="horz" pos="3609"/>
        <p:guide orient="horz" pos="2112"/>
        <p:guide pos="387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5" d="100"/>
          <a:sy n="35" d="100"/>
        </p:scale>
        <p:origin x="-132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322F48-5890-4B1B-8BA1-8CA6B533D762}" type="doc">
      <dgm:prSet loTypeId="urn:microsoft.com/office/officeart/2005/8/layout/cycle5" loCatId="cycle" qsTypeId="urn:microsoft.com/office/officeart/2005/8/quickstyle/simple2" qsCatId="simple" csTypeId="urn:microsoft.com/office/officeart/2005/8/colors/accent6_1" csCatId="accent6" phldr="1"/>
      <dgm:spPr/>
      <dgm:t>
        <a:bodyPr/>
        <a:lstStyle/>
        <a:p>
          <a:endParaRPr lang="en-US"/>
        </a:p>
      </dgm:t>
    </dgm:pt>
    <dgm:pt modelId="{DF8CAFD8-E689-4DEB-8C99-C951E500BE79}">
      <dgm:prSet phldrT="[Text]" custT="1"/>
      <dgm:spPr>
        <a:ln w="12700"/>
      </dgm:spPr>
      <dgm:t>
        <a:bodyPr/>
        <a:lstStyle/>
        <a:p>
          <a:r>
            <a:rPr lang="en-US" sz="1550" dirty="0" smtClean="0">
              <a:latin typeface="+mj-lt"/>
            </a:rPr>
            <a:t>1. Develop/Review Position Description</a:t>
          </a:r>
          <a:endParaRPr lang="en-US" sz="1550" dirty="0">
            <a:latin typeface="+mj-lt"/>
          </a:endParaRPr>
        </a:p>
      </dgm:t>
    </dgm:pt>
    <dgm:pt modelId="{2333750E-B055-44B7-9D40-827BF1E46725}" type="parTrans" cxnId="{BD8033FD-2C99-4140-A888-D00949B9A701}">
      <dgm:prSet/>
      <dgm:spPr/>
      <dgm:t>
        <a:bodyPr/>
        <a:lstStyle/>
        <a:p>
          <a:endParaRPr lang="en-US"/>
        </a:p>
      </dgm:t>
    </dgm:pt>
    <dgm:pt modelId="{44C8C5C8-7FAF-4104-9CC1-0743F17F621D}" type="sibTrans" cxnId="{BD8033FD-2C99-4140-A888-D00949B9A701}">
      <dgm:prSet/>
      <dgm:spPr/>
      <dgm:t>
        <a:bodyPr/>
        <a:lstStyle/>
        <a:p>
          <a:endParaRPr lang="en-US"/>
        </a:p>
      </dgm:t>
    </dgm:pt>
    <dgm:pt modelId="{8409CD09-522E-4503-980B-3A79CDEB898B}">
      <dgm:prSet phldrT="[Text]" custT="1"/>
      <dgm:spPr>
        <a:ln w="12700"/>
      </dgm:spPr>
      <dgm:t>
        <a:bodyPr/>
        <a:lstStyle/>
        <a:p>
          <a:r>
            <a:rPr lang="en-US" sz="1550" dirty="0" smtClean="0">
              <a:latin typeface="+mj-lt"/>
            </a:rPr>
            <a:t>5. Handle Issues as they Arise.</a:t>
          </a:r>
          <a:endParaRPr lang="en-US" sz="1550" dirty="0">
            <a:latin typeface="+mj-lt"/>
          </a:endParaRPr>
        </a:p>
      </dgm:t>
    </dgm:pt>
    <dgm:pt modelId="{E1A88043-034A-43A7-9024-EFE3D4DB742F}" type="parTrans" cxnId="{E8152108-FF2A-48CB-86D5-3298CD6938DB}">
      <dgm:prSet/>
      <dgm:spPr/>
      <dgm:t>
        <a:bodyPr/>
        <a:lstStyle/>
        <a:p>
          <a:endParaRPr lang="en-US"/>
        </a:p>
      </dgm:t>
    </dgm:pt>
    <dgm:pt modelId="{A120F262-3295-4385-B6AC-C11E2010BF5F}" type="sibTrans" cxnId="{E8152108-FF2A-48CB-86D5-3298CD6938DB}">
      <dgm:prSet/>
      <dgm:spPr/>
      <dgm:t>
        <a:bodyPr/>
        <a:lstStyle/>
        <a:p>
          <a:endParaRPr lang="en-US"/>
        </a:p>
      </dgm:t>
    </dgm:pt>
    <dgm:pt modelId="{AA2A3B0E-3521-499E-AB7F-EF6BFA97339B}">
      <dgm:prSet phldrT="[Text]" custT="1"/>
      <dgm:spPr>
        <a:ln w="12700"/>
      </dgm:spPr>
      <dgm:t>
        <a:bodyPr/>
        <a:lstStyle/>
        <a:p>
          <a:r>
            <a:rPr lang="en-US" sz="1550" dirty="0" smtClean="0">
              <a:latin typeface="+mj-lt"/>
            </a:rPr>
            <a:t>6. Adjust Assignments as Needed</a:t>
          </a:r>
          <a:endParaRPr lang="en-US" sz="1550" dirty="0">
            <a:latin typeface="+mj-lt"/>
          </a:endParaRPr>
        </a:p>
      </dgm:t>
    </dgm:pt>
    <dgm:pt modelId="{C01EE8BE-ADC3-46D1-A464-1F155F4C26D1}" type="parTrans" cxnId="{DFDFDF97-F6CB-44BC-9475-6EEB136DF0DD}">
      <dgm:prSet/>
      <dgm:spPr/>
      <dgm:t>
        <a:bodyPr/>
        <a:lstStyle/>
        <a:p>
          <a:endParaRPr lang="en-US"/>
        </a:p>
      </dgm:t>
    </dgm:pt>
    <dgm:pt modelId="{2F3CBCDF-55AA-458B-9C78-63C6EAF8A6C5}" type="sibTrans" cxnId="{DFDFDF97-F6CB-44BC-9475-6EEB136DF0DD}">
      <dgm:prSet/>
      <dgm:spPr/>
      <dgm:t>
        <a:bodyPr/>
        <a:lstStyle/>
        <a:p>
          <a:endParaRPr lang="en-US"/>
        </a:p>
      </dgm:t>
    </dgm:pt>
    <dgm:pt modelId="{B3AADB3D-1228-470C-B160-B193F95FA24E}">
      <dgm:prSet phldrT="[Text]" custT="1"/>
      <dgm:spPr>
        <a:ln w="12700"/>
      </dgm:spPr>
      <dgm:t>
        <a:bodyPr/>
        <a:lstStyle/>
        <a:p>
          <a:r>
            <a:rPr lang="en-US" sz="1550" dirty="0" smtClean="0">
              <a:latin typeface="+mj-lt"/>
            </a:rPr>
            <a:t>7. Formal Performance Evaluation (no surprises!)</a:t>
          </a:r>
          <a:endParaRPr lang="en-US" sz="1550" dirty="0">
            <a:latin typeface="+mj-lt"/>
          </a:endParaRPr>
        </a:p>
      </dgm:t>
    </dgm:pt>
    <dgm:pt modelId="{D6039BA6-F1E4-4B0F-A5CA-F9B83775DAC6}" type="parTrans" cxnId="{66AF5209-6D80-4C31-A86E-FB1930F6199E}">
      <dgm:prSet/>
      <dgm:spPr/>
      <dgm:t>
        <a:bodyPr/>
        <a:lstStyle/>
        <a:p>
          <a:endParaRPr lang="en-US"/>
        </a:p>
      </dgm:t>
    </dgm:pt>
    <dgm:pt modelId="{28CD94FE-E8BC-4EE6-B7C3-953B2D674E1C}" type="sibTrans" cxnId="{66AF5209-6D80-4C31-A86E-FB1930F6199E}">
      <dgm:prSet/>
      <dgm:spPr/>
      <dgm:t>
        <a:bodyPr/>
        <a:lstStyle/>
        <a:p>
          <a:endParaRPr lang="en-US"/>
        </a:p>
      </dgm:t>
    </dgm:pt>
    <dgm:pt modelId="{D46E1610-3BE0-4577-A89B-9F877CE8BF9E}">
      <dgm:prSet phldrT="[Text]" custT="1"/>
      <dgm:spPr>
        <a:ln w="12700"/>
      </dgm:spPr>
      <dgm:t>
        <a:bodyPr/>
        <a:lstStyle/>
        <a:p>
          <a:r>
            <a:rPr lang="en-US" sz="1550" dirty="0" smtClean="0">
              <a:latin typeface="+mj-lt"/>
            </a:rPr>
            <a:t>9.  Merit Rewards Process</a:t>
          </a:r>
          <a:endParaRPr lang="en-US" sz="1550" dirty="0">
            <a:latin typeface="+mj-lt"/>
          </a:endParaRPr>
        </a:p>
      </dgm:t>
    </dgm:pt>
    <dgm:pt modelId="{11CF32B3-74F4-403C-AC55-19028B972838}" type="parTrans" cxnId="{63AA4FC3-5115-4160-AE77-C0660ABAE6D4}">
      <dgm:prSet/>
      <dgm:spPr/>
      <dgm:t>
        <a:bodyPr/>
        <a:lstStyle/>
        <a:p>
          <a:endParaRPr lang="en-US"/>
        </a:p>
      </dgm:t>
    </dgm:pt>
    <dgm:pt modelId="{478C379C-B4B7-4164-93EF-65FDA09C417A}" type="sibTrans" cxnId="{63AA4FC3-5115-4160-AE77-C0660ABAE6D4}">
      <dgm:prSet/>
      <dgm:spPr/>
      <dgm:t>
        <a:bodyPr/>
        <a:lstStyle/>
        <a:p>
          <a:endParaRPr lang="en-US"/>
        </a:p>
      </dgm:t>
    </dgm:pt>
    <dgm:pt modelId="{BADADDF3-0B0D-44DC-A56D-2F4AD6D7ACB1}">
      <dgm:prSet custT="1"/>
      <dgm:spPr>
        <a:ln w="12700"/>
      </dgm:spPr>
      <dgm:t>
        <a:bodyPr/>
        <a:lstStyle/>
        <a:p>
          <a:r>
            <a:rPr lang="en-US" sz="1550" dirty="0" smtClean="0">
              <a:latin typeface="+mj-lt"/>
            </a:rPr>
            <a:t>2. Establish Performance Expectations</a:t>
          </a:r>
          <a:endParaRPr lang="en-US" sz="1550" dirty="0">
            <a:latin typeface="+mj-lt"/>
          </a:endParaRPr>
        </a:p>
      </dgm:t>
    </dgm:pt>
    <dgm:pt modelId="{14D051BA-19C2-4340-8ABD-3B575A8FC865}" type="parTrans" cxnId="{13871FE0-0367-49B6-8694-9B42C93C90F5}">
      <dgm:prSet/>
      <dgm:spPr/>
      <dgm:t>
        <a:bodyPr/>
        <a:lstStyle/>
        <a:p>
          <a:endParaRPr lang="en-US"/>
        </a:p>
      </dgm:t>
    </dgm:pt>
    <dgm:pt modelId="{4EB96384-A0B9-45FD-B3C7-DBC7E8D73B77}" type="sibTrans" cxnId="{13871FE0-0367-49B6-8694-9B42C93C90F5}">
      <dgm:prSet/>
      <dgm:spPr/>
      <dgm:t>
        <a:bodyPr/>
        <a:lstStyle/>
        <a:p>
          <a:endParaRPr lang="en-US"/>
        </a:p>
      </dgm:t>
    </dgm:pt>
    <dgm:pt modelId="{9E9466B4-A6B6-4CEF-B50D-3335CFC2CB71}">
      <dgm:prSet custT="1"/>
      <dgm:spPr>
        <a:ln w="12700"/>
      </dgm:spPr>
      <dgm:t>
        <a:bodyPr/>
        <a:lstStyle/>
        <a:p>
          <a:r>
            <a:rPr lang="en-US" sz="1550" dirty="0" smtClean="0">
              <a:latin typeface="+mj-lt"/>
            </a:rPr>
            <a:t>3. Identify Tools and Training Needed</a:t>
          </a:r>
          <a:endParaRPr lang="en-US" sz="1550" dirty="0">
            <a:latin typeface="+mj-lt"/>
          </a:endParaRPr>
        </a:p>
      </dgm:t>
    </dgm:pt>
    <dgm:pt modelId="{F88A37E7-6C4F-45F8-B145-4518F3B25AB6}" type="parTrans" cxnId="{FA19FC7C-B2E6-4A8C-A350-868AE2CA7313}">
      <dgm:prSet/>
      <dgm:spPr/>
      <dgm:t>
        <a:bodyPr/>
        <a:lstStyle/>
        <a:p>
          <a:endParaRPr lang="en-US"/>
        </a:p>
      </dgm:t>
    </dgm:pt>
    <dgm:pt modelId="{0E0778B6-2DDF-46F1-9DA5-2432769B440E}" type="sibTrans" cxnId="{FA19FC7C-B2E6-4A8C-A350-868AE2CA7313}">
      <dgm:prSet/>
      <dgm:spPr/>
      <dgm:t>
        <a:bodyPr/>
        <a:lstStyle/>
        <a:p>
          <a:endParaRPr lang="en-US"/>
        </a:p>
      </dgm:t>
    </dgm:pt>
    <dgm:pt modelId="{252AAE6C-F5C0-4DC1-A90D-8623B94A5C6E}">
      <dgm:prSet custT="1"/>
      <dgm:spPr>
        <a:ln w="12700"/>
      </dgm:spPr>
      <dgm:t>
        <a:bodyPr/>
        <a:lstStyle/>
        <a:p>
          <a:r>
            <a:rPr lang="en-US" sz="1550" dirty="0" smtClean="0">
              <a:latin typeface="+mj-lt"/>
            </a:rPr>
            <a:t>4. Ongoing Feedback and Communication</a:t>
          </a:r>
          <a:endParaRPr lang="en-US" sz="1550" dirty="0">
            <a:latin typeface="+mj-lt"/>
          </a:endParaRPr>
        </a:p>
      </dgm:t>
    </dgm:pt>
    <dgm:pt modelId="{D2B48E48-CB2E-4ABD-BF27-A9B4E3E50076}" type="parTrans" cxnId="{9A7301C4-0E2F-4734-A5F0-DB2A5607986B}">
      <dgm:prSet/>
      <dgm:spPr/>
      <dgm:t>
        <a:bodyPr/>
        <a:lstStyle/>
        <a:p>
          <a:endParaRPr lang="en-US"/>
        </a:p>
      </dgm:t>
    </dgm:pt>
    <dgm:pt modelId="{17906778-41DD-43EF-98FC-B72B95F8C4E3}" type="sibTrans" cxnId="{9A7301C4-0E2F-4734-A5F0-DB2A5607986B}">
      <dgm:prSet/>
      <dgm:spPr/>
      <dgm:t>
        <a:bodyPr/>
        <a:lstStyle/>
        <a:p>
          <a:endParaRPr lang="en-US"/>
        </a:p>
      </dgm:t>
    </dgm:pt>
    <dgm:pt modelId="{829E25BE-84F1-4EFD-A59A-7BBBBA98CE67}">
      <dgm:prSet custT="1"/>
      <dgm:spPr>
        <a:ln w="12700"/>
      </dgm:spPr>
      <dgm:t>
        <a:bodyPr/>
        <a:lstStyle/>
        <a:p>
          <a:r>
            <a:rPr lang="en-US" sz="1550" dirty="0" smtClean="0">
              <a:latin typeface="+mj-lt"/>
            </a:rPr>
            <a:t>8. Discuss Possible Professional Development Plan</a:t>
          </a:r>
          <a:endParaRPr lang="en-US" sz="1550" dirty="0">
            <a:latin typeface="+mj-lt"/>
          </a:endParaRPr>
        </a:p>
      </dgm:t>
    </dgm:pt>
    <dgm:pt modelId="{B199DE73-6BB7-45DB-80F6-7D5397C27B0E}" type="parTrans" cxnId="{47946003-D0FD-4A09-AC35-C84E278E78F7}">
      <dgm:prSet/>
      <dgm:spPr/>
      <dgm:t>
        <a:bodyPr/>
        <a:lstStyle/>
        <a:p>
          <a:endParaRPr lang="en-US"/>
        </a:p>
      </dgm:t>
    </dgm:pt>
    <dgm:pt modelId="{7662087E-5055-400C-99C3-8C666EEDC54D}" type="sibTrans" cxnId="{47946003-D0FD-4A09-AC35-C84E278E78F7}">
      <dgm:prSet/>
      <dgm:spPr/>
      <dgm:t>
        <a:bodyPr/>
        <a:lstStyle/>
        <a:p>
          <a:endParaRPr lang="en-US"/>
        </a:p>
      </dgm:t>
    </dgm:pt>
    <dgm:pt modelId="{266FE128-8857-4316-A5DA-AB6AD1E645F9}" type="pres">
      <dgm:prSet presAssocID="{1C322F48-5890-4B1B-8BA1-8CA6B533D762}" presName="cycle" presStyleCnt="0">
        <dgm:presLayoutVars>
          <dgm:dir/>
          <dgm:resizeHandles val="exact"/>
        </dgm:presLayoutVars>
      </dgm:prSet>
      <dgm:spPr/>
      <dgm:t>
        <a:bodyPr/>
        <a:lstStyle/>
        <a:p>
          <a:endParaRPr lang="en-US"/>
        </a:p>
      </dgm:t>
    </dgm:pt>
    <dgm:pt modelId="{6AAF328B-5492-4C96-990D-96A38BF2F83E}" type="pres">
      <dgm:prSet presAssocID="{DF8CAFD8-E689-4DEB-8C99-C951E500BE79}" presName="node" presStyleLbl="node1" presStyleIdx="0" presStyleCnt="9" custScaleX="190994" custScaleY="101815" custRadScaleRad="100112" custRadScaleInc="-679">
        <dgm:presLayoutVars>
          <dgm:bulletEnabled val="1"/>
        </dgm:presLayoutVars>
      </dgm:prSet>
      <dgm:spPr/>
      <dgm:t>
        <a:bodyPr/>
        <a:lstStyle/>
        <a:p>
          <a:endParaRPr lang="en-US"/>
        </a:p>
      </dgm:t>
    </dgm:pt>
    <dgm:pt modelId="{4E171845-33DA-4EA4-AE77-236AC8583B60}" type="pres">
      <dgm:prSet presAssocID="{DF8CAFD8-E689-4DEB-8C99-C951E500BE79}" presName="spNode" presStyleCnt="0"/>
      <dgm:spPr/>
    </dgm:pt>
    <dgm:pt modelId="{EBE05224-440A-4401-8AF6-419CDB03B999}" type="pres">
      <dgm:prSet presAssocID="{44C8C5C8-7FAF-4104-9CC1-0743F17F621D}" presName="sibTrans" presStyleLbl="sibTrans1D1" presStyleIdx="0" presStyleCnt="9"/>
      <dgm:spPr/>
      <dgm:t>
        <a:bodyPr/>
        <a:lstStyle/>
        <a:p>
          <a:endParaRPr lang="en-US"/>
        </a:p>
      </dgm:t>
    </dgm:pt>
    <dgm:pt modelId="{64C8AA5C-6B3A-4F8F-92AB-599CAEF9908A}" type="pres">
      <dgm:prSet presAssocID="{BADADDF3-0B0D-44DC-A56D-2F4AD6D7ACB1}" presName="node" presStyleLbl="node1" presStyleIdx="1" presStyleCnt="9" custScaleX="253863" custScaleY="91442" custRadScaleRad="104765" custRadScaleInc="76712">
        <dgm:presLayoutVars>
          <dgm:bulletEnabled val="1"/>
        </dgm:presLayoutVars>
      </dgm:prSet>
      <dgm:spPr/>
      <dgm:t>
        <a:bodyPr/>
        <a:lstStyle/>
        <a:p>
          <a:endParaRPr lang="en-US"/>
        </a:p>
      </dgm:t>
    </dgm:pt>
    <dgm:pt modelId="{AEA9242F-C7D8-4131-A6D8-272056C61BA1}" type="pres">
      <dgm:prSet presAssocID="{BADADDF3-0B0D-44DC-A56D-2F4AD6D7ACB1}" presName="spNode" presStyleCnt="0"/>
      <dgm:spPr/>
    </dgm:pt>
    <dgm:pt modelId="{C84554A5-23C1-435E-A99D-CA93C080A768}" type="pres">
      <dgm:prSet presAssocID="{4EB96384-A0B9-45FD-B3C7-DBC7E8D73B77}" presName="sibTrans" presStyleLbl="sibTrans1D1" presStyleIdx="1" presStyleCnt="9"/>
      <dgm:spPr/>
      <dgm:t>
        <a:bodyPr/>
        <a:lstStyle/>
        <a:p>
          <a:endParaRPr lang="en-US"/>
        </a:p>
      </dgm:t>
    </dgm:pt>
    <dgm:pt modelId="{549ADDCF-617A-403D-8648-626D884D6A30}" type="pres">
      <dgm:prSet presAssocID="{9E9466B4-A6B6-4CEF-B50D-3335CFC2CB71}" presName="node" presStyleLbl="node1" presStyleIdx="2" presStyleCnt="9" custScaleX="212318" custScaleY="87661" custRadScaleRad="104667" custRadScaleInc="1217">
        <dgm:presLayoutVars>
          <dgm:bulletEnabled val="1"/>
        </dgm:presLayoutVars>
      </dgm:prSet>
      <dgm:spPr/>
      <dgm:t>
        <a:bodyPr/>
        <a:lstStyle/>
        <a:p>
          <a:endParaRPr lang="en-US"/>
        </a:p>
      </dgm:t>
    </dgm:pt>
    <dgm:pt modelId="{59C70D24-7298-4A42-9759-D7C1FF649270}" type="pres">
      <dgm:prSet presAssocID="{9E9466B4-A6B6-4CEF-B50D-3335CFC2CB71}" presName="spNode" presStyleCnt="0"/>
      <dgm:spPr/>
    </dgm:pt>
    <dgm:pt modelId="{531AB514-9A54-4471-9E80-39E5444F0AF4}" type="pres">
      <dgm:prSet presAssocID="{0E0778B6-2DDF-46F1-9DA5-2432769B440E}" presName="sibTrans" presStyleLbl="sibTrans1D1" presStyleIdx="2" presStyleCnt="9"/>
      <dgm:spPr/>
      <dgm:t>
        <a:bodyPr/>
        <a:lstStyle/>
        <a:p>
          <a:endParaRPr lang="en-US"/>
        </a:p>
      </dgm:t>
    </dgm:pt>
    <dgm:pt modelId="{E2BCE11F-C158-4C01-B98C-7C71F57B5464}" type="pres">
      <dgm:prSet presAssocID="{252AAE6C-F5C0-4DC1-A90D-8623B94A5C6E}" presName="node" presStyleLbl="node1" presStyleIdx="3" presStyleCnt="9" custScaleX="226692" custScaleY="100853" custRadScaleRad="106780" custRadScaleInc="-55156">
        <dgm:presLayoutVars>
          <dgm:bulletEnabled val="1"/>
        </dgm:presLayoutVars>
      </dgm:prSet>
      <dgm:spPr/>
      <dgm:t>
        <a:bodyPr/>
        <a:lstStyle/>
        <a:p>
          <a:endParaRPr lang="en-US"/>
        </a:p>
      </dgm:t>
    </dgm:pt>
    <dgm:pt modelId="{05AC5C88-DB8F-45B0-9E99-FA9A7D8186DC}" type="pres">
      <dgm:prSet presAssocID="{252AAE6C-F5C0-4DC1-A90D-8623B94A5C6E}" presName="spNode" presStyleCnt="0"/>
      <dgm:spPr/>
    </dgm:pt>
    <dgm:pt modelId="{E0B2BBC2-48F7-4E3A-B143-2C6148557C3F}" type="pres">
      <dgm:prSet presAssocID="{17906778-41DD-43EF-98FC-B72B95F8C4E3}" presName="sibTrans" presStyleLbl="sibTrans1D1" presStyleIdx="3" presStyleCnt="9"/>
      <dgm:spPr/>
      <dgm:t>
        <a:bodyPr/>
        <a:lstStyle/>
        <a:p>
          <a:endParaRPr lang="en-US"/>
        </a:p>
      </dgm:t>
    </dgm:pt>
    <dgm:pt modelId="{E191AC90-9623-4889-A66C-9A39C76C9558}" type="pres">
      <dgm:prSet presAssocID="{8409CD09-522E-4503-980B-3A79CDEB898B}" presName="node" presStyleLbl="node1" presStyleIdx="4" presStyleCnt="9" custScaleX="184269" custScaleY="95143" custRadScaleRad="106965" custRadScaleInc="-90218">
        <dgm:presLayoutVars>
          <dgm:bulletEnabled val="1"/>
        </dgm:presLayoutVars>
      </dgm:prSet>
      <dgm:spPr/>
      <dgm:t>
        <a:bodyPr/>
        <a:lstStyle/>
        <a:p>
          <a:endParaRPr lang="en-US"/>
        </a:p>
      </dgm:t>
    </dgm:pt>
    <dgm:pt modelId="{347410D4-D92A-40D6-997F-201924824AFC}" type="pres">
      <dgm:prSet presAssocID="{8409CD09-522E-4503-980B-3A79CDEB898B}" presName="spNode" presStyleCnt="0"/>
      <dgm:spPr/>
    </dgm:pt>
    <dgm:pt modelId="{604472C2-11EB-4F6D-995C-0106DACEF7E1}" type="pres">
      <dgm:prSet presAssocID="{A120F262-3295-4385-B6AC-C11E2010BF5F}" presName="sibTrans" presStyleLbl="sibTrans1D1" presStyleIdx="4" presStyleCnt="9"/>
      <dgm:spPr/>
      <dgm:t>
        <a:bodyPr/>
        <a:lstStyle/>
        <a:p>
          <a:endParaRPr lang="en-US"/>
        </a:p>
      </dgm:t>
    </dgm:pt>
    <dgm:pt modelId="{76D62F5B-6BD6-4098-A070-531F88688D58}" type="pres">
      <dgm:prSet presAssocID="{AA2A3B0E-3521-499E-AB7F-EF6BFA97339B}" presName="node" presStyleLbl="node1" presStyleIdx="5" presStyleCnt="9" custScaleX="216885" custScaleY="92205" custRadScaleRad="102112" custRadScaleInc="72052">
        <dgm:presLayoutVars>
          <dgm:bulletEnabled val="1"/>
        </dgm:presLayoutVars>
      </dgm:prSet>
      <dgm:spPr/>
      <dgm:t>
        <a:bodyPr/>
        <a:lstStyle/>
        <a:p>
          <a:endParaRPr lang="en-US"/>
        </a:p>
      </dgm:t>
    </dgm:pt>
    <dgm:pt modelId="{34C2F56C-AFC6-4812-B689-A460E96E296C}" type="pres">
      <dgm:prSet presAssocID="{AA2A3B0E-3521-499E-AB7F-EF6BFA97339B}" presName="spNode" presStyleCnt="0"/>
      <dgm:spPr/>
    </dgm:pt>
    <dgm:pt modelId="{BC73AFD0-085D-476F-8293-20F87EE64D3F}" type="pres">
      <dgm:prSet presAssocID="{2F3CBCDF-55AA-458B-9C78-63C6EAF8A6C5}" presName="sibTrans" presStyleLbl="sibTrans1D1" presStyleIdx="5" presStyleCnt="9"/>
      <dgm:spPr/>
      <dgm:t>
        <a:bodyPr/>
        <a:lstStyle/>
        <a:p>
          <a:endParaRPr lang="en-US"/>
        </a:p>
      </dgm:t>
    </dgm:pt>
    <dgm:pt modelId="{F9E3BE4A-A67D-4D4E-B184-B4CC42EC40D6}" type="pres">
      <dgm:prSet presAssocID="{B3AADB3D-1228-470C-B160-B193F95FA24E}" presName="node" presStyleLbl="node1" presStyleIdx="6" presStyleCnt="9" custScaleX="244793" custScaleY="104986" custRadScaleRad="103422" custRadScaleInc="31975">
        <dgm:presLayoutVars>
          <dgm:bulletEnabled val="1"/>
        </dgm:presLayoutVars>
      </dgm:prSet>
      <dgm:spPr/>
      <dgm:t>
        <a:bodyPr/>
        <a:lstStyle/>
        <a:p>
          <a:endParaRPr lang="en-US"/>
        </a:p>
      </dgm:t>
    </dgm:pt>
    <dgm:pt modelId="{2D42F998-0050-4D99-8B8D-22210CAA2889}" type="pres">
      <dgm:prSet presAssocID="{B3AADB3D-1228-470C-B160-B193F95FA24E}" presName="spNode" presStyleCnt="0"/>
      <dgm:spPr/>
    </dgm:pt>
    <dgm:pt modelId="{000A8086-E6E7-451C-B810-A401874EC37F}" type="pres">
      <dgm:prSet presAssocID="{28CD94FE-E8BC-4EE6-B7C3-953B2D674E1C}" presName="sibTrans" presStyleLbl="sibTrans1D1" presStyleIdx="6" presStyleCnt="9"/>
      <dgm:spPr/>
      <dgm:t>
        <a:bodyPr/>
        <a:lstStyle/>
        <a:p>
          <a:endParaRPr lang="en-US"/>
        </a:p>
      </dgm:t>
    </dgm:pt>
    <dgm:pt modelId="{0153179D-C60F-4262-A5FF-BE93C79E9273}" type="pres">
      <dgm:prSet presAssocID="{829E25BE-84F1-4EFD-A59A-7BBBBA98CE67}" presName="node" presStyleLbl="node1" presStyleIdx="7" presStyleCnt="9" custScaleX="219242" custScaleY="100176" custRadScaleRad="103501" custRadScaleInc="-10092">
        <dgm:presLayoutVars>
          <dgm:bulletEnabled val="1"/>
        </dgm:presLayoutVars>
      </dgm:prSet>
      <dgm:spPr/>
      <dgm:t>
        <a:bodyPr/>
        <a:lstStyle/>
        <a:p>
          <a:endParaRPr lang="en-US"/>
        </a:p>
      </dgm:t>
    </dgm:pt>
    <dgm:pt modelId="{C698FDE0-D506-4714-B3B2-680518B252DB}" type="pres">
      <dgm:prSet presAssocID="{829E25BE-84F1-4EFD-A59A-7BBBBA98CE67}" presName="spNode" presStyleCnt="0"/>
      <dgm:spPr/>
    </dgm:pt>
    <dgm:pt modelId="{9CA6022E-D68C-4C13-9EAE-80FD459F3073}" type="pres">
      <dgm:prSet presAssocID="{7662087E-5055-400C-99C3-8C666EEDC54D}" presName="sibTrans" presStyleLbl="sibTrans1D1" presStyleIdx="7" presStyleCnt="9"/>
      <dgm:spPr/>
      <dgm:t>
        <a:bodyPr/>
        <a:lstStyle/>
        <a:p>
          <a:endParaRPr lang="en-US"/>
        </a:p>
      </dgm:t>
    </dgm:pt>
    <dgm:pt modelId="{C2259166-F7A6-46AA-9611-A8B7E9549411}" type="pres">
      <dgm:prSet presAssocID="{D46E1610-3BE0-4577-A89B-9F877CE8BF9E}" presName="node" presStyleLbl="node1" presStyleIdx="8" presStyleCnt="9" custScaleX="156744" custScaleY="111979" custRadScaleRad="106743" custRadScaleInc="-79099">
        <dgm:presLayoutVars>
          <dgm:bulletEnabled val="1"/>
        </dgm:presLayoutVars>
      </dgm:prSet>
      <dgm:spPr/>
      <dgm:t>
        <a:bodyPr/>
        <a:lstStyle/>
        <a:p>
          <a:endParaRPr lang="en-US"/>
        </a:p>
      </dgm:t>
    </dgm:pt>
    <dgm:pt modelId="{905502DD-5C9C-428D-9FF3-63BEFFF26A5E}" type="pres">
      <dgm:prSet presAssocID="{D46E1610-3BE0-4577-A89B-9F877CE8BF9E}" presName="spNode" presStyleCnt="0"/>
      <dgm:spPr/>
    </dgm:pt>
    <dgm:pt modelId="{E1C1875C-8570-4F20-A417-ED2776D74596}" type="pres">
      <dgm:prSet presAssocID="{478C379C-B4B7-4164-93EF-65FDA09C417A}" presName="sibTrans" presStyleLbl="sibTrans1D1" presStyleIdx="8" presStyleCnt="9"/>
      <dgm:spPr/>
      <dgm:t>
        <a:bodyPr/>
        <a:lstStyle/>
        <a:p>
          <a:endParaRPr lang="en-US"/>
        </a:p>
      </dgm:t>
    </dgm:pt>
  </dgm:ptLst>
  <dgm:cxnLst>
    <dgm:cxn modelId="{4D6A1386-E8CB-460B-9E9D-48B04A4FE7D9}" type="presOf" srcId="{0E0778B6-2DDF-46F1-9DA5-2432769B440E}" destId="{531AB514-9A54-4471-9E80-39E5444F0AF4}" srcOrd="0" destOrd="0" presId="urn:microsoft.com/office/officeart/2005/8/layout/cycle5"/>
    <dgm:cxn modelId="{E9276931-7623-46C5-BBBB-6B792D778608}" type="presOf" srcId="{A120F262-3295-4385-B6AC-C11E2010BF5F}" destId="{604472C2-11EB-4F6D-995C-0106DACEF7E1}" srcOrd="0" destOrd="0" presId="urn:microsoft.com/office/officeart/2005/8/layout/cycle5"/>
    <dgm:cxn modelId="{6B650BB8-6AE6-4632-A35F-877C9AAB433B}" type="presOf" srcId="{9E9466B4-A6B6-4CEF-B50D-3335CFC2CB71}" destId="{549ADDCF-617A-403D-8648-626D884D6A30}" srcOrd="0" destOrd="0" presId="urn:microsoft.com/office/officeart/2005/8/layout/cycle5"/>
    <dgm:cxn modelId="{1722DC4F-4B7F-4BC7-B22F-743FDF6B7F6D}" type="presOf" srcId="{B3AADB3D-1228-470C-B160-B193F95FA24E}" destId="{F9E3BE4A-A67D-4D4E-B184-B4CC42EC40D6}" srcOrd="0" destOrd="0" presId="urn:microsoft.com/office/officeart/2005/8/layout/cycle5"/>
    <dgm:cxn modelId="{47946003-D0FD-4A09-AC35-C84E278E78F7}" srcId="{1C322F48-5890-4B1B-8BA1-8CA6B533D762}" destId="{829E25BE-84F1-4EFD-A59A-7BBBBA98CE67}" srcOrd="7" destOrd="0" parTransId="{B199DE73-6BB7-45DB-80F6-7D5397C27B0E}" sibTransId="{7662087E-5055-400C-99C3-8C666EEDC54D}"/>
    <dgm:cxn modelId="{E4C7804F-3BE2-4D54-AC9F-69803EAAD574}" type="presOf" srcId="{7662087E-5055-400C-99C3-8C666EEDC54D}" destId="{9CA6022E-D68C-4C13-9EAE-80FD459F3073}" srcOrd="0" destOrd="0" presId="urn:microsoft.com/office/officeart/2005/8/layout/cycle5"/>
    <dgm:cxn modelId="{27734361-87D2-4261-BAE1-BED3ABA27663}" type="presOf" srcId="{28CD94FE-E8BC-4EE6-B7C3-953B2D674E1C}" destId="{000A8086-E6E7-451C-B810-A401874EC37F}" srcOrd="0" destOrd="0" presId="urn:microsoft.com/office/officeart/2005/8/layout/cycle5"/>
    <dgm:cxn modelId="{BBF75BA7-55E4-470D-B6F9-C7FA24EC5DD4}" type="presOf" srcId="{BADADDF3-0B0D-44DC-A56D-2F4AD6D7ACB1}" destId="{64C8AA5C-6B3A-4F8F-92AB-599CAEF9908A}" srcOrd="0" destOrd="0" presId="urn:microsoft.com/office/officeart/2005/8/layout/cycle5"/>
    <dgm:cxn modelId="{0F0769C0-8660-4F86-94BB-A889A62BEF44}" type="presOf" srcId="{44C8C5C8-7FAF-4104-9CC1-0743F17F621D}" destId="{EBE05224-440A-4401-8AF6-419CDB03B999}" srcOrd="0" destOrd="0" presId="urn:microsoft.com/office/officeart/2005/8/layout/cycle5"/>
    <dgm:cxn modelId="{A7984971-7CF2-4987-A82E-CF47CD5800AA}" type="presOf" srcId="{D46E1610-3BE0-4577-A89B-9F877CE8BF9E}" destId="{C2259166-F7A6-46AA-9611-A8B7E9549411}" srcOrd="0" destOrd="0" presId="urn:microsoft.com/office/officeart/2005/8/layout/cycle5"/>
    <dgm:cxn modelId="{DFDFDF97-F6CB-44BC-9475-6EEB136DF0DD}" srcId="{1C322F48-5890-4B1B-8BA1-8CA6B533D762}" destId="{AA2A3B0E-3521-499E-AB7F-EF6BFA97339B}" srcOrd="5" destOrd="0" parTransId="{C01EE8BE-ADC3-46D1-A464-1F155F4C26D1}" sibTransId="{2F3CBCDF-55AA-458B-9C78-63C6EAF8A6C5}"/>
    <dgm:cxn modelId="{E8152108-FF2A-48CB-86D5-3298CD6938DB}" srcId="{1C322F48-5890-4B1B-8BA1-8CA6B533D762}" destId="{8409CD09-522E-4503-980B-3A79CDEB898B}" srcOrd="4" destOrd="0" parTransId="{E1A88043-034A-43A7-9024-EFE3D4DB742F}" sibTransId="{A120F262-3295-4385-B6AC-C11E2010BF5F}"/>
    <dgm:cxn modelId="{12D04190-391A-402C-926C-A9F58C967B63}" type="presOf" srcId="{AA2A3B0E-3521-499E-AB7F-EF6BFA97339B}" destId="{76D62F5B-6BD6-4098-A070-531F88688D58}" srcOrd="0" destOrd="0" presId="urn:microsoft.com/office/officeart/2005/8/layout/cycle5"/>
    <dgm:cxn modelId="{FA19FC7C-B2E6-4A8C-A350-868AE2CA7313}" srcId="{1C322F48-5890-4B1B-8BA1-8CA6B533D762}" destId="{9E9466B4-A6B6-4CEF-B50D-3335CFC2CB71}" srcOrd="2" destOrd="0" parTransId="{F88A37E7-6C4F-45F8-B145-4518F3B25AB6}" sibTransId="{0E0778B6-2DDF-46F1-9DA5-2432769B440E}"/>
    <dgm:cxn modelId="{63AA4FC3-5115-4160-AE77-C0660ABAE6D4}" srcId="{1C322F48-5890-4B1B-8BA1-8CA6B533D762}" destId="{D46E1610-3BE0-4577-A89B-9F877CE8BF9E}" srcOrd="8" destOrd="0" parTransId="{11CF32B3-74F4-403C-AC55-19028B972838}" sibTransId="{478C379C-B4B7-4164-93EF-65FDA09C417A}"/>
    <dgm:cxn modelId="{3D8A2367-D291-4415-B02A-11F649DFF584}" type="presOf" srcId="{478C379C-B4B7-4164-93EF-65FDA09C417A}" destId="{E1C1875C-8570-4F20-A417-ED2776D74596}" srcOrd="0" destOrd="0" presId="urn:microsoft.com/office/officeart/2005/8/layout/cycle5"/>
    <dgm:cxn modelId="{BD8033FD-2C99-4140-A888-D00949B9A701}" srcId="{1C322F48-5890-4B1B-8BA1-8CA6B533D762}" destId="{DF8CAFD8-E689-4DEB-8C99-C951E500BE79}" srcOrd="0" destOrd="0" parTransId="{2333750E-B055-44B7-9D40-827BF1E46725}" sibTransId="{44C8C5C8-7FAF-4104-9CC1-0743F17F621D}"/>
    <dgm:cxn modelId="{A81D9DF1-D1B6-41F8-A62F-188C87C56E54}" type="presOf" srcId="{8409CD09-522E-4503-980B-3A79CDEB898B}" destId="{E191AC90-9623-4889-A66C-9A39C76C9558}" srcOrd="0" destOrd="0" presId="urn:microsoft.com/office/officeart/2005/8/layout/cycle5"/>
    <dgm:cxn modelId="{8DF4382C-85FE-4CD9-83ED-013901F11697}" type="presOf" srcId="{829E25BE-84F1-4EFD-A59A-7BBBBA98CE67}" destId="{0153179D-C60F-4262-A5FF-BE93C79E9273}" srcOrd="0" destOrd="0" presId="urn:microsoft.com/office/officeart/2005/8/layout/cycle5"/>
    <dgm:cxn modelId="{9A7301C4-0E2F-4734-A5F0-DB2A5607986B}" srcId="{1C322F48-5890-4B1B-8BA1-8CA6B533D762}" destId="{252AAE6C-F5C0-4DC1-A90D-8623B94A5C6E}" srcOrd="3" destOrd="0" parTransId="{D2B48E48-CB2E-4ABD-BF27-A9B4E3E50076}" sibTransId="{17906778-41DD-43EF-98FC-B72B95F8C4E3}"/>
    <dgm:cxn modelId="{9D9FEAC0-92D3-4F27-86BF-662AA6475C07}" type="presOf" srcId="{252AAE6C-F5C0-4DC1-A90D-8623B94A5C6E}" destId="{E2BCE11F-C158-4C01-B98C-7C71F57B5464}" srcOrd="0" destOrd="0" presId="urn:microsoft.com/office/officeart/2005/8/layout/cycle5"/>
    <dgm:cxn modelId="{48EA4CDF-D376-433C-8B53-788DBB2E1460}" type="presOf" srcId="{17906778-41DD-43EF-98FC-B72B95F8C4E3}" destId="{E0B2BBC2-48F7-4E3A-B143-2C6148557C3F}" srcOrd="0" destOrd="0" presId="urn:microsoft.com/office/officeart/2005/8/layout/cycle5"/>
    <dgm:cxn modelId="{A337B5A5-E9EA-468E-989C-C45FBEAED34C}" type="presOf" srcId="{1C322F48-5890-4B1B-8BA1-8CA6B533D762}" destId="{266FE128-8857-4316-A5DA-AB6AD1E645F9}" srcOrd="0" destOrd="0" presId="urn:microsoft.com/office/officeart/2005/8/layout/cycle5"/>
    <dgm:cxn modelId="{090FD471-ED26-4488-9C5E-48CF2C0EA751}" type="presOf" srcId="{2F3CBCDF-55AA-458B-9C78-63C6EAF8A6C5}" destId="{BC73AFD0-085D-476F-8293-20F87EE64D3F}" srcOrd="0" destOrd="0" presId="urn:microsoft.com/office/officeart/2005/8/layout/cycle5"/>
    <dgm:cxn modelId="{4F7819AC-8A73-4C9B-95ED-27D666DF661D}" type="presOf" srcId="{4EB96384-A0B9-45FD-B3C7-DBC7E8D73B77}" destId="{C84554A5-23C1-435E-A99D-CA93C080A768}" srcOrd="0" destOrd="0" presId="urn:microsoft.com/office/officeart/2005/8/layout/cycle5"/>
    <dgm:cxn modelId="{13871FE0-0367-49B6-8694-9B42C93C90F5}" srcId="{1C322F48-5890-4B1B-8BA1-8CA6B533D762}" destId="{BADADDF3-0B0D-44DC-A56D-2F4AD6D7ACB1}" srcOrd="1" destOrd="0" parTransId="{14D051BA-19C2-4340-8ABD-3B575A8FC865}" sibTransId="{4EB96384-A0B9-45FD-B3C7-DBC7E8D73B77}"/>
    <dgm:cxn modelId="{66AF5209-6D80-4C31-A86E-FB1930F6199E}" srcId="{1C322F48-5890-4B1B-8BA1-8CA6B533D762}" destId="{B3AADB3D-1228-470C-B160-B193F95FA24E}" srcOrd="6" destOrd="0" parTransId="{D6039BA6-F1E4-4B0F-A5CA-F9B83775DAC6}" sibTransId="{28CD94FE-E8BC-4EE6-B7C3-953B2D674E1C}"/>
    <dgm:cxn modelId="{7A64BB83-863A-4651-AC5E-E3850DFA2F41}" type="presOf" srcId="{DF8CAFD8-E689-4DEB-8C99-C951E500BE79}" destId="{6AAF328B-5492-4C96-990D-96A38BF2F83E}" srcOrd="0" destOrd="0" presId="urn:microsoft.com/office/officeart/2005/8/layout/cycle5"/>
    <dgm:cxn modelId="{FE3F64E9-B9DB-42DF-A3DF-1B8820E6D572}" type="presParOf" srcId="{266FE128-8857-4316-A5DA-AB6AD1E645F9}" destId="{6AAF328B-5492-4C96-990D-96A38BF2F83E}" srcOrd="0" destOrd="0" presId="urn:microsoft.com/office/officeart/2005/8/layout/cycle5"/>
    <dgm:cxn modelId="{1573B014-A303-4301-B281-DD9FA1F35646}" type="presParOf" srcId="{266FE128-8857-4316-A5DA-AB6AD1E645F9}" destId="{4E171845-33DA-4EA4-AE77-236AC8583B60}" srcOrd="1" destOrd="0" presId="urn:microsoft.com/office/officeart/2005/8/layout/cycle5"/>
    <dgm:cxn modelId="{6E7B1B48-BD28-40CA-8E95-355B4F61B1F2}" type="presParOf" srcId="{266FE128-8857-4316-A5DA-AB6AD1E645F9}" destId="{EBE05224-440A-4401-8AF6-419CDB03B999}" srcOrd="2" destOrd="0" presId="urn:microsoft.com/office/officeart/2005/8/layout/cycle5"/>
    <dgm:cxn modelId="{0D6066D0-8AFD-480B-AC83-1832C65819EE}" type="presParOf" srcId="{266FE128-8857-4316-A5DA-AB6AD1E645F9}" destId="{64C8AA5C-6B3A-4F8F-92AB-599CAEF9908A}" srcOrd="3" destOrd="0" presId="urn:microsoft.com/office/officeart/2005/8/layout/cycle5"/>
    <dgm:cxn modelId="{3487044A-669C-43F8-A656-8107A0E1BC11}" type="presParOf" srcId="{266FE128-8857-4316-A5DA-AB6AD1E645F9}" destId="{AEA9242F-C7D8-4131-A6D8-272056C61BA1}" srcOrd="4" destOrd="0" presId="urn:microsoft.com/office/officeart/2005/8/layout/cycle5"/>
    <dgm:cxn modelId="{BC9E8E91-1737-4307-9A72-E352FE9447E5}" type="presParOf" srcId="{266FE128-8857-4316-A5DA-AB6AD1E645F9}" destId="{C84554A5-23C1-435E-A99D-CA93C080A768}" srcOrd="5" destOrd="0" presId="urn:microsoft.com/office/officeart/2005/8/layout/cycle5"/>
    <dgm:cxn modelId="{FA444D77-F5EC-4116-9C58-CA369C9D6F65}" type="presParOf" srcId="{266FE128-8857-4316-A5DA-AB6AD1E645F9}" destId="{549ADDCF-617A-403D-8648-626D884D6A30}" srcOrd="6" destOrd="0" presId="urn:microsoft.com/office/officeart/2005/8/layout/cycle5"/>
    <dgm:cxn modelId="{0B37AB47-FD03-4757-A24C-6C99D9C2202C}" type="presParOf" srcId="{266FE128-8857-4316-A5DA-AB6AD1E645F9}" destId="{59C70D24-7298-4A42-9759-D7C1FF649270}" srcOrd="7" destOrd="0" presId="urn:microsoft.com/office/officeart/2005/8/layout/cycle5"/>
    <dgm:cxn modelId="{8F28B989-C432-4730-90FE-CCD18380E623}" type="presParOf" srcId="{266FE128-8857-4316-A5DA-AB6AD1E645F9}" destId="{531AB514-9A54-4471-9E80-39E5444F0AF4}" srcOrd="8" destOrd="0" presId="urn:microsoft.com/office/officeart/2005/8/layout/cycle5"/>
    <dgm:cxn modelId="{63577DA4-D061-4053-B048-9994FFA7E5EB}" type="presParOf" srcId="{266FE128-8857-4316-A5DA-AB6AD1E645F9}" destId="{E2BCE11F-C158-4C01-B98C-7C71F57B5464}" srcOrd="9" destOrd="0" presId="urn:microsoft.com/office/officeart/2005/8/layout/cycle5"/>
    <dgm:cxn modelId="{9CC3E8BB-B039-4DC5-9F87-0E9C98C058CA}" type="presParOf" srcId="{266FE128-8857-4316-A5DA-AB6AD1E645F9}" destId="{05AC5C88-DB8F-45B0-9E99-FA9A7D8186DC}" srcOrd="10" destOrd="0" presId="urn:microsoft.com/office/officeart/2005/8/layout/cycle5"/>
    <dgm:cxn modelId="{CF5C600E-6E54-4A68-A067-54A3B6D2968A}" type="presParOf" srcId="{266FE128-8857-4316-A5DA-AB6AD1E645F9}" destId="{E0B2BBC2-48F7-4E3A-B143-2C6148557C3F}" srcOrd="11" destOrd="0" presId="urn:microsoft.com/office/officeart/2005/8/layout/cycle5"/>
    <dgm:cxn modelId="{5C1AC723-DDF4-41C1-9C05-E92E8A989FDB}" type="presParOf" srcId="{266FE128-8857-4316-A5DA-AB6AD1E645F9}" destId="{E191AC90-9623-4889-A66C-9A39C76C9558}" srcOrd="12" destOrd="0" presId="urn:microsoft.com/office/officeart/2005/8/layout/cycle5"/>
    <dgm:cxn modelId="{325A8700-4F41-46F5-B2EE-88CC4C64812A}" type="presParOf" srcId="{266FE128-8857-4316-A5DA-AB6AD1E645F9}" destId="{347410D4-D92A-40D6-997F-201924824AFC}" srcOrd="13" destOrd="0" presId="urn:microsoft.com/office/officeart/2005/8/layout/cycle5"/>
    <dgm:cxn modelId="{D42B7AC1-97FB-4F0D-A86D-5AF259B9FDCC}" type="presParOf" srcId="{266FE128-8857-4316-A5DA-AB6AD1E645F9}" destId="{604472C2-11EB-4F6D-995C-0106DACEF7E1}" srcOrd="14" destOrd="0" presId="urn:microsoft.com/office/officeart/2005/8/layout/cycle5"/>
    <dgm:cxn modelId="{9C2219E5-B7F5-43E8-9031-C7743E19DAF3}" type="presParOf" srcId="{266FE128-8857-4316-A5DA-AB6AD1E645F9}" destId="{76D62F5B-6BD6-4098-A070-531F88688D58}" srcOrd="15" destOrd="0" presId="urn:microsoft.com/office/officeart/2005/8/layout/cycle5"/>
    <dgm:cxn modelId="{73B7D02C-4147-4F2D-B9DF-3895A32C6FF9}" type="presParOf" srcId="{266FE128-8857-4316-A5DA-AB6AD1E645F9}" destId="{34C2F56C-AFC6-4812-B689-A460E96E296C}" srcOrd="16" destOrd="0" presId="urn:microsoft.com/office/officeart/2005/8/layout/cycle5"/>
    <dgm:cxn modelId="{DDB11453-2FC5-4939-BACC-4312813C6100}" type="presParOf" srcId="{266FE128-8857-4316-A5DA-AB6AD1E645F9}" destId="{BC73AFD0-085D-476F-8293-20F87EE64D3F}" srcOrd="17" destOrd="0" presId="urn:microsoft.com/office/officeart/2005/8/layout/cycle5"/>
    <dgm:cxn modelId="{1674CDCA-62D3-4A69-B1EA-83A1E7816B99}" type="presParOf" srcId="{266FE128-8857-4316-A5DA-AB6AD1E645F9}" destId="{F9E3BE4A-A67D-4D4E-B184-B4CC42EC40D6}" srcOrd="18" destOrd="0" presId="urn:microsoft.com/office/officeart/2005/8/layout/cycle5"/>
    <dgm:cxn modelId="{EAFBB0B1-A97E-49C2-8591-A272EDDB99FA}" type="presParOf" srcId="{266FE128-8857-4316-A5DA-AB6AD1E645F9}" destId="{2D42F998-0050-4D99-8B8D-22210CAA2889}" srcOrd="19" destOrd="0" presId="urn:microsoft.com/office/officeart/2005/8/layout/cycle5"/>
    <dgm:cxn modelId="{6834C040-D166-42A1-9690-940B25FAF9A8}" type="presParOf" srcId="{266FE128-8857-4316-A5DA-AB6AD1E645F9}" destId="{000A8086-E6E7-451C-B810-A401874EC37F}" srcOrd="20" destOrd="0" presId="urn:microsoft.com/office/officeart/2005/8/layout/cycle5"/>
    <dgm:cxn modelId="{D7886F02-A935-473E-90B6-4926A8886116}" type="presParOf" srcId="{266FE128-8857-4316-A5DA-AB6AD1E645F9}" destId="{0153179D-C60F-4262-A5FF-BE93C79E9273}" srcOrd="21" destOrd="0" presId="urn:microsoft.com/office/officeart/2005/8/layout/cycle5"/>
    <dgm:cxn modelId="{AA602C66-2731-4AE3-8F2A-5B6D211E365C}" type="presParOf" srcId="{266FE128-8857-4316-A5DA-AB6AD1E645F9}" destId="{C698FDE0-D506-4714-B3B2-680518B252DB}" srcOrd="22" destOrd="0" presId="urn:microsoft.com/office/officeart/2005/8/layout/cycle5"/>
    <dgm:cxn modelId="{2E3A0638-5735-4A71-9E15-BE27A6454BC7}" type="presParOf" srcId="{266FE128-8857-4316-A5DA-AB6AD1E645F9}" destId="{9CA6022E-D68C-4C13-9EAE-80FD459F3073}" srcOrd="23" destOrd="0" presId="urn:microsoft.com/office/officeart/2005/8/layout/cycle5"/>
    <dgm:cxn modelId="{E6C0B0C2-BDCA-498C-8E5D-BC17C5449D4D}" type="presParOf" srcId="{266FE128-8857-4316-A5DA-AB6AD1E645F9}" destId="{C2259166-F7A6-46AA-9611-A8B7E9549411}" srcOrd="24" destOrd="0" presId="urn:microsoft.com/office/officeart/2005/8/layout/cycle5"/>
    <dgm:cxn modelId="{8F122667-FAC5-4BC8-B708-EC95CC64AF66}" type="presParOf" srcId="{266FE128-8857-4316-A5DA-AB6AD1E645F9}" destId="{905502DD-5C9C-428D-9FF3-63BEFFF26A5E}" srcOrd="25" destOrd="0" presId="urn:microsoft.com/office/officeart/2005/8/layout/cycle5"/>
    <dgm:cxn modelId="{BF358643-4D06-4B96-A90F-5209A71D30EA}" type="presParOf" srcId="{266FE128-8857-4316-A5DA-AB6AD1E645F9}" destId="{E1C1875C-8570-4F20-A417-ED2776D74596}" srcOrd="26" destOrd="0" presId="urn:microsoft.com/office/officeart/2005/8/layout/cycle5"/>
  </dgm:cxnLst>
  <dgm:bg/>
  <dgm:whole/>
</dgm:dataModel>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i="1">
                <a:latin typeface="Symbol" panose="05050102010706020507" pitchFamily="18" charset="2"/>
              </a:defRPr>
            </a:lvl1pPr>
          </a:lstStyle>
          <a:p>
            <a:endParaRPr lang="zh-TW" altLang="en-US"/>
          </a:p>
        </p:txBody>
      </p:sp>
      <p:sp>
        <p:nvSpPr>
          <p:cNvPr id="3075" name="Rectangle 3"/>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i="1">
                <a:latin typeface="Symbol" panose="05050102010706020507" pitchFamily="18" charset="2"/>
              </a:defRPr>
            </a:lvl1pPr>
          </a:lstStyle>
          <a:p>
            <a:fld id="{90E3A177-4F5D-4BB7-ACC1-21EF6EB919FC}" type="slidenum">
              <a:rPr lang="zh-TW" altLang="en-US"/>
              <a:pPr/>
              <a:t>‹#›</a:t>
            </a:fld>
            <a:endParaRPr lang="zh-TW" alt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i="1">
                <a:latin typeface="Symbol" panose="05050102010706020507" pitchFamily="18" charset="2"/>
              </a:defRPr>
            </a:lvl1pPr>
          </a:lstStyle>
          <a:p>
            <a:endParaRPr lang="zh-TW" altLang="en-US"/>
          </a:p>
        </p:txBody>
      </p:sp>
      <p:sp>
        <p:nvSpPr>
          <p:cNvPr id="3077" name="Rectangle 5"/>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i="1">
                <a:latin typeface="Symbol" panose="05050102010706020507" pitchFamily="18" charset="2"/>
              </a:defRPr>
            </a:lvl1pPr>
          </a:lstStyle>
          <a:p>
            <a:endParaRPr lang="zh-TW" altLang="en-US"/>
          </a:p>
        </p:txBody>
      </p:sp>
    </p:spTree>
    <p:extLst>
      <p:ext uri="{BB962C8B-B14F-4D97-AF65-F5344CB8AC3E}">
        <p14:creationId xmlns:p14="http://schemas.microsoft.com/office/powerpoint/2010/main" xmlns="" val="2069176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eaLnBrk="0" hangingPunct="0">
              <a:defRPr sz="1000" i="1">
                <a:latin typeface="Times New Roman" panose="02020603050405020304" pitchFamily="18" charset="0"/>
              </a:defRPr>
            </a:lvl1pPr>
          </a:lstStyle>
          <a:p>
            <a:endParaRPr lang="zh-TW" altLang="en-US"/>
          </a:p>
        </p:txBody>
      </p:sp>
      <p:sp>
        <p:nvSpPr>
          <p:cNvPr id="205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eaLnBrk="0" hangingPunct="0">
              <a:defRPr sz="1000" i="1">
                <a:latin typeface="Times New Roman" panose="02020603050405020304" pitchFamily="18" charset="0"/>
              </a:defRPr>
            </a:lvl1pPr>
          </a:lstStyle>
          <a:p>
            <a:endParaRPr lang="zh-TW" altLang="en-US"/>
          </a:p>
        </p:txBody>
      </p:sp>
      <p:sp>
        <p:nvSpPr>
          <p:cNvPr id="2052" name="Rectangle 4"/>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eaLnBrk="0" hangingPunct="0">
              <a:defRPr sz="1000" i="1">
                <a:latin typeface="Times New Roman" panose="02020603050405020304" pitchFamily="18" charset="0"/>
              </a:defRPr>
            </a:lvl1pPr>
          </a:lstStyle>
          <a:p>
            <a:endParaRPr lang="zh-TW" alt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eaLnBrk="0" hangingPunct="0">
              <a:defRPr sz="1000" i="1">
                <a:latin typeface="Times New Roman" panose="02020603050405020304" pitchFamily="18" charset="0"/>
              </a:defRPr>
            </a:lvl1pPr>
          </a:lstStyle>
          <a:p>
            <a:fld id="{50AFE171-BD07-488C-9A65-EA8FB92A6D9D}" type="slidenum">
              <a:rPr lang="zh-TW" altLang="en-US"/>
              <a:pPr/>
              <a:t>‹#›</a:t>
            </a:fld>
            <a:endParaRPr lang="zh-TW" altLang="en-US"/>
          </a:p>
        </p:txBody>
      </p:sp>
    </p:spTree>
    <p:extLst>
      <p:ext uri="{BB962C8B-B14F-4D97-AF65-F5344CB8AC3E}">
        <p14:creationId xmlns:p14="http://schemas.microsoft.com/office/powerpoint/2010/main" xmlns="" val="17602341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6</a:t>
            </a:fld>
            <a:endParaRPr lang="en-US"/>
          </a:p>
        </p:txBody>
      </p:sp>
    </p:spTree>
    <p:extLst>
      <p:ext uri="{BB962C8B-B14F-4D97-AF65-F5344CB8AC3E}">
        <p14:creationId xmlns:p14="http://schemas.microsoft.com/office/powerpoint/2010/main" xmlns="" val="2531686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a:buFont typeface="+mj-lt"/>
              <a:buAutoNum type="arabicPeriod"/>
            </a:pPr>
            <a:r>
              <a:rPr lang="en-US" b="1" dirty="0"/>
              <a:t>Quality</a:t>
            </a:r>
            <a:r>
              <a:rPr lang="en-US" dirty="0"/>
              <a:t> - how well work must be done in terms of accuracy, appearance, completeness, thoroughness, precision, and compliance with professional standards which may have been established for an occupation</a:t>
            </a:r>
          </a:p>
          <a:p>
            <a:pPr>
              <a:buFont typeface="+mj-lt"/>
              <a:buAutoNum type="arabicPeriod"/>
            </a:pPr>
            <a:r>
              <a:rPr lang="en-US" b="1" dirty="0"/>
              <a:t>Quantity</a:t>
            </a:r>
            <a:r>
              <a:rPr lang="en-US" dirty="0"/>
              <a:t> - how much work must be completed within a given time period.</a:t>
            </a:r>
          </a:p>
          <a:p>
            <a:pPr>
              <a:buFont typeface="+mj-lt"/>
              <a:buAutoNum type="arabicPeriod"/>
            </a:pPr>
            <a:r>
              <a:rPr lang="en-US" b="1" dirty="0"/>
              <a:t>Timeliness</a:t>
            </a:r>
            <a:r>
              <a:rPr lang="en-US" dirty="0"/>
              <a:t> - when, how soon, within what time period work must be done</a:t>
            </a:r>
          </a:p>
          <a:p>
            <a:pPr>
              <a:buFont typeface="+mj-lt"/>
              <a:buAutoNum type="arabicPeriod"/>
            </a:pPr>
            <a:r>
              <a:rPr lang="en-US" b="1" dirty="0"/>
              <a:t>Effective use of Resources </a:t>
            </a:r>
            <a:r>
              <a:rPr lang="en-US" dirty="0"/>
              <a:t>- assess the cost/benefits or use of resources such as money, equipment, personnel, time</a:t>
            </a:r>
          </a:p>
          <a:p>
            <a:pPr>
              <a:buFont typeface="+mj-lt"/>
              <a:buAutoNum type="arabicPeriod"/>
            </a:pPr>
            <a:r>
              <a:rPr lang="en-US" b="1" dirty="0"/>
              <a:t>Manner of Performance </a:t>
            </a:r>
            <a:r>
              <a:rPr lang="en-US" dirty="0"/>
              <a:t>-  describes specific behaviors that have an impact on outcomes such as cooperation and courtesy (sometimes inappropriately referred to as "attitude")</a:t>
            </a:r>
          </a:p>
          <a:p>
            <a:pPr>
              <a:buFont typeface="+mj-lt"/>
              <a:buAutoNum type="arabicPeriod"/>
            </a:pPr>
            <a:r>
              <a:rPr lang="en-US" b="1" dirty="0"/>
              <a:t>Method of Performing </a:t>
            </a:r>
            <a:r>
              <a:rPr lang="en-US" dirty="0"/>
              <a:t>- used if there are rules regarding the methods and procedures which must be used to accomplish assignments work.</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8</a:t>
            </a:fld>
            <a:endParaRPr lang="en-US"/>
          </a:p>
        </p:txBody>
      </p:sp>
    </p:spTree>
    <p:extLst>
      <p:ext uri="{BB962C8B-B14F-4D97-AF65-F5344CB8AC3E}">
        <p14:creationId xmlns:p14="http://schemas.microsoft.com/office/powerpoint/2010/main" xmlns="" val="4078588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defTabSz="914834">
              <a:defRPr/>
            </a:pPr>
            <a:r>
              <a:rPr lang="en-US" dirty="0"/>
              <a:t>To develop a reliable record of events, it is recommended that the supervisor keep informal notes regarding specific performance events throughout the evaluation period.  The staff member should be informed in advance that samples of performance will be recorded. </a:t>
            </a:r>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11</a:t>
            </a:fld>
            <a:endParaRPr lang="en-US"/>
          </a:p>
        </p:txBody>
      </p:sp>
    </p:spTree>
    <p:extLst>
      <p:ext uri="{BB962C8B-B14F-4D97-AF65-F5344CB8AC3E}">
        <p14:creationId xmlns:p14="http://schemas.microsoft.com/office/powerpoint/2010/main" xmlns="" val="3534640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14</a:t>
            </a:fld>
            <a:endParaRPr lang="en-US"/>
          </a:p>
        </p:txBody>
      </p:sp>
    </p:spTree>
    <p:extLst>
      <p:ext uri="{BB962C8B-B14F-4D97-AF65-F5344CB8AC3E}">
        <p14:creationId xmlns:p14="http://schemas.microsoft.com/office/powerpoint/2010/main" xmlns="" val="2573959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0B78B7C1-36A8-4B0B-93A7-0EE82AC0BE9D}" type="slidenum">
              <a:rPr lang="en-US" smtClean="0"/>
              <a:pPr/>
              <a:t>17</a:t>
            </a:fld>
            <a:endParaRPr lang="en-US"/>
          </a:p>
        </p:txBody>
      </p:sp>
    </p:spTree>
    <p:extLst>
      <p:ext uri="{BB962C8B-B14F-4D97-AF65-F5344CB8AC3E}">
        <p14:creationId xmlns:p14="http://schemas.microsoft.com/office/powerpoint/2010/main" xmlns="" val="807146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18</a:t>
            </a:fld>
            <a:endParaRPr lang="en-US"/>
          </a:p>
        </p:txBody>
      </p:sp>
    </p:spTree>
    <p:extLst>
      <p:ext uri="{BB962C8B-B14F-4D97-AF65-F5344CB8AC3E}">
        <p14:creationId xmlns:p14="http://schemas.microsoft.com/office/powerpoint/2010/main" xmlns="" val="3376044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defTabSz="914834">
              <a:defRPr/>
            </a:pPr>
            <a:r>
              <a:rPr lang="en-US" b="1" dirty="0"/>
              <a:t>Frequent Communication</a:t>
            </a:r>
            <a:endParaRPr lang="en-US" dirty="0"/>
          </a:p>
          <a:p>
            <a:pPr defTabSz="914834">
              <a:defRPr/>
            </a:pPr>
            <a:r>
              <a:rPr lang="en-US" dirty="0"/>
              <a:t>Planned </a:t>
            </a:r>
            <a:r>
              <a:rPr lang="en-US" u="sng" dirty="0"/>
              <a:t>frequent</a:t>
            </a:r>
            <a:r>
              <a:rPr lang="en-US" dirty="0"/>
              <a:t> communication and feedback on job performance helps overcome fear during the actual formal performance appraisal session.</a:t>
            </a:r>
          </a:p>
          <a:p>
            <a:r>
              <a:rPr lang="en-US" b="1" dirty="0"/>
              <a:t>Judge Your Own Performance</a:t>
            </a:r>
            <a:endParaRPr lang="en-US" dirty="0"/>
          </a:p>
          <a:p>
            <a:r>
              <a:rPr lang="en-US" dirty="0"/>
              <a:t>Evaluate your own performance before you evaluate the staff member's performance.  Are you responsible for their good or bad performance?</a:t>
            </a:r>
          </a:p>
          <a:p>
            <a:r>
              <a:rPr lang="en-US" b="1" dirty="0"/>
              <a:t>Warm-Up Period</a:t>
            </a:r>
            <a:endParaRPr lang="en-US" dirty="0"/>
          </a:p>
          <a:p>
            <a:r>
              <a:rPr lang="en-US" dirty="0"/>
              <a:t>Take the time to develop rapport and discuss the advantages of an appraisal. Review the information on hand to measure the staff member's performance.</a:t>
            </a:r>
          </a:p>
          <a:p>
            <a:r>
              <a:rPr lang="en-US" b="1" dirty="0"/>
              <a:t>Be Candid &amp; Be Specific</a:t>
            </a:r>
            <a:endParaRPr lang="en-US" dirty="0"/>
          </a:p>
          <a:p>
            <a:r>
              <a:rPr lang="en-US" dirty="0"/>
              <a:t>Candidly get right to the point in discussing a staff member's performance on the job.  Honesty and candor will result in a big payoff for you and the staff member.</a:t>
            </a:r>
          </a:p>
          <a:p>
            <a:r>
              <a:rPr lang="en-US" b="1" dirty="0"/>
              <a:t>Build on Strengths</a:t>
            </a:r>
            <a:endParaRPr lang="en-US" dirty="0"/>
          </a:p>
          <a:p>
            <a:r>
              <a:rPr lang="en-US" dirty="0"/>
              <a:t>This approach enables the staff member to work toward their greatest potential.  The staff member must use their strengths to accomplish a job; they cannot use their weaknesses.</a:t>
            </a:r>
          </a:p>
          <a:p>
            <a:r>
              <a:rPr lang="en-US" b="1" dirty="0"/>
              <a:t>Be a Positive Listener</a:t>
            </a:r>
            <a:endParaRPr lang="en-US" dirty="0"/>
          </a:p>
          <a:p>
            <a:r>
              <a:rPr lang="en-US" dirty="0"/>
              <a:t>Listen attentively.  Non-verbal communication often says more than words.</a:t>
            </a:r>
          </a:p>
          <a:p>
            <a:r>
              <a:rPr lang="en-US" b="1" dirty="0"/>
              <a:t>Judge Performance - Not the Person</a:t>
            </a:r>
            <a:endParaRPr lang="en-US" dirty="0"/>
          </a:p>
          <a:p>
            <a:r>
              <a:rPr lang="en-US" dirty="0"/>
              <a:t>Judge a staff member’s performance and results.  Don't judge personality or personal traits.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19</a:t>
            </a:fld>
            <a:endParaRPr lang="en-US"/>
          </a:p>
        </p:txBody>
      </p:sp>
    </p:spTree>
    <p:extLst>
      <p:ext uri="{BB962C8B-B14F-4D97-AF65-F5344CB8AC3E}">
        <p14:creationId xmlns:p14="http://schemas.microsoft.com/office/powerpoint/2010/main" xmlns="" val="363645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20</a:t>
            </a:fld>
            <a:endParaRPr lang="en-US"/>
          </a:p>
        </p:txBody>
      </p:sp>
    </p:spTree>
    <p:extLst>
      <p:ext uri="{BB962C8B-B14F-4D97-AF65-F5344CB8AC3E}">
        <p14:creationId xmlns:p14="http://schemas.microsoft.com/office/powerpoint/2010/main" xmlns="" val="2887553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defTabSz="914834">
              <a:defRPr/>
            </a:pPr>
            <a:r>
              <a:rPr lang="en-US" dirty="0"/>
              <a:t>Ask questions of yourself after the appraisal discussion is complete. </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31565E-E998-40F5-A32C-035A9DD0AD78}" type="slidenum">
              <a:rPr lang="en-US" smtClean="0"/>
              <a:pPr/>
              <a:t>22</a:t>
            </a:fld>
            <a:endParaRPr lang="en-US"/>
          </a:p>
        </p:txBody>
      </p:sp>
    </p:spTree>
    <p:extLst>
      <p:ext uri="{BB962C8B-B14F-4D97-AF65-F5344CB8AC3E}">
        <p14:creationId xmlns:p14="http://schemas.microsoft.com/office/powerpoint/2010/main" xmlns="" val="2339605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xmlns="" val="2001512267"/>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solidFill>
                  <a:schemeClr val="tx1"/>
                </a:solidFill>
                <a:effectLst/>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solidFill>
                <a:effectLst/>
                <a:latin typeface="Arial" panose="020B0604020202020204" pitchFamily="34" charset="0"/>
                <a:cs typeface="Arial" panose="020B0604020202020204" pitchFamily="34" charset="0"/>
              </a:defRPr>
            </a:lvl1pPr>
            <a:lvl2pPr>
              <a:defRPr sz="2400">
                <a:solidFill>
                  <a:schemeClr val="tx1"/>
                </a:solidFill>
                <a:effectLst/>
                <a:latin typeface="Arial" panose="020B0604020202020204" pitchFamily="34" charset="0"/>
                <a:cs typeface="Arial" panose="020B0604020202020204" pitchFamily="34" charset="0"/>
              </a:defRPr>
            </a:lvl2pPr>
            <a:lvl3pPr>
              <a:defRPr>
                <a:solidFill>
                  <a:schemeClr val="tx1"/>
                </a:solidFill>
                <a:effectLst/>
                <a:latin typeface="Arial" panose="020B0604020202020204" pitchFamily="34" charset="0"/>
                <a:cs typeface="Arial" panose="020B0604020202020204" pitchFamily="34" charset="0"/>
              </a:defRPr>
            </a:lvl3pPr>
            <a:lvl4pPr>
              <a:defRPr sz="2400">
                <a:solidFill>
                  <a:schemeClr val="tx1"/>
                </a:solidFill>
                <a:effectLst/>
                <a:latin typeface="Arial" panose="020B0604020202020204" pitchFamily="34" charset="0"/>
                <a:cs typeface="Arial" panose="020B0604020202020204" pitchFamily="34" charset="0"/>
              </a:defRPr>
            </a:lvl4pPr>
            <a:lvl5pPr>
              <a:defRPr sz="2400">
                <a:solidFill>
                  <a:schemeClr val="tx1"/>
                </a:solidFill>
                <a:effectLst/>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502491273"/>
      </p:ext>
    </p:extLst>
  </p:cSld>
  <p:clrMapOvr>
    <a:masterClrMapping/>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400">
                <a:effectLst/>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effectLst/>
                <a:latin typeface="Arial" panose="020B0604020202020204" pitchFamily="34" charset="0"/>
                <a:cs typeface="Arial" panose="020B0604020202020204" pitchFamily="34" charset="0"/>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smtClean="0"/>
              <a:t>Click to edit Master text styles</a:t>
            </a:r>
          </a:p>
        </p:txBody>
      </p:sp>
    </p:spTree>
    <p:extLst>
      <p:ext uri="{BB962C8B-B14F-4D97-AF65-F5344CB8AC3E}">
        <p14:creationId xmlns:p14="http://schemas.microsoft.com/office/powerpoint/2010/main" xmlns="" val="4031059227"/>
      </p:ext>
    </p:extLst>
  </p:cSld>
  <p:clrMapOvr>
    <a:masterClrMapping/>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solidFill>
                  <a:schemeClr val="tx1"/>
                </a:solidFill>
                <a:effectLst/>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05000"/>
            <a:ext cx="3810000" cy="4114800"/>
          </a:xfrm>
        </p:spPr>
        <p:txBody>
          <a:bodyPr/>
          <a:lstStyle>
            <a:lvl1pPr>
              <a:defRPr>
                <a:solidFill>
                  <a:schemeClr val="tx1"/>
                </a:solidFill>
                <a:effectLst/>
                <a:latin typeface="Arial" panose="020B0604020202020204" pitchFamily="34" charset="0"/>
                <a:cs typeface="Arial" panose="020B0604020202020204" pitchFamily="34" charset="0"/>
              </a:defRPr>
            </a:lvl1pPr>
            <a:lvl2pPr>
              <a:defRPr>
                <a:solidFill>
                  <a:schemeClr val="tx1"/>
                </a:solidFill>
                <a:effectLst/>
                <a:latin typeface="Arial" panose="020B0604020202020204" pitchFamily="34" charset="0"/>
                <a:cs typeface="Arial" panose="020B0604020202020204" pitchFamily="34" charset="0"/>
              </a:defRPr>
            </a:lvl2pPr>
            <a:lvl3pPr>
              <a:defRPr>
                <a:solidFill>
                  <a:schemeClr val="tx1"/>
                </a:solidFill>
                <a:effectLst/>
                <a:latin typeface="Arial" panose="020B0604020202020204" pitchFamily="34" charset="0"/>
                <a:cs typeface="Arial" panose="020B0604020202020204" pitchFamily="34" charset="0"/>
              </a:defRPr>
            </a:lvl3pPr>
            <a:lvl4pPr>
              <a:defRPr>
                <a:solidFill>
                  <a:schemeClr val="tx1"/>
                </a:solidFill>
                <a:effectLst/>
                <a:latin typeface="Arial" panose="020B0604020202020204" pitchFamily="34" charset="0"/>
                <a:cs typeface="Arial" panose="020B0604020202020204" pitchFamily="34" charset="0"/>
              </a:defRPr>
            </a:lvl4pPr>
            <a:lvl5pPr>
              <a:defRPr>
                <a:solidFill>
                  <a:schemeClr val="tx1"/>
                </a:solidFill>
                <a:effectLst/>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05000"/>
            <a:ext cx="3810000" cy="4114800"/>
          </a:xfrm>
        </p:spPr>
        <p:txBody>
          <a:bodyPr/>
          <a:lstStyle>
            <a:lvl1pPr>
              <a:defRPr>
                <a:solidFill>
                  <a:schemeClr val="tx1"/>
                </a:solidFill>
                <a:effectLst/>
                <a:latin typeface="Arial" panose="020B0604020202020204" pitchFamily="34" charset="0"/>
                <a:cs typeface="Arial" panose="020B0604020202020204" pitchFamily="34" charset="0"/>
              </a:defRPr>
            </a:lvl1pPr>
            <a:lvl2pPr>
              <a:defRPr>
                <a:solidFill>
                  <a:schemeClr val="tx1"/>
                </a:solidFill>
                <a:effectLst/>
                <a:latin typeface="Arial" panose="020B0604020202020204" pitchFamily="34" charset="0"/>
                <a:cs typeface="Arial" panose="020B0604020202020204" pitchFamily="34" charset="0"/>
              </a:defRPr>
            </a:lvl2pPr>
            <a:lvl3pPr>
              <a:defRPr>
                <a:solidFill>
                  <a:schemeClr val="tx1"/>
                </a:solidFill>
                <a:effectLst/>
                <a:latin typeface="Arial" panose="020B0604020202020204" pitchFamily="34" charset="0"/>
                <a:cs typeface="Arial" panose="020B0604020202020204" pitchFamily="34" charset="0"/>
              </a:defRPr>
            </a:lvl3pPr>
            <a:lvl4pPr>
              <a:defRPr>
                <a:solidFill>
                  <a:schemeClr val="tx1"/>
                </a:solidFill>
                <a:effectLst/>
                <a:latin typeface="Arial" panose="020B0604020202020204" pitchFamily="34" charset="0"/>
                <a:cs typeface="Arial" panose="020B0604020202020204" pitchFamily="34" charset="0"/>
              </a:defRPr>
            </a:lvl4pPr>
            <a:lvl5pPr>
              <a:defRPr>
                <a:solidFill>
                  <a:schemeClr val="tx1"/>
                </a:solidFill>
                <a:effectLst/>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449258512"/>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zh-TW" altLang="en-US"/>
          </a:p>
        </p:txBody>
      </p:sp>
      <p:sp>
        <p:nvSpPr>
          <p:cNvPr id="8" name="Footer Placeholder 7"/>
          <p:cNvSpPr>
            <a:spLocks noGrp="1"/>
          </p:cNvSpPr>
          <p:nvPr>
            <p:ph type="ftr" sz="quarter" idx="11"/>
          </p:nvPr>
        </p:nvSpPr>
        <p:spPr/>
        <p:txBody>
          <a:bodyPr/>
          <a:lstStyle>
            <a:lvl1pPr>
              <a:defRPr/>
            </a:lvl1pPr>
          </a:lstStyle>
          <a:p>
            <a:endParaRPr lang="zh-TW" altLang="en-US"/>
          </a:p>
        </p:txBody>
      </p:sp>
      <p:sp>
        <p:nvSpPr>
          <p:cNvPr id="9" name="Slide Number Placeholder 8"/>
          <p:cNvSpPr>
            <a:spLocks noGrp="1"/>
          </p:cNvSpPr>
          <p:nvPr>
            <p:ph type="sldNum" sz="quarter" idx="12"/>
          </p:nvPr>
        </p:nvSpPr>
        <p:spPr/>
        <p:txBody>
          <a:bodyPr/>
          <a:lstStyle>
            <a:lvl1pPr>
              <a:defRPr/>
            </a:lvl1pPr>
          </a:lstStyle>
          <a:p>
            <a:fld id="{C21ABD83-7775-4091-8B17-630E8B693CE4}" type="slidenum">
              <a:rPr lang="zh-TW" altLang="en-US"/>
              <a:pPr/>
              <a:t>‹#›</a:t>
            </a:fld>
            <a:endParaRPr lang="zh-TW" altLang="en-US"/>
          </a:p>
        </p:txBody>
      </p:sp>
    </p:spTree>
    <p:extLst>
      <p:ext uri="{BB962C8B-B14F-4D97-AF65-F5344CB8AC3E}">
        <p14:creationId xmlns:p14="http://schemas.microsoft.com/office/powerpoint/2010/main" xmlns="" val="1322233372"/>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zh-TW" altLang="en-US"/>
          </a:p>
        </p:txBody>
      </p:sp>
      <p:sp>
        <p:nvSpPr>
          <p:cNvPr id="4" name="Footer Placeholder 3"/>
          <p:cNvSpPr>
            <a:spLocks noGrp="1"/>
          </p:cNvSpPr>
          <p:nvPr>
            <p:ph type="ftr" sz="quarter" idx="11"/>
          </p:nvPr>
        </p:nvSpPr>
        <p:spPr/>
        <p:txBody>
          <a:bodyPr/>
          <a:lstStyle>
            <a:lvl1pPr>
              <a:defRPr/>
            </a:lvl1pPr>
          </a:lstStyle>
          <a:p>
            <a:endParaRPr lang="zh-TW" altLang="en-US"/>
          </a:p>
        </p:txBody>
      </p:sp>
      <p:sp>
        <p:nvSpPr>
          <p:cNvPr id="5" name="Slide Number Placeholder 4"/>
          <p:cNvSpPr>
            <a:spLocks noGrp="1"/>
          </p:cNvSpPr>
          <p:nvPr>
            <p:ph type="sldNum" sz="quarter" idx="12"/>
          </p:nvPr>
        </p:nvSpPr>
        <p:spPr/>
        <p:txBody>
          <a:bodyPr/>
          <a:lstStyle>
            <a:lvl1pPr>
              <a:defRPr/>
            </a:lvl1pPr>
          </a:lstStyle>
          <a:p>
            <a:fld id="{8A47F771-5FC6-43FF-A637-00DF01971CB1}" type="slidenum">
              <a:rPr lang="zh-TW" altLang="en-US"/>
              <a:pPr/>
              <a:t>‹#›</a:t>
            </a:fld>
            <a:endParaRPr lang="zh-TW" altLang="en-US"/>
          </a:p>
        </p:txBody>
      </p:sp>
    </p:spTree>
    <p:extLst>
      <p:ext uri="{BB962C8B-B14F-4D97-AF65-F5344CB8AC3E}">
        <p14:creationId xmlns:p14="http://schemas.microsoft.com/office/powerpoint/2010/main" xmlns="" val="3349560451"/>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zh-TW" altLang="en-US"/>
          </a:p>
        </p:txBody>
      </p:sp>
      <p:sp>
        <p:nvSpPr>
          <p:cNvPr id="3" name="Footer Placeholder 2"/>
          <p:cNvSpPr>
            <a:spLocks noGrp="1"/>
          </p:cNvSpPr>
          <p:nvPr>
            <p:ph type="ftr" sz="quarter" idx="11"/>
          </p:nvPr>
        </p:nvSpPr>
        <p:spPr/>
        <p:txBody>
          <a:bodyPr/>
          <a:lstStyle>
            <a:lvl1pPr>
              <a:defRPr/>
            </a:lvl1pPr>
          </a:lstStyle>
          <a:p>
            <a:endParaRPr lang="zh-TW" altLang="en-US"/>
          </a:p>
        </p:txBody>
      </p:sp>
      <p:sp>
        <p:nvSpPr>
          <p:cNvPr id="4" name="Slide Number Placeholder 3"/>
          <p:cNvSpPr>
            <a:spLocks noGrp="1"/>
          </p:cNvSpPr>
          <p:nvPr>
            <p:ph type="sldNum" sz="quarter" idx="12"/>
          </p:nvPr>
        </p:nvSpPr>
        <p:spPr/>
        <p:txBody>
          <a:bodyPr/>
          <a:lstStyle>
            <a:lvl1pPr>
              <a:defRPr/>
            </a:lvl1pPr>
          </a:lstStyle>
          <a:p>
            <a:fld id="{A855F25C-A9A3-47B6-AC98-D33E24F36B74}" type="slidenum">
              <a:rPr lang="zh-TW" altLang="en-US"/>
              <a:pPr/>
              <a:t>‹#›</a:t>
            </a:fld>
            <a:endParaRPr lang="zh-TW" altLang="en-US"/>
          </a:p>
        </p:txBody>
      </p:sp>
    </p:spTree>
    <p:extLst>
      <p:ext uri="{BB962C8B-B14F-4D97-AF65-F5344CB8AC3E}">
        <p14:creationId xmlns:p14="http://schemas.microsoft.com/office/powerpoint/2010/main" xmlns="" val="616765045"/>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en-US"/>
          </a:p>
        </p:txBody>
      </p:sp>
      <p:sp>
        <p:nvSpPr>
          <p:cNvPr id="6" name="Footer Placeholder 5"/>
          <p:cNvSpPr>
            <a:spLocks noGrp="1"/>
          </p:cNvSpPr>
          <p:nvPr>
            <p:ph type="ftr" sz="quarter" idx="11"/>
          </p:nvPr>
        </p:nvSpPr>
        <p:spPr/>
        <p:txBody>
          <a:bodyPr/>
          <a:lstStyle>
            <a:lvl1pPr>
              <a:defRPr/>
            </a:lvl1pPr>
          </a:lstStyle>
          <a:p>
            <a:endParaRPr lang="zh-TW" altLang="en-US"/>
          </a:p>
        </p:txBody>
      </p:sp>
      <p:sp>
        <p:nvSpPr>
          <p:cNvPr id="7" name="Slide Number Placeholder 6"/>
          <p:cNvSpPr>
            <a:spLocks noGrp="1"/>
          </p:cNvSpPr>
          <p:nvPr>
            <p:ph type="sldNum" sz="quarter" idx="12"/>
          </p:nvPr>
        </p:nvSpPr>
        <p:spPr/>
        <p:txBody>
          <a:bodyPr/>
          <a:lstStyle>
            <a:lvl1pPr>
              <a:defRPr/>
            </a:lvl1pPr>
          </a:lstStyle>
          <a:p>
            <a:fld id="{EEE7E288-8F2F-4799-B189-9AF8496AFCC2}" type="slidenum">
              <a:rPr lang="zh-TW" altLang="en-US"/>
              <a:pPr/>
              <a:t>‹#›</a:t>
            </a:fld>
            <a:endParaRPr lang="zh-TW" altLang="en-US"/>
          </a:p>
        </p:txBody>
      </p:sp>
    </p:spTree>
    <p:extLst>
      <p:ext uri="{BB962C8B-B14F-4D97-AF65-F5344CB8AC3E}">
        <p14:creationId xmlns:p14="http://schemas.microsoft.com/office/powerpoint/2010/main" xmlns="" val="1831343169"/>
      </p:ext>
    </p:extLst>
  </p:cSld>
  <p:clrMapOvr>
    <a:masterClrMapping/>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zh-TW" altLang="en-US"/>
          </a:p>
        </p:txBody>
      </p:sp>
      <p:sp>
        <p:nvSpPr>
          <p:cNvPr id="6" name="Footer Placeholder 5"/>
          <p:cNvSpPr>
            <a:spLocks noGrp="1"/>
          </p:cNvSpPr>
          <p:nvPr>
            <p:ph type="ftr" sz="quarter" idx="11"/>
          </p:nvPr>
        </p:nvSpPr>
        <p:spPr/>
        <p:txBody>
          <a:bodyPr/>
          <a:lstStyle>
            <a:lvl1pPr>
              <a:defRPr/>
            </a:lvl1pPr>
          </a:lstStyle>
          <a:p>
            <a:endParaRPr lang="zh-TW" altLang="en-US"/>
          </a:p>
        </p:txBody>
      </p:sp>
      <p:sp>
        <p:nvSpPr>
          <p:cNvPr id="7" name="Slide Number Placeholder 6"/>
          <p:cNvSpPr>
            <a:spLocks noGrp="1"/>
          </p:cNvSpPr>
          <p:nvPr>
            <p:ph type="sldNum" sz="quarter" idx="12"/>
          </p:nvPr>
        </p:nvSpPr>
        <p:spPr/>
        <p:txBody>
          <a:bodyPr/>
          <a:lstStyle>
            <a:lvl1pPr>
              <a:defRPr/>
            </a:lvl1pPr>
          </a:lstStyle>
          <a:p>
            <a:fld id="{C3C45BD1-CFD4-426A-97A6-DA2A343046C4}" type="slidenum">
              <a:rPr lang="zh-TW" altLang="en-US"/>
              <a:pPr/>
              <a:t>‹#›</a:t>
            </a:fld>
            <a:endParaRPr lang="zh-TW" altLang="en-US"/>
          </a:p>
        </p:txBody>
      </p:sp>
    </p:spTree>
    <p:extLst>
      <p:ext uri="{BB962C8B-B14F-4D97-AF65-F5344CB8AC3E}">
        <p14:creationId xmlns:p14="http://schemas.microsoft.com/office/powerpoint/2010/main" xmlns="" val="3981226612"/>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zh-TW" altLang="en-US"/>
          </a:p>
        </p:txBody>
      </p:sp>
      <p:sp>
        <p:nvSpPr>
          <p:cNvPr id="5" name="Footer Placeholder 4"/>
          <p:cNvSpPr>
            <a:spLocks noGrp="1"/>
          </p:cNvSpPr>
          <p:nvPr>
            <p:ph type="ftr" sz="quarter" idx="11"/>
          </p:nvPr>
        </p:nvSpPr>
        <p:spPr/>
        <p:txBody>
          <a:bodyPr/>
          <a:lstStyle>
            <a:lvl1pPr>
              <a:defRPr/>
            </a:lvl1pPr>
          </a:lstStyle>
          <a:p>
            <a:endParaRPr lang="zh-TW" altLang="en-US"/>
          </a:p>
        </p:txBody>
      </p:sp>
      <p:sp>
        <p:nvSpPr>
          <p:cNvPr id="6" name="Slide Number Placeholder 5"/>
          <p:cNvSpPr>
            <a:spLocks noGrp="1"/>
          </p:cNvSpPr>
          <p:nvPr>
            <p:ph type="sldNum" sz="quarter" idx="12"/>
          </p:nvPr>
        </p:nvSpPr>
        <p:spPr/>
        <p:txBody>
          <a:bodyPr/>
          <a:lstStyle>
            <a:lvl1pPr>
              <a:defRPr/>
            </a:lvl1pPr>
          </a:lstStyle>
          <a:p>
            <a:fld id="{775B489A-36CD-4D05-9F88-2591D3FAB8E8}" type="slidenum">
              <a:rPr lang="zh-TW" altLang="en-US"/>
              <a:pPr/>
              <a:t>‹#›</a:t>
            </a:fld>
            <a:endParaRPr lang="zh-TW" altLang="en-US"/>
          </a:p>
        </p:txBody>
      </p:sp>
    </p:spTree>
    <p:extLst>
      <p:ext uri="{BB962C8B-B14F-4D97-AF65-F5344CB8AC3E}">
        <p14:creationId xmlns:p14="http://schemas.microsoft.com/office/powerpoint/2010/main" xmlns="" val="2412639955"/>
      </p:ext>
    </p:extLst>
  </p:cSld>
  <p:clrMapOvr>
    <a:masterClrMapping/>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5334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zh-TW" altLang="en-US"/>
          </a:p>
        </p:txBody>
      </p:sp>
      <p:sp>
        <p:nvSpPr>
          <p:cNvPr id="5" name="Footer Placeholder 4"/>
          <p:cNvSpPr>
            <a:spLocks noGrp="1"/>
          </p:cNvSpPr>
          <p:nvPr>
            <p:ph type="ftr" sz="quarter" idx="11"/>
          </p:nvPr>
        </p:nvSpPr>
        <p:spPr/>
        <p:txBody>
          <a:bodyPr/>
          <a:lstStyle>
            <a:lvl1pPr>
              <a:defRPr/>
            </a:lvl1pPr>
          </a:lstStyle>
          <a:p>
            <a:endParaRPr lang="zh-TW" altLang="en-US"/>
          </a:p>
        </p:txBody>
      </p:sp>
      <p:sp>
        <p:nvSpPr>
          <p:cNvPr id="6" name="Slide Number Placeholder 5"/>
          <p:cNvSpPr>
            <a:spLocks noGrp="1"/>
          </p:cNvSpPr>
          <p:nvPr>
            <p:ph type="sldNum" sz="quarter" idx="12"/>
          </p:nvPr>
        </p:nvSpPr>
        <p:spPr/>
        <p:txBody>
          <a:bodyPr/>
          <a:lstStyle>
            <a:lvl1pPr>
              <a:defRPr/>
            </a:lvl1pPr>
          </a:lstStyle>
          <a:p>
            <a:fld id="{9AF8B4B6-AE0D-48AE-80E4-1EDE6842E469}" type="slidenum">
              <a:rPr lang="zh-TW" altLang="en-US"/>
              <a:pPr/>
              <a:t>‹#›</a:t>
            </a:fld>
            <a:endParaRPr lang="zh-TW" altLang="en-US"/>
          </a:p>
        </p:txBody>
      </p:sp>
    </p:spTree>
    <p:extLst>
      <p:ext uri="{BB962C8B-B14F-4D97-AF65-F5344CB8AC3E}">
        <p14:creationId xmlns:p14="http://schemas.microsoft.com/office/powerpoint/2010/main" xmlns="" val="1213780657"/>
      </p:ext>
    </p:extLst>
  </p:cSld>
  <p:clrMapOvr>
    <a:masterClrMapping/>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050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zh-TW"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zh-TW" alt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AD8F6FDB-946C-4387-9985-DCA306ACB1C7}" type="slidenum">
              <a:rPr lang="zh-TW" altLang="en-US"/>
              <a:pPr/>
              <a:t>‹#›</a:t>
            </a:fld>
            <a:endParaRPr lang="zh-TW" altLang="en-US"/>
          </a:p>
        </p:txBody>
      </p:sp>
    </p:spTree>
    <p:extLst>
      <p:ext uri="{BB962C8B-B14F-4D97-AF65-F5344CB8AC3E}">
        <p14:creationId xmlns:p14="http://schemas.microsoft.com/office/powerpoint/2010/main" xmlns="" val="330226048"/>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5334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zh-TW" dirty="0" smtClean="0"/>
              <a:t>Click to edit Master title style</a:t>
            </a:r>
          </a:p>
        </p:txBody>
      </p:sp>
      <p:sp>
        <p:nvSpPr>
          <p:cNvPr id="1028" name="Rectangle 4"/>
          <p:cNvSpPr>
            <a:spLocks noGrp="1" noChangeArrowheads="1"/>
          </p:cNvSpPr>
          <p:nvPr>
            <p:ph type="body" idx="1"/>
          </p:nvPr>
        </p:nvSpPr>
        <p:spPr bwMode="auto">
          <a:xfrm>
            <a:off x="685800" y="19050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zh-TW" dirty="0" smtClean="0"/>
              <a:t>Click to edit Master text styles</a:t>
            </a:r>
          </a:p>
          <a:p>
            <a:pPr lvl="1"/>
            <a:r>
              <a:rPr lang="en-US" altLang="zh-TW" dirty="0" smtClean="0"/>
              <a:t>Second level</a:t>
            </a:r>
          </a:p>
          <a:p>
            <a:pPr lvl="2"/>
            <a:r>
              <a:rPr lang="en-US" altLang="zh-TW" dirty="0" smtClean="0"/>
              <a:t>Third level</a:t>
            </a:r>
          </a:p>
          <a:p>
            <a:pPr lvl="3"/>
            <a:r>
              <a:rPr lang="en-US" altLang="zh-TW" dirty="0" smtClean="0"/>
              <a:t>Fourth level</a:t>
            </a:r>
          </a:p>
          <a:p>
            <a:pPr lvl="4"/>
            <a:r>
              <a:rPr lang="en-US" altLang="zh-TW" dirty="0" smtClean="0"/>
              <a:t>Fifth level</a:t>
            </a:r>
          </a:p>
        </p:txBody>
      </p:sp>
      <p:sp>
        <p:nvSpPr>
          <p:cNvPr id="1029" name="Rectangle 5"/>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latin typeface="Times New Roman" panose="02020603050405020304" pitchFamily="18" charset="0"/>
                <a:ea typeface="新細明體" panose="02020500000000000000" pitchFamily="18" charset="-120"/>
              </a:defRPr>
            </a:lvl1pPr>
          </a:lstStyle>
          <a:p>
            <a:endParaRPr lang="zh-TW" altLang="en-US"/>
          </a:p>
        </p:txBody>
      </p:sp>
      <p:sp>
        <p:nvSpPr>
          <p:cNvPr id="1030"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latin typeface="Times New Roman" panose="02020603050405020304" pitchFamily="18" charset="0"/>
                <a:ea typeface="新細明體" panose="02020500000000000000" pitchFamily="18" charset="-120"/>
              </a:defRPr>
            </a:lvl1pPr>
          </a:lstStyle>
          <a:p>
            <a:endParaRPr lang="zh-TW" altLang="en-US" dirty="0"/>
          </a:p>
        </p:txBody>
      </p:sp>
      <p:sp>
        <p:nvSpPr>
          <p:cNvPr id="1031" name="Rectangle 7"/>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latin typeface="Times New Roman" panose="02020603050405020304" pitchFamily="18" charset="0"/>
                <a:ea typeface="新細明體" panose="02020500000000000000" pitchFamily="18" charset="-120"/>
              </a:defRPr>
            </a:lvl1pPr>
          </a:lstStyle>
          <a:p>
            <a:fld id="{DF08D224-DF1B-41E7-9DC4-718A076E9512}"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zoom/>
  </p:transition>
  <p:hf hdr="0" ftr="0" dt="0"/>
  <p:txStyles>
    <p:titleStyle>
      <a:lvl1pPr algn="ctr" rtl="0" fontAlgn="base">
        <a:spcBef>
          <a:spcPct val="0"/>
        </a:spcBef>
        <a:spcAft>
          <a:spcPct val="0"/>
        </a:spcAft>
        <a:defRPr sz="2800" b="1" kern="1200">
          <a:solidFill>
            <a:schemeClr val="tx1"/>
          </a:solidFill>
          <a:effectLst/>
          <a:latin typeface="Arial" panose="020B0604020202020204" pitchFamily="34" charset="0"/>
          <a:ea typeface="+mj-ea"/>
          <a:cs typeface="Arial" panose="020B0604020202020204" pitchFamily="34" charset="0"/>
        </a:defRPr>
      </a:lvl1pPr>
      <a:lvl2pPr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2pPr>
      <a:lvl3pPr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3pPr>
      <a:lvl4pPr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4pPr>
      <a:lvl5pPr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5pPr>
      <a:lvl6pPr marL="457200"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6pPr>
      <a:lvl7pPr marL="914400"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7pPr>
      <a:lvl8pPr marL="1371600"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8pPr>
      <a:lvl9pPr marL="1828800" algn="ctr" rtl="0" fontAlgn="base">
        <a:spcBef>
          <a:spcPct val="0"/>
        </a:spcBef>
        <a:spcAft>
          <a:spcPct val="0"/>
        </a:spcAft>
        <a:defRPr sz="4400" b="1">
          <a:solidFill>
            <a:srgbClr val="003399"/>
          </a:solidFill>
          <a:effectLst>
            <a:outerShdw blurRad="38100" dist="38100" dir="2700000" algn="tl">
              <a:srgbClr val="000000"/>
            </a:outerShdw>
          </a:effectLst>
          <a:latin typeface="Arial Narrow" panose="020B0606020202030204" pitchFamily="34" charset="0"/>
        </a:defRPr>
      </a:lvl9pPr>
    </p:titleStyle>
    <p:bodyStyle>
      <a:lvl1pPr marL="342900" indent="-342900" algn="l" rtl="0" fontAlgn="base">
        <a:spcBef>
          <a:spcPct val="20000"/>
        </a:spcBef>
        <a:spcAft>
          <a:spcPct val="0"/>
        </a:spcAft>
        <a:buChar char="•"/>
        <a:defRPr sz="2400" kern="1200">
          <a:solidFill>
            <a:schemeClr val="tx1"/>
          </a:solidFill>
          <a:effectLst/>
          <a:latin typeface="Arial" panose="020B0604020202020204" pitchFamily="34" charset="0"/>
          <a:ea typeface="+mn-ea"/>
          <a:cs typeface="Arial" panose="020B0604020202020204" pitchFamily="34" charset="0"/>
        </a:defRPr>
      </a:lvl1pPr>
      <a:lvl2pPr marL="742950" indent="-285750" algn="l" rtl="0" fontAlgn="base">
        <a:spcBef>
          <a:spcPct val="20000"/>
        </a:spcBef>
        <a:spcAft>
          <a:spcPct val="0"/>
        </a:spcAft>
        <a:buChar char="–"/>
        <a:defRPr sz="2400" kern="1200">
          <a:solidFill>
            <a:schemeClr val="tx1"/>
          </a:solidFill>
          <a:effectLst/>
          <a:latin typeface="Arial" panose="020B0604020202020204" pitchFamily="34" charset="0"/>
          <a:ea typeface="+mn-ea"/>
          <a:cs typeface="Arial" panose="020B0604020202020204" pitchFamily="34" charset="0"/>
        </a:defRPr>
      </a:lvl2pPr>
      <a:lvl3pPr marL="1143000" indent="-228600" algn="l" rtl="0" fontAlgn="base">
        <a:spcBef>
          <a:spcPct val="20000"/>
        </a:spcBef>
        <a:spcAft>
          <a:spcPct val="0"/>
        </a:spcAft>
        <a:buChar char="•"/>
        <a:defRPr sz="2400" kern="1200">
          <a:solidFill>
            <a:schemeClr val="tx1"/>
          </a:solidFill>
          <a:effectLst/>
          <a:latin typeface="Arial" panose="020B0604020202020204" pitchFamily="34" charset="0"/>
          <a:ea typeface="+mn-ea"/>
          <a:cs typeface="Arial" panose="020B0604020202020204" pitchFamily="34" charset="0"/>
        </a:defRPr>
      </a:lvl3pPr>
      <a:lvl4pPr marL="1600200" indent="-228600" algn="l" rtl="0" fontAlgn="base">
        <a:spcBef>
          <a:spcPct val="20000"/>
        </a:spcBef>
        <a:spcAft>
          <a:spcPct val="0"/>
        </a:spcAft>
        <a:buChar char="–"/>
        <a:defRPr sz="2400" kern="1200">
          <a:solidFill>
            <a:schemeClr val="tx1"/>
          </a:solidFill>
          <a:effectLst/>
          <a:latin typeface="Arial" panose="020B0604020202020204" pitchFamily="34" charset="0"/>
          <a:ea typeface="+mn-ea"/>
          <a:cs typeface="Arial" panose="020B0604020202020204" pitchFamily="34" charset="0"/>
        </a:defRPr>
      </a:lvl4pPr>
      <a:lvl5pPr marL="2057400" indent="-228600" algn="l" rtl="0" fontAlgn="base">
        <a:spcBef>
          <a:spcPct val="20000"/>
        </a:spcBef>
        <a:spcAft>
          <a:spcPct val="0"/>
        </a:spcAft>
        <a:buChar char="•"/>
        <a:defRPr sz="2400" kern="1200">
          <a:solidFill>
            <a:schemeClr val="tx1"/>
          </a:solidFill>
          <a:effectLst/>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xmlns="" val="1692280031"/>
      </p:ext>
    </p:extLst>
  </p:cSld>
  <p:clrMapOvr>
    <a:masterClrMapping/>
  </p:clrMapOvr>
  <p:transition spd="med">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914400"/>
          </a:xfrm>
        </p:spPr>
        <p:txBody>
          <a:bodyPr/>
          <a:lstStyle/>
          <a:p>
            <a:pPr>
              <a:buNone/>
            </a:pPr>
            <a:r>
              <a:rPr lang="en-US" b="1" dirty="0" smtClean="0"/>
              <a:t>Monitoring and Controlling Project Cost and Schedule</a:t>
            </a:r>
            <a:endParaRPr lang="en-US" b="1" dirty="0"/>
          </a:p>
        </p:txBody>
      </p:sp>
    </p:spTree>
  </p:cSld>
  <p:clrMapOvr>
    <a:masterClrMapping/>
  </p:clrMapOvr>
  <p:transition spd="med">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7000"/>
            <a:ext cx="8915400" cy="1371600"/>
          </a:xfrm>
        </p:spPr>
        <p:txBody>
          <a:bodyPr/>
          <a:lstStyle/>
          <a:p>
            <a:pPr algn="l"/>
            <a:r>
              <a:rPr lang="en-US" sz="2000" dirty="0" smtClean="0"/>
              <a:t>Lesson 13: Monitoring and Controlling Project Performance and Quality</a:t>
            </a:r>
            <a:br>
              <a:rPr lang="en-US" sz="2000" dirty="0" smtClean="0"/>
            </a:br>
            <a:r>
              <a:rPr lang="en-US" sz="2000" b="0" dirty="0" smtClean="0"/>
              <a:t>Topic 13A: Perform Quality Control</a:t>
            </a:r>
            <a:br>
              <a:rPr lang="en-US" sz="2000" b="0" dirty="0" smtClean="0"/>
            </a:br>
            <a:r>
              <a:rPr lang="en-US" sz="2000" b="0" dirty="0" smtClean="0"/>
              <a:t>Topic 13B: Report on Project Performance</a:t>
            </a:r>
            <a:r>
              <a:rPr lang="en-US" sz="2000" dirty="0" smtClean="0"/>
              <a:t/>
            </a:r>
            <a:br>
              <a:rPr lang="en-US" sz="2000" dirty="0" smtClean="0"/>
            </a:br>
            <a:endParaRPr lang="en-US" sz="2000" dirty="0"/>
          </a:p>
        </p:txBody>
      </p:sp>
    </p:spTree>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2143" y="1447800"/>
            <a:ext cx="7924801" cy="4985980"/>
          </a:xfrm>
          <a:prstGeom prst="rect">
            <a:avLst/>
          </a:prstGeom>
          <a:noFill/>
        </p:spPr>
        <p:txBody>
          <a:bodyPr wrap="square" rtlCol="0">
            <a:spAutoFit/>
          </a:bodyPr>
          <a:lstStyle/>
          <a:p>
            <a:pPr algn="just"/>
            <a:endParaRPr lang="en-US" sz="2400" b="0" dirty="0">
              <a:solidFill>
                <a:schemeClr val="tx2"/>
              </a:solidFill>
              <a:latin typeface="Arial" panose="020B0604020202020204" pitchFamily="34" charset="0"/>
              <a:cs typeface="Arial" panose="020B0604020202020204" pitchFamily="34" charset="0"/>
            </a:endParaRPr>
          </a:p>
          <a:p>
            <a:pPr algn="just"/>
            <a:r>
              <a:rPr lang="en-US" sz="2400" b="0" dirty="0">
                <a:latin typeface="Arial" panose="020B0604020202020204" pitchFamily="34" charset="0"/>
                <a:cs typeface="Arial" panose="020B0604020202020204" pitchFamily="34" charset="0"/>
              </a:rPr>
              <a:t>In this training you will learn the most effective methods to create constructive performance evaluations and how to communicate with employees during the performance process.</a:t>
            </a:r>
          </a:p>
          <a:p>
            <a:pPr algn="just"/>
            <a:endParaRPr lang="en-US" sz="2400" b="0" dirty="0">
              <a:latin typeface="Arial" panose="020B0604020202020204" pitchFamily="34" charset="0"/>
              <a:cs typeface="Arial" panose="020B0604020202020204" pitchFamily="34" charset="0"/>
            </a:endParaRPr>
          </a:p>
          <a:p>
            <a:pPr marL="342900" indent="-34290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To learn the basics of Performance Management </a:t>
            </a:r>
            <a:endParaRPr lang="en-US" sz="2400" b="0" dirty="0" smtClean="0">
              <a:latin typeface="Arial" panose="020B0604020202020204" pitchFamily="34" charset="0"/>
              <a:cs typeface="Arial" panose="020B0604020202020204" pitchFamily="34" charset="0"/>
            </a:endParaRPr>
          </a:p>
          <a:p>
            <a:pPr marL="342900" indent="-34290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To </a:t>
            </a:r>
            <a:r>
              <a:rPr lang="en-US" sz="2400" b="0" dirty="0">
                <a:latin typeface="Arial" panose="020B0604020202020204" pitchFamily="34" charset="0"/>
                <a:cs typeface="Arial" panose="020B0604020202020204" pitchFamily="34" charset="0"/>
              </a:rPr>
              <a:t>understand the purpose and strategies behind Performance Appraisals</a:t>
            </a:r>
          </a:p>
          <a:p>
            <a:pPr marL="342900" indent="-34290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To </a:t>
            </a:r>
            <a:r>
              <a:rPr lang="en-US" sz="2400" b="0" dirty="0">
                <a:latin typeface="Arial" panose="020B0604020202020204" pitchFamily="34" charset="0"/>
                <a:cs typeface="Arial" panose="020B0604020202020204" pitchFamily="34" charset="0"/>
              </a:rPr>
              <a:t>gain knowledge of the performance management forms and </a:t>
            </a:r>
            <a:r>
              <a:rPr lang="en-US" sz="2400" b="0" dirty="0" smtClean="0">
                <a:latin typeface="Arial" panose="020B0604020202020204" pitchFamily="34" charset="0"/>
                <a:cs typeface="Arial" panose="020B0604020202020204" pitchFamily="34" charset="0"/>
              </a:rPr>
              <a:t>tools</a:t>
            </a:r>
          </a:p>
          <a:p>
            <a:pPr marL="342900" indent="-34290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To </a:t>
            </a:r>
            <a:r>
              <a:rPr lang="en-US" sz="2400" b="0" dirty="0">
                <a:latin typeface="Arial" panose="020B0604020202020204" pitchFamily="34" charset="0"/>
                <a:cs typeface="Arial" panose="020B0604020202020204" pitchFamily="34" charset="0"/>
              </a:rPr>
              <a:t>gain an understanding of the merit/awards </a:t>
            </a:r>
            <a:r>
              <a:rPr lang="en-US" sz="2400" b="0" dirty="0" smtClean="0">
                <a:latin typeface="Arial" panose="020B0604020202020204" pitchFamily="34" charset="0"/>
                <a:cs typeface="Arial" panose="020B0604020202020204" pitchFamily="34" charset="0"/>
              </a:rPr>
              <a:t>process</a:t>
            </a:r>
            <a:endParaRPr lang="en-US" sz="2400" b="0" dirty="0">
              <a:latin typeface="Arial" panose="020B0604020202020204" pitchFamily="34" charset="0"/>
              <a:cs typeface="Arial" panose="020B0604020202020204" pitchFamily="34" charset="0"/>
            </a:endParaRPr>
          </a:p>
        </p:txBody>
      </p:sp>
      <p:cxnSp>
        <p:nvCxnSpPr>
          <p:cNvPr id="11" name="Straight Connector 10"/>
          <p:cNvCxnSpPr/>
          <p:nvPr/>
        </p:nvCxnSpPr>
        <p:spPr>
          <a:xfrm>
            <a:off x="0" y="13716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4</a:t>
            </a:fld>
            <a:endParaRPr lang="en-US"/>
          </a:p>
        </p:txBody>
      </p:sp>
      <p:sp>
        <p:nvSpPr>
          <p:cNvPr id="3" name="Rectangle 2"/>
          <p:cNvSpPr/>
          <p:nvPr/>
        </p:nvSpPr>
        <p:spPr>
          <a:xfrm>
            <a:off x="999008" y="469384"/>
            <a:ext cx="6599884" cy="523220"/>
          </a:xfrm>
          <a:prstGeom prst="rect">
            <a:avLst/>
          </a:prstGeom>
        </p:spPr>
        <p:txBody>
          <a:bodyPr wrap="none">
            <a:spAutoFit/>
          </a:bodyPr>
          <a:lstStyle/>
          <a:p>
            <a:pPr algn="ctr"/>
            <a:r>
              <a:rPr lang="en-US" sz="2800" b="1" dirty="0">
                <a:latin typeface="Arial" panose="020B0604020202020204" pitchFamily="34" charset="0"/>
                <a:cs typeface="Arial" panose="020B0604020202020204" pitchFamily="34" charset="0"/>
              </a:rPr>
              <a:t>Performance Management Objectives</a:t>
            </a:r>
          </a:p>
        </p:txBody>
      </p:sp>
    </p:spTree>
    <p:extLst>
      <p:ext uri="{BB962C8B-B14F-4D97-AF65-F5344CB8AC3E}">
        <p14:creationId xmlns:p14="http://schemas.microsoft.com/office/powerpoint/2010/main" xmlns="" val="2267392474"/>
      </p:ext>
    </p:extLst>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sp>
        <p:nvSpPr>
          <p:cNvPr id="6" name="Content Placeholder 2"/>
          <p:cNvSpPr txBox="1">
            <a:spLocks/>
          </p:cNvSpPr>
          <p:nvPr/>
        </p:nvSpPr>
        <p:spPr>
          <a:xfrm>
            <a:off x="453483" y="1143000"/>
            <a:ext cx="8626945" cy="5562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just">
              <a:lnSpc>
                <a:spcPct val="80000"/>
              </a:lnSpc>
              <a:buNone/>
            </a:pPr>
            <a:r>
              <a:rPr lang="en-US" sz="2400" b="0" dirty="0" smtClean="0">
                <a:latin typeface="Arial" panose="020B0604020202020204" pitchFamily="34" charset="0"/>
                <a:cs typeface="Arial" panose="020B0604020202020204" pitchFamily="34" charset="0"/>
              </a:rPr>
              <a:t>Performance Management </a:t>
            </a:r>
          </a:p>
          <a:p>
            <a:pPr marL="0" lvl="1" indent="0" algn="just">
              <a:lnSpc>
                <a:spcPct val="80000"/>
              </a:lnSpc>
              <a:buNone/>
            </a:pPr>
            <a:endParaRPr lang="en-US" sz="2400" b="0" dirty="0">
              <a:latin typeface="Arial" panose="020B0604020202020204" pitchFamily="34" charset="0"/>
              <a:cs typeface="Arial" panose="020B0604020202020204" pitchFamily="34" charset="0"/>
            </a:endParaRPr>
          </a:p>
          <a:p>
            <a:pPr marL="0" lvl="1" indent="0" algn="just">
              <a:lnSpc>
                <a:spcPct val="80000"/>
              </a:lnSpc>
              <a:buNone/>
            </a:pPr>
            <a:r>
              <a:rPr lang="en-US" sz="2400" b="0" dirty="0" smtClean="0">
                <a:latin typeface="Arial" panose="020B0604020202020204" pitchFamily="34" charset="0"/>
                <a:cs typeface="Arial" panose="020B0604020202020204" pitchFamily="34" charset="0"/>
              </a:rPr>
              <a:t>Performance management is </a:t>
            </a:r>
            <a:r>
              <a:rPr lang="en-US" sz="2400" b="0" dirty="0">
                <a:latin typeface="Arial" panose="020B0604020202020204" pitchFamily="34" charset="0"/>
                <a:cs typeface="Arial" panose="020B0604020202020204" pitchFamily="34" charset="0"/>
              </a:rPr>
              <a:t>an ongoing process of communication between a supervisor and an employee that occurs throughout the year, in support of accomplishing the strategic objectives of the organization. </a:t>
            </a:r>
            <a:endParaRPr lang="en-US" sz="2400" b="0" dirty="0" smtClean="0">
              <a:latin typeface="Arial" panose="020B0604020202020204" pitchFamily="34" charset="0"/>
              <a:cs typeface="Arial" panose="020B0604020202020204" pitchFamily="34" charset="0"/>
            </a:endParaRPr>
          </a:p>
          <a:p>
            <a:pPr marL="0" lvl="1" indent="0" algn="just">
              <a:lnSpc>
                <a:spcPct val="80000"/>
              </a:lnSpc>
              <a:buNone/>
            </a:pPr>
            <a:endParaRPr lang="en-US" sz="2400" b="0" dirty="0" smtClean="0">
              <a:latin typeface="Arial" panose="020B0604020202020204" pitchFamily="34" charset="0"/>
              <a:cs typeface="Arial" panose="020B0604020202020204" pitchFamily="34" charset="0"/>
            </a:endParaRPr>
          </a:p>
          <a:p>
            <a:pPr marL="0" lvl="1" indent="0" algn="just">
              <a:lnSpc>
                <a:spcPct val="80000"/>
              </a:lnSpc>
              <a:spcBef>
                <a:spcPts val="0"/>
              </a:spcBef>
              <a:spcAft>
                <a:spcPts val="800"/>
              </a:spcAft>
              <a:buNone/>
            </a:pPr>
            <a:r>
              <a:rPr lang="en-US" sz="2400" b="0" dirty="0" smtClean="0">
                <a:latin typeface="Arial" panose="020B0604020202020204" pitchFamily="34" charset="0"/>
                <a:cs typeface="Arial" panose="020B0604020202020204" pitchFamily="34" charset="0"/>
              </a:rPr>
              <a:t>The </a:t>
            </a:r>
            <a:r>
              <a:rPr lang="en-US" sz="2400" b="0" dirty="0">
                <a:latin typeface="Arial" panose="020B0604020202020204" pitchFamily="34" charset="0"/>
                <a:cs typeface="Arial" panose="020B0604020202020204" pitchFamily="34" charset="0"/>
              </a:rPr>
              <a:t>communication process </a:t>
            </a:r>
            <a:r>
              <a:rPr lang="en-US" sz="2400" b="0" dirty="0" smtClean="0">
                <a:latin typeface="Arial" panose="020B0604020202020204" pitchFamily="34" charset="0"/>
                <a:cs typeface="Arial" panose="020B0604020202020204" pitchFamily="34" charset="0"/>
              </a:rPr>
              <a:t>includes:</a:t>
            </a:r>
          </a:p>
          <a:p>
            <a:pPr marL="342900" lvl="1" indent="-342900" algn="just">
              <a:lnSpc>
                <a:spcPct val="80000"/>
              </a:lnSpc>
              <a:spcBef>
                <a:spcPts val="0"/>
              </a:spcBef>
              <a:spcAft>
                <a:spcPts val="800"/>
              </a:spcAft>
              <a:buFont typeface="Arial" pitchFamily="34" charset="0"/>
              <a:buChar char="•"/>
            </a:pPr>
            <a:r>
              <a:rPr lang="en-US" sz="2400" b="0" dirty="0" smtClean="0">
                <a:latin typeface="Arial" panose="020B0604020202020204" pitchFamily="34" charset="0"/>
                <a:cs typeface="Arial" panose="020B0604020202020204" pitchFamily="34" charset="0"/>
              </a:rPr>
              <a:t>Setting Objectives </a:t>
            </a:r>
          </a:p>
          <a:p>
            <a:pPr marL="342900" lvl="1" indent="-342900" algn="just">
              <a:lnSpc>
                <a:spcPct val="80000"/>
              </a:lnSpc>
              <a:spcBef>
                <a:spcPts val="0"/>
              </a:spcBef>
              <a:spcAft>
                <a:spcPts val="800"/>
              </a:spcAft>
              <a:buFont typeface="Arial" pitchFamily="34" charset="0"/>
              <a:buChar char="•"/>
            </a:pPr>
            <a:r>
              <a:rPr lang="en-US" sz="2400" b="0" dirty="0" smtClean="0">
                <a:latin typeface="Arial" panose="020B0604020202020204" pitchFamily="34" charset="0"/>
                <a:cs typeface="Arial" panose="020B0604020202020204" pitchFamily="34" charset="0"/>
              </a:rPr>
              <a:t>Discussing Expectations and Performance Standards</a:t>
            </a:r>
          </a:p>
          <a:p>
            <a:pPr marL="342900" lvl="1" indent="-342900" algn="just">
              <a:lnSpc>
                <a:spcPct val="80000"/>
              </a:lnSpc>
              <a:spcBef>
                <a:spcPts val="0"/>
              </a:spcBef>
              <a:spcAft>
                <a:spcPts val="800"/>
              </a:spcAft>
              <a:buFont typeface="Arial" pitchFamily="34" charset="0"/>
              <a:buChar char="•"/>
            </a:pPr>
            <a:r>
              <a:rPr lang="en-US" sz="2400" b="0" dirty="0" smtClean="0">
                <a:latin typeface="Arial" panose="020B0604020202020204" pitchFamily="34" charset="0"/>
                <a:cs typeface="Arial" panose="020B0604020202020204" pitchFamily="34" charset="0"/>
              </a:rPr>
              <a:t>Identifying Goals </a:t>
            </a:r>
          </a:p>
          <a:p>
            <a:pPr marL="342900" lvl="1" indent="-342900" algn="just">
              <a:lnSpc>
                <a:spcPct val="80000"/>
              </a:lnSpc>
              <a:spcBef>
                <a:spcPts val="0"/>
              </a:spcBef>
              <a:spcAft>
                <a:spcPts val="800"/>
              </a:spcAft>
              <a:buFont typeface="Arial" pitchFamily="34" charset="0"/>
              <a:buChar char="•"/>
            </a:pPr>
            <a:r>
              <a:rPr lang="en-US" sz="2400" b="0" dirty="0" smtClean="0">
                <a:latin typeface="Arial" panose="020B0604020202020204" pitchFamily="34" charset="0"/>
                <a:cs typeface="Arial" panose="020B0604020202020204" pitchFamily="34" charset="0"/>
              </a:rPr>
              <a:t>Providing Feedback</a:t>
            </a:r>
          </a:p>
          <a:p>
            <a:pPr marL="342900" lvl="1" indent="-342900" algn="just">
              <a:lnSpc>
                <a:spcPct val="80000"/>
              </a:lnSpc>
              <a:spcBef>
                <a:spcPts val="0"/>
              </a:spcBef>
              <a:spcAft>
                <a:spcPts val="800"/>
              </a:spcAft>
              <a:buFont typeface="Arial" pitchFamily="34" charset="0"/>
              <a:buChar char="•"/>
            </a:pPr>
            <a:r>
              <a:rPr lang="en-US" sz="2400" b="0" dirty="0">
                <a:latin typeface="Arial" panose="020B0604020202020204" pitchFamily="34" charset="0"/>
                <a:cs typeface="Arial" panose="020B0604020202020204" pitchFamily="34" charset="0"/>
              </a:rPr>
              <a:t>E</a:t>
            </a:r>
            <a:r>
              <a:rPr lang="en-US" sz="2400" b="0" dirty="0" smtClean="0">
                <a:latin typeface="Arial" panose="020B0604020202020204" pitchFamily="34" charset="0"/>
                <a:cs typeface="Arial" panose="020B0604020202020204" pitchFamily="34" charset="0"/>
              </a:rPr>
              <a:t>valuating Results</a:t>
            </a:r>
          </a:p>
          <a:p>
            <a:pPr marL="0" lvl="1" indent="0" algn="just">
              <a:lnSpc>
                <a:spcPct val="80000"/>
              </a:lnSpc>
              <a:buNone/>
            </a:pPr>
            <a:endParaRPr lang="en-US" sz="2400" b="0" dirty="0">
              <a:latin typeface="Arial" panose="020B0604020202020204" pitchFamily="34" charset="0"/>
              <a:cs typeface="Arial" panose="020B0604020202020204" pitchFamily="34" charset="0"/>
            </a:endParaRPr>
          </a:p>
          <a:p>
            <a:pPr marL="0" lvl="1" indent="0" algn="just">
              <a:buNone/>
            </a:pPr>
            <a:endParaRPr lang="en-US" sz="2400" b="0" dirty="0" smtClean="0">
              <a:latin typeface="Arial" panose="020B0604020202020204" pitchFamily="34" charset="0"/>
              <a:cs typeface="Arial" panose="020B0604020202020204" pitchFamily="34" charset="0"/>
            </a:endParaRPr>
          </a:p>
          <a:p>
            <a:pPr marL="0" lvl="1" indent="0" algn="just">
              <a:buNone/>
            </a:pPr>
            <a:endParaRPr lang="en-US" sz="2400" b="0" dirty="0">
              <a:latin typeface="Arial" panose="020B0604020202020204" pitchFamily="34" charset="0"/>
              <a:cs typeface="Arial" panose="020B0604020202020204" pitchFamily="34" charset="0"/>
            </a:endParaRPr>
          </a:p>
          <a:p>
            <a:pPr lvl="1" algn="just">
              <a:lnSpc>
                <a:spcPct val="80000"/>
              </a:lnSpc>
            </a:pPr>
            <a:endParaRPr lang="en-US" sz="2400" b="0" dirty="0">
              <a:latin typeface="Arial" panose="020B0604020202020204" pitchFamily="34" charset="0"/>
              <a:cs typeface="Arial" panose="020B0604020202020204" pitchFamily="34" charset="0"/>
            </a:endParaRPr>
          </a:p>
          <a:p>
            <a:pPr marL="0" indent="0" algn="just">
              <a:buNone/>
            </a:pPr>
            <a:endParaRPr lang="en-US" sz="2400" b="0" dirty="0" smtClean="0">
              <a:latin typeface="Arial" panose="020B0604020202020204" pitchFamily="34" charset="0"/>
              <a:cs typeface="Arial" panose="020B0604020202020204" pitchFamily="34" charset="0"/>
            </a:endParaRPr>
          </a:p>
          <a:p>
            <a:pPr algn="just"/>
            <a:endParaRPr lang="en-US" sz="2400" b="0" dirty="0">
              <a:latin typeface="Arial" panose="020B0604020202020204" pitchFamily="34" charset="0"/>
              <a:cs typeface="Arial" panose="020B0604020202020204" pitchFamily="34" charset="0"/>
            </a:endParaRPr>
          </a:p>
        </p:txBody>
      </p:sp>
      <p:cxnSp>
        <p:nvCxnSpPr>
          <p:cNvPr id="7" name="Straight Connector 6"/>
          <p:cNvCxnSpPr/>
          <p:nvPr/>
        </p:nvCxnSpPr>
        <p:spPr>
          <a:xfrm>
            <a:off x="0" y="852769"/>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5</a:t>
            </a:fld>
            <a:endParaRPr lang="en-US"/>
          </a:p>
        </p:txBody>
      </p:sp>
    </p:spTree>
    <p:extLst>
      <p:ext uri="{BB962C8B-B14F-4D97-AF65-F5344CB8AC3E}">
        <p14:creationId xmlns:p14="http://schemas.microsoft.com/office/powerpoint/2010/main" xmlns="" val="3794322310"/>
      </p:ext>
    </p:extLst>
  </p:cSld>
  <p:clrMapOvr>
    <a:masterClrMapping/>
  </p:clrMapOvr>
  <p:transition spd="med">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nvPr>
        </p:nvGraphicFramePr>
        <p:xfrm>
          <a:off x="457200" y="1162280"/>
          <a:ext cx="76200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457200" y="1173296"/>
            <a:ext cx="7772400" cy="5181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600" dirty="0" smtClean="0"/>
          </a:p>
          <a:p>
            <a:pPr marL="0" indent="0">
              <a:buNone/>
            </a:pPr>
            <a:endParaRPr lang="en-US" sz="1600" b="1" dirty="0"/>
          </a:p>
          <a:p>
            <a:pPr marL="0" indent="0">
              <a:buNone/>
            </a:pPr>
            <a:endParaRPr lang="en-US" sz="1600" dirty="0" smtClean="0"/>
          </a:p>
          <a:p>
            <a:pPr marL="0" indent="0">
              <a:buNone/>
            </a:pPr>
            <a:endParaRPr lang="en-US" sz="1600" dirty="0" smtClean="0"/>
          </a:p>
          <a:p>
            <a:pPr marL="0" indent="0">
              <a:buNone/>
            </a:pPr>
            <a:endParaRPr lang="en-US" sz="1600" dirty="0"/>
          </a:p>
          <a:p>
            <a:pPr marL="0" indent="0" algn="ctr">
              <a:buNone/>
            </a:pPr>
            <a:r>
              <a:rPr lang="en-US" sz="2600" b="1" dirty="0" smtClean="0">
                <a:latin typeface="+mj-lt"/>
              </a:rPr>
              <a:t>The </a:t>
            </a:r>
          </a:p>
          <a:p>
            <a:pPr marL="0" indent="0" algn="ctr">
              <a:buNone/>
            </a:pPr>
            <a:r>
              <a:rPr lang="en-US" sz="2600" b="1" dirty="0" smtClean="0">
                <a:latin typeface="+mj-lt"/>
              </a:rPr>
              <a:t>Annual </a:t>
            </a:r>
          </a:p>
          <a:p>
            <a:pPr marL="0" indent="0" algn="ctr">
              <a:buNone/>
            </a:pPr>
            <a:r>
              <a:rPr lang="en-US" sz="2600" b="1" dirty="0" smtClean="0">
                <a:latin typeface="+mj-lt"/>
              </a:rPr>
              <a:t>Performance </a:t>
            </a:r>
          </a:p>
          <a:p>
            <a:pPr marL="0" indent="0" algn="ctr">
              <a:buNone/>
            </a:pPr>
            <a:r>
              <a:rPr lang="en-US" sz="2600" b="1" dirty="0" smtClean="0">
                <a:latin typeface="+mj-lt"/>
              </a:rPr>
              <a:t>Management </a:t>
            </a:r>
          </a:p>
          <a:p>
            <a:pPr marL="0" indent="0" algn="ctr">
              <a:buNone/>
            </a:pPr>
            <a:r>
              <a:rPr lang="en-US" sz="2600" b="1" dirty="0" smtClean="0">
                <a:latin typeface="+mj-lt"/>
              </a:rPr>
              <a:t>Process </a:t>
            </a:r>
            <a:endParaRPr lang="en-US" sz="2600" b="1" dirty="0">
              <a:latin typeface="+mj-lt"/>
            </a:endParaRPr>
          </a:p>
          <a:p>
            <a:pPr marL="0" indent="0" algn="ctr">
              <a:buNone/>
            </a:pPr>
            <a:endParaRPr lang="en-US" sz="1600" dirty="0"/>
          </a:p>
          <a:p>
            <a:pPr marL="0" indent="0" algn="ctr">
              <a:buNone/>
            </a:pPr>
            <a:endParaRPr lang="en-US" sz="1600" b="1" dirty="0" smtClean="0"/>
          </a:p>
          <a:p>
            <a:pPr marL="0" indent="0">
              <a:buNone/>
            </a:pPr>
            <a:endParaRPr lang="en-US" sz="1600" b="1" dirty="0" smtClean="0"/>
          </a:p>
        </p:txBody>
      </p:sp>
      <p:cxnSp>
        <p:nvCxnSpPr>
          <p:cNvPr id="7" name="Straight Connector 6"/>
          <p:cNvCxnSpPr/>
          <p:nvPr/>
        </p:nvCxnSpPr>
        <p:spPr>
          <a:xfrm>
            <a:off x="0" y="852769"/>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6</a:t>
            </a:fld>
            <a:endParaRPr lang="en-US"/>
          </a:p>
        </p:txBody>
      </p:sp>
    </p:spTree>
    <p:extLst>
      <p:ext uri="{BB962C8B-B14F-4D97-AF65-F5344CB8AC3E}">
        <p14:creationId xmlns:p14="http://schemas.microsoft.com/office/powerpoint/2010/main" xmlns="" val="1238324428"/>
      </p:ext>
    </p:extLst>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2400" y="1066800"/>
            <a:ext cx="8991600" cy="53340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smtClean="0">
                <a:latin typeface="Arial" panose="020B0604020202020204" pitchFamily="34" charset="0"/>
                <a:cs typeface="Arial" panose="020B0604020202020204" pitchFamily="34" charset="0"/>
              </a:rPr>
              <a:t>The Importance of Performance Planning</a:t>
            </a:r>
          </a:p>
          <a:p>
            <a:pPr marL="0" indent="0" algn="just">
              <a:buNone/>
            </a:pPr>
            <a:endParaRPr lang="en-US" sz="2400" b="0" dirty="0" smtClean="0">
              <a:latin typeface="Arial" panose="020B0604020202020204" pitchFamily="34" charset="0"/>
              <a:cs typeface="Arial" panose="020B0604020202020204" pitchFamily="34" charset="0"/>
            </a:endParaRPr>
          </a:p>
          <a:p>
            <a:pPr marL="0" indent="0" algn="just">
              <a:buNone/>
            </a:pPr>
            <a:endParaRPr lang="en-US" sz="2400" b="0" dirty="0" smtClean="0">
              <a:latin typeface="Arial" panose="020B0604020202020204" pitchFamily="34" charset="0"/>
              <a:cs typeface="Arial" panose="020B0604020202020204" pitchFamily="34" charset="0"/>
            </a:endParaRPr>
          </a:p>
          <a:p>
            <a:pPr marL="0" indent="0" algn="just">
              <a:spcAft>
                <a:spcPts val="1200"/>
              </a:spcAft>
              <a:buNone/>
            </a:pPr>
            <a:r>
              <a:rPr lang="en-US" sz="2400" b="0" dirty="0">
                <a:latin typeface="Arial" panose="020B0604020202020204" pitchFamily="34" charset="0"/>
                <a:cs typeface="Arial" panose="020B0604020202020204" pitchFamily="34" charset="0"/>
              </a:rPr>
              <a:t>The purposes of the </a:t>
            </a:r>
            <a:r>
              <a:rPr lang="en-US" sz="2400" b="0" dirty="0" smtClean="0">
                <a:latin typeface="Arial" panose="020B0604020202020204" pitchFamily="34" charset="0"/>
                <a:cs typeface="Arial" panose="020B0604020202020204" pitchFamily="34" charset="0"/>
              </a:rPr>
              <a:t>performance </a:t>
            </a:r>
            <a:r>
              <a:rPr lang="en-US" sz="2400" b="0" dirty="0">
                <a:latin typeface="Arial" panose="020B0604020202020204" pitchFamily="34" charset="0"/>
                <a:cs typeface="Arial" panose="020B0604020202020204" pitchFamily="34" charset="0"/>
              </a:rPr>
              <a:t>management program are to:</a:t>
            </a:r>
          </a:p>
          <a:p>
            <a:pPr algn="just">
              <a:spcBef>
                <a:spcPts val="0"/>
              </a:spcBef>
              <a:spcAft>
                <a:spcPts val="1200"/>
              </a:spcAft>
            </a:pPr>
            <a:r>
              <a:rPr lang="en-US" sz="2400" b="0" dirty="0" smtClean="0">
                <a:latin typeface="Arial" panose="020B0604020202020204" pitchFamily="34" charset="0"/>
                <a:cs typeface="Arial" panose="020B0604020202020204" pitchFamily="34" charset="0"/>
              </a:rPr>
              <a:t>Provide </a:t>
            </a:r>
            <a:r>
              <a:rPr lang="en-US" sz="2400" b="0" dirty="0">
                <a:latin typeface="Arial" panose="020B0604020202020204" pitchFamily="34" charset="0"/>
                <a:cs typeface="Arial" panose="020B0604020202020204" pitchFamily="34" charset="0"/>
              </a:rPr>
              <a:t>a link between work planning for individual staff members and overall department and Division </a:t>
            </a:r>
            <a:r>
              <a:rPr lang="en-US" sz="2400" b="0" dirty="0" smtClean="0">
                <a:latin typeface="Arial" panose="020B0604020202020204" pitchFamily="34" charset="0"/>
                <a:cs typeface="Arial" panose="020B0604020202020204" pitchFamily="34" charset="0"/>
              </a:rPr>
              <a:t>goals</a:t>
            </a:r>
            <a:endParaRPr lang="en-US" sz="2400" b="0" dirty="0">
              <a:latin typeface="Arial" panose="020B0604020202020204" pitchFamily="34" charset="0"/>
              <a:cs typeface="Arial" panose="020B0604020202020204" pitchFamily="34" charset="0"/>
            </a:endParaRPr>
          </a:p>
          <a:p>
            <a:pPr algn="just">
              <a:spcBef>
                <a:spcPts val="0"/>
              </a:spcBef>
              <a:spcAft>
                <a:spcPts val="1200"/>
              </a:spcAft>
            </a:pPr>
            <a:r>
              <a:rPr lang="en-US" sz="2400" b="0" dirty="0" smtClean="0">
                <a:latin typeface="Arial" panose="020B0604020202020204" pitchFamily="34" charset="0"/>
                <a:cs typeface="Arial" panose="020B0604020202020204" pitchFamily="34" charset="0"/>
              </a:rPr>
              <a:t>Help </a:t>
            </a:r>
            <a:r>
              <a:rPr lang="en-US" sz="2400" b="0" dirty="0">
                <a:latin typeface="Arial" panose="020B0604020202020204" pitchFamily="34" charset="0"/>
                <a:cs typeface="Arial" panose="020B0604020202020204" pitchFamily="34" charset="0"/>
              </a:rPr>
              <a:t>staff members understand their job responsibilities and improve job </a:t>
            </a:r>
            <a:r>
              <a:rPr lang="en-US" sz="2400" b="0" dirty="0" smtClean="0">
                <a:latin typeface="Arial" panose="020B0604020202020204" pitchFamily="34" charset="0"/>
                <a:cs typeface="Arial" panose="020B0604020202020204" pitchFamily="34" charset="0"/>
              </a:rPr>
              <a:t>performance</a:t>
            </a:r>
            <a:endParaRPr lang="en-US" sz="2400" b="0" dirty="0">
              <a:latin typeface="Arial" panose="020B0604020202020204" pitchFamily="34" charset="0"/>
              <a:cs typeface="Arial" panose="020B0604020202020204" pitchFamily="34" charset="0"/>
            </a:endParaRPr>
          </a:p>
          <a:p>
            <a:pPr algn="just">
              <a:spcBef>
                <a:spcPts val="0"/>
              </a:spcBef>
              <a:spcAft>
                <a:spcPts val="1200"/>
              </a:spcAft>
            </a:pPr>
            <a:r>
              <a:rPr lang="en-US" sz="2400" b="0" dirty="0" smtClean="0">
                <a:latin typeface="Arial" panose="020B0604020202020204" pitchFamily="34" charset="0"/>
                <a:cs typeface="Arial" panose="020B0604020202020204" pitchFamily="34" charset="0"/>
              </a:rPr>
              <a:t>Recognize </a:t>
            </a:r>
            <a:r>
              <a:rPr lang="en-US" sz="2400" b="0" dirty="0">
                <a:latin typeface="Arial" panose="020B0604020202020204" pitchFamily="34" charset="0"/>
                <a:cs typeface="Arial" panose="020B0604020202020204" pitchFamily="34" charset="0"/>
              </a:rPr>
              <a:t>and reward staff member contributions, and foster professional development and career </a:t>
            </a:r>
            <a:r>
              <a:rPr lang="en-US" sz="2400" b="0" dirty="0" smtClean="0">
                <a:latin typeface="Arial" panose="020B0604020202020204" pitchFamily="34" charset="0"/>
                <a:cs typeface="Arial" panose="020B0604020202020204" pitchFamily="34" charset="0"/>
              </a:rPr>
              <a:t>growth</a:t>
            </a:r>
            <a:endParaRPr lang="en-US" sz="2400" b="0" dirty="0">
              <a:latin typeface="Arial" panose="020B0604020202020204" pitchFamily="34" charset="0"/>
              <a:cs typeface="Arial" panose="020B0604020202020204" pitchFamily="34" charset="0"/>
            </a:endParaRPr>
          </a:p>
          <a:p>
            <a:pPr algn="just">
              <a:spcBef>
                <a:spcPts val="0"/>
              </a:spcBef>
              <a:spcAft>
                <a:spcPts val="1200"/>
              </a:spcAft>
            </a:pPr>
            <a:r>
              <a:rPr lang="en-US" sz="2400" b="0" dirty="0" smtClean="0">
                <a:latin typeface="Arial" panose="020B0604020202020204" pitchFamily="34" charset="0"/>
                <a:cs typeface="Arial" panose="020B0604020202020204" pitchFamily="34" charset="0"/>
              </a:rPr>
              <a:t>Increase </a:t>
            </a:r>
            <a:r>
              <a:rPr lang="en-US" sz="2400" b="0" dirty="0">
                <a:latin typeface="Arial" panose="020B0604020202020204" pitchFamily="34" charset="0"/>
                <a:cs typeface="Arial" panose="020B0604020202020204" pitchFamily="34" charset="0"/>
              </a:rPr>
              <a:t>productivity and correct </a:t>
            </a:r>
            <a:r>
              <a:rPr lang="en-US" sz="2400" b="0" dirty="0" smtClean="0">
                <a:latin typeface="Arial" panose="020B0604020202020204" pitchFamily="34" charset="0"/>
                <a:cs typeface="Arial" panose="020B0604020202020204" pitchFamily="34" charset="0"/>
              </a:rPr>
              <a:t>problems</a:t>
            </a:r>
            <a:endParaRPr lang="en-US" sz="2400" b="0" dirty="0">
              <a:latin typeface="Arial" panose="020B0604020202020204" pitchFamily="34" charset="0"/>
              <a:cs typeface="Arial" panose="020B0604020202020204" pitchFamily="34" charset="0"/>
            </a:endParaRPr>
          </a:p>
          <a:p>
            <a:pPr algn="just">
              <a:spcBef>
                <a:spcPts val="0"/>
              </a:spcBef>
              <a:spcAft>
                <a:spcPts val="1200"/>
              </a:spcAft>
            </a:pPr>
            <a:r>
              <a:rPr lang="en-US" sz="2400" b="0" dirty="0" smtClean="0">
                <a:latin typeface="Arial" panose="020B0604020202020204" pitchFamily="34" charset="0"/>
                <a:cs typeface="Arial" panose="020B0604020202020204" pitchFamily="34" charset="0"/>
              </a:rPr>
              <a:t>Required in </a:t>
            </a:r>
            <a:r>
              <a:rPr lang="en-US" sz="2400" b="0" dirty="0">
                <a:latin typeface="Arial" panose="020B0604020202020204" pitchFamily="34" charset="0"/>
                <a:cs typeface="Arial" panose="020B0604020202020204" pitchFamily="34" charset="0"/>
              </a:rPr>
              <a:t>the determination of merit </a:t>
            </a:r>
            <a:r>
              <a:rPr lang="en-US" sz="2400" b="0" dirty="0" smtClean="0">
                <a:latin typeface="Arial" panose="020B0604020202020204" pitchFamily="34" charset="0"/>
                <a:cs typeface="Arial" panose="020B0604020202020204" pitchFamily="34" charset="0"/>
              </a:rPr>
              <a:t>increases</a:t>
            </a:r>
            <a:endParaRPr lang="en-US" sz="2400" b="0" dirty="0">
              <a:latin typeface="Arial" panose="020B0604020202020204" pitchFamily="34" charset="0"/>
              <a:cs typeface="Arial" panose="020B0604020202020204" pitchFamily="34" charset="0"/>
            </a:endParaRPr>
          </a:p>
          <a:p>
            <a:pPr marL="0" indent="0" algn="just">
              <a:buNone/>
            </a:pPr>
            <a:endParaRPr lang="en-US" sz="2400" b="0" dirty="0">
              <a:latin typeface="Arial" panose="020B0604020202020204" pitchFamily="34" charset="0"/>
              <a:cs typeface="Arial" panose="020B0604020202020204" pitchFamily="34" charset="0"/>
            </a:endParaRPr>
          </a:p>
          <a:p>
            <a:pPr marL="0" indent="0" algn="just">
              <a:buNone/>
            </a:pPr>
            <a:endParaRPr lang="en-US" sz="2400" b="0" dirty="0" smtClean="0">
              <a:latin typeface="Arial" panose="020B0604020202020204" pitchFamily="34" charset="0"/>
              <a:cs typeface="Arial" panose="020B0604020202020204" pitchFamily="34" charset="0"/>
            </a:endParaRPr>
          </a:p>
          <a:p>
            <a:pPr algn="just"/>
            <a:endParaRPr lang="en-US" sz="2400" b="0" dirty="0">
              <a:latin typeface="Arial" panose="020B0604020202020204" pitchFamily="34" charset="0"/>
              <a:cs typeface="Arial" panose="020B0604020202020204" pitchFamily="34" charset="0"/>
            </a:endParaRPr>
          </a:p>
        </p:txBody>
      </p:sp>
      <p:cxnSp>
        <p:nvCxnSpPr>
          <p:cNvPr id="5" name="Straight Connector 4"/>
          <p:cNvCxnSpPr/>
          <p:nvPr/>
        </p:nvCxnSpPr>
        <p:spPr>
          <a:xfrm>
            <a:off x="0" y="852769"/>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7</a:t>
            </a:fld>
            <a:endParaRPr lang="en-US"/>
          </a:p>
        </p:txBody>
      </p:sp>
    </p:spTree>
    <p:extLst>
      <p:ext uri="{BB962C8B-B14F-4D97-AF65-F5344CB8AC3E}">
        <p14:creationId xmlns:p14="http://schemas.microsoft.com/office/powerpoint/2010/main" xmlns="" val="1889247649"/>
      </p:ext>
    </p:extLst>
  </p:cSld>
  <p:clrMapOvr>
    <a:masterClrMapping/>
  </p:clrMapOvr>
  <p:transition spd="med">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57200" y="1066800"/>
            <a:ext cx="7772400" cy="5562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smtClean="0">
                <a:latin typeface="Arial" panose="020B0604020202020204" pitchFamily="34" charset="0"/>
                <a:cs typeface="Arial" panose="020B0604020202020204" pitchFamily="34" charset="0"/>
              </a:rPr>
              <a:t>Developing Performance Goals/Objectives</a:t>
            </a:r>
          </a:p>
          <a:p>
            <a:pPr marL="0" indent="0" algn="just">
              <a:buNone/>
            </a:pPr>
            <a:r>
              <a:rPr lang="en-US" sz="2400" b="0" dirty="0" smtClean="0">
                <a:latin typeface="Arial" panose="020B0604020202020204" pitchFamily="34" charset="0"/>
                <a:cs typeface="Arial" panose="020B0604020202020204" pitchFamily="34" charset="0"/>
              </a:rPr>
              <a:t>Definitions </a:t>
            </a:r>
            <a:r>
              <a:rPr lang="en-US" sz="2400" b="0" dirty="0">
                <a:latin typeface="Arial" panose="020B0604020202020204" pitchFamily="34" charset="0"/>
                <a:cs typeface="Arial" panose="020B0604020202020204" pitchFamily="34" charset="0"/>
              </a:rPr>
              <a:t>of Performance </a:t>
            </a:r>
            <a:r>
              <a:rPr lang="en-US" sz="2400" b="0" dirty="0" smtClean="0">
                <a:latin typeface="Arial" panose="020B0604020202020204" pitchFamily="34" charset="0"/>
                <a:cs typeface="Arial" panose="020B0604020202020204" pitchFamily="34" charset="0"/>
              </a:rPr>
              <a:t>Expectations</a:t>
            </a:r>
            <a:endParaRPr lang="en-US" sz="2400" b="0" dirty="0">
              <a:latin typeface="Arial" panose="020B0604020202020204" pitchFamily="34" charset="0"/>
              <a:cs typeface="Arial" panose="020B0604020202020204" pitchFamily="34" charset="0"/>
            </a:endParaRPr>
          </a:p>
          <a:p>
            <a:pPr marL="0" indent="0" algn="just">
              <a:buNone/>
            </a:pPr>
            <a:endParaRPr lang="en-US" sz="2400" b="0" dirty="0" smtClean="0">
              <a:latin typeface="Arial" panose="020B0604020202020204" pitchFamily="34" charset="0"/>
              <a:cs typeface="Arial" panose="020B0604020202020204" pitchFamily="34" charset="0"/>
            </a:endParaRPr>
          </a:p>
          <a:p>
            <a:pPr marL="0" indent="0" algn="just">
              <a:buNone/>
            </a:pPr>
            <a:r>
              <a:rPr lang="en-US" sz="2400" b="0" dirty="0" smtClean="0">
                <a:latin typeface="Arial" panose="020B0604020202020204" pitchFamily="34" charset="0"/>
                <a:cs typeface="Arial" panose="020B0604020202020204" pitchFamily="34" charset="0"/>
              </a:rPr>
              <a:t>Performance expectations </a:t>
            </a:r>
            <a:r>
              <a:rPr lang="en-US" sz="2400" b="0" dirty="0">
                <a:latin typeface="Arial" panose="020B0604020202020204" pitchFamily="34" charset="0"/>
                <a:cs typeface="Arial" panose="020B0604020202020204" pitchFamily="34" charset="0"/>
              </a:rPr>
              <a:t>should be clear, brief, attainable, and measurable, and can be expressed in terms of</a:t>
            </a:r>
            <a:r>
              <a:rPr lang="en-US" sz="2400" b="0" dirty="0" smtClean="0">
                <a:latin typeface="Arial" panose="020B0604020202020204" pitchFamily="34" charset="0"/>
                <a:cs typeface="Arial" panose="020B0604020202020204" pitchFamily="34" charset="0"/>
              </a:rPr>
              <a:t>:</a:t>
            </a:r>
          </a:p>
          <a:p>
            <a:pPr marL="0" indent="0" algn="just">
              <a:buNone/>
            </a:pPr>
            <a:endParaRPr lang="en-US" sz="2400" b="0" dirty="0">
              <a:latin typeface="Arial" panose="020B0604020202020204" pitchFamily="34" charset="0"/>
              <a:cs typeface="Arial" panose="020B0604020202020204" pitchFamily="34" charset="0"/>
            </a:endParaRPr>
          </a:p>
          <a:p>
            <a:pPr algn="just">
              <a:buFont typeface="+mj-lt"/>
              <a:buAutoNum type="arabicPeriod"/>
            </a:pPr>
            <a:r>
              <a:rPr lang="en-US" sz="2400" b="0" dirty="0" smtClean="0">
                <a:latin typeface="Arial" panose="020B0604020202020204" pitchFamily="34" charset="0"/>
                <a:cs typeface="Arial" panose="020B0604020202020204" pitchFamily="34" charset="0"/>
              </a:rPr>
              <a:t>Quality </a:t>
            </a:r>
          </a:p>
          <a:p>
            <a:pPr algn="just">
              <a:buFont typeface="+mj-lt"/>
              <a:buAutoNum type="arabicPeriod"/>
            </a:pPr>
            <a:r>
              <a:rPr lang="en-US" sz="2400" b="0" dirty="0" smtClean="0">
                <a:latin typeface="Arial" panose="020B0604020202020204" pitchFamily="34" charset="0"/>
                <a:cs typeface="Arial" panose="020B0604020202020204" pitchFamily="34" charset="0"/>
              </a:rPr>
              <a:t>Quantity</a:t>
            </a:r>
          </a:p>
          <a:p>
            <a:pPr algn="just">
              <a:buFont typeface="+mj-lt"/>
              <a:buAutoNum type="arabicPeriod"/>
            </a:pPr>
            <a:r>
              <a:rPr lang="en-US" sz="2400" b="0" dirty="0" smtClean="0">
                <a:latin typeface="Arial" panose="020B0604020202020204" pitchFamily="34" charset="0"/>
                <a:cs typeface="Arial" panose="020B0604020202020204" pitchFamily="34" charset="0"/>
              </a:rPr>
              <a:t>Timeliness </a:t>
            </a:r>
          </a:p>
          <a:p>
            <a:pPr algn="just">
              <a:buFont typeface="+mj-lt"/>
              <a:buAutoNum type="arabicPeriod"/>
            </a:pPr>
            <a:r>
              <a:rPr lang="en-US" sz="2400" b="0" dirty="0" smtClean="0">
                <a:latin typeface="Arial" panose="020B0604020202020204" pitchFamily="34" charset="0"/>
                <a:cs typeface="Arial" panose="020B0604020202020204" pitchFamily="34" charset="0"/>
              </a:rPr>
              <a:t>Effective </a:t>
            </a:r>
            <a:r>
              <a:rPr lang="en-US" sz="2400" b="0" dirty="0">
                <a:latin typeface="Arial" panose="020B0604020202020204" pitchFamily="34" charset="0"/>
                <a:cs typeface="Arial" panose="020B0604020202020204" pitchFamily="34" charset="0"/>
              </a:rPr>
              <a:t>use of </a:t>
            </a:r>
            <a:r>
              <a:rPr lang="en-US" sz="2400" b="0" dirty="0" smtClean="0">
                <a:latin typeface="Arial" panose="020B0604020202020204" pitchFamily="34" charset="0"/>
                <a:cs typeface="Arial" panose="020B0604020202020204" pitchFamily="34" charset="0"/>
              </a:rPr>
              <a:t>Resources </a:t>
            </a:r>
          </a:p>
          <a:p>
            <a:pPr algn="just">
              <a:buFont typeface="+mj-lt"/>
              <a:buAutoNum type="arabicPeriod"/>
            </a:pPr>
            <a:r>
              <a:rPr lang="en-US" sz="2400" b="0" dirty="0" smtClean="0">
                <a:latin typeface="Arial" panose="020B0604020202020204" pitchFamily="34" charset="0"/>
                <a:cs typeface="Arial" panose="020B0604020202020204" pitchFamily="34" charset="0"/>
              </a:rPr>
              <a:t>Manner </a:t>
            </a:r>
            <a:r>
              <a:rPr lang="en-US" sz="2400" b="0" dirty="0">
                <a:latin typeface="Arial" panose="020B0604020202020204" pitchFamily="34" charset="0"/>
                <a:cs typeface="Arial" panose="020B0604020202020204" pitchFamily="34" charset="0"/>
              </a:rPr>
              <a:t>of </a:t>
            </a:r>
            <a:r>
              <a:rPr lang="en-US" sz="2400" b="0" dirty="0" smtClean="0">
                <a:latin typeface="Arial" panose="020B0604020202020204" pitchFamily="34" charset="0"/>
                <a:cs typeface="Arial" panose="020B0604020202020204" pitchFamily="34" charset="0"/>
              </a:rPr>
              <a:t>Performance </a:t>
            </a:r>
          </a:p>
          <a:p>
            <a:pPr algn="just">
              <a:buFont typeface="+mj-lt"/>
              <a:buAutoNum type="arabicPeriod"/>
            </a:pPr>
            <a:r>
              <a:rPr lang="en-US" sz="2400" b="0" dirty="0" smtClean="0">
                <a:latin typeface="Arial" panose="020B0604020202020204" pitchFamily="34" charset="0"/>
                <a:cs typeface="Arial" panose="020B0604020202020204" pitchFamily="34" charset="0"/>
              </a:rPr>
              <a:t>Method </a:t>
            </a:r>
            <a:r>
              <a:rPr lang="en-US" sz="2400" b="0" dirty="0">
                <a:latin typeface="Arial" panose="020B0604020202020204" pitchFamily="34" charset="0"/>
                <a:cs typeface="Arial" panose="020B0604020202020204" pitchFamily="34" charset="0"/>
              </a:rPr>
              <a:t>of </a:t>
            </a:r>
            <a:r>
              <a:rPr lang="en-US" sz="2400" b="0" dirty="0" smtClean="0">
                <a:latin typeface="Arial" panose="020B0604020202020204" pitchFamily="34" charset="0"/>
                <a:cs typeface="Arial" panose="020B0604020202020204" pitchFamily="34" charset="0"/>
              </a:rPr>
              <a:t>Performing </a:t>
            </a:r>
          </a:p>
          <a:p>
            <a:pPr marL="0" indent="0" algn="just">
              <a:buFont typeface="Arial" pitchFamily="34" charset="0"/>
              <a:buNone/>
            </a:pPr>
            <a:endParaRPr lang="en-US" sz="2400" b="0" dirty="0" smtClean="0">
              <a:latin typeface="Arial" panose="020B0604020202020204" pitchFamily="34" charset="0"/>
              <a:cs typeface="Arial" panose="020B0604020202020204" pitchFamily="34" charset="0"/>
            </a:endParaRPr>
          </a:p>
          <a:p>
            <a:pPr marL="0" indent="0" algn="just">
              <a:buFont typeface="Arial" pitchFamily="34" charset="0"/>
              <a:buNone/>
            </a:pPr>
            <a:endParaRPr lang="en-US" sz="2400" b="0" dirty="0" smtClean="0">
              <a:latin typeface="Arial" panose="020B0604020202020204" pitchFamily="34" charset="0"/>
              <a:cs typeface="Arial" panose="020B0604020202020204" pitchFamily="34" charset="0"/>
            </a:endParaRPr>
          </a:p>
          <a:p>
            <a:pPr marL="0" indent="0" algn="just">
              <a:buFont typeface="Arial" pitchFamily="34" charset="0"/>
              <a:buNone/>
            </a:pPr>
            <a:endParaRPr lang="en-US" sz="2400" b="0" dirty="0" smtClean="0">
              <a:latin typeface="Arial" panose="020B0604020202020204" pitchFamily="34" charset="0"/>
              <a:cs typeface="Arial" panose="020B0604020202020204" pitchFamily="34" charset="0"/>
            </a:endParaRPr>
          </a:p>
          <a:p>
            <a:pPr algn="just"/>
            <a:endParaRPr lang="en-US" sz="2400" b="0" dirty="0">
              <a:latin typeface="Arial" panose="020B0604020202020204" pitchFamily="34" charset="0"/>
              <a:cs typeface="Arial" panose="020B0604020202020204" pitchFamily="34" charset="0"/>
            </a:endParaRP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8</a:t>
            </a:fld>
            <a:endParaRPr lang="en-US"/>
          </a:p>
        </p:txBody>
      </p:sp>
    </p:spTree>
    <p:extLst>
      <p:ext uri="{BB962C8B-B14F-4D97-AF65-F5344CB8AC3E}">
        <p14:creationId xmlns:p14="http://schemas.microsoft.com/office/powerpoint/2010/main" xmlns="" val="3659615612"/>
      </p:ext>
    </p:extLst>
  </p:cSld>
  <p:clrMapOvr>
    <a:masterClrMapping/>
  </p:clrMapOvr>
  <p:transition spd="med">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57200" y="1066800"/>
            <a:ext cx="7772400" cy="5562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200" b="1" dirty="0" smtClean="0">
                <a:latin typeface="Arial" panose="020B0604020202020204" pitchFamily="34" charset="0"/>
                <a:cs typeface="Arial" panose="020B0604020202020204" pitchFamily="34" charset="0"/>
              </a:rPr>
              <a:t>Developing Performance Goals/Objectives</a:t>
            </a:r>
          </a:p>
          <a:p>
            <a:pPr marL="0" indent="0" algn="just">
              <a:buNone/>
            </a:pPr>
            <a:r>
              <a:rPr lang="en-US" sz="2200" b="1" dirty="0" smtClean="0">
                <a:latin typeface="Arial" panose="020B0604020202020204" pitchFamily="34" charset="0"/>
                <a:cs typeface="Arial" panose="020B0604020202020204" pitchFamily="34" charset="0"/>
              </a:rPr>
              <a:t>Avoid Unrealistic Goals</a:t>
            </a:r>
            <a:endParaRPr lang="en-US" sz="2200" b="1" dirty="0">
              <a:latin typeface="Arial" panose="020B0604020202020204" pitchFamily="34" charset="0"/>
              <a:cs typeface="Arial" panose="020B0604020202020204" pitchFamily="34" charset="0"/>
            </a:endParaRPr>
          </a:p>
          <a:p>
            <a:pPr marL="0" indent="0" algn="just">
              <a:buNone/>
            </a:pPr>
            <a:endParaRPr lang="en-US" sz="2200" dirty="0" smtClean="0">
              <a:latin typeface="Arial" panose="020B0604020202020204" pitchFamily="34" charset="0"/>
              <a:cs typeface="Arial" panose="020B0604020202020204" pitchFamily="34" charset="0"/>
            </a:endParaRPr>
          </a:p>
          <a:p>
            <a:pPr marL="457200" indent="-457200" algn="just">
              <a:spcBef>
                <a:spcPts val="0"/>
              </a:spcBef>
              <a:spcAft>
                <a:spcPts val="600"/>
              </a:spcAft>
              <a:buFont typeface="+mj-lt"/>
              <a:buAutoNum type="arabicPeriod"/>
            </a:pPr>
            <a:r>
              <a:rPr lang="en-US" sz="2200" dirty="0" smtClean="0">
                <a:latin typeface="Arial" panose="020B0604020202020204" pitchFamily="34" charset="0"/>
                <a:cs typeface="Arial" panose="020B0604020202020204" pitchFamily="34" charset="0"/>
              </a:rPr>
              <a:t>Use </a:t>
            </a:r>
            <a:r>
              <a:rPr lang="en-US" sz="2200" dirty="0">
                <a:latin typeface="Arial" panose="020B0604020202020204" pitchFamily="34" charset="0"/>
                <a:cs typeface="Arial" panose="020B0604020202020204" pitchFamily="34" charset="0"/>
              </a:rPr>
              <a:t>specific examples of behaviors and of the desired </a:t>
            </a:r>
            <a:r>
              <a:rPr lang="en-US" sz="2200" dirty="0" smtClean="0">
                <a:latin typeface="Arial" panose="020B0604020202020204" pitchFamily="34" charset="0"/>
                <a:cs typeface="Arial" panose="020B0604020202020204" pitchFamily="34" charset="0"/>
              </a:rPr>
              <a:t>results</a:t>
            </a:r>
            <a:endParaRPr lang="en-US" sz="2200" dirty="0">
              <a:latin typeface="Arial" panose="020B0604020202020204" pitchFamily="34" charset="0"/>
              <a:cs typeface="Arial" panose="020B0604020202020204" pitchFamily="34" charset="0"/>
            </a:endParaRPr>
          </a:p>
          <a:p>
            <a:pPr marL="457200" indent="-457200" algn="just">
              <a:spcBef>
                <a:spcPts val="0"/>
              </a:spcBef>
              <a:spcAft>
                <a:spcPts val="600"/>
              </a:spcAft>
              <a:buFont typeface="+mj-lt"/>
              <a:buAutoNum type="arabicPeriod"/>
            </a:pPr>
            <a:r>
              <a:rPr lang="en-US" sz="2200" dirty="0" smtClean="0">
                <a:latin typeface="Arial" panose="020B0604020202020204" pitchFamily="34" charset="0"/>
                <a:cs typeface="Arial" panose="020B0604020202020204" pitchFamily="34" charset="0"/>
              </a:rPr>
              <a:t>Avoid </a:t>
            </a:r>
            <a:r>
              <a:rPr lang="en-US" sz="2200" dirty="0">
                <a:latin typeface="Arial" panose="020B0604020202020204" pitchFamily="34" charset="0"/>
                <a:cs typeface="Arial" panose="020B0604020202020204" pitchFamily="34" charset="0"/>
              </a:rPr>
              <a:t>using evaluative terms which do not describe behaviors and/or outcomes, such as "good work" and "bad </a:t>
            </a:r>
            <a:r>
              <a:rPr lang="en-US" sz="2200" dirty="0" smtClean="0">
                <a:latin typeface="Arial" panose="020B0604020202020204" pitchFamily="34" charset="0"/>
                <a:cs typeface="Arial" panose="020B0604020202020204" pitchFamily="34" charset="0"/>
              </a:rPr>
              <a:t>attitude"</a:t>
            </a:r>
            <a:endParaRPr lang="en-US" sz="2200" dirty="0">
              <a:latin typeface="Arial" panose="020B0604020202020204" pitchFamily="34" charset="0"/>
              <a:cs typeface="Arial" panose="020B0604020202020204" pitchFamily="34" charset="0"/>
            </a:endParaRPr>
          </a:p>
          <a:p>
            <a:pPr marL="457200" indent="-457200" algn="just">
              <a:spcBef>
                <a:spcPts val="0"/>
              </a:spcBef>
              <a:spcAft>
                <a:spcPts val="600"/>
              </a:spcAft>
              <a:buFont typeface="+mj-lt"/>
              <a:buAutoNum type="arabicPeriod"/>
            </a:pPr>
            <a:r>
              <a:rPr lang="en-US" sz="2200" dirty="0" smtClean="0">
                <a:latin typeface="Arial" panose="020B0604020202020204" pitchFamily="34" charset="0"/>
                <a:cs typeface="Arial" panose="020B0604020202020204" pitchFamily="34" charset="0"/>
              </a:rPr>
              <a:t>Be </a:t>
            </a:r>
            <a:r>
              <a:rPr lang="en-US" sz="2200" dirty="0">
                <a:latin typeface="Arial" panose="020B0604020202020204" pitchFamily="34" charset="0"/>
                <a:cs typeface="Arial" panose="020B0604020202020204" pitchFamily="34" charset="0"/>
              </a:rPr>
              <a:t>wary of using terms such as "always" and "never."  It </a:t>
            </a:r>
            <a:r>
              <a:rPr lang="en-US" sz="2200" dirty="0" smtClean="0">
                <a:latin typeface="Arial" panose="020B0604020202020204" pitchFamily="34" charset="0"/>
                <a:cs typeface="Arial" panose="020B0604020202020204" pitchFamily="34" charset="0"/>
              </a:rPr>
              <a:t>is not realistic </a:t>
            </a:r>
            <a:r>
              <a:rPr lang="en-US" sz="2200" dirty="0">
                <a:latin typeface="Arial" panose="020B0604020202020204" pitchFamily="34" charset="0"/>
                <a:cs typeface="Arial" panose="020B0604020202020204" pitchFamily="34" charset="0"/>
              </a:rPr>
              <a:t>to expect that a staff member will always perform perfectly and will never make a </a:t>
            </a:r>
            <a:r>
              <a:rPr lang="en-US" sz="2200" dirty="0" smtClean="0">
                <a:latin typeface="Arial" panose="020B0604020202020204" pitchFamily="34" charset="0"/>
                <a:cs typeface="Arial" panose="020B0604020202020204" pitchFamily="34" charset="0"/>
              </a:rPr>
              <a:t>mistake</a:t>
            </a:r>
            <a:endParaRPr lang="en-US" sz="2200" dirty="0">
              <a:latin typeface="Arial" panose="020B0604020202020204" pitchFamily="34" charset="0"/>
              <a:cs typeface="Arial" panose="020B0604020202020204" pitchFamily="34" charset="0"/>
            </a:endParaRPr>
          </a:p>
          <a:p>
            <a:pPr marL="457200" indent="-457200" algn="just">
              <a:spcBef>
                <a:spcPts val="0"/>
              </a:spcBef>
              <a:spcAft>
                <a:spcPts val="600"/>
              </a:spcAft>
              <a:buFont typeface="+mj-lt"/>
              <a:buAutoNum type="arabicPeriod"/>
            </a:pPr>
            <a:r>
              <a:rPr lang="en-US" sz="2200" dirty="0" smtClean="0">
                <a:latin typeface="Arial" panose="020B0604020202020204" pitchFamily="34" charset="0"/>
                <a:cs typeface="Arial" panose="020B0604020202020204" pitchFamily="34" charset="0"/>
              </a:rPr>
              <a:t>Avoid </a:t>
            </a:r>
            <a:r>
              <a:rPr lang="en-US" sz="2200" dirty="0">
                <a:latin typeface="Arial" panose="020B0604020202020204" pitchFamily="34" charset="0"/>
                <a:cs typeface="Arial" panose="020B0604020202020204" pitchFamily="34" charset="0"/>
              </a:rPr>
              <a:t>using numbers in goals unless you actually intend to count the </a:t>
            </a:r>
            <a:r>
              <a:rPr lang="en-US" sz="2200" dirty="0" smtClean="0">
                <a:latin typeface="Arial" panose="020B0604020202020204" pitchFamily="34" charset="0"/>
                <a:cs typeface="Arial" panose="020B0604020202020204" pitchFamily="34" charset="0"/>
              </a:rPr>
              <a:t>behavior</a:t>
            </a:r>
            <a:endParaRPr lang="en-US" sz="2200" dirty="0">
              <a:latin typeface="Arial" panose="020B0604020202020204" pitchFamily="34" charset="0"/>
              <a:cs typeface="Arial" panose="020B0604020202020204" pitchFamily="34" charset="0"/>
            </a:endParaRPr>
          </a:p>
          <a:p>
            <a:pPr marL="457200" indent="-457200" algn="just">
              <a:spcBef>
                <a:spcPts val="0"/>
              </a:spcBef>
              <a:spcAft>
                <a:spcPts val="600"/>
              </a:spcAft>
              <a:buFont typeface="+mj-lt"/>
              <a:buAutoNum type="arabicPeriod"/>
            </a:pPr>
            <a:r>
              <a:rPr lang="en-US" sz="2200" dirty="0" smtClean="0">
                <a:latin typeface="Arial" panose="020B0604020202020204" pitchFamily="34" charset="0"/>
                <a:cs typeface="Arial" panose="020B0604020202020204" pitchFamily="34" charset="0"/>
              </a:rPr>
              <a:t>Consider </a:t>
            </a:r>
            <a:r>
              <a:rPr lang="en-US" sz="2200" dirty="0">
                <a:latin typeface="Arial" panose="020B0604020202020204" pitchFamily="34" charset="0"/>
                <a:cs typeface="Arial" panose="020B0604020202020204" pitchFamily="34" charset="0"/>
              </a:rPr>
              <a:t>the cost/benefit of gathering </a:t>
            </a:r>
            <a:r>
              <a:rPr lang="en-US" sz="2200" dirty="0" smtClean="0">
                <a:latin typeface="Arial" panose="020B0604020202020204" pitchFamily="34" charset="0"/>
                <a:cs typeface="Arial" panose="020B0604020202020204" pitchFamily="34" charset="0"/>
              </a:rPr>
              <a:t>data on performance</a:t>
            </a:r>
            <a:endParaRPr lang="en-US" sz="2200" dirty="0">
              <a:latin typeface="Arial" panose="020B0604020202020204" pitchFamily="34" charset="0"/>
              <a:cs typeface="Arial" panose="020B0604020202020204" pitchFamily="34" charset="0"/>
            </a:endParaRP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9</a:t>
            </a:fld>
            <a:endParaRPr lang="en-US"/>
          </a:p>
        </p:txBody>
      </p:sp>
    </p:spTree>
    <p:extLst>
      <p:ext uri="{BB962C8B-B14F-4D97-AF65-F5344CB8AC3E}">
        <p14:creationId xmlns:p14="http://schemas.microsoft.com/office/powerpoint/2010/main" xmlns="" val="914742786"/>
      </p:ext>
    </p:extLst>
  </p:cSld>
  <p:clrMapOvr>
    <a:masterClrMapping/>
  </p:clrMapOvr>
  <p:transition spd="med">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89857" y="1066800"/>
            <a:ext cx="7815943"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a:latin typeface="Arial" panose="020B0604020202020204" pitchFamily="34" charset="0"/>
                <a:cs typeface="Arial" panose="020B0604020202020204" pitchFamily="34" charset="0"/>
              </a:rPr>
              <a:t>Developing Performance Goals/Objectives</a:t>
            </a:r>
          </a:p>
          <a:p>
            <a:pPr marL="0" indent="0" algn="just">
              <a:buNone/>
            </a:pPr>
            <a:r>
              <a:rPr lang="en-US" sz="2400" b="0" dirty="0">
                <a:latin typeface="Arial" panose="020B0604020202020204" pitchFamily="34" charset="0"/>
                <a:cs typeface="Arial" panose="020B0604020202020204" pitchFamily="34" charset="0"/>
              </a:rPr>
              <a:t> </a:t>
            </a:r>
            <a:r>
              <a:rPr lang="en-US" sz="2400" b="0" dirty="0" smtClean="0">
                <a:latin typeface="Arial" panose="020B0604020202020204" pitchFamily="34" charset="0"/>
                <a:cs typeface="Arial" panose="020B0604020202020204" pitchFamily="34" charset="0"/>
              </a:rPr>
              <a:t>Verifying </a:t>
            </a:r>
            <a:r>
              <a:rPr lang="en-US" sz="2400" b="0" dirty="0">
                <a:latin typeface="Arial" panose="020B0604020202020204" pitchFamily="34" charset="0"/>
                <a:cs typeface="Arial" panose="020B0604020202020204" pitchFamily="34" charset="0"/>
              </a:rPr>
              <a:t>and Recording </a:t>
            </a:r>
            <a:r>
              <a:rPr lang="en-US" sz="2400" b="0" dirty="0" smtClean="0">
                <a:latin typeface="Arial" panose="020B0604020202020204" pitchFamily="34" charset="0"/>
                <a:cs typeface="Arial" panose="020B0604020202020204" pitchFamily="34" charset="0"/>
              </a:rPr>
              <a:t>Performance</a:t>
            </a:r>
            <a:endParaRPr lang="en-US" sz="2400" b="0" dirty="0">
              <a:latin typeface="Arial" panose="020B0604020202020204" pitchFamily="34" charset="0"/>
              <a:cs typeface="Arial" panose="020B0604020202020204" pitchFamily="34" charset="0"/>
            </a:endParaRPr>
          </a:p>
          <a:p>
            <a:pPr marL="0" indent="0" algn="just">
              <a:buNone/>
            </a:pPr>
            <a:endParaRPr lang="en-US" sz="2400" b="0" i="1" dirty="0">
              <a:latin typeface="Arial" panose="020B0604020202020204" pitchFamily="34" charset="0"/>
              <a:cs typeface="Arial" panose="020B0604020202020204" pitchFamily="34" charset="0"/>
            </a:endParaRPr>
          </a:p>
          <a:p>
            <a:pPr marL="0" indent="0" algn="just">
              <a:spcBef>
                <a:spcPts val="0"/>
              </a:spcBef>
              <a:spcAft>
                <a:spcPts val="600"/>
              </a:spcAft>
              <a:buNone/>
            </a:pPr>
            <a:r>
              <a:rPr lang="en-US" sz="2400" b="0" dirty="0">
                <a:latin typeface="Arial" panose="020B0604020202020204" pitchFamily="34" charset="0"/>
                <a:cs typeface="Arial" panose="020B0604020202020204" pitchFamily="34" charset="0"/>
              </a:rPr>
              <a:t>Methods of Verifying Performance </a:t>
            </a:r>
          </a:p>
          <a:p>
            <a:pPr marL="0" indent="0" algn="just">
              <a:spcBef>
                <a:spcPts val="0"/>
              </a:spcBef>
              <a:spcAft>
                <a:spcPts val="600"/>
              </a:spcAft>
              <a:buNone/>
            </a:pPr>
            <a:r>
              <a:rPr lang="en-US" sz="2400" b="0" dirty="0">
                <a:latin typeface="Arial" panose="020B0604020202020204" pitchFamily="34" charset="0"/>
                <a:cs typeface="Arial" panose="020B0604020202020204" pitchFamily="34" charset="0"/>
              </a:rPr>
              <a:t>Determined at the start of the evaluation period and discussed with the staff member. </a:t>
            </a:r>
          </a:p>
          <a:p>
            <a:pPr algn="just">
              <a:spcBef>
                <a:spcPts val="0"/>
              </a:spcBef>
              <a:spcAft>
                <a:spcPts val="1200"/>
              </a:spcAft>
            </a:pPr>
            <a:r>
              <a:rPr lang="en-US" sz="2400" b="0" dirty="0">
                <a:latin typeface="Arial" panose="020B0604020202020204" pitchFamily="34" charset="0"/>
                <a:cs typeface="Arial" panose="020B0604020202020204" pitchFamily="34" charset="0"/>
              </a:rPr>
              <a:t>Direct observation</a:t>
            </a:r>
          </a:p>
          <a:p>
            <a:pPr algn="just">
              <a:spcBef>
                <a:spcPts val="0"/>
              </a:spcBef>
              <a:spcAft>
                <a:spcPts val="1200"/>
              </a:spcAft>
            </a:pPr>
            <a:r>
              <a:rPr lang="en-US" sz="2400" b="0" dirty="0">
                <a:latin typeface="Arial" panose="020B0604020202020204" pitchFamily="34" charset="0"/>
                <a:cs typeface="Arial" panose="020B0604020202020204" pitchFamily="34" charset="0"/>
              </a:rPr>
              <a:t>Reports of others' observations</a:t>
            </a:r>
          </a:p>
          <a:p>
            <a:pPr algn="just">
              <a:spcBef>
                <a:spcPts val="0"/>
              </a:spcBef>
              <a:spcAft>
                <a:spcPts val="1200"/>
              </a:spcAft>
            </a:pPr>
            <a:r>
              <a:rPr lang="en-US" sz="2400" b="0" dirty="0">
                <a:latin typeface="Arial" panose="020B0604020202020204" pitchFamily="34" charset="0"/>
                <a:cs typeface="Arial" panose="020B0604020202020204" pitchFamily="34" charset="0"/>
              </a:rPr>
              <a:t>Written records such as attendance, financial, assignment logs, and status reports</a:t>
            </a:r>
          </a:p>
          <a:p>
            <a:pPr algn="just">
              <a:spcBef>
                <a:spcPts val="0"/>
              </a:spcBef>
              <a:spcAft>
                <a:spcPts val="1200"/>
              </a:spcAft>
            </a:pPr>
            <a:r>
              <a:rPr lang="en-US" sz="2400" b="0" dirty="0">
                <a:latin typeface="Arial" panose="020B0604020202020204" pitchFamily="34" charset="0"/>
                <a:cs typeface="Arial" panose="020B0604020202020204" pitchFamily="34" charset="0"/>
              </a:rPr>
              <a:t>Results in the form of tangible products</a:t>
            </a:r>
          </a:p>
          <a:p>
            <a:pPr marL="0" indent="0" algn="just">
              <a:spcBef>
                <a:spcPts val="0"/>
              </a:spcBef>
              <a:spcAft>
                <a:spcPts val="600"/>
              </a:spcAft>
              <a:buNone/>
            </a:pPr>
            <a:endParaRPr lang="en-US" sz="2400" b="0" i="1" dirty="0">
              <a:latin typeface="Arial" panose="020B0604020202020204" pitchFamily="34" charset="0"/>
              <a:cs typeface="Arial" panose="020B0604020202020204" pitchFamily="34" charset="0"/>
            </a:endParaRP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10</a:t>
            </a:fld>
            <a:endParaRPr lang="en-US"/>
          </a:p>
        </p:txBody>
      </p:sp>
    </p:spTree>
    <p:extLst>
      <p:ext uri="{BB962C8B-B14F-4D97-AF65-F5344CB8AC3E}">
        <p14:creationId xmlns:p14="http://schemas.microsoft.com/office/powerpoint/2010/main" xmlns="" val="1636791003"/>
      </p:ext>
    </p:extLst>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89857" y="1066800"/>
            <a:ext cx="7815943"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a:latin typeface="Arial" panose="020B0604020202020204" pitchFamily="34" charset="0"/>
                <a:cs typeface="Arial" panose="020B0604020202020204" pitchFamily="34" charset="0"/>
              </a:rPr>
              <a:t>Developing Performance Goals/Objectives</a:t>
            </a:r>
          </a:p>
          <a:p>
            <a:pPr marL="0" indent="0" algn="just">
              <a:buNone/>
            </a:pPr>
            <a:r>
              <a:rPr lang="en-US" sz="2400" b="0" dirty="0">
                <a:latin typeface="Arial" panose="020B0604020202020204" pitchFamily="34" charset="0"/>
                <a:cs typeface="Arial" panose="020B0604020202020204" pitchFamily="34" charset="0"/>
              </a:rPr>
              <a:t> </a:t>
            </a:r>
            <a:r>
              <a:rPr lang="en-US" sz="2400" b="0" dirty="0" smtClean="0">
                <a:latin typeface="Arial" panose="020B0604020202020204" pitchFamily="34" charset="0"/>
                <a:cs typeface="Arial" panose="020B0604020202020204" pitchFamily="34" charset="0"/>
              </a:rPr>
              <a:t>Verifying </a:t>
            </a:r>
            <a:r>
              <a:rPr lang="en-US" sz="2400" b="0" dirty="0">
                <a:latin typeface="Arial" panose="020B0604020202020204" pitchFamily="34" charset="0"/>
                <a:cs typeface="Arial" panose="020B0604020202020204" pitchFamily="34" charset="0"/>
              </a:rPr>
              <a:t>and Recording </a:t>
            </a:r>
            <a:r>
              <a:rPr lang="en-US" sz="2400" b="0" dirty="0" smtClean="0">
                <a:latin typeface="Arial" panose="020B0604020202020204" pitchFamily="34" charset="0"/>
                <a:cs typeface="Arial" panose="020B0604020202020204" pitchFamily="34" charset="0"/>
              </a:rPr>
              <a:t>Performance</a:t>
            </a:r>
            <a:endParaRPr lang="en-US" sz="2400" b="0" dirty="0">
              <a:latin typeface="Arial" panose="020B0604020202020204" pitchFamily="34" charset="0"/>
              <a:cs typeface="Arial" panose="020B0604020202020204" pitchFamily="34" charset="0"/>
            </a:endParaRPr>
          </a:p>
          <a:p>
            <a:pPr marL="0" indent="0" algn="just">
              <a:buNone/>
            </a:pPr>
            <a:endParaRPr lang="en-US" sz="2400" b="0" i="1" dirty="0">
              <a:latin typeface="Arial" panose="020B0604020202020204" pitchFamily="34" charset="0"/>
              <a:cs typeface="Arial" panose="020B0604020202020204" pitchFamily="34" charset="0"/>
            </a:endParaRPr>
          </a:p>
          <a:p>
            <a:pPr marL="0" indent="0" algn="just">
              <a:spcAft>
                <a:spcPts val="600"/>
              </a:spcAft>
              <a:buNone/>
            </a:pPr>
            <a:r>
              <a:rPr lang="en-US" sz="2400" b="0" dirty="0" smtClean="0">
                <a:latin typeface="Arial" panose="020B0604020202020204" pitchFamily="34" charset="0"/>
                <a:cs typeface="Arial" panose="020B0604020202020204" pitchFamily="34" charset="0"/>
              </a:rPr>
              <a:t>Record Performance</a:t>
            </a:r>
            <a:endParaRPr lang="en-US" sz="2400" b="0" dirty="0">
              <a:latin typeface="Arial" panose="020B0604020202020204" pitchFamily="34" charset="0"/>
              <a:cs typeface="Arial" panose="020B0604020202020204" pitchFamily="34" charset="0"/>
            </a:endParaRPr>
          </a:p>
          <a:p>
            <a:pPr algn="just">
              <a:spcBef>
                <a:spcPts val="0"/>
              </a:spcBef>
              <a:spcAft>
                <a:spcPts val="1200"/>
              </a:spcAft>
            </a:pPr>
            <a:r>
              <a:rPr lang="en-US" sz="2400" b="0" dirty="0" smtClean="0">
                <a:latin typeface="Arial" panose="020B0604020202020204" pitchFamily="34" charset="0"/>
                <a:cs typeface="Arial" panose="020B0604020202020204" pitchFamily="34" charset="0"/>
              </a:rPr>
              <a:t>Record </a:t>
            </a:r>
            <a:r>
              <a:rPr lang="en-US" sz="2400" b="0" dirty="0">
                <a:latin typeface="Arial" panose="020B0604020202020204" pitchFamily="34" charset="0"/>
                <a:cs typeface="Arial" panose="020B0604020202020204" pitchFamily="34" charset="0"/>
              </a:rPr>
              <a:t>only job-related performance, </a:t>
            </a:r>
            <a:r>
              <a:rPr lang="en-US" sz="2400" b="0" dirty="0" smtClean="0">
                <a:latin typeface="Arial" panose="020B0604020202020204" pitchFamily="34" charset="0"/>
                <a:cs typeface="Arial" panose="020B0604020202020204" pitchFamily="34" charset="0"/>
              </a:rPr>
              <a:t>avoid making </a:t>
            </a:r>
            <a:r>
              <a:rPr lang="en-US" sz="2400" b="0" dirty="0">
                <a:latin typeface="Arial" panose="020B0604020202020204" pitchFamily="34" charset="0"/>
                <a:cs typeface="Arial" panose="020B0604020202020204" pitchFamily="34" charset="0"/>
              </a:rPr>
              <a:t>statements </a:t>
            </a:r>
            <a:r>
              <a:rPr lang="en-US" sz="2400" b="0" dirty="0" smtClean="0">
                <a:latin typeface="Arial" panose="020B0604020202020204" pitchFamily="34" charset="0"/>
                <a:cs typeface="Arial" panose="020B0604020202020204" pitchFamily="34" charset="0"/>
              </a:rPr>
              <a:t>about </a:t>
            </a:r>
            <a:r>
              <a:rPr lang="en-US" sz="2400" b="0" dirty="0">
                <a:latin typeface="Arial" panose="020B0604020202020204" pitchFamily="34" charset="0"/>
                <a:cs typeface="Arial" panose="020B0604020202020204" pitchFamily="34" charset="0"/>
              </a:rPr>
              <a:t>an individual</a:t>
            </a:r>
          </a:p>
          <a:p>
            <a:pPr algn="just">
              <a:spcBef>
                <a:spcPts val="0"/>
              </a:spcBef>
              <a:spcAft>
                <a:spcPts val="1200"/>
              </a:spcAft>
            </a:pPr>
            <a:r>
              <a:rPr lang="en-US" sz="2400" b="0" dirty="0">
                <a:latin typeface="Arial" panose="020B0604020202020204" pitchFamily="34" charset="0"/>
                <a:cs typeface="Arial" panose="020B0604020202020204" pitchFamily="34" charset="0"/>
              </a:rPr>
              <a:t>Do not try to record every event; </a:t>
            </a:r>
            <a:r>
              <a:rPr lang="en-US" sz="2400" b="0" dirty="0" smtClean="0">
                <a:latin typeface="Arial" panose="020B0604020202020204" pitchFamily="34" charset="0"/>
                <a:cs typeface="Arial" panose="020B0604020202020204" pitchFamily="34" charset="0"/>
              </a:rPr>
              <a:t>select </a:t>
            </a:r>
            <a:r>
              <a:rPr lang="en-US" sz="2400" b="0" dirty="0">
                <a:latin typeface="Arial" panose="020B0604020202020204" pitchFamily="34" charset="0"/>
                <a:cs typeface="Arial" panose="020B0604020202020204" pitchFamily="34" charset="0"/>
              </a:rPr>
              <a:t>a representative sample of performance</a:t>
            </a:r>
          </a:p>
          <a:p>
            <a:pPr algn="just">
              <a:spcBef>
                <a:spcPts val="0"/>
              </a:spcBef>
              <a:spcAft>
                <a:spcPts val="1200"/>
              </a:spcAft>
            </a:pPr>
            <a:r>
              <a:rPr lang="en-US" sz="2400" b="0" dirty="0">
                <a:latin typeface="Arial" panose="020B0604020202020204" pitchFamily="34" charset="0"/>
                <a:cs typeface="Arial" panose="020B0604020202020204" pitchFamily="34" charset="0"/>
              </a:rPr>
              <a:t>Cross validate reports from others</a:t>
            </a:r>
          </a:p>
          <a:p>
            <a:pPr algn="just">
              <a:spcBef>
                <a:spcPts val="0"/>
              </a:spcBef>
              <a:spcAft>
                <a:spcPts val="1200"/>
              </a:spcAft>
            </a:pPr>
            <a:r>
              <a:rPr lang="en-US" sz="2400" b="0" dirty="0">
                <a:latin typeface="Arial" panose="020B0604020202020204" pitchFamily="34" charset="0"/>
                <a:cs typeface="Arial" panose="020B0604020202020204" pitchFamily="34" charset="0"/>
              </a:rPr>
              <a:t>Record both positive and negative </a:t>
            </a:r>
            <a:r>
              <a:rPr lang="en-US" sz="2400" b="0" dirty="0" smtClean="0">
                <a:latin typeface="Arial" panose="020B0604020202020204" pitchFamily="34" charset="0"/>
                <a:cs typeface="Arial" panose="020B0604020202020204" pitchFamily="34" charset="0"/>
              </a:rPr>
              <a:t>performance</a:t>
            </a:r>
            <a:endParaRPr lang="en-US" sz="2400" b="0" dirty="0">
              <a:latin typeface="Arial" panose="020B0604020202020204" pitchFamily="34" charset="0"/>
              <a:cs typeface="Arial" panose="020B0604020202020204" pitchFamily="34" charset="0"/>
            </a:endParaRP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11</a:t>
            </a:fld>
            <a:endParaRPr lang="en-US"/>
          </a:p>
        </p:txBody>
      </p:sp>
    </p:spTree>
    <p:extLst>
      <p:ext uri="{BB962C8B-B14F-4D97-AF65-F5344CB8AC3E}">
        <p14:creationId xmlns:p14="http://schemas.microsoft.com/office/powerpoint/2010/main" xmlns="" val="1888380797"/>
      </p:ext>
    </p:extLst>
  </p:cSld>
  <p:clrMapOvr>
    <a:masterClrMapping/>
  </p:clrMapOvr>
  <p:transition spd="med">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89857" y="1066800"/>
            <a:ext cx="7815943"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a:latin typeface="Arial" panose="020B0604020202020204" pitchFamily="34" charset="0"/>
                <a:cs typeface="Arial" panose="020B0604020202020204" pitchFamily="34" charset="0"/>
              </a:rPr>
              <a:t>Developing Performance Goals/Objectives</a:t>
            </a:r>
          </a:p>
          <a:p>
            <a:pPr marL="0" indent="0" algn="just">
              <a:buNone/>
            </a:pPr>
            <a:r>
              <a:rPr lang="en-US" sz="2400" b="0" dirty="0">
                <a:latin typeface="Arial" panose="020B0604020202020204" pitchFamily="34" charset="0"/>
                <a:cs typeface="Arial" panose="020B0604020202020204" pitchFamily="34" charset="0"/>
              </a:rPr>
              <a:t> </a:t>
            </a:r>
            <a:r>
              <a:rPr lang="en-US" sz="2400" b="0" dirty="0" smtClean="0">
                <a:latin typeface="Arial" panose="020B0604020202020204" pitchFamily="34" charset="0"/>
                <a:cs typeface="Arial" panose="020B0604020202020204" pitchFamily="34" charset="0"/>
              </a:rPr>
              <a:t>Example</a:t>
            </a:r>
            <a:endParaRPr lang="en-US" sz="2400" b="0" dirty="0">
              <a:latin typeface="Arial" panose="020B0604020202020204" pitchFamily="34" charset="0"/>
              <a:cs typeface="Arial" panose="020B0604020202020204" pitchFamily="34" charset="0"/>
            </a:endParaRPr>
          </a:p>
          <a:p>
            <a:pPr marL="0" indent="0" algn="just">
              <a:spcBef>
                <a:spcPts val="0"/>
              </a:spcBef>
              <a:buNone/>
            </a:pPr>
            <a:endParaRPr lang="en-US" sz="2400" b="0" dirty="0">
              <a:latin typeface="Arial" panose="020B0604020202020204" pitchFamily="34" charset="0"/>
              <a:cs typeface="Arial" panose="020B0604020202020204" pitchFamily="34" charset="0"/>
            </a:endParaRPr>
          </a:p>
          <a:p>
            <a:pPr marL="0" indent="0" algn="just">
              <a:spcBef>
                <a:spcPts val="0"/>
              </a:spcBef>
              <a:buNone/>
            </a:pPr>
            <a:r>
              <a:rPr lang="en-US" sz="2400" b="0" dirty="0">
                <a:latin typeface="Arial" panose="020B0604020202020204" pitchFamily="34" charset="0"/>
                <a:cs typeface="Arial" panose="020B0604020202020204" pitchFamily="34" charset="0"/>
              </a:rPr>
              <a:t>Problem</a:t>
            </a:r>
          </a:p>
          <a:p>
            <a:pPr marL="0" indent="0" algn="just">
              <a:spcBef>
                <a:spcPts val="0"/>
              </a:spcBef>
              <a:buNone/>
            </a:pPr>
            <a:r>
              <a:rPr lang="en-US" sz="2400" b="0" dirty="0">
                <a:latin typeface="Arial" panose="020B0604020202020204" pitchFamily="34" charset="0"/>
                <a:cs typeface="Arial" panose="020B0604020202020204" pitchFamily="34" charset="0"/>
              </a:rPr>
              <a:t>An employee has been making mistakes while entering the payroll for the last month.  They have had to go back and correct their mistakes the next day, taking time away from other projects. </a:t>
            </a:r>
          </a:p>
          <a:p>
            <a:pPr marL="0" indent="0" algn="just">
              <a:spcBef>
                <a:spcPts val="0"/>
              </a:spcBef>
              <a:buNone/>
            </a:pPr>
            <a:endParaRPr lang="en-US" sz="2400" b="0" dirty="0">
              <a:latin typeface="Arial" panose="020B0604020202020204" pitchFamily="34" charset="0"/>
              <a:cs typeface="Arial" panose="020B0604020202020204" pitchFamily="34" charset="0"/>
            </a:endParaRPr>
          </a:p>
          <a:p>
            <a:pPr marL="0" indent="0" algn="just">
              <a:spcBef>
                <a:spcPts val="0"/>
              </a:spcBef>
              <a:buNone/>
            </a:pPr>
            <a:r>
              <a:rPr lang="en-US" sz="2400" b="0" dirty="0">
                <a:latin typeface="Arial" panose="020B0604020202020204" pitchFamily="34" charset="0"/>
                <a:cs typeface="Arial" panose="020B0604020202020204" pitchFamily="34" charset="0"/>
              </a:rPr>
              <a:t>Performance Need</a:t>
            </a:r>
          </a:p>
          <a:p>
            <a:pPr marL="0" indent="0" algn="just">
              <a:spcBef>
                <a:spcPts val="0"/>
              </a:spcBef>
              <a:buNone/>
            </a:pPr>
            <a:r>
              <a:rPr lang="en-US" sz="2400" b="0" dirty="0">
                <a:latin typeface="Arial" panose="020B0604020202020204" pitchFamily="34" charset="0"/>
                <a:cs typeface="Arial" panose="020B0604020202020204" pitchFamily="34" charset="0"/>
              </a:rPr>
              <a:t>Employee needs to prepare all work accurately and on time in order to keep on schedule and provide the other administrative services as part of their job.</a:t>
            </a: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12</a:t>
            </a:fld>
            <a:endParaRPr lang="en-US"/>
          </a:p>
        </p:txBody>
      </p:sp>
    </p:spTree>
    <p:extLst>
      <p:ext uri="{BB962C8B-B14F-4D97-AF65-F5344CB8AC3E}">
        <p14:creationId xmlns:p14="http://schemas.microsoft.com/office/powerpoint/2010/main" xmlns="" val="3085946780"/>
      </p:ext>
    </p:extLst>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89857" y="1066800"/>
            <a:ext cx="7815943"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a:latin typeface="Arial" panose="020B0604020202020204" pitchFamily="34" charset="0"/>
                <a:cs typeface="Arial" panose="020B0604020202020204" pitchFamily="34" charset="0"/>
              </a:rPr>
              <a:t>Developing Performance Goals/Objectives</a:t>
            </a:r>
          </a:p>
          <a:p>
            <a:pPr marL="0" indent="0" algn="just">
              <a:buNone/>
            </a:pPr>
            <a:r>
              <a:rPr lang="en-US" sz="2400" b="0" dirty="0">
                <a:latin typeface="Arial" panose="020B0604020202020204" pitchFamily="34" charset="0"/>
                <a:cs typeface="Arial" panose="020B0604020202020204" pitchFamily="34" charset="0"/>
              </a:rPr>
              <a:t> </a:t>
            </a:r>
            <a:r>
              <a:rPr lang="en-US" sz="2400" b="0" dirty="0" smtClean="0">
                <a:latin typeface="Arial" panose="020B0604020202020204" pitchFamily="34" charset="0"/>
                <a:cs typeface="Arial" panose="020B0604020202020204" pitchFamily="34" charset="0"/>
              </a:rPr>
              <a:t>Example</a:t>
            </a:r>
            <a:endParaRPr lang="en-US" sz="2400" b="0" dirty="0">
              <a:latin typeface="Arial" panose="020B0604020202020204" pitchFamily="34" charset="0"/>
              <a:cs typeface="Arial" panose="020B0604020202020204" pitchFamily="34" charset="0"/>
            </a:endParaRPr>
          </a:p>
          <a:p>
            <a:pPr marL="0" indent="0" algn="just">
              <a:spcBef>
                <a:spcPts val="0"/>
              </a:spcBef>
              <a:buNone/>
            </a:pPr>
            <a:endParaRPr lang="en-US" sz="2400" b="0" dirty="0">
              <a:latin typeface="Arial" panose="020B0604020202020204" pitchFamily="34" charset="0"/>
              <a:cs typeface="Arial" panose="020B0604020202020204" pitchFamily="34" charset="0"/>
            </a:endParaRPr>
          </a:p>
          <a:p>
            <a:pPr marL="0" indent="0" algn="just">
              <a:spcBef>
                <a:spcPts val="0"/>
              </a:spcBef>
              <a:buNone/>
            </a:pPr>
            <a:r>
              <a:rPr lang="en-US" sz="2400" b="0" dirty="0">
                <a:latin typeface="Arial" panose="020B0604020202020204" pitchFamily="34" charset="0"/>
                <a:cs typeface="Arial" panose="020B0604020202020204" pitchFamily="34" charset="0"/>
              </a:rPr>
              <a:t>Goal</a:t>
            </a:r>
          </a:p>
          <a:p>
            <a:pPr marL="0" indent="0" algn="just">
              <a:spcBef>
                <a:spcPts val="0"/>
              </a:spcBef>
              <a:buNone/>
            </a:pPr>
            <a:r>
              <a:rPr lang="en-US" sz="2400" b="0" dirty="0">
                <a:latin typeface="Arial" panose="020B0604020202020204" pitchFamily="34" charset="0"/>
                <a:cs typeface="Arial" panose="020B0604020202020204" pitchFamily="34" charset="0"/>
              </a:rPr>
              <a:t>Go through PPS training refresher course, in order to keep up to date and get a reminder of the intricacies of the </a:t>
            </a:r>
            <a:r>
              <a:rPr lang="en-US" sz="2400" b="0" dirty="0" smtClean="0">
                <a:latin typeface="Arial" panose="020B0604020202020204" pitchFamily="34" charset="0"/>
                <a:cs typeface="Arial" panose="020B0604020202020204" pitchFamily="34" charset="0"/>
              </a:rPr>
              <a:t>system</a:t>
            </a:r>
            <a:endParaRPr lang="en-US" sz="2400" b="0" u="sng" dirty="0">
              <a:latin typeface="Arial" panose="020B0604020202020204" pitchFamily="34" charset="0"/>
              <a:cs typeface="Arial" panose="020B0604020202020204" pitchFamily="34" charset="0"/>
            </a:endParaRPr>
          </a:p>
          <a:p>
            <a:pPr marL="0" indent="0" algn="just">
              <a:spcBef>
                <a:spcPts val="0"/>
              </a:spcBef>
              <a:buNone/>
            </a:pPr>
            <a:r>
              <a:rPr lang="en-US" sz="2400" b="0" dirty="0">
                <a:latin typeface="Arial" panose="020B0604020202020204" pitchFamily="34" charset="0"/>
                <a:cs typeface="Arial" panose="020B0604020202020204" pitchFamily="34" charset="0"/>
              </a:rPr>
              <a:t>Outcome</a:t>
            </a:r>
          </a:p>
          <a:p>
            <a:pPr marL="0" indent="0" algn="just">
              <a:spcBef>
                <a:spcPts val="0"/>
              </a:spcBef>
              <a:buNone/>
            </a:pPr>
            <a:r>
              <a:rPr lang="en-US" sz="2400" b="0" dirty="0">
                <a:latin typeface="Arial" panose="020B0604020202020204" pitchFamily="34" charset="0"/>
                <a:cs typeface="Arial" panose="020B0604020202020204" pitchFamily="34" charset="0"/>
              </a:rPr>
              <a:t>Skills to enter payroll into the PPS system, on time, with a lower rate of error, in order to free up time for other administrative tasks.</a:t>
            </a: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13</a:t>
            </a:fld>
            <a:endParaRPr lang="en-US"/>
          </a:p>
        </p:txBody>
      </p:sp>
    </p:spTree>
    <p:extLst>
      <p:ext uri="{BB962C8B-B14F-4D97-AF65-F5344CB8AC3E}">
        <p14:creationId xmlns:p14="http://schemas.microsoft.com/office/powerpoint/2010/main" xmlns="" val="1340273325"/>
      </p:ext>
    </p:extLst>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4542" y="1066800"/>
            <a:ext cx="7805058" cy="5232202"/>
          </a:xfrm>
          <a:prstGeom prst="rect">
            <a:avLst/>
          </a:prstGeom>
          <a:noFill/>
        </p:spPr>
        <p:txBody>
          <a:bodyPr wrap="square" numCol="1" rtlCol="0">
            <a:spAutoFit/>
          </a:bodyPr>
          <a:lstStyle/>
          <a:p>
            <a:pPr algn="just"/>
            <a:r>
              <a:rPr lang="en-US" sz="2400" b="0" dirty="0">
                <a:latin typeface="Arial" panose="020B0604020202020204" pitchFamily="34" charset="0"/>
                <a:cs typeface="Arial" panose="020B0604020202020204" pitchFamily="34" charset="0"/>
              </a:rPr>
              <a:t>Counseling and Coaching </a:t>
            </a:r>
            <a:r>
              <a:rPr lang="en-US" sz="2400" b="0" dirty="0" smtClean="0">
                <a:latin typeface="Arial" panose="020B0604020202020204" pitchFamily="34" charset="0"/>
                <a:cs typeface="Arial" panose="020B0604020202020204" pitchFamily="34" charset="0"/>
              </a:rPr>
              <a:t>Tips</a:t>
            </a:r>
          </a:p>
          <a:p>
            <a:pPr algn="just"/>
            <a:endParaRPr lang="en-US" sz="2400" b="0" dirty="0">
              <a:latin typeface="Arial" panose="020B0604020202020204" pitchFamily="34" charset="0"/>
              <a:cs typeface="Arial" panose="020B0604020202020204" pitchFamily="34" charset="0"/>
            </a:endParaRPr>
          </a:p>
          <a:p>
            <a:pPr marL="285750" indent="-28575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Share </a:t>
            </a:r>
            <a:r>
              <a:rPr lang="en-US" sz="2400" b="0" dirty="0">
                <a:latin typeface="Arial" panose="020B0604020202020204" pitchFamily="34" charset="0"/>
                <a:cs typeface="Arial" panose="020B0604020202020204" pitchFamily="34" charset="0"/>
              </a:rPr>
              <a:t>knowledge and experience</a:t>
            </a:r>
          </a:p>
          <a:p>
            <a:pPr marL="285750" indent="-28575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Share feedback and observations </a:t>
            </a:r>
          </a:p>
          <a:p>
            <a:pPr marL="285750" indent="-28575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Use questioning to stimulate thinking </a:t>
            </a:r>
          </a:p>
          <a:p>
            <a:pPr marL="285750" indent="-28575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Facilitate by listening</a:t>
            </a:r>
          </a:p>
          <a:p>
            <a:pPr marL="285750" indent="-28575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Encourage brainstorming</a:t>
            </a:r>
          </a:p>
          <a:p>
            <a:pPr marL="285750" indent="-285750" algn="just">
              <a:spcAft>
                <a:spcPts val="1200"/>
              </a:spcAft>
              <a:buFont typeface="Arial" pitchFamily="34" charset="0"/>
              <a:buChar char="•"/>
            </a:pPr>
            <a:r>
              <a:rPr lang="en-US" sz="2400" b="0" dirty="0">
                <a:latin typeface="Arial" panose="020B0604020202020204" pitchFamily="34" charset="0"/>
                <a:cs typeface="Arial" panose="020B0604020202020204" pitchFamily="34" charset="0"/>
              </a:rPr>
              <a:t>Explore options and consequences </a:t>
            </a:r>
            <a:r>
              <a:rPr lang="en-US" sz="2400" b="0" dirty="0" smtClean="0">
                <a:latin typeface="Arial" panose="020B0604020202020204" pitchFamily="34" charset="0"/>
                <a:cs typeface="Arial" panose="020B0604020202020204" pitchFamily="34" charset="0"/>
              </a:rPr>
              <a:t>together</a:t>
            </a:r>
          </a:p>
          <a:p>
            <a:pPr marL="285750" indent="-285750" algn="just">
              <a:spcAft>
                <a:spcPts val="1200"/>
              </a:spcAft>
              <a:buFont typeface="Arial" pitchFamily="34" charset="0"/>
              <a:buChar char="•"/>
            </a:pPr>
            <a:r>
              <a:rPr lang="en-US" sz="2400" b="0" dirty="0" smtClean="0">
                <a:latin typeface="Arial" panose="020B0604020202020204" pitchFamily="34" charset="0"/>
                <a:cs typeface="Arial" panose="020B0604020202020204" pitchFamily="34" charset="0"/>
              </a:rPr>
              <a:t>Allow the employee to find their own conclusions and solve their own problems when possible</a:t>
            </a:r>
          </a:p>
          <a:p>
            <a:pPr marL="285750" indent="-285750" algn="just">
              <a:buFont typeface="Arial" pitchFamily="34" charset="0"/>
              <a:buChar char="•"/>
            </a:pPr>
            <a:endParaRPr lang="en-US" sz="2400" b="0" dirty="0">
              <a:latin typeface="Arial" panose="020B0604020202020204" pitchFamily="34" charset="0"/>
              <a:cs typeface="Arial" panose="020B0604020202020204" pitchFamily="34" charset="0"/>
            </a:endParaRPr>
          </a:p>
        </p:txBody>
      </p:sp>
      <p:sp>
        <p:nvSpPr>
          <p:cNvPr id="9"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10" name="Straight Connector 9"/>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14</a:t>
            </a:fld>
            <a:endParaRPr lang="en-US"/>
          </a:p>
        </p:txBody>
      </p:sp>
    </p:spTree>
    <p:extLst>
      <p:ext uri="{BB962C8B-B14F-4D97-AF65-F5344CB8AC3E}">
        <p14:creationId xmlns:p14="http://schemas.microsoft.com/office/powerpoint/2010/main" xmlns="" val="2108988733"/>
      </p:ext>
    </p:extLst>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343" y="1066800"/>
            <a:ext cx="7913914" cy="5464679"/>
          </a:xfrm>
        </p:spPr>
        <p:txBody>
          <a:bodyPr>
            <a:normAutofit/>
          </a:bodyPr>
          <a:lstStyle/>
          <a:p>
            <a:pPr marL="0" indent="0" algn="ctr">
              <a:buNone/>
            </a:pPr>
            <a:r>
              <a:rPr lang="en-US" b="1" dirty="0" smtClean="0"/>
              <a:t>After the New Hire </a:t>
            </a:r>
            <a:endParaRPr lang="en-US" b="1" dirty="0"/>
          </a:p>
          <a:p>
            <a:pPr marL="0" indent="0" algn="ctr">
              <a:buNone/>
            </a:pPr>
            <a:endParaRPr lang="en-US" b="1" dirty="0" smtClean="0"/>
          </a:p>
          <a:p>
            <a:pPr marL="0" indent="0">
              <a:spcBef>
                <a:spcPts val="0"/>
              </a:spcBef>
              <a:buNone/>
            </a:pPr>
            <a:r>
              <a:rPr lang="en-US" b="1" dirty="0" smtClean="0"/>
              <a:t>Probationary Period</a:t>
            </a:r>
          </a:p>
          <a:p>
            <a:pPr marL="0" indent="0">
              <a:spcBef>
                <a:spcPts val="0"/>
              </a:spcBef>
              <a:buNone/>
            </a:pPr>
            <a:r>
              <a:rPr lang="en-US" dirty="0"/>
              <a:t>All professional and support staff employees who hold career appointments shall serve a probationary period during which time their work performance and general suitability </a:t>
            </a:r>
            <a:r>
              <a:rPr lang="en-US" dirty="0" smtClean="0"/>
              <a:t>shall </a:t>
            </a:r>
            <a:r>
              <a:rPr lang="en-US" dirty="0"/>
              <a:t>be evaluated in writing.   </a:t>
            </a:r>
            <a:endParaRPr lang="en-US" dirty="0" smtClean="0"/>
          </a:p>
          <a:p>
            <a:pPr marL="0" indent="0">
              <a:spcBef>
                <a:spcPts val="0"/>
              </a:spcBef>
              <a:buNone/>
            </a:pPr>
            <a:endParaRPr lang="en-US" dirty="0"/>
          </a:p>
          <a:p>
            <a:pPr marL="0" indent="0">
              <a:spcBef>
                <a:spcPts val="0"/>
              </a:spcBef>
              <a:buNone/>
            </a:pPr>
            <a:r>
              <a:rPr lang="en-US" dirty="0" smtClean="0"/>
              <a:t>The </a:t>
            </a:r>
            <a:r>
              <a:rPr lang="en-US" dirty="0"/>
              <a:t>probationary period is completed following six months of continuous service at one-half time or more without a break in service</a:t>
            </a:r>
            <a:r>
              <a:rPr lang="en-US" dirty="0" smtClean="0"/>
              <a:t>. </a:t>
            </a:r>
            <a:r>
              <a:rPr lang="en-US" dirty="0"/>
              <a:t> </a:t>
            </a:r>
            <a:endParaRPr lang="en-US" dirty="0" smtClean="0"/>
          </a:p>
          <a:p>
            <a:pPr marL="0" indent="0">
              <a:buNone/>
            </a:pPr>
            <a:endParaRPr lang="en-US" b="1" dirty="0"/>
          </a:p>
        </p:txBody>
      </p: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15</a:t>
            </a:fld>
            <a:endParaRPr lang="en-US"/>
          </a:p>
        </p:txBody>
      </p:sp>
      <p:cxnSp>
        <p:nvCxnSpPr>
          <p:cNvPr id="6" name="Straight Connector 5"/>
          <p:cNvCxnSpPr/>
          <p:nvPr/>
        </p:nvCxnSpPr>
        <p:spPr>
          <a:xfrm>
            <a:off x="0" y="925286"/>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304800" y="76200"/>
            <a:ext cx="8001000" cy="69668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2800" b="1" dirty="0" smtClean="0">
                <a:solidFill>
                  <a:schemeClr val="tx1"/>
                </a:solidFill>
                <a:latin typeface="Arial" panose="020B0604020202020204" pitchFamily="34" charset="0"/>
                <a:cs typeface="Arial" panose="020B0604020202020204" pitchFamily="34" charset="0"/>
              </a:rPr>
              <a:t>Probationary Period</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47136940"/>
      </p:ext>
    </p:extLst>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343" y="1066800"/>
            <a:ext cx="7913914" cy="5464679"/>
          </a:xfrm>
        </p:spPr>
        <p:txBody>
          <a:bodyPr>
            <a:normAutofit/>
          </a:bodyPr>
          <a:lstStyle/>
          <a:p>
            <a:pPr marL="0" indent="0" algn="just">
              <a:buNone/>
            </a:pPr>
            <a:r>
              <a:rPr lang="en-US" b="1" dirty="0" smtClean="0"/>
              <a:t>After the New Hire </a:t>
            </a:r>
            <a:endParaRPr lang="en-US" b="1" dirty="0"/>
          </a:p>
          <a:p>
            <a:pPr marL="0" indent="0" algn="just">
              <a:spcBef>
                <a:spcPts val="0"/>
              </a:spcBef>
              <a:buNone/>
            </a:pPr>
            <a:endParaRPr lang="en-US" b="1" dirty="0" smtClean="0"/>
          </a:p>
          <a:p>
            <a:pPr marL="0" indent="0" algn="just">
              <a:buNone/>
            </a:pPr>
            <a:r>
              <a:rPr lang="en-US" b="1" dirty="0"/>
              <a:t>Establish Performance Goals</a:t>
            </a:r>
          </a:p>
          <a:p>
            <a:pPr marL="0" indent="0" algn="just">
              <a:buNone/>
            </a:pPr>
            <a:r>
              <a:rPr lang="en-US" dirty="0"/>
              <a:t>Performance goals and objectives are what an employee can look to, and what a supervisor can look to in order to understand the desired outcome of each function of the job. </a:t>
            </a:r>
            <a:r>
              <a:rPr lang="en-US" dirty="0" smtClean="0"/>
              <a:t> Employees </a:t>
            </a:r>
            <a:r>
              <a:rPr lang="en-US" dirty="0"/>
              <a:t>and </a:t>
            </a:r>
            <a:r>
              <a:rPr lang="en-US" dirty="0" smtClean="0"/>
              <a:t>managers should </a:t>
            </a:r>
            <a:r>
              <a:rPr lang="en-US" dirty="0"/>
              <a:t>meet to clarify expected outcomes and set objectives that coordinate the employee's job to department and campus objectives. </a:t>
            </a:r>
            <a:r>
              <a:rPr lang="en-US" dirty="0" smtClean="0"/>
              <a:t> </a:t>
            </a:r>
          </a:p>
          <a:p>
            <a:pPr marL="0" indent="0" algn="just">
              <a:buNone/>
            </a:pPr>
            <a:endParaRPr lang="en-US" dirty="0" smtClean="0"/>
          </a:p>
          <a:p>
            <a:pPr marL="0" indent="0" algn="just">
              <a:buNone/>
            </a:pPr>
            <a:endParaRPr lang="en-US" b="1" dirty="0"/>
          </a:p>
          <a:p>
            <a:pPr marL="0" indent="0" algn="just">
              <a:buNone/>
            </a:pPr>
            <a:endParaRPr lang="en-US" dirty="0"/>
          </a:p>
          <a:p>
            <a:pPr marL="0" indent="0" algn="just">
              <a:buNone/>
            </a:pPr>
            <a:endParaRPr lang="en-US" b="1" dirty="0" smtClean="0"/>
          </a:p>
        </p:txBody>
      </p: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16</a:t>
            </a:fld>
            <a:endParaRPr lang="en-US"/>
          </a:p>
        </p:txBody>
      </p:sp>
      <p:cxnSp>
        <p:nvCxnSpPr>
          <p:cNvPr id="6" name="Straight Connector 5"/>
          <p:cNvCxnSpPr/>
          <p:nvPr/>
        </p:nvCxnSpPr>
        <p:spPr>
          <a:xfrm>
            <a:off x="0" y="925286"/>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304800" y="76200"/>
            <a:ext cx="8001000" cy="69668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3600" b="1" dirty="0" smtClean="0">
                <a:solidFill>
                  <a:schemeClr val="tx1"/>
                </a:solidFill>
                <a:latin typeface="Arial" panose="020B0604020202020204" pitchFamily="34" charset="0"/>
                <a:cs typeface="Arial" panose="020B0604020202020204" pitchFamily="34" charset="0"/>
              </a:rPr>
              <a:t>Probationary Period</a:t>
            </a:r>
            <a:endParaRPr lang="en-US" sz="4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728948693"/>
      </p:ext>
    </p:extLst>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343" y="1066800"/>
            <a:ext cx="7913914" cy="5464679"/>
          </a:xfrm>
        </p:spPr>
        <p:txBody>
          <a:bodyPr>
            <a:normAutofit/>
          </a:bodyPr>
          <a:lstStyle/>
          <a:p>
            <a:pPr marL="0" indent="0" algn="just">
              <a:buNone/>
            </a:pPr>
            <a:r>
              <a:rPr lang="en-US" b="1" dirty="0" smtClean="0"/>
              <a:t>After the New Hire </a:t>
            </a:r>
            <a:endParaRPr lang="en-US" b="1" dirty="0"/>
          </a:p>
          <a:p>
            <a:pPr marL="0" indent="0" algn="just">
              <a:spcBef>
                <a:spcPts val="0"/>
              </a:spcBef>
              <a:buNone/>
            </a:pPr>
            <a:endParaRPr lang="en-US" b="1" dirty="0" smtClean="0"/>
          </a:p>
          <a:p>
            <a:pPr marL="0" indent="0" algn="just">
              <a:buNone/>
            </a:pPr>
            <a:r>
              <a:rPr lang="en-US" b="1" dirty="0" smtClean="0"/>
              <a:t>Release </a:t>
            </a:r>
            <a:r>
              <a:rPr lang="en-US" b="1" dirty="0"/>
              <a:t>from Employment Prior to Career Status</a:t>
            </a:r>
          </a:p>
          <a:p>
            <a:pPr marL="0" indent="0" algn="just">
              <a:buNone/>
            </a:pPr>
            <a:r>
              <a:rPr lang="en-US" dirty="0"/>
              <a:t>At any time during the probationary period an employee may be released in accord with the appropriate personnel program/contract policy.</a:t>
            </a:r>
          </a:p>
          <a:p>
            <a:pPr marL="0" indent="0" algn="just">
              <a:buNone/>
            </a:pPr>
            <a:endParaRPr lang="en-US" dirty="0"/>
          </a:p>
          <a:p>
            <a:pPr marL="0" indent="0" algn="just">
              <a:buNone/>
            </a:pPr>
            <a:r>
              <a:rPr lang="en-US" b="1" dirty="0"/>
              <a:t>Extension of Probationary Period</a:t>
            </a:r>
          </a:p>
          <a:p>
            <a:pPr marL="0" indent="0" algn="just">
              <a:buNone/>
            </a:pPr>
            <a:r>
              <a:rPr lang="en-US" dirty="0"/>
              <a:t>Under appropriate circumstances, </a:t>
            </a:r>
            <a:r>
              <a:rPr lang="en-US" dirty="0" smtClean="0"/>
              <a:t>the </a:t>
            </a:r>
            <a:r>
              <a:rPr lang="en-US" dirty="0"/>
              <a:t>probationary period may be extended at the discretion of the </a:t>
            </a:r>
            <a:r>
              <a:rPr lang="en-US" dirty="0" smtClean="0"/>
              <a:t>staff personnel unit.    </a:t>
            </a:r>
            <a:endParaRPr lang="en-US" dirty="0"/>
          </a:p>
          <a:p>
            <a:pPr marL="0" indent="0" algn="just">
              <a:buNone/>
            </a:pPr>
            <a:endParaRPr lang="en-US" b="1" dirty="0"/>
          </a:p>
          <a:p>
            <a:pPr marL="0" indent="0" algn="just">
              <a:buNone/>
            </a:pPr>
            <a:endParaRPr lang="en-US" dirty="0"/>
          </a:p>
          <a:p>
            <a:pPr marL="0" indent="0" algn="just">
              <a:buNone/>
            </a:pPr>
            <a:endParaRPr lang="en-US" b="1" dirty="0" smtClean="0"/>
          </a:p>
        </p:txBody>
      </p: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17</a:t>
            </a:fld>
            <a:endParaRPr lang="en-US"/>
          </a:p>
        </p:txBody>
      </p:sp>
      <p:cxnSp>
        <p:nvCxnSpPr>
          <p:cNvPr id="6" name="Straight Connector 5"/>
          <p:cNvCxnSpPr/>
          <p:nvPr/>
        </p:nvCxnSpPr>
        <p:spPr>
          <a:xfrm>
            <a:off x="0" y="925286"/>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304800" y="76200"/>
            <a:ext cx="8001000" cy="69668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US" sz="2800" b="1" dirty="0" smtClean="0">
                <a:solidFill>
                  <a:schemeClr val="tx1"/>
                </a:solidFill>
                <a:latin typeface="Arial" panose="020B0604020202020204" pitchFamily="34" charset="0"/>
                <a:cs typeface="Arial" panose="020B0604020202020204" pitchFamily="34" charset="0"/>
              </a:rPr>
              <a:t>Probationary Period</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30393698"/>
      </p:ext>
    </p:extLst>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81000" y="1066800"/>
            <a:ext cx="8597348" cy="549302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0" dirty="0" smtClean="0">
                <a:latin typeface="Arial" panose="020B0604020202020204" pitchFamily="34" charset="0"/>
                <a:cs typeface="Arial" panose="020B0604020202020204" pitchFamily="34" charset="0"/>
              </a:rPr>
              <a:t>Performance Appraisal</a:t>
            </a:r>
          </a:p>
          <a:p>
            <a:pPr marL="0" indent="0" algn="just">
              <a:buFont typeface="Arial" pitchFamily="34" charset="0"/>
              <a:buNone/>
            </a:pPr>
            <a:endParaRPr lang="en-US" sz="2400" b="0" dirty="0" smtClean="0">
              <a:latin typeface="Arial" panose="020B0604020202020204" pitchFamily="34" charset="0"/>
              <a:cs typeface="Arial" panose="020B0604020202020204" pitchFamily="34" charset="0"/>
            </a:endParaRPr>
          </a:p>
          <a:p>
            <a:pPr marL="0" indent="0" algn="just">
              <a:buNone/>
            </a:pPr>
            <a:r>
              <a:rPr lang="en-US" sz="2400" b="0" dirty="0">
                <a:latin typeface="Arial" panose="020B0604020202020204" pitchFamily="34" charset="0"/>
                <a:cs typeface="Arial" panose="020B0604020202020204" pitchFamily="34" charset="0"/>
              </a:rPr>
              <a:t>A formal performance review must be conducted each year </a:t>
            </a:r>
            <a:r>
              <a:rPr lang="en-US" sz="2400" b="0" dirty="0" smtClean="0">
                <a:latin typeface="Arial" panose="020B0604020202020204" pitchFamily="34" charset="0"/>
                <a:cs typeface="Arial" panose="020B0604020202020204" pitchFamily="34" charset="0"/>
              </a:rPr>
              <a:t>consisting </a:t>
            </a:r>
            <a:r>
              <a:rPr lang="en-US" sz="2400" b="0" dirty="0">
                <a:latin typeface="Arial" panose="020B0604020202020204" pitchFamily="34" charset="0"/>
                <a:cs typeface="Arial" panose="020B0604020202020204" pitchFamily="34" charset="0"/>
              </a:rPr>
              <a:t>of </a:t>
            </a:r>
            <a:r>
              <a:rPr lang="en-US" sz="2400" b="0" dirty="0" smtClean="0">
                <a:latin typeface="Arial" panose="020B0604020202020204" pitchFamily="34" charset="0"/>
                <a:cs typeface="Arial" panose="020B0604020202020204" pitchFamily="34" charset="0"/>
              </a:rPr>
              <a:t>discussions </a:t>
            </a:r>
            <a:r>
              <a:rPr lang="en-US" sz="2400" b="0" dirty="0">
                <a:latin typeface="Arial" panose="020B0604020202020204" pitchFamily="34" charset="0"/>
                <a:cs typeface="Arial" panose="020B0604020202020204" pitchFamily="34" charset="0"/>
              </a:rPr>
              <a:t>between the supervisor and the staff member and a written record of the appraisal. </a:t>
            </a:r>
            <a:endParaRPr lang="en-US" sz="2400" b="0" dirty="0" smtClean="0">
              <a:latin typeface="Arial" panose="020B0604020202020204" pitchFamily="34" charset="0"/>
              <a:cs typeface="Arial" panose="020B0604020202020204" pitchFamily="34" charset="0"/>
            </a:endParaRPr>
          </a:p>
          <a:p>
            <a:pPr marL="0" indent="0" algn="just">
              <a:buNone/>
            </a:pPr>
            <a:endParaRPr lang="en-US" sz="2400" b="0" dirty="0">
              <a:latin typeface="Arial" panose="020B0604020202020204" pitchFamily="34" charset="0"/>
              <a:cs typeface="Arial" panose="020B0604020202020204" pitchFamily="34" charset="0"/>
            </a:endParaRPr>
          </a:p>
          <a:p>
            <a:pPr marL="0" indent="0" algn="just">
              <a:buNone/>
            </a:pPr>
            <a:r>
              <a:rPr lang="en-US" sz="2400" b="0" dirty="0" smtClean="0">
                <a:latin typeface="Arial" panose="020B0604020202020204" pitchFamily="34" charset="0"/>
                <a:cs typeface="Arial" panose="020B0604020202020204" pitchFamily="34" charset="0"/>
              </a:rPr>
              <a:t>Discussions </a:t>
            </a:r>
            <a:r>
              <a:rPr lang="en-US" sz="2400" b="0" dirty="0">
                <a:latin typeface="Arial" panose="020B0604020202020204" pitchFamily="34" charset="0"/>
                <a:cs typeface="Arial" panose="020B0604020202020204" pitchFamily="34" charset="0"/>
              </a:rPr>
              <a:t>should occur more frequently if needed, such as when </a:t>
            </a:r>
            <a:r>
              <a:rPr lang="en-US" sz="2400" b="0" dirty="0" smtClean="0">
                <a:latin typeface="Arial" panose="020B0604020202020204" pitchFamily="34" charset="0"/>
                <a:cs typeface="Arial" panose="020B0604020202020204" pitchFamily="34" charset="0"/>
              </a:rPr>
              <a:t>new </a:t>
            </a:r>
            <a:r>
              <a:rPr lang="en-US" sz="2400" b="0" dirty="0">
                <a:latin typeface="Arial" panose="020B0604020202020204" pitchFamily="34" charset="0"/>
                <a:cs typeface="Arial" panose="020B0604020202020204" pitchFamily="34" charset="0"/>
              </a:rPr>
              <a:t>objectives are developed, or if the staff member requires a more structured approach in order to encourage improved performance.  </a:t>
            </a:r>
            <a:endParaRPr lang="en-US" sz="2400" b="0" dirty="0" smtClean="0">
              <a:latin typeface="Arial" panose="020B0604020202020204" pitchFamily="34" charset="0"/>
              <a:cs typeface="Arial" panose="020B0604020202020204" pitchFamily="34" charset="0"/>
            </a:endParaRPr>
          </a:p>
          <a:p>
            <a:pPr marL="0" indent="0" algn="just">
              <a:buNone/>
            </a:pPr>
            <a:endParaRPr lang="en-US" sz="2400" b="0" i="1" dirty="0">
              <a:latin typeface="Arial" panose="020B0604020202020204" pitchFamily="34" charset="0"/>
              <a:cs typeface="Arial" panose="020B0604020202020204" pitchFamily="34" charset="0"/>
            </a:endParaRPr>
          </a:p>
          <a:p>
            <a:pPr marL="0" indent="0" algn="just">
              <a:buNone/>
            </a:pPr>
            <a:r>
              <a:rPr lang="en-US" sz="2400" b="0" u="sng" dirty="0" smtClean="0">
                <a:latin typeface="Arial" panose="020B0604020202020204" pitchFamily="34" charset="0"/>
                <a:cs typeface="Arial" panose="020B0604020202020204" pitchFamily="34" charset="0"/>
              </a:rPr>
              <a:t>The </a:t>
            </a:r>
            <a:r>
              <a:rPr lang="en-US" sz="2400" b="0" u="sng" dirty="0">
                <a:latin typeface="Arial" panose="020B0604020202020204" pitchFamily="34" charset="0"/>
                <a:cs typeface="Arial" panose="020B0604020202020204" pitchFamily="34" charset="0"/>
              </a:rPr>
              <a:t>content of the formal appraisal </a:t>
            </a:r>
            <a:r>
              <a:rPr lang="en-US" sz="2400" b="0" u="sng" dirty="0" smtClean="0">
                <a:latin typeface="Arial" panose="020B0604020202020204" pitchFamily="34" charset="0"/>
                <a:cs typeface="Arial" panose="020B0604020202020204" pitchFamily="34" charset="0"/>
              </a:rPr>
              <a:t>should </a:t>
            </a:r>
            <a:r>
              <a:rPr lang="en-US" sz="2400" b="0" u="sng" dirty="0">
                <a:latin typeface="Arial" panose="020B0604020202020204" pitchFamily="34" charset="0"/>
                <a:cs typeface="Arial" panose="020B0604020202020204" pitchFamily="34" charset="0"/>
              </a:rPr>
              <a:t>not be a </a:t>
            </a:r>
            <a:r>
              <a:rPr lang="en-US" sz="2400" b="0" u="sng" dirty="0" smtClean="0">
                <a:latin typeface="Arial" panose="020B0604020202020204" pitchFamily="34" charset="0"/>
                <a:cs typeface="Arial" panose="020B0604020202020204" pitchFamily="34" charset="0"/>
              </a:rPr>
              <a:t>surprise.</a:t>
            </a:r>
          </a:p>
          <a:p>
            <a:pPr marL="0" indent="0" algn="just">
              <a:buNone/>
            </a:pPr>
            <a:endParaRPr lang="en-US" sz="2400" b="0" dirty="0" smtClean="0">
              <a:latin typeface="Arial" panose="020B0604020202020204" pitchFamily="34" charset="0"/>
              <a:cs typeface="Arial" panose="020B0604020202020204" pitchFamily="34" charset="0"/>
            </a:endParaRPr>
          </a:p>
          <a:p>
            <a:pPr marL="0" indent="0" algn="just">
              <a:buNone/>
            </a:pPr>
            <a:endParaRPr lang="en-US" sz="2400" b="0" dirty="0">
              <a:latin typeface="Arial" panose="020B0604020202020204" pitchFamily="34" charset="0"/>
              <a:cs typeface="Arial" panose="020B0604020202020204" pitchFamily="34" charset="0"/>
            </a:endParaRPr>
          </a:p>
          <a:p>
            <a:pPr marL="0" indent="0" algn="just">
              <a:buFont typeface="Arial" pitchFamily="34" charset="0"/>
              <a:buNone/>
            </a:pPr>
            <a:endParaRPr lang="en-US" sz="2400" b="0" dirty="0" smtClean="0">
              <a:latin typeface="Arial" panose="020B0604020202020204" pitchFamily="34" charset="0"/>
              <a:cs typeface="Arial" panose="020B0604020202020204" pitchFamily="34" charset="0"/>
            </a:endParaRPr>
          </a:p>
        </p:txBody>
      </p:sp>
      <p:sp>
        <p:nvSpPr>
          <p:cNvPr id="8"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9" name="Straight Connector 8"/>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18</a:t>
            </a:fld>
            <a:endParaRPr lang="en-US"/>
          </a:p>
        </p:txBody>
      </p:sp>
    </p:spTree>
    <p:extLst>
      <p:ext uri="{BB962C8B-B14F-4D97-AF65-F5344CB8AC3E}">
        <p14:creationId xmlns:p14="http://schemas.microsoft.com/office/powerpoint/2010/main" xmlns="" val="1903367899"/>
      </p:ext>
    </p:extLst>
  </p:cSld>
  <p:clrMapOvr>
    <a:masterClrMapping/>
  </p:clrMapOvr>
  <p:transition spd="med">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18052" y="1060174"/>
            <a:ext cx="7924800"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200" b="1" dirty="0" smtClean="0">
                <a:latin typeface="Arial" panose="020B0604020202020204" pitchFamily="34" charset="0"/>
                <a:cs typeface="Arial" panose="020B0604020202020204" pitchFamily="34" charset="0"/>
              </a:rPr>
              <a:t>Performance Appraisal</a:t>
            </a:r>
          </a:p>
          <a:p>
            <a:pPr marL="0" indent="0">
              <a:buFont typeface="Arial" pitchFamily="34" charset="0"/>
              <a:buNone/>
            </a:pPr>
            <a:endParaRPr lang="en-US" sz="2000" dirty="0" smtClean="0">
              <a:latin typeface="Arial" panose="020B0604020202020204" pitchFamily="34" charset="0"/>
              <a:cs typeface="Arial" panose="020B0604020202020204" pitchFamily="34" charset="0"/>
            </a:endParaRPr>
          </a:p>
          <a:p>
            <a:pPr marL="0" indent="0">
              <a:buNone/>
            </a:pPr>
            <a:r>
              <a:rPr lang="en-US" sz="2400" b="1" dirty="0" smtClean="0">
                <a:latin typeface="Arial" panose="020B0604020202020204" pitchFamily="34" charset="0"/>
                <a:cs typeface="Arial" panose="020B0604020202020204" pitchFamily="34" charset="0"/>
              </a:rPr>
              <a:t>Guidelines</a:t>
            </a:r>
            <a:endParaRPr lang="en-US" sz="2000" b="1" dirty="0" smtClean="0">
              <a:latin typeface="Arial" panose="020B0604020202020204" pitchFamily="34" charset="0"/>
              <a:cs typeface="Arial" panose="020B0604020202020204" pitchFamily="34" charset="0"/>
            </a:endParaRPr>
          </a:p>
          <a:p>
            <a:pPr>
              <a:spcBef>
                <a:spcPts val="0"/>
              </a:spcBef>
              <a:spcAft>
                <a:spcPts val="600"/>
              </a:spcAft>
            </a:pPr>
            <a:r>
              <a:rPr lang="en-US" sz="2400" b="0" dirty="0">
                <a:latin typeface="Arial" panose="020B0604020202020204" pitchFamily="34" charset="0"/>
                <a:cs typeface="Arial" panose="020B0604020202020204" pitchFamily="34" charset="0"/>
              </a:rPr>
              <a:t>Frequent </a:t>
            </a:r>
            <a:r>
              <a:rPr lang="en-US" sz="2400" b="0" dirty="0" smtClean="0">
                <a:latin typeface="Arial" panose="020B0604020202020204" pitchFamily="34" charset="0"/>
                <a:cs typeface="Arial" panose="020B0604020202020204" pitchFamily="34" charset="0"/>
              </a:rPr>
              <a:t>Communication Throughout the Year</a:t>
            </a:r>
            <a:endParaRPr lang="en-US" sz="2400" b="0" dirty="0">
              <a:latin typeface="Arial" panose="020B0604020202020204" pitchFamily="34" charset="0"/>
              <a:cs typeface="Arial" panose="020B0604020202020204" pitchFamily="34" charset="0"/>
            </a:endParaRPr>
          </a:p>
          <a:p>
            <a:pPr>
              <a:spcBef>
                <a:spcPts val="0"/>
              </a:spcBef>
              <a:spcAft>
                <a:spcPts val="600"/>
              </a:spcAft>
            </a:pPr>
            <a:r>
              <a:rPr lang="en-US" sz="2400" b="0" dirty="0">
                <a:latin typeface="Arial" panose="020B0604020202020204" pitchFamily="34" charset="0"/>
                <a:cs typeface="Arial" panose="020B0604020202020204" pitchFamily="34" charset="0"/>
              </a:rPr>
              <a:t>Judge Your Own Performance</a:t>
            </a:r>
          </a:p>
          <a:p>
            <a:pPr>
              <a:spcBef>
                <a:spcPts val="0"/>
              </a:spcBef>
              <a:spcAft>
                <a:spcPts val="600"/>
              </a:spcAft>
            </a:pPr>
            <a:r>
              <a:rPr lang="en-US" sz="2400" b="0" dirty="0">
                <a:latin typeface="Arial" panose="020B0604020202020204" pitchFamily="34" charset="0"/>
                <a:cs typeface="Arial" panose="020B0604020202020204" pitchFamily="34" charset="0"/>
              </a:rPr>
              <a:t>Warm-Up Period</a:t>
            </a:r>
          </a:p>
          <a:p>
            <a:pPr>
              <a:spcBef>
                <a:spcPts val="0"/>
              </a:spcBef>
              <a:spcAft>
                <a:spcPts val="600"/>
              </a:spcAft>
            </a:pPr>
            <a:r>
              <a:rPr lang="en-US" sz="2400" b="0" dirty="0">
                <a:latin typeface="Arial" panose="020B0604020202020204" pitchFamily="34" charset="0"/>
                <a:cs typeface="Arial" panose="020B0604020202020204" pitchFamily="34" charset="0"/>
              </a:rPr>
              <a:t>Be Candid &amp; Be Specific</a:t>
            </a:r>
          </a:p>
          <a:p>
            <a:pPr>
              <a:spcBef>
                <a:spcPts val="0"/>
              </a:spcBef>
              <a:spcAft>
                <a:spcPts val="600"/>
              </a:spcAft>
            </a:pPr>
            <a:r>
              <a:rPr lang="en-US" sz="2400" b="0" dirty="0">
                <a:latin typeface="Arial" panose="020B0604020202020204" pitchFamily="34" charset="0"/>
                <a:cs typeface="Arial" panose="020B0604020202020204" pitchFamily="34" charset="0"/>
              </a:rPr>
              <a:t>Build on Strengths</a:t>
            </a:r>
          </a:p>
          <a:p>
            <a:pPr>
              <a:spcBef>
                <a:spcPts val="0"/>
              </a:spcBef>
              <a:spcAft>
                <a:spcPts val="600"/>
              </a:spcAft>
            </a:pPr>
            <a:r>
              <a:rPr lang="en-US" sz="2400" b="0" dirty="0">
                <a:latin typeface="Arial" panose="020B0604020202020204" pitchFamily="34" charset="0"/>
                <a:cs typeface="Arial" panose="020B0604020202020204" pitchFamily="34" charset="0"/>
              </a:rPr>
              <a:t>Be a Positive Listener</a:t>
            </a:r>
          </a:p>
          <a:p>
            <a:pPr>
              <a:spcBef>
                <a:spcPts val="0"/>
              </a:spcBef>
              <a:spcAft>
                <a:spcPts val="600"/>
              </a:spcAft>
            </a:pPr>
            <a:r>
              <a:rPr lang="en-US" sz="2400" b="0" dirty="0">
                <a:latin typeface="Arial" panose="020B0604020202020204" pitchFamily="34" charset="0"/>
                <a:cs typeface="Arial" panose="020B0604020202020204" pitchFamily="34" charset="0"/>
              </a:rPr>
              <a:t>Judge Performance - Not the Person</a:t>
            </a:r>
          </a:p>
          <a:p>
            <a:pPr marL="0" indent="0">
              <a:buNone/>
            </a:pPr>
            <a:endParaRPr lang="en-US" sz="1800" b="1" dirty="0" smtClean="0">
              <a:latin typeface="Arial" panose="020B0604020202020204" pitchFamily="34" charset="0"/>
              <a:cs typeface="Arial" panose="020B0604020202020204" pitchFamily="34" charset="0"/>
            </a:endParaRPr>
          </a:p>
          <a:p>
            <a:pPr marL="0" indent="0">
              <a:buNone/>
            </a:pPr>
            <a:endParaRPr lang="en-US" sz="800" dirty="0">
              <a:latin typeface="Arial" panose="020B0604020202020204" pitchFamily="34" charset="0"/>
              <a:cs typeface="Arial" panose="020B0604020202020204" pitchFamily="34" charset="0"/>
            </a:endParaRPr>
          </a:p>
          <a:p>
            <a:pPr marL="0" indent="0">
              <a:buFont typeface="Arial" pitchFamily="34" charset="0"/>
              <a:buNone/>
            </a:pPr>
            <a:endParaRPr lang="en-US" sz="600" dirty="0" smtClean="0">
              <a:latin typeface="Arial" panose="020B0604020202020204" pitchFamily="34" charset="0"/>
              <a:cs typeface="Arial" panose="020B0604020202020204" pitchFamily="34" charset="0"/>
            </a:endParaRPr>
          </a:p>
        </p:txBody>
      </p:sp>
      <p:sp>
        <p:nvSpPr>
          <p:cNvPr id="8"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latin typeface="Arial" panose="020B0604020202020204" pitchFamily="34" charset="0"/>
                <a:cs typeface="Arial" panose="020B0604020202020204" pitchFamily="34" charset="0"/>
              </a:rPr>
              <a:t>Performance Management</a:t>
            </a:r>
            <a:endParaRPr lang="en-US" sz="3600" dirty="0">
              <a:latin typeface="Arial" panose="020B0604020202020204" pitchFamily="34" charset="0"/>
              <a:cs typeface="Arial" panose="020B0604020202020204" pitchFamily="34" charset="0"/>
            </a:endParaRPr>
          </a:p>
        </p:txBody>
      </p:sp>
      <p:cxnSp>
        <p:nvCxnSpPr>
          <p:cNvPr id="9" name="Straight Connector 8"/>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19</a:t>
            </a:fld>
            <a:endParaRPr lang="en-US"/>
          </a:p>
        </p:txBody>
      </p:sp>
    </p:spTree>
    <p:extLst>
      <p:ext uri="{BB962C8B-B14F-4D97-AF65-F5344CB8AC3E}">
        <p14:creationId xmlns:p14="http://schemas.microsoft.com/office/powerpoint/2010/main" xmlns="" val="2741508603"/>
      </p:ext>
    </p:extLst>
  </p:cSld>
  <p:clrMapOvr>
    <a:masterClrMapping/>
  </p:clrMapOvr>
  <p:transition spd="med">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14739" y="1066800"/>
            <a:ext cx="7924800" cy="5410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b="1" dirty="0" smtClean="0">
                <a:latin typeface="Arial" panose="020B0604020202020204" pitchFamily="34" charset="0"/>
                <a:cs typeface="Arial" panose="020B0604020202020204" pitchFamily="34" charset="0"/>
              </a:rPr>
              <a:t>Performance Appraisal</a:t>
            </a:r>
          </a:p>
          <a:p>
            <a:pPr marL="0" indent="0" algn="ctr">
              <a:buNone/>
            </a:pPr>
            <a:r>
              <a:rPr lang="en-US" sz="2400" b="1" dirty="0" smtClean="0">
                <a:latin typeface="Arial" panose="020B0604020202020204" pitchFamily="34" charset="0"/>
                <a:cs typeface="Arial" panose="020B0604020202020204" pitchFamily="34" charset="0"/>
              </a:rPr>
              <a:t>Assignment </a:t>
            </a:r>
            <a:r>
              <a:rPr lang="en-US" sz="2400" b="1" dirty="0">
                <a:latin typeface="Arial" panose="020B0604020202020204" pitchFamily="34" charset="0"/>
                <a:cs typeface="Arial" panose="020B0604020202020204" pitchFamily="34" charset="0"/>
              </a:rPr>
              <a:t>of Overall Performance </a:t>
            </a:r>
            <a:r>
              <a:rPr lang="en-US" sz="2400" b="1" dirty="0" smtClean="0">
                <a:latin typeface="Arial" panose="020B0604020202020204" pitchFamily="34" charset="0"/>
                <a:cs typeface="Arial" panose="020B0604020202020204" pitchFamily="34" charset="0"/>
              </a:rPr>
              <a:t>Rating</a:t>
            </a:r>
          </a:p>
          <a:p>
            <a:pPr marL="0" indent="0" algn="ctr">
              <a:buNone/>
            </a:pPr>
            <a:endParaRPr lang="en-US" sz="2400" b="1" dirty="0" smtClean="0">
              <a:latin typeface="Arial" panose="020B0604020202020204" pitchFamily="34" charset="0"/>
              <a:cs typeface="Arial" panose="020B0604020202020204" pitchFamily="34" charset="0"/>
            </a:endParaRPr>
          </a:p>
          <a:p>
            <a:pPr marL="0" indent="0">
              <a:spcBef>
                <a:spcPts val="0"/>
              </a:spcBef>
              <a:spcAft>
                <a:spcPts val="1200"/>
              </a:spcAft>
              <a:buNone/>
            </a:pPr>
            <a:r>
              <a:rPr lang="en-US" sz="2400" dirty="0" smtClean="0">
                <a:latin typeface="Arial" panose="020B0604020202020204" pitchFamily="34" charset="0"/>
                <a:cs typeface="Arial" panose="020B0604020202020204" pitchFamily="34" charset="0"/>
              </a:rPr>
              <a:t>Overall performance ratings are qualified by four areas: </a:t>
            </a:r>
          </a:p>
          <a:p>
            <a:pPr>
              <a:spcBef>
                <a:spcPts val="0"/>
              </a:spcBef>
              <a:spcAft>
                <a:spcPts val="1200"/>
              </a:spcAft>
              <a:buFont typeface="+mj-lt"/>
              <a:buAutoNum type="arabicPeriod"/>
            </a:pPr>
            <a:r>
              <a:rPr lang="en-US" sz="2400" b="0" dirty="0" smtClean="0">
                <a:latin typeface="Arial" panose="020B0604020202020204" pitchFamily="34" charset="0"/>
                <a:cs typeface="Arial" panose="020B0604020202020204" pitchFamily="34" charset="0"/>
              </a:rPr>
              <a:t>Exceeds Job Expectations</a:t>
            </a:r>
          </a:p>
          <a:p>
            <a:pPr>
              <a:spcBef>
                <a:spcPts val="0"/>
              </a:spcBef>
              <a:spcAft>
                <a:spcPts val="1200"/>
              </a:spcAft>
              <a:buFont typeface="+mj-lt"/>
              <a:buAutoNum type="arabicPeriod"/>
            </a:pPr>
            <a:r>
              <a:rPr lang="en-US" sz="2400" b="0" dirty="0" smtClean="0">
                <a:latin typeface="Arial" panose="020B0604020202020204" pitchFamily="34" charset="0"/>
                <a:cs typeface="Arial" panose="020B0604020202020204" pitchFamily="34" charset="0"/>
              </a:rPr>
              <a:t>Meets Job Expectations</a:t>
            </a:r>
          </a:p>
          <a:p>
            <a:pPr>
              <a:spcBef>
                <a:spcPts val="0"/>
              </a:spcBef>
              <a:spcAft>
                <a:spcPts val="1200"/>
              </a:spcAft>
              <a:buFont typeface="+mj-lt"/>
              <a:buAutoNum type="arabicPeriod"/>
            </a:pPr>
            <a:r>
              <a:rPr lang="en-US" sz="2400" b="0" dirty="0" smtClean="0">
                <a:latin typeface="Arial" panose="020B0604020202020204" pitchFamily="34" charset="0"/>
                <a:cs typeface="Arial" panose="020B0604020202020204" pitchFamily="34" charset="0"/>
              </a:rPr>
              <a:t>Partially Meets Job Expectations </a:t>
            </a:r>
          </a:p>
          <a:p>
            <a:pPr>
              <a:spcBef>
                <a:spcPts val="0"/>
              </a:spcBef>
              <a:spcAft>
                <a:spcPts val="1200"/>
              </a:spcAft>
              <a:buFont typeface="+mj-lt"/>
              <a:buAutoNum type="arabicPeriod"/>
            </a:pPr>
            <a:r>
              <a:rPr lang="en-US" sz="2400" b="0" dirty="0" smtClean="0">
                <a:latin typeface="Arial" panose="020B0604020202020204" pitchFamily="34" charset="0"/>
                <a:cs typeface="Arial" panose="020B0604020202020204" pitchFamily="34" charset="0"/>
              </a:rPr>
              <a:t>Does Not Meet Job Expectations  </a:t>
            </a:r>
          </a:p>
          <a:p>
            <a:pPr marL="0" indent="0">
              <a:buNone/>
            </a:pPr>
            <a:endParaRPr lang="en-US" sz="2400" dirty="0" smtClean="0">
              <a:latin typeface="Arial" panose="020B0604020202020204" pitchFamily="34" charset="0"/>
              <a:cs typeface="Arial" panose="020B0604020202020204" pitchFamily="34" charset="0"/>
            </a:endParaRPr>
          </a:p>
        </p:txBody>
      </p:sp>
      <p:sp>
        <p:nvSpPr>
          <p:cNvPr id="8"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9" name="Straight Connector 8"/>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20</a:t>
            </a:fld>
            <a:endParaRPr lang="en-US"/>
          </a:p>
        </p:txBody>
      </p:sp>
    </p:spTree>
    <p:extLst>
      <p:ext uri="{BB962C8B-B14F-4D97-AF65-F5344CB8AC3E}">
        <p14:creationId xmlns:p14="http://schemas.microsoft.com/office/powerpoint/2010/main" xmlns="" val="3665137879"/>
      </p:ext>
    </p:extLst>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609600" y="914400"/>
            <a:ext cx="79248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a:xfrm>
            <a:off x="152400" y="1066800"/>
            <a:ext cx="8763000" cy="56388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dirty="0" smtClean="0">
                <a:latin typeface="Arial" panose="020B0604020202020204" pitchFamily="34" charset="0"/>
                <a:cs typeface="Arial" panose="020B0604020202020204" pitchFamily="34" charset="0"/>
              </a:rPr>
              <a:t>The Appraisal </a:t>
            </a:r>
            <a:r>
              <a:rPr lang="en-US" sz="2400" dirty="0">
                <a:latin typeface="Arial" panose="020B0604020202020204" pitchFamily="34" charset="0"/>
                <a:cs typeface="Arial" panose="020B0604020202020204" pitchFamily="34" charset="0"/>
              </a:rPr>
              <a:t>Discussion</a:t>
            </a:r>
          </a:p>
          <a:p>
            <a:pPr marL="0" indent="0" algn="just">
              <a:buNone/>
            </a:pPr>
            <a:endParaRPr lang="en-US" sz="2400" dirty="0">
              <a:latin typeface="Arial" panose="020B0604020202020204" pitchFamily="34" charset="0"/>
              <a:cs typeface="Arial" panose="020B0604020202020204" pitchFamily="34" charset="0"/>
            </a:endParaRPr>
          </a:p>
          <a:p>
            <a:pPr marL="0" indent="0" algn="just">
              <a:spcBef>
                <a:spcPts val="0"/>
              </a:spcBef>
              <a:spcAft>
                <a:spcPts val="1200"/>
              </a:spcAft>
              <a:buNone/>
            </a:pPr>
            <a:r>
              <a:rPr lang="en-US" sz="2400" dirty="0" smtClean="0">
                <a:latin typeface="Arial" panose="020B0604020202020204" pitchFamily="34" charset="0"/>
                <a:cs typeface="Arial" panose="020B0604020202020204" pitchFamily="34" charset="0"/>
              </a:rPr>
              <a:t>Discussion Tips</a:t>
            </a:r>
          </a:p>
          <a:p>
            <a:pPr algn="just">
              <a:spcBef>
                <a:spcPts val="0"/>
              </a:spcBef>
              <a:spcAft>
                <a:spcPts val="1200"/>
              </a:spcAft>
            </a:pPr>
            <a:r>
              <a:rPr lang="en-US" sz="2000" b="0" dirty="0" smtClean="0">
                <a:latin typeface="Arial" panose="020B0604020202020204" pitchFamily="34" charset="0"/>
                <a:cs typeface="Arial" panose="020B0604020202020204" pitchFamily="34" charset="0"/>
              </a:rPr>
              <a:t>Clearly </a:t>
            </a:r>
            <a:r>
              <a:rPr lang="en-US" sz="2000" b="0" dirty="0">
                <a:latin typeface="Arial" panose="020B0604020202020204" pitchFamily="34" charset="0"/>
                <a:cs typeface="Arial" panose="020B0604020202020204" pitchFamily="34" charset="0"/>
              </a:rPr>
              <a:t>state the purpose of the meeting and explain the </a:t>
            </a:r>
            <a:r>
              <a:rPr lang="en-US" sz="2000" b="0" dirty="0" smtClean="0">
                <a:latin typeface="Arial" panose="020B0604020202020204" pitchFamily="34" charset="0"/>
                <a:cs typeface="Arial" panose="020B0604020202020204" pitchFamily="34" charset="0"/>
              </a:rPr>
              <a:t>process</a:t>
            </a:r>
          </a:p>
          <a:p>
            <a:pPr algn="just">
              <a:spcBef>
                <a:spcPts val="0"/>
              </a:spcBef>
              <a:spcAft>
                <a:spcPts val="1200"/>
              </a:spcAft>
            </a:pPr>
            <a:r>
              <a:rPr lang="en-US" sz="2000" b="0" dirty="0" smtClean="0">
                <a:latin typeface="Arial" panose="020B0604020202020204" pitchFamily="34" charset="0"/>
                <a:cs typeface="Arial" panose="020B0604020202020204" pitchFamily="34" charset="0"/>
              </a:rPr>
              <a:t>Tell </a:t>
            </a:r>
            <a:r>
              <a:rPr lang="en-US" sz="2000" b="0" dirty="0">
                <a:latin typeface="Arial" panose="020B0604020202020204" pitchFamily="34" charset="0"/>
                <a:cs typeface="Arial" panose="020B0604020202020204" pitchFamily="34" charset="0"/>
              </a:rPr>
              <a:t>staff member what can come out of meeting, including future assignments, clear communication, and increased </a:t>
            </a:r>
            <a:r>
              <a:rPr lang="en-US" sz="2000" b="0" dirty="0" smtClean="0">
                <a:latin typeface="Arial" panose="020B0604020202020204" pitchFamily="34" charset="0"/>
                <a:cs typeface="Arial" panose="020B0604020202020204" pitchFamily="34" charset="0"/>
              </a:rPr>
              <a:t>duties</a:t>
            </a:r>
          </a:p>
          <a:p>
            <a:pPr algn="just">
              <a:spcBef>
                <a:spcPts val="0"/>
              </a:spcBef>
              <a:spcAft>
                <a:spcPts val="1200"/>
              </a:spcAft>
            </a:pPr>
            <a:r>
              <a:rPr lang="en-US" sz="2000" b="0" dirty="0" smtClean="0">
                <a:latin typeface="Arial" panose="020B0604020202020204" pitchFamily="34" charset="0"/>
                <a:cs typeface="Arial" panose="020B0604020202020204" pitchFamily="34" charset="0"/>
              </a:rPr>
              <a:t>Help </a:t>
            </a:r>
            <a:r>
              <a:rPr lang="en-US" sz="2000" b="0" dirty="0">
                <a:latin typeface="Arial" panose="020B0604020202020204" pitchFamily="34" charset="0"/>
                <a:cs typeface="Arial" panose="020B0604020202020204" pitchFamily="34" charset="0"/>
              </a:rPr>
              <a:t>the staff member feel at ease and </a:t>
            </a:r>
            <a:r>
              <a:rPr lang="en-US" sz="2000" b="0" dirty="0" smtClean="0">
                <a:latin typeface="Arial" panose="020B0604020202020204" pitchFamily="34" charset="0"/>
                <a:cs typeface="Arial" panose="020B0604020202020204" pitchFamily="34" charset="0"/>
              </a:rPr>
              <a:t>receptive</a:t>
            </a:r>
          </a:p>
          <a:p>
            <a:pPr marL="0" algn="just">
              <a:spcBef>
                <a:spcPts val="0"/>
              </a:spcBef>
              <a:spcAft>
                <a:spcPts val="800"/>
              </a:spcAft>
            </a:pPr>
            <a:r>
              <a:rPr lang="en-US" sz="2000" b="0" dirty="0">
                <a:latin typeface="Arial" panose="020B0604020202020204" pitchFamily="34" charset="0"/>
                <a:cs typeface="Arial" panose="020B0604020202020204" pitchFamily="34" charset="0"/>
              </a:rPr>
              <a:t>Avoid criticism of personality or personal traits</a:t>
            </a:r>
          </a:p>
          <a:p>
            <a:pPr marL="0" algn="just">
              <a:spcBef>
                <a:spcPts val="0"/>
              </a:spcBef>
              <a:spcAft>
                <a:spcPts val="800"/>
              </a:spcAft>
            </a:pPr>
            <a:r>
              <a:rPr lang="en-US" sz="2000" b="0" dirty="0">
                <a:latin typeface="Arial" panose="020B0604020202020204" pitchFamily="34" charset="0"/>
                <a:cs typeface="Arial" panose="020B0604020202020204" pitchFamily="34" charset="0"/>
              </a:rPr>
              <a:t>Use listening skills to separate facts from </a:t>
            </a:r>
            <a:r>
              <a:rPr lang="en-US" sz="2000" b="0" dirty="0" smtClean="0">
                <a:latin typeface="Arial" panose="020B0604020202020204" pitchFamily="34" charset="0"/>
                <a:cs typeface="Arial" panose="020B0604020202020204" pitchFamily="34" charset="0"/>
              </a:rPr>
              <a:t>opinions</a:t>
            </a:r>
          </a:p>
          <a:p>
            <a:pPr marL="0" algn="just">
              <a:spcBef>
                <a:spcPts val="0"/>
              </a:spcBef>
              <a:spcAft>
                <a:spcPts val="600"/>
              </a:spcAft>
            </a:pPr>
            <a:r>
              <a:rPr lang="en-US" sz="2000" b="0" dirty="0">
                <a:latin typeface="Arial" panose="020B0604020202020204" pitchFamily="34" charset="0"/>
                <a:cs typeface="Arial" panose="020B0604020202020204" pitchFamily="34" charset="0"/>
              </a:rPr>
              <a:t>Conclude with a summary of the main points of the discussion</a:t>
            </a:r>
          </a:p>
          <a:p>
            <a:pPr marL="0" algn="just">
              <a:spcBef>
                <a:spcPts val="0"/>
              </a:spcBef>
              <a:spcAft>
                <a:spcPts val="600"/>
              </a:spcAft>
            </a:pPr>
            <a:r>
              <a:rPr lang="en-US" sz="2000" b="0" dirty="0">
                <a:latin typeface="Arial" panose="020B0604020202020204" pitchFamily="34" charset="0"/>
                <a:cs typeface="Arial" panose="020B0604020202020204" pitchFamily="34" charset="0"/>
              </a:rPr>
              <a:t>Inform staff member of the option to respond to the appraisal</a:t>
            </a:r>
          </a:p>
          <a:p>
            <a:pPr algn="just">
              <a:spcBef>
                <a:spcPts val="0"/>
              </a:spcBef>
              <a:spcAft>
                <a:spcPts val="600"/>
              </a:spcAft>
              <a:tabLst>
                <a:tab pos="341313" algn="l"/>
              </a:tabLst>
            </a:pPr>
            <a:r>
              <a:rPr lang="en-US" sz="2000" b="0" dirty="0">
                <a:latin typeface="Arial" panose="020B0604020202020204" pitchFamily="34" charset="0"/>
                <a:cs typeface="Arial" panose="020B0604020202020204" pitchFamily="34" charset="0"/>
              </a:rPr>
              <a:t>Have employee sign the form, or set a mutually agreeable date for signing the final </a:t>
            </a:r>
            <a:r>
              <a:rPr lang="en-US" sz="2000" b="0" dirty="0" smtClean="0">
                <a:latin typeface="Arial" panose="020B0604020202020204" pitchFamily="34" charset="0"/>
                <a:cs typeface="Arial" panose="020B0604020202020204" pitchFamily="34" charset="0"/>
              </a:rPr>
              <a:t>form</a:t>
            </a:r>
            <a:endParaRPr lang="en-US" sz="2000" b="0" dirty="0">
              <a:latin typeface="Arial" panose="020B0604020202020204" pitchFamily="34" charset="0"/>
              <a:cs typeface="Arial" panose="020B0604020202020204" pitchFamily="34" charset="0"/>
            </a:endParaRPr>
          </a:p>
          <a:p>
            <a:pPr algn="just">
              <a:spcBef>
                <a:spcPts val="0"/>
              </a:spcBef>
              <a:spcAft>
                <a:spcPts val="1200"/>
              </a:spcAft>
            </a:pPr>
            <a:endParaRPr lang="en-US" sz="2000" b="0" dirty="0" smtClean="0">
              <a:latin typeface="Arial" panose="020B0604020202020204" pitchFamily="34" charset="0"/>
              <a:cs typeface="Arial" panose="020B0604020202020204" pitchFamily="34" charset="0"/>
            </a:endParaRPr>
          </a:p>
          <a:p>
            <a:pPr algn="just">
              <a:spcBef>
                <a:spcPts val="0"/>
              </a:spcBef>
              <a:spcAft>
                <a:spcPts val="1200"/>
              </a:spcAft>
            </a:pPr>
            <a:endParaRPr lang="en-US" sz="2000" b="0" dirty="0" smtClean="0">
              <a:latin typeface="Arial" panose="020B0604020202020204" pitchFamily="34" charset="0"/>
              <a:cs typeface="Arial" panose="020B0604020202020204" pitchFamily="34" charset="0"/>
            </a:endParaRPr>
          </a:p>
          <a:p>
            <a:pPr algn="just"/>
            <a:endParaRPr lang="en-US" sz="2000" b="0" dirty="0">
              <a:latin typeface="Arial" panose="020B0604020202020204" pitchFamily="34" charset="0"/>
              <a:cs typeface="Arial" panose="020B0604020202020204" pitchFamily="34" charset="0"/>
            </a:endParaRPr>
          </a:p>
        </p:txBody>
      </p:sp>
      <p:sp>
        <p:nvSpPr>
          <p:cNvPr id="7"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cxnSp>
        <p:nvCxnSpPr>
          <p:cNvPr id="8" name="Straight Connector 7"/>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21</a:t>
            </a:fld>
            <a:endParaRPr lang="en-US"/>
          </a:p>
        </p:txBody>
      </p:sp>
    </p:spTree>
    <p:extLst>
      <p:ext uri="{BB962C8B-B14F-4D97-AF65-F5344CB8AC3E}">
        <p14:creationId xmlns:p14="http://schemas.microsoft.com/office/powerpoint/2010/main" xmlns="" val="2272494274"/>
      </p:ext>
    </p:extLst>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914400"/>
            <a:ext cx="9144000"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a:xfrm>
            <a:off x="0" y="925132"/>
            <a:ext cx="9080428" cy="56388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smtClean="0">
                <a:latin typeface="Arial" panose="020B0604020202020204" pitchFamily="34" charset="0"/>
                <a:cs typeface="Arial" panose="020B0604020202020204" pitchFamily="34" charset="0"/>
              </a:rPr>
              <a:t>The Appraisal </a:t>
            </a:r>
            <a:r>
              <a:rPr lang="en-US" sz="2000" dirty="0">
                <a:latin typeface="Arial" panose="020B0604020202020204" pitchFamily="34" charset="0"/>
                <a:cs typeface="Arial" panose="020B0604020202020204" pitchFamily="34" charset="0"/>
              </a:rPr>
              <a:t>Discussion</a:t>
            </a:r>
          </a:p>
          <a:p>
            <a:pPr marL="0" indent="0" algn="just">
              <a:buNone/>
            </a:pPr>
            <a:r>
              <a:rPr lang="en-US" sz="2000" dirty="0" smtClean="0">
                <a:latin typeface="Arial" panose="020B0604020202020204" pitchFamily="34" charset="0"/>
                <a:cs typeface="Arial" panose="020B0604020202020204" pitchFamily="34" charset="0"/>
              </a:rPr>
              <a:t>Supervisor's </a:t>
            </a:r>
            <a:r>
              <a:rPr lang="en-US" sz="2000" dirty="0">
                <a:latin typeface="Arial" panose="020B0604020202020204" pitchFamily="34" charset="0"/>
                <a:cs typeface="Arial" panose="020B0604020202020204" pitchFamily="34" charset="0"/>
              </a:rPr>
              <a:t>Self </a:t>
            </a:r>
            <a:r>
              <a:rPr lang="en-US" sz="2000" dirty="0" smtClean="0">
                <a:latin typeface="Arial" panose="020B0604020202020204" pitchFamily="34" charset="0"/>
                <a:cs typeface="Arial" panose="020B0604020202020204" pitchFamily="34" charset="0"/>
              </a:rPr>
              <a:t>Evaluation</a:t>
            </a:r>
          </a:p>
          <a:p>
            <a:pPr marL="0" indent="0" algn="just">
              <a:buNone/>
            </a:pPr>
            <a:endParaRPr lang="en-US" sz="2400" b="0" dirty="0" smtClean="0">
              <a:latin typeface="Arial" panose="020B0604020202020204" pitchFamily="34" charset="0"/>
              <a:cs typeface="Arial" panose="020B0604020202020204" pitchFamily="34" charset="0"/>
            </a:endParaRPr>
          </a:p>
          <a:p>
            <a:pPr algn="just">
              <a:spcBef>
                <a:spcPts val="0"/>
              </a:spcBef>
              <a:spcAft>
                <a:spcPts val="800"/>
              </a:spcAft>
            </a:pPr>
            <a:r>
              <a:rPr lang="en-US" sz="2400" b="0" dirty="0" smtClean="0">
                <a:latin typeface="Arial" panose="020B0604020202020204" pitchFamily="34" charset="0"/>
                <a:cs typeface="Arial" panose="020B0604020202020204" pitchFamily="34" charset="0"/>
              </a:rPr>
              <a:t>Did </a:t>
            </a:r>
            <a:r>
              <a:rPr lang="en-US" sz="2400" b="0" dirty="0">
                <a:latin typeface="Arial" panose="020B0604020202020204" pitchFamily="34" charset="0"/>
                <a:cs typeface="Arial" panose="020B0604020202020204" pitchFamily="34" charset="0"/>
              </a:rPr>
              <a:t>things go well/poorly?  Why?</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What </a:t>
            </a:r>
            <a:r>
              <a:rPr lang="en-US" sz="2400" b="0" dirty="0">
                <a:latin typeface="Arial" panose="020B0604020202020204" pitchFamily="34" charset="0"/>
                <a:cs typeface="Arial" panose="020B0604020202020204" pitchFamily="34" charset="0"/>
              </a:rPr>
              <a:t>topics were handled successfully/unsuccessfully?</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What </a:t>
            </a:r>
            <a:r>
              <a:rPr lang="en-US" sz="2400" b="0" dirty="0">
                <a:latin typeface="Arial" panose="020B0604020202020204" pitchFamily="34" charset="0"/>
                <a:cs typeface="Arial" panose="020B0604020202020204" pitchFamily="34" charset="0"/>
              </a:rPr>
              <a:t>subjects aroused the staff member's interest and involvement?</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Were </a:t>
            </a:r>
            <a:r>
              <a:rPr lang="en-US" sz="2400" b="0" dirty="0">
                <a:latin typeface="Arial" panose="020B0604020202020204" pitchFamily="34" charset="0"/>
                <a:cs typeface="Arial" panose="020B0604020202020204" pitchFamily="34" charset="0"/>
              </a:rPr>
              <a:t>all important points thoroughly discussed?</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What </a:t>
            </a:r>
            <a:r>
              <a:rPr lang="en-US" sz="2400" b="0" dirty="0">
                <a:latin typeface="Arial" panose="020B0604020202020204" pitchFamily="34" charset="0"/>
                <a:cs typeface="Arial" panose="020B0604020202020204" pitchFamily="34" charset="0"/>
              </a:rPr>
              <a:t>remains as unfinished </a:t>
            </a:r>
            <a:r>
              <a:rPr lang="en-US" sz="2400" b="0" dirty="0" smtClean="0">
                <a:latin typeface="Arial" panose="020B0604020202020204" pitchFamily="34" charset="0"/>
                <a:cs typeface="Arial" panose="020B0604020202020204" pitchFamily="34" charset="0"/>
              </a:rPr>
              <a:t>business?</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What </a:t>
            </a:r>
            <a:r>
              <a:rPr lang="en-US" sz="2400" b="0" dirty="0">
                <a:latin typeface="Arial" panose="020B0604020202020204" pitchFamily="34" charset="0"/>
                <a:cs typeface="Arial" panose="020B0604020202020204" pitchFamily="34" charset="0"/>
              </a:rPr>
              <a:t>points should be raised at the next meeting?</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What </a:t>
            </a:r>
            <a:r>
              <a:rPr lang="en-US" sz="2400" b="0" dirty="0">
                <a:latin typeface="Arial" panose="020B0604020202020204" pitchFamily="34" charset="0"/>
                <a:cs typeface="Arial" panose="020B0604020202020204" pitchFamily="34" charset="0"/>
              </a:rPr>
              <a:t>performance should be monitored in the future?</a:t>
            </a:r>
          </a:p>
          <a:p>
            <a:pPr algn="just">
              <a:spcBef>
                <a:spcPts val="0"/>
              </a:spcBef>
              <a:spcAft>
                <a:spcPts val="800"/>
              </a:spcAft>
            </a:pPr>
            <a:r>
              <a:rPr lang="en-US" sz="2400" b="0" dirty="0" smtClean="0">
                <a:latin typeface="Arial" panose="020B0604020202020204" pitchFamily="34" charset="0"/>
                <a:cs typeface="Arial" panose="020B0604020202020204" pitchFamily="34" charset="0"/>
              </a:rPr>
              <a:t>What objectives </a:t>
            </a:r>
            <a:r>
              <a:rPr lang="en-US" sz="2400" b="0" dirty="0">
                <a:latin typeface="Arial" panose="020B0604020202020204" pitchFamily="34" charset="0"/>
                <a:cs typeface="Arial" panose="020B0604020202020204" pitchFamily="34" charset="0"/>
              </a:rPr>
              <a:t>should be set? </a:t>
            </a:r>
            <a:endParaRPr lang="en-US" sz="2400" b="0" dirty="0" smtClean="0">
              <a:latin typeface="Arial" panose="020B0604020202020204" pitchFamily="34" charset="0"/>
              <a:cs typeface="Arial" panose="020B0604020202020204" pitchFamily="34" charset="0"/>
            </a:endParaRPr>
          </a:p>
          <a:p>
            <a:pPr algn="just">
              <a:spcBef>
                <a:spcPts val="0"/>
              </a:spcBef>
              <a:spcAft>
                <a:spcPts val="800"/>
              </a:spcAft>
            </a:pPr>
            <a:r>
              <a:rPr lang="en-US" sz="2400" b="0" dirty="0" smtClean="0">
                <a:latin typeface="Arial" panose="020B0604020202020204" pitchFamily="34" charset="0"/>
                <a:cs typeface="Arial" panose="020B0604020202020204" pitchFamily="34" charset="0"/>
              </a:rPr>
              <a:t>Is </a:t>
            </a:r>
            <a:r>
              <a:rPr lang="en-US" sz="2400" b="0" dirty="0">
                <a:latin typeface="Arial" panose="020B0604020202020204" pitchFamily="34" charset="0"/>
                <a:cs typeface="Arial" panose="020B0604020202020204" pitchFamily="34" charset="0"/>
              </a:rPr>
              <a:t>the staff member a possible candidate for promotion?</a:t>
            </a:r>
          </a:p>
          <a:p>
            <a:pPr marL="0" indent="0" algn="just">
              <a:buNone/>
            </a:pPr>
            <a:endParaRPr lang="en-US" sz="2000" b="0" dirty="0" smtClean="0">
              <a:latin typeface="Arial" panose="020B0604020202020204" pitchFamily="34" charset="0"/>
              <a:cs typeface="Arial" panose="020B0604020202020204" pitchFamily="34" charset="0"/>
            </a:endParaRPr>
          </a:p>
        </p:txBody>
      </p:sp>
      <p:sp>
        <p:nvSpPr>
          <p:cNvPr id="8" name="Title 1"/>
          <p:cNvSpPr txBox="1">
            <a:spLocks/>
          </p:cNvSpPr>
          <p:nvPr/>
        </p:nvSpPr>
        <p:spPr>
          <a:xfrm>
            <a:off x="457200" y="122238"/>
            <a:ext cx="7772400" cy="7921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Performance Management</a:t>
            </a: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4294967295"/>
          </p:nvPr>
        </p:nvSpPr>
        <p:spPr>
          <a:xfrm>
            <a:off x="8531788" y="5648960"/>
            <a:ext cx="548640" cy="396240"/>
          </a:xfrm>
          <a:prstGeom prst="bracketPair">
            <a:avLst>
              <a:gd name="adj" fmla="val 17949"/>
            </a:avLst>
          </a:prstGeom>
        </p:spPr>
        <p:txBody>
          <a:bodyPr/>
          <a:lstStyle/>
          <a:p>
            <a:fld id="{C31469D3-FFE4-4450-BBE8-D21328515773}" type="slidenum">
              <a:rPr lang="en-US" smtClean="0"/>
              <a:pPr/>
              <a:t>22</a:t>
            </a:fld>
            <a:endParaRPr lang="en-US"/>
          </a:p>
        </p:txBody>
      </p:sp>
    </p:spTree>
    <p:extLst>
      <p:ext uri="{BB962C8B-B14F-4D97-AF65-F5344CB8AC3E}">
        <p14:creationId xmlns:p14="http://schemas.microsoft.com/office/powerpoint/2010/main" xmlns="" val="3872097139"/>
      </p:ext>
    </p:extLst>
  </p:cSld>
  <p:clrMapOvr>
    <a:masterClrMapping/>
  </p:clrMapOvr>
  <p:transition spd="med">
    <p:zoom/>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Narrow" panose="020B0606020202030204" pitchFamily="34"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6034</TotalTime>
  <Words>1378</Words>
  <Application>Microsoft Office PowerPoint</Application>
  <PresentationFormat>On-screen Show (4:3)</PresentationFormat>
  <Paragraphs>258</Paragraphs>
  <Slides>22</Slides>
  <Notes>9</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Default Design</vt:lpstr>
      <vt:lpstr>Quick Recap</vt:lpstr>
      <vt:lpstr>Slide 2</vt:lpstr>
      <vt:lpstr>Lesson 13: Monitoring and Controlling Project Performance and Quality Topic 13A: Perform Quality Control Topic 13B: Report on Project Performance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Scheduling</dc:title>
  <dc:creator>Hateem</dc:creator>
  <cp:lastModifiedBy>NTS</cp:lastModifiedBy>
  <cp:revision>115</cp:revision>
  <dcterms:created xsi:type="dcterms:W3CDTF">1997-10-03T19:57:56Z</dcterms:created>
  <dcterms:modified xsi:type="dcterms:W3CDTF">2013-06-15T11:55:17Z</dcterms:modified>
</cp:coreProperties>
</file>