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wmf" ContentType="image/x-wmf"/>
  <Default Extension="xls" ContentType="application/vnd.ms-exce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emf" ContentType="image/x-emf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526" r:id="rId2"/>
    <p:sldId id="522" r:id="rId3"/>
    <p:sldId id="332" r:id="rId4"/>
    <p:sldId id="333" r:id="rId5"/>
    <p:sldId id="389" r:id="rId6"/>
    <p:sldId id="485" r:id="rId7"/>
    <p:sldId id="486" r:id="rId8"/>
    <p:sldId id="487" r:id="rId9"/>
    <p:sldId id="488" r:id="rId10"/>
    <p:sldId id="489" r:id="rId11"/>
    <p:sldId id="490" r:id="rId12"/>
    <p:sldId id="491" r:id="rId13"/>
    <p:sldId id="492" r:id="rId14"/>
    <p:sldId id="493" r:id="rId15"/>
    <p:sldId id="494" r:id="rId16"/>
    <p:sldId id="495" r:id="rId17"/>
    <p:sldId id="496" r:id="rId18"/>
    <p:sldId id="497" r:id="rId19"/>
    <p:sldId id="498" r:id="rId20"/>
    <p:sldId id="499" r:id="rId21"/>
    <p:sldId id="500" r:id="rId22"/>
    <p:sldId id="501" r:id="rId23"/>
    <p:sldId id="502" r:id="rId24"/>
    <p:sldId id="503" r:id="rId25"/>
    <p:sldId id="504" r:id="rId26"/>
    <p:sldId id="505" r:id="rId27"/>
    <p:sldId id="506" r:id="rId28"/>
    <p:sldId id="507" r:id="rId29"/>
    <p:sldId id="508" r:id="rId30"/>
    <p:sldId id="509" r:id="rId31"/>
    <p:sldId id="510" r:id="rId32"/>
    <p:sldId id="511" r:id="rId33"/>
    <p:sldId id="512" r:id="rId34"/>
    <p:sldId id="513" r:id="rId35"/>
    <p:sldId id="514" r:id="rId36"/>
    <p:sldId id="515" r:id="rId37"/>
    <p:sldId id="516" r:id="rId38"/>
    <p:sldId id="517" r:id="rId39"/>
    <p:sldId id="518" r:id="rId40"/>
    <p:sldId id="519" r:id="rId41"/>
    <p:sldId id="520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 Narrow" panose="020B0606020202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9">
          <p15:clr>
            <a:srgbClr val="A4A3A4"/>
          </p15:clr>
        </p15:guide>
        <p15:guide id="2" orient="horz" pos="2256">
          <p15:clr>
            <a:srgbClr val="A4A3A4"/>
          </p15:clr>
        </p15:guide>
        <p15:guide id="3" orient="horz" pos="2432">
          <p15:clr>
            <a:srgbClr val="A4A3A4"/>
          </p15:clr>
        </p15:guide>
        <p15:guide id="4" orient="horz" pos="2352">
          <p15:clr>
            <a:srgbClr val="A4A3A4"/>
          </p15:clr>
        </p15:guide>
        <p15:guide id="5" orient="horz" pos="2547">
          <p15:clr>
            <a:srgbClr val="A4A3A4"/>
          </p15:clr>
        </p15:guide>
        <p15:guide id="6" orient="horz" pos="2485">
          <p15:clr>
            <a:srgbClr val="A4A3A4"/>
          </p15:clr>
        </p15:guide>
        <p15:guide id="7" orient="horz" pos="3609">
          <p15:clr>
            <a:srgbClr val="A4A3A4"/>
          </p15:clr>
        </p15:guide>
        <p15:guide id="8" orient="horz" pos="2112">
          <p15:clr>
            <a:srgbClr val="A4A3A4"/>
          </p15:clr>
        </p15:guide>
        <p15:guide id="9" pos="387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3300"/>
    <a:srgbClr val="FF0066"/>
    <a:srgbClr val="FF00FF"/>
    <a:srgbClr val="CCCCFF"/>
    <a:srgbClr val="00FF99"/>
    <a:srgbClr val="FFCCFF"/>
    <a:srgbClr val="00FFFF"/>
    <a:srgbClr val="0033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0929"/>
  </p:normalViewPr>
  <p:slideViewPr>
    <p:cSldViewPr>
      <p:cViewPr varScale="1">
        <p:scale>
          <a:sx n="45" d="100"/>
          <a:sy n="45" d="100"/>
        </p:scale>
        <p:origin x="-1430" y="-67"/>
      </p:cViewPr>
      <p:guideLst>
        <p:guide orient="horz" pos="2169"/>
        <p:guide orient="horz" pos="2256"/>
        <p:guide orient="horz" pos="2432"/>
        <p:guide orient="horz" pos="2352"/>
        <p:guide orient="horz" pos="2547"/>
        <p:guide orient="horz" pos="2485"/>
        <p:guide orient="horz" pos="3609"/>
        <p:guide orient="horz" pos="2112"/>
        <p:guide pos="387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35" d="100"/>
          <a:sy n="35" d="100"/>
        </p:scale>
        <p:origin x="-1320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Symbol" panose="05050102010706020507" pitchFamily="18" charset="2"/>
              </a:defRPr>
            </a:lvl1pPr>
          </a:lstStyle>
          <a:p>
            <a:endParaRPr lang="zh-TW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>
              <a:defRPr sz="1000" i="1">
                <a:latin typeface="Symbol" panose="05050102010706020507" pitchFamily="18" charset="2"/>
              </a:defRPr>
            </a:lvl1pPr>
          </a:lstStyle>
          <a:p>
            <a:fld id="{90E3A177-4F5D-4BB7-ACC1-21EF6EB919FC}" type="slidenum">
              <a:rPr lang="zh-TW" altLang="en-US"/>
              <a:pPr/>
              <a:t>‹#›</a:t>
            </a:fld>
            <a:endParaRPr lang="zh-TW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>
              <a:defRPr sz="1000" i="1">
                <a:latin typeface="Symbol" panose="05050102010706020507" pitchFamily="18" charset="2"/>
              </a:defRPr>
            </a:lvl1pPr>
          </a:lstStyle>
          <a:p>
            <a:endParaRPr lang="zh-TW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>
              <a:defRPr sz="1000" i="1">
                <a:latin typeface="Symbol" panose="05050102010706020507" pitchFamily="18" charset="2"/>
              </a:defRPr>
            </a:lvl1pPr>
          </a:lstStyle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691761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endParaRPr lang="zh-TW" alt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9050" tIns="0" rIns="19050" bIns="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000" i="1">
                <a:latin typeface="Times New Roman" panose="02020603050405020304" pitchFamily="18" charset="0"/>
              </a:defRPr>
            </a:lvl1pPr>
          </a:lstStyle>
          <a:p>
            <a:fld id="{50AFE171-BD07-488C-9A65-EA8FB92A6D9D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76023415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99A375B-9CFA-432B-BAB2-E98464E56A71}" type="slidenum">
              <a:rPr lang="zh-TW" altLang="en-US"/>
              <a:pPr/>
              <a:t>2</a:t>
            </a:fld>
            <a:endParaRPr lang="zh-TW" altLang="en-US"/>
          </a:p>
        </p:txBody>
      </p:sp>
      <p:sp>
        <p:nvSpPr>
          <p:cNvPr id="5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30430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0C9C3E7-57B4-427F-913A-AFA179B987C4}" type="slidenum">
              <a:rPr lang="zh-TW" altLang="en-US"/>
              <a:pPr/>
              <a:t>3</a:t>
            </a:fld>
            <a:endParaRPr lang="zh-TW" altLang="en-US"/>
          </a:p>
        </p:txBody>
      </p:sp>
      <p:sp>
        <p:nvSpPr>
          <p:cNvPr id="14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2339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37405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48132C-21A5-47EF-A8B3-EDFB73526EBF}" type="slidenum">
              <a:rPr lang="zh-TW" altLang="en-US"/>
              <a:pPr/>
              <a:t>4</a:t>
            </a:fld>
            <a:endParaRPr lang="zh-TW" altLang="en-US"/>
          </a:p>
        </p:txBody>
      </p:sp>
      <p:sp>
        <p:nvSpPr>
          <p:cNvPr id="144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4387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9405791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7D0C992-CDF2-4819-A22F-F91B9CEBD44D}" type="slidenum">
              <a:rPr lang="zh-TW" altLang="en-US"/>
              <a:pPr/>
              <a:t>5</a:t>
            </a:fld>
            <a:endParaRPr lang="zh-TW" altLang="en-US"/>
          </a:p>
        </p:txBody>
      </p:sp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464635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14AAD22-FA17-42CA-9348-DE0F48F0F535}" type="slidenum">
              <a:rPr lang="zh-TW" altLang="en-US"/>
              <a:pPr/>
              <a:t>6</a:t>
            </a:fld>
            <a:endParaRPr lang="zh-TW" altLang="en-US"/>
          </a:p>
        </p:txBody>
      </p:sp>
      <p:sp>
        <p:nvSpPr>
          <p:cNvPr id="3655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55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43342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E1334B-4098-4E28-9F58-9219A49EBDB1}" type="slidenum">
              <a:rPr lang="zh-TW" altLang="en-US"/>
              <a:pPr/>
              <a:t>7</a:t>
            </a:fld>
            <a:endParaRPr lang="zh-TW" altLang="en-US"/>
          </a:p>
        </p:txBody>
      </p:sp>
      <p:sp>
        <p:nvSpPr>
          <p:cNvPr id="3676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76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7715601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13DAF6-5139-4664-BC74-69DAEC2E3F50}" type="slidenum">
              <a:rPr lang="zh-TW" altLang="en-US"/>
              <a:pPr/>
              <a:t>8</a:t>
            </a:fld>
            <a:endParaRPr lang="zh-TW" altLang="en-US"/>
          </a:p>
        </p:txBody>
      </p:sp>
      <p:sp>
        <p:nvSpPr>
          <p:cNvPr id="3696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96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137524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1E27E-EBD6-4CEA-98A4-CB7FFB7DC7CF}" type="slidenum">
              <a:rPr lang="zh-TW" altLang="en-US"/>
              <a:pPr/>
              <a:t>10</a:t>
            </a:fld>
            <a:endParaRPr lang="zh-TW" altLang="en-US"/>
          </a:p>
        </p:txBody>
      </p:sp>
      <p:sp>
        <p:nvSpPr>
          <p:cNvPr id="3727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5666352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7994DE-AA07-4A6C-A595-B4D3E9B5FFBC}" type="slidenum">
              <a:rPr lang="zh-TW" altLang="en-US"/>
              <a:pPr/>
              <a:t>11</a:t>
            </a:fld>
            <a:endParaRPr lang="zh-TW" altLang="en-US"/>
          </a:p>
        </p:txBody>
      </p:sp>
      <p:sp>
        <p:nvSpPr>
          <p:cNvPr id="3747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47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616523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C72CD-487A-4708-99CE-F388905FD24D}" type="slidenum">
              <a:rPr lang="zh-TW" altLang="en-US"/>
              <a:pPr/>
              <a:t>12</a:t>
            </a:fld>
            <a:endParaRPr lang="zh-TW" altLang="en-US"/>
          </a:p>
        </p:txBody>
      </p:sp>
      <p:sp>
        <p:nvSpPr>
          <p:cNvPr id="376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567853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B2DCCE0-F300-4DF1-B767-E8EF82C1A408}" type="slidenum">
              <a:rPr lang="zh-TW" altLang="en-US"/>
              <a:pPr/>
              <a:t>13</a:t>
            </a:fld>
            <a:endParaRPr lang="zh-TW" altLang="en-US"/>
          </a:p>
        </p:txBody>
      </p:sp>
      <p:sp>
        <p:nvSpPr>
          <p:cNvPr id="37888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7013780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8F7174-FB1D-4502-9C42-37F45ABD3DC3}" type="slidenum">
              <a:rPr lang="zh-TW" altLang="en-US"/>
              <a:pPr/>
              <a:t>14</a:t>
            </a:fld>
            <a:endParaRPr lang="zh-TW" altLang="en-US"/>
          </a:p>
        </p:txBody>
      </p:sp>
      <p:sp>
        <p:nvSpPr>
          <p:cNvPr id="3809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09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5709814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0DBCBB-AAEC-4B75-97D5-298512D18571}" type="slidenum">
              <a:rPr lang="zh-TW" altLang="en-US"/>
              <a:pPr/>
              <a:t>16</a:t>
            </a:fld>
            <a:endParaRPr lang="zh-TW" altLang="en-US"/>
          </a:p>
        </p:txBody>
      </p:sp>
      <p:sp>
        <p:nvSpPr>
          <p:cNvPr id="3840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4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96823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618F79-2A7E-4598-A5BA-D8C1B1EF6308}" type="slidenum">
              <a:rPr lang="zh-TW" altLang="en-US"/>
              <a:pPr/>
              <a:t>17</a:t>
            </a:fld>
            <a:endParaRPr lang="zh-TW" altLang="en-US"/>
          </a:p>
        </p:txBody>
      </p:sp>
      <p:sp>
        <p:nvSpPr>
          <p:cNvPr id="3860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6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3208371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00F4FA9-061F-498C-88E1-1C688851E4CD}" type="slidenum">
              <a:rPr lang="zh-TW" altLang="en-US"/>
              <a:pPr/>
              <a:t>19</a:t>
            </a:fld>
            <a:endParaRPr lang="zh-TW" altLang="en-US"/>
          </a:p>
        </p:txBody>
      </p:sp>
      <p:sp>
        <p:nvSpPr>
          <p:cNvPr id="3891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891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697229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6BCB50-EE56-4D54-B668-58A883D0CF16}" type="slidenum">
              <a:rPr lang="zh-TW" altLang="en-US"/>
              <a:pPr/>
              <a:t>20</a:t>
            </a:fld>
            <a:endParaRPr lang="zh-TW" altLang="en-US"/>
          </a:p>
        </p:txBody>
      </p:sp>
      <p:sp>
        <p:nvSpPr>
          <p:cNvPr id="3911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853996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472DEA-BEAE-4015-82B5-74E17ABC5377}" type="slidenum">
              <a:rPr lang="zh-TW" altLang="en-US"/>
              <a:pPr/>
              <a:t>21</a:t>
            </a:fld>
            <a:endParaRPr lang="zh-TW" altLang="en-US"/>
          </a:p>
        </p:txBody>
      </p:sp>
      <p:sp>
        <p:nvSpPr>
          <p:cNvPr id="3932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32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495164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4FC37F-6C6E-4FB7-B2DB-91615E0927C7}" type="slidenum">
              <a:rPr lang="zh-TW" altLang="en-US"/>
              <a:pPr/>
              <a:t>22</a:t>
            </a:fld>
            <a:endParaRPr lang="zh-TW" altLang="en-US"/>
          </a:p>
        </p:txBody>
      </p:sp>
      <p:sp>
        <p:nvSpPr>
          <p:cNvPr id="3952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8782449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3006BE-5521-4D49-B6E1-1B3863A41B3D}" type="slidenum">
              <a:rPr lang="zh-TW" altLang="en-US"/>
              <a:pPr/>
              <a:t>23</a:t>
            </a:fld>
            <a:endParaRPr lang="zh-TW" altLang="en-US"/>
          </a:p>
        </p:txBody>
      </p:sp>
      <p:sp>
        <p:nvSpPr>
          <p:cNvPr id="3973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547419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18F71B0-02FB-4335-BE7E-E600906FC8B0}" type="slidenum">
              <a:rPr lang="zh-TW" altLang="en-US"/>
              <a:pPr/>
              <a:t>24</a:t>
            </a:fld>
            <a:endParaRPr lang="zh-TW" altLang="en-US"/>
          </a:p>
        </p:txBody>
      </p:sp>
      <p:sp>
        <p:nvSpPr>
          <p:cNvPr id="3993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631546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9018BD-9D4D-41B3-92B8-B818591C52B4}" type="slidenum">
              <a:rPr lang="zh-TW" altLang="en-US"/>
              <a:pPr/>
              <a:t>25</a:t>
            </a:fld>
            <a:endParaRPr lang="zh-TW" altLang="en-US"/>
          </a:p>
        </p:txBody>
      </p:sp>
      <p:sp>
        <p:nvSpPr>
          <p:cNvPr id="4014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1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984955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6A00093-C062-4088-8B0B-68BE033E4298}" type="slidenum">
              <a:rPr lang="zh-TW" altLang="en-US"/>
              <a:pPr/>
              <a:t>26</a:t>
            </a:fld>
            <a:endParaRPr lang="zh-TW" altLang="en-US"/>
          </a:p>
        </p:txBody>
      </p:sp>
      <p:sp>
        <p:nvSpPr>
          <p:cNvPr id="4034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0763202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82B094-9B36-41E9-AB81-265C25D5C9CB}" type="slidenum">
              <a:rPr lang="zh-TW" altLang="en-US"/>
              <a:pPr/>
              <a:t>28</a:t>
            </a:fld>
            <a:endParaRPr lang="zh-TW" altLang="en-US"/>
          </a:p>
        </p:txBody>
      </p:sp>
      <p:sp>
        <p:nvSpPr>
          <p:cNvPr id="40653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653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6233721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2437B6-8681-4D78-BC93-A1B8EE5F969D}" type="slidenum">
              <a:rPr lang="zh-TW" altLang="en-US"/>
              <a:pPr/>
              <a:t>29</a:t>
            </a:fld>
            <a:endParaRPr lang="zh-TW" altLang="en-US"/>
          </a:p>
        </p:txBody>
      </p:sp>
      <p:sp>
        <p:nvSpPr>
          <p:cNvPr id="40857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403363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B99694-F38F-4102-9D5E-AD316C9D97B0}" type="slidenum">
              <a:rPr lang="zh-TW" altLang="en-US"/>
              <a:pPr/>
              <a:t>31</a:t>
            </a:fld>
            <a:endParaRPr lang="zh-TW" altLang="en-US"/>
          </a:p>
        </p:txBody>
      </p:sp>
      <p:sp>
        <p:nvSpPr>
          <p:cNvPr id="4116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5697240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8D1007-DB5C-44AE-B1F0-A897D684D7AD}" type="slidenum">
              <a:rPr lang="zh-TW" altLang="en-US"/>
              <a:pPr/>
              <a:t>32</a:t>
            </a:fld>
            <a:endParaRPr lang="zh-TW" altLang="en-US"/>
          </a:p>
        </p:txBody>
      </p:sp>
      <p:sp>
        <p:nvSpPr>
          <p:cNvPr id="4136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3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9891652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38EF4C-017B-4EE4-AAC1-C0E688D1DD4C}" type="slidenum">
              <a:rPr lang="zh-TW" altLang="en-US"/>
              <a:pPr/>
              <a:t>34</a:t>
            </a:fld>
            <a:endParaRPr lang="zh-TW" altLang="en-US"/>
          </a:p>
        </p:txBody>
      </p:sp>
      <p:sp>
        <p:nvSpPr>
          <p:cNvPr id="41677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67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0292366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243F58-CBEE-4D68-8DE8-DDCB92FF7553}" type="slidenum">
              <a:rPr lang="zh-TW" altLang="en-US"/>
              <a:pPr/>
              <a:t>35</a:t>
            </a:fld>
            <a:endParaRPr lang="zh-TW" altLang="en-US"/>
          </a:p>
        </p:txBody>
      </p:sp>
      <p:sp>
        <p:nvSpPr>
          <p:cNvPr id="41881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4975884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46DE68-0549-4E2E-B80D-1AAA0C06092A}" type="slidenum">
              <a:rPr lang="zh-TW" altLang="en-US"/>
              <a:pPr/>
              <a:t>36</a:t>
            </a:fld>
            <a:endParaRPr lang="zh-TW" altLang="en-US"/>
          </a:p>
        </p:txBody>
      </p:sp>
      <p:sp>
        <p:nvSpPr>
          <p:cNvPr id="4208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208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4352533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0EA4B5D-DE51-49C7-97C4-8CEC839660F0}" type="slidenum">
              <a:rPr lang="zh-TW" altLang="en-US"/>
              <a:pPr/>
              <a:t>37</a:t>
            </a:fld>
            <a:endParaRPr lang="zh-TW" altLang="en-US"/>
          </a:p>
        </p:txBody>
      </p:sp>
      <p:sp>
        <p:nvSpPr>
          <p:cNvPr id="4229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229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8114610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63FA59-8886-48E7-AE49-9CBCF20A3D77}" type="slidenum">
              <a:rPr lang="zh-TW" altLang="en-US"/>
              <a:pPr/>
              <a:t>38</a:t>
            </a:fld>
            <a:endParaRPr lang="zh-TW" altLang="en-US"/>
          </a:p>
        </p:txBody>
      </p:sp>
      <p:sp>
        <p:nvSpPr>
          <p:cNvPr id="4249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249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50693347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5C0406-32CE-47C3-9EA0-8A75B7DA9291}" type="slidenum">
              <a:rPr lang="zh-TW" altLang="en-US"/>
              <a:pPr/>
              <a:t>39</a:t>
            </a:fld>
            <a:endParaRPr lang="zh-TW" altLang="en-US"/>
          </a:p>
        </p:txBody>
      </p:sp>
      <p:sp>
        <p:nvSpPr>
          <p:cNvPr id="42701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27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2075" tIns="46038" rIns="92075" bIns="46038"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0245842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265091F-66AF-4C97-B6C6-6107A1FA732C}" type="slidenum">
              <a:rPr lang="zh-TW" altLang="en-US"/>
              <a:pPr/>
              <a:t>40</a:t>
            </a:fld>
            <a:endParaRPr lang="zh-TW" altLang="en-US"/>
          </a:p>
        </p:txBody>
      </p:sp>
      <p:sp>
        <p:nvSpPr>
          <p:cNvPr id="4290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290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58504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0151226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02491273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403105922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05000"/>
            <a:ext cx="3810000" cy="41148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3810000" cy="4114800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49258512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1ABD83-7775-4091-8B17-630E8B693CE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322233372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A47F771-5FC6-43FF-A637-00DF01971CB1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49560451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55F25C-A9A3-47B6-AC98-D33E24F36B7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616765045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EE7E288-8F2F-4799-B189-9AF8496AFCC2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831343169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C45BD1-CFD4-426A-97A6-DA2A343046C4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981226612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5B489A-36CD-4D05-9F88-2591D3FAB8E8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2412639955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5334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5334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F8B4B6-AE0D-48AE-80E4-1EDE6842E469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1213780657"/>
      </p:ext>
    </p:extLst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334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D8F6FDB-946C-4387-9985-DCA306ACB1C7}" type="slidenum">
              <a:rPr lang="zh-TW" altLang="en-US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xmlns="" val="3302260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5334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050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dirty="0" smtClean="0"/>
              <a:t>Click to edit Master text styles</a:t>
            </a:r>
          </a:p>
          <a:p>
            <a:pPr lvl="1"/>
            <a:r>
              <a:rPr lang="en-US" altLang="zh-TW" dirty="0" smtClean="0"/>
              <a:t>Second level</a:t>
            </a:r>
          </a:p>
          <a:p>
            <a:pPr lvl="2"/>
            <a:r>
              <a:rPr lang="en-US" altLang="zh-TW" dirty="0" smtClean="0"/>
              <a:t>Third level</a:t>
            </a:r>
          </a:p>
          <a:p>
            <a:pPr lvl="3"/>
            <a:r>
              <a:rPr lang="en-US" altLang="zh-TW" dirty="0" smtClean="0"/>
              <a:t>Fourth level</a:t>
            </a:r>
          </a:p>
          <a:p>
            <a:pPr lvl="4"/>
            <a:r>
              <a:rPr lang="en-US" altLang="zh-TW" dirty="0" smtClean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endParaRPr lang="zh-TW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endParaRPr lang="zh-TW" altLang="en-US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 eaLnBrk="0" hangingPunct="0">
              <a:defRPr sz="1400">
                <a:latin typeface="Times New Roman" panose="02020603050405020304" pitchFamily="18" charset="0"/>
                <a:ea typeface="新細明體" panose="02020500000000000000" pitchFamily="18" charset="-120"/>
              </a:defRPr>
            </a:lvl1pPr>
          </a:lstStyle>
          <a:p>
            <a:fld id="{DF08D224-DF1B-41E7-9DC4-718A076E9512}" type="slidenum">
              <a:rPr lang="zh-TW" altLang="en-US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effectLst/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003399"/>
          </a:solidFill>
          <a:effectLst>
            <a:outerShdw blurRad="38100" dist="38100" dir="2700000" algn="tl">
              <a:srgbClr val="000000"/>
            </a:outerShdw>
          </a:effectLst>
          <a:latin typeface="Arial Narrow" panose="020B0606020202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effectLst/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5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oleObject" Target="../embeddings/oleObject6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2.xls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oleObject" Target="../embeddings/oleObject7.bin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oleObject" Target="../embeddings/Microsoft_Office_Excel_97-2003_Worksheet3.xls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3028950" y="2600325"/>
            <a:ext cx="360045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Recap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619375" y="6248400"/>
            <a:ext cx="4419600" cy="79375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Monitoring and Controlling </a:t>
            </a:r>
          </a:p>
        </p:txBody>
      </p:sp>
    </p:spTree>
    <p:extLst>
      <p:ext uri="{BB962C8B-B14F-4D97-AF65-F5344CB8AC3E}">
        <p14:creationId xmlns:p14="http://schemas.microsoft.com/office/powerpoint/2010/main" xmlns="" val="169228003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5738E91-4E95-4B1A-80CA-90AA4D66FC03}" type="slidenum">
              <a:rPr lang="zh-TW" altLang="en-US"/>
              <a:pPr/>
              <a:t>2</a:t>
            </a:fld>
            <a:endParaRPr lang="zh-TW" alt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62000" y="2819400"/>
            <a:ext cx="7772400" cy="1143000"/>
          </a:xfrm>
          <a:noFill/>
          <a:ln/>
          <a:effectLst>
            <a:outerShdw dist="17961" dir="2700000" algn="ctr" rotWithShape="0">
              <a:schemeClr val="bg1"/>
            </a:outerShdw>
          </a:effectLst>
        </p:spPr>
        <p:txBody>
          <a:bodyPr anchor="ctr"/>
          <a:lstStyle/>
          <a:p>
            <a:pPr eaLnBrk="0" hangingPunct="0"/>
            <a:r>
              <a:rPr lang="en-US" altLang="zh-TW" sz="4800" dirty="0" smtClean="0">
                <a:ea typeface="新細明體" panose="02020500000000000000" pitchFamily="18" charset="-120"/>
              </a:rPr>
              <a:t>Control Project Cost</a:t>
            </a:r>
            <a:endParaRPr lang="en-US" altLang="zh-TW" sz="4800" dirty="0">
              <a:ea typeface="新細明體" panose="02020500000000000000" pitchFamily="18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51968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D5D2E880-97A3-4B91-930D-0CA08E96DB5C}" type="slidenum">
              <a:rPr lang="zh-TW" altLang="en-US"/>
              <a:pPr/>
              <a:t>3</a:t>
            </a:fld>
            <a:endParaRPr lang="zh-TW" altLang="en-US"/>
          </a:p>
        </p:txBody>
      </p:sp>
      <p:sp>
        <p:nvSpPr>
          <p:cNvPr id="141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Cost </a:t>
            </a:r>
            <a:r>
              <a:rPr lang="en-US" altLang="zh-TW" dirty="0">
                <a:ea typeface="新細明體" panose="02020500000000000000" pitchFamily="18" charset="-120"/>
              </a:rPr>
              <a:t>Analysis Using </a:t>
            </a:r>
            <a:r>
              <a:rPr lang="en-US" altLang="zh-TW" dirty="0" smtClean="0">
                <a:ea typeface="新細明體" panose="02020500000000000000" pitchFamily="18" charset="-120"/>
              </a:rPr>
              <a:t>the Expected </a:t>
            </a:r>
            <a:r>
              <a:rPr lang="en-US" altLang="zh-TW" dirty="0">
                <a:ea typeface="新細明體" panose="02020500000000000000" pitchFamily="18" charset="-120"/>
              </a:rPr>
              <a:t>Value Approach</a:t>
            </a:r>
          </a:p>
        </p:txBody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286000"/>
            <a:ext cx="8382000" cy="3657600"/>
          </a:xfrm>
          <a:noFill/>
          <a:ln/>
        </p:spPr>
        <p:txBody>
          <a:bodyPr/>
          <a:lstStyle/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Spending extra money, in general should decrease project duration.</a:t>
            </a:r>
          </a:p>
          <a:p>
            <a:pPr algn="just" eaLnBrk="0" hangingPunct="0">
              <a:lnSpc>
                <a:spcPct val="40000"/>
              </a:lnSpc>
              <a:buFontTx/>
              <a:buNone/>
            </a:pPr>
            <a:endParaRPr lang="en-US" altLang="zh-TW" dirty="0">
              <a:ea typeface="新細明體" panose="02020500000000000000" pitchFamily="18" charset="-120"/>
            </a:endParaRPr>
          </a:p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Is this operation cost effective?</a:t>
            </a:r>
          </a:p>
          <a:p>
            <a:pPr algn="just" eaLnBrk="0" hangingPunct="0">
              <a:lnSpc>
                <a:spcPct val="40000"/>
              </a:lnSpc>
              <a:buFontTx/>
              <a:buNone/>
            </a:pPr>
            <a:endParaRPr lang="en-US" altLang="zh-TW" dirty="0">
              <a:ea typeface="新細明體" panose="02020500000000000000" pitchFamily="18" charset="-120"/>
            </a:endParaRPr>
          </a:p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The expected value criterion is used to answer this question.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8F4C4DF4-6A08-4873-8746-B7B88144299D}" type="slidenum">
              <a:rPr lang="zh-TW" altLang="en-US"/>
              <a:pPr/>
              <a:t>4</a:t>
            </a:fld>
            <a:endParaRPr lang="zh-TW" altLang="en-US"/>
          </a:p>
        </p:txBody>
      </p:sp>
      <p:sp>
        <p:nvSpPr>
          <p:cNvPr id="1433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8013" y="1828800"/>
            <a:ext cx="8534400" cy="4419600"/>
          </a:xfrm>
          <a:noFill/>
          <a:ln/>
        </p:spPr>
        <p:txBody>
          <a:bodyPr/>
          <a:lstStyle/>
          <a:p>
            <a:pPr eaLnBrk="0" hangingPunct="0">
              <a:buFontTx/>
              <a:buNone/>
            </a:pPr>
            <a:r>
              <a:rPr lang="zh-TW" altLang="en-US" dirty="0">
                <a:ea typeface="新細明體" panose="02020500000000000000" pitchFamily="18" charset="-120"/>
              </a:rPr>
              <a:t> </a:t>
            </a:r>
          </a:p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Analysis indicated:</a:t>
            </a:r>
          </a:p>
          <a:p>
            <a:pPr lvl="1" eaLnBrk="0" hangingPunct="0"/>
            <a:r>
              <a:rPr lang="en-US" altLang="zh-TW" dirty="0">
                <a:ea typeface="新細明體" panose="02020500000000000000" pitchFamily="18" charset="-120"/>
              </a:rPr>
              <a:t>Completion time within 180 days yields an additional profit of $1 million.</a:t>
            </a:r>
          </a:p>
          <a:p>
            <a:pPr lvl="1" eaLnBrk="0" hangingPunct="0">
              <a:lnSpc>
                <a:spcPct val="12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Completion time between 180 days and 200 days, yields an additional profit of $400,000.</a:t>
            </a:r>
          </a:p>
          <a:p>
            <a:pPr lvl="1" eaLnBrk="0" hangingPunct="0">
              <a:lnSpc>
                <a:spcPct val="12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Completion time reduction can be achieved by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additional training.</a:t>
            </a:r>
          </a:p>
        </p:txBody>
      </p:sp>
      <p:sp>
        <p:nvSpPr>
          <p:cNvPr id="14336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sz="3200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sz="3200" dirty="0">
                <a:ea typeface="新細明體" panose="02020500000000000000" pitchFamily="18" charset="-120"/>
              </a:rPr>
              <a:t>- </a:t>
            </a:r>
            <a:br>
              <a:rPr lang="en-US" altLang="zh-TW" sz="3200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0CA03125-D697-47A2-8B6A-FA5862A9D80B}" type="slidenum">
              <a:rPr lang="zh-TW" altLang="en-US"/>
              <a:pPr/>
              <a:t>5</a:t>
            </a:fld>
            <a:endParaRPr lang="zh-TW" altLang="en-US"/>
          </a:p>
        </p:txBody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8013" y="1749425"/>
            <a:ext cx="8534400" cy="4194175"/>
          </a:xfrm>
          <a:noFill/>
          <a:ln/>
        </p:spPr>
        <p:txBody>
          <a:bodyPr/>
          <a:lstStyle/>
          <a:p>
            <a:pPr eaLnBrk="0" hangingPunct="0">
              <a:lnSpc>
                <a:spcPct val="10000"/>
              </a:lnSpc>
              <a:buFontTx/>
              <a:buNone/>
            </a:pPr>
            <a:endParaRPr lang="zh-TW" altLang="en-US">
              <a:ea typeface="新細明體" panose="02020500000000000000" pitchFamily="18" charset="-120"/>
            </a:endParaRPr>
          </a:p>
          <a:p>
            <a:pPr eaLnBrk="0" hangingPunct="0">
              <a:lnSpc>
                <a:spcPct val="10000"/>
              </a:lnSpc>
              <a:buFontTx/>
              <a:buNone/>
            </a:pPr>
            <a:endParaRPr lang="zh-TW" altLang="en-US">
              <a:ea typeface="新細明體" panose="02020500000000000000" pitchFamily="18" charset="-120"/>
            </a:endParaRPr>
          </a:p>
          <a:p>
            <a:pPr eaLnBrk="0" hangingPunct="0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Two possible activities are considered for training.</a:t>
            </a:r>
          </a:p>
          <a:p>
            <a:pPr lvl="1" eaLnBrk="0" hangingPunct="0">
              <a:lnSpc>
                <a:spcPct val="150000"/>
              </a:lnSpc>
            </a:pPr>
            <a:r>
              <a:rPr lang="en-US" altLang="zh-TW" i="1">
                <a:ea typeface="新細明體" panose="02020500000000000000" pitchFamily="18" charset="-120"/>
              </a:rPr>
              <a:t>Sales personnel training:</a:t>
            </a:r>
            <a:endParaRPr lang="en-US" altLang="zh-TW">
              <a:ea typeface="新細明體" panose="02020500000000000000" pitchFamily="18" charset="-120"/>
            </a:endParaRPr>
          </a:p>
          <a:p>
            <a:pPr lvl="2" eaLnBrk="0" hangingPunct="0"/>
            <a:r>
              <a:rPr lang="en-US" altLang="zh-TW">
                <a:ea typeface="新細明體" panose="02020500000000000000" pitchFamily="18" charset="-120"/>
              </a:rPr>
              <a:t> Cost $200,000;  </a:t>
            </a:r>
          </a:p>
          <a:p>
            <a:pPr lvl="2" eaLnBrk="0" hangingPunct="0"/>
            <a:r>
              <a:rPr lang="en-US" altLang="zh-TW">
                <a:ea typeface="新細明體" panose="02020500000000000000" pitchFamily="18" charset="-120"/>
              </a:rPr>
              <a:t> New time estimates are  a = 19, m= 21, and b = 23 days.</a:t>
            </a:r>
          </a:p>
          <a:p>
            <a:pPr lvl="1" eaLnBrk="0" hangingPunct="0">
              <a:lnSpc>
                <a:spcPct val="110000"/>
              </a:lnSpc>
            </a:pPr>
            <a:r>
              <a:rPr lang="en-US" altLang="zh-TW" i="1">
                <a:ea typeface="新細明體" panose="02020500000000000000" pitchFamily="18" charset="-120"/>
              </a:rPr>
              <a:t>Technical staff training:</a:t>
            </a:r>
            <a:r>
              <a:rPr lang="en-US" altLang="zh-TW">
                <a:ea typeface="新細明體" panose="02020500000000000000" pitchFamily="18" charset="-120"/>
              </a:rPr>
              <a:t> </a:t>
            </a:r>
          </a:p>
          <a:p>
            <a:pPr lvl="2" eaLnBrk="0" hangingPunct="0"/>
            <a:r>
              <a:rPr lang="en-US" altLang="zh-TW">
                <a:ea typeface="新細明體" panose="02020500000000000000" pitchFamily="18" charset="-120"/>
              </a:rPr>
              <a:t>Cost $250,000; </a:t>
            </a:r>
          </a:p>
          <a:p>
            <a:pPr lvl="2" eaLnBrk="0" hangingPunct="0"/>
            <a:r>
              <a:rPr lang="en-US" altLang="zh-TW">
                <a:ea typeface="新細明體" panose="02020500000000000000" pitchFamily="18" charset="-120"/>
              </a:rPr>
              <a:t>New time estimates are  a = 12,  m = 14, and b = 16.</a:t>
            </a:r>
          </a:p>
        </p:txBody>
      </p:sp>
      <p:sp>
        <p:nvSpPr>
          <p:cNvPr id="145412" name="Rectangle 4"/>
          <p:cNvSpPr>
            <a:spLocks noChangeArrowheads="1"/>
          </p:cNvSpPr>
          <p:nvPr/>
        </p:nvSpPr>
        <p:spPr bwMode="auto">
          <a:xfrm>
            <a:off x="2008188" y="2895600"/>
            <a:ext cx="5908675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45414" name="Rectangle 6"/>
          <p:cNvSpPr>
            <a:spLocks noChangeArrowheads="1"/>
          </p:cNvSpPr>
          <p:nvPr/>
        </p:nvSpPr>
        <p:spPr bwMode="auto">
          <a:xfrm>
            <a:off x="2100263" y="2941638"/>
            <a:ext cx="57245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algn="ctr" eaLnBrk="0" hangingPunct="0"/>
            <a:r>
              <a:rPr lang="en-US" altLang="zh-TW" sz="3600" b="1">
                <a:solidFill>
                  <a:schemeClr val="accent2"/>
                </a:solidFill>
                <a:ea typeface="新細明體" panose="02020500000000000000" pitchFamily="18" charset="-120"/>
              </a:rPr>
              <a:t>Which option should be pursued?</a:t>
            </a:r>
          </a:p>
        </p:txBody>
      </p:sp>
      <p:sp>
        <p:nvSpPr>
          <p:cNvPr id="145415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145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5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5411" grpId="0" build="p" autoUpdateAnimBg="0"/>
      <p:bldP spid="145412" grpId="0" animBg="1"/>
      <p:bldP spid="145414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896C1A25-7114-46F3-A4B9-5F6464F4893F}" type="slidenum">
              <a:rPr lang="zh-TW" altLang="en-US"/>
              <a:pPr/>
              <a:t>6</a:t>
            </a:fld>
            <a:endParaRPr lang="zh-TW" altLang="en-US"/>
          </a:p>
        </p:txBody>
      </p:sp>
      <p:sp>
        <p:nvSpPr>
          <p:cNvPr id="3645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3588" y="2057400"/>
            <a:ext cx="8075612" cy="4648200"/>
          </a:xfrm>
          <a:noFill/>
          <a:ln/>
        </p:spPr>
        <p:txBody>
          <a:bodyPr/>
          <a:lstStyle/>
          <a:p>
            <a:pPr algn="just" eaLnBrk="0" hangingPunct="0">
              <a:lnSpc>
                <a:spcPct val="90000"/>
              </a:lnSpc>
            </a:pPr>
            <a:r>
              <a:rPr lang="zh-TW" altLang="en-US" sz="2200" dirty="0">
                <a:ea typeface="新細明體" panose="02020500000000000000" pitchFamily="18" charset="-120"/>
              </a:rPr>
              <a:t>  </a:t>
            </a:r>
            <a:r>
              <a:rPr lang="en-US" altLang="zh-TW" sz="2200" dirty="0">
                <a:ea typeface="新細明體" panose="02020500000000000000" pitchFamily="18" charset="-120"/>
              </a:rPr>
              <a:t>Evaluation of spending on </a:t>
            </a:r>
            <a:r>
              <a:rPr lang="en-US" altLang="zh-TW" sz="2200" i="1" dirty="0">
                <a:ea typeface="新細明體" panose="02020500000000000000" pitchFamily="18" charset="-120"/>
              </a:rPr>
              <a:t>sales personnel training.</a:t>
            </a:r>
            <a:endParaRPr lang="en-US" altLang="zh-TW" sz="2200" dirty="0">
              <a:ea typeface="新細明體" panose="02020500000000000000" pitchFamily="18" charset="-120"/>
            </a:endParaRP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This activity (H) is not critical.</a:t>
            </a: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Under the assumption that the project completion time is </a:t>
            </a:r>
          </a:p>
          <a:p>
            <a:pPr lvl="1" algn="just" eaLnBrk="0" hangingPunct="0">
              <a:lnSpc>
                <a:spcPct val="90000"/>
              </a:lnSpc>
              <a:buFontTx/>
              <a:buNone/>
            </a:pPr>
            <a:r>
              <a:rPr lang="en-US" altLang="zh-TW" sz="2200" dirty="0">
                <a:ea typeface="新細明體" panose="02020500000000000000" pitchFamily="18" charset="-120"/>
              </a:rPr>
              <a:t>	determined solely by critical activities, this option 	</a:t>
            </a:r>
          </a:p>
          <a:p>
            <a:pPr lvl="1" algn="just" eaLnBrk="0" hangingPunct="0">
              <a:lnSpc>
                <a:spcPct val="90000"/>
              </a:lnSpc>
              <a:buFontTx/>
              <a:buNone/>
            </a:pPr>
            <a:r>
              <a:rPr lang="en-US" altLang="zh-TW" sz="2200" dirty="0">
                <a:ea typeface="新細明體" panose="02020500000000000000" pitchFamily="18" charset="-120"/>
              </a:rPr>
              <a:t>   should not be considered further.</a:t>
            </a:r>
          </a:p>
          <a:p>
            <a:pPr algn="just" eaLnBrk="0" hangingPunct="0">
              <a:lnSpc>
                <a:spcPct val="30000"/>
              </a:lnSpc>
              <a:buFontTx/>
              <a:buNone/>
            </a:pPr>
            <a:endParaRPr lang="en-US" altLang="zh-TW" sz="2200" dirty="0">
              <a:ea typeface="新細明體" panose="02020500000000000000" pitchFamily="18" charset="-120"/>
            </a:endParaRPr>
          </a:p>
          <a:p>
            <a:pPr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Evaluation of spending on </a:t>
            </a:r>
            <a:r>
              <a:rPr lang="en-US" altLang="zh-TW" sz="2200" i="1" dirty="0">
                <a:ea typeface="新細明體" panose="02020500000000000000" pitchFamily="18" charset="-120"/>
              </a:rPr>
              <a:t>technical staff training.</a:t>
            </a:r>
            <a:endParaRPr lang="en-US" altLang="zh-TW" sz="2200" dirty="0">
              <a:ea typeface="新細明體" panose="02020500000000000000" pitchFamily="18" charset="-120"/>
            </a:endParaRP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This activity (F) is critical.</a:t>
            </a: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This option should be further studied as follows: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Calculate expected profit when not spending $250,000.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Calculate expected profit when spending $250,000.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sz="2200" dirty="0">
                <a:ea typeface="新細明體" panose="02020500000000000000" pitchFamily="18" charset="-120"/>
              </a:rPr>
              <a:t>Select the decision with a higher expected profit.</a:t>
            </a:r>
          </a:p>
        </p:txBody>
      </p:sp>
      <p:sp>
        <p:nvSpPr>
          <p:cNvPr id="36454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454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4546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0F1ECC1E-5D77-4E7D-B51E-BA6A2D795BC2}" type="slidenum">
              <a:rPr lang="zh-TW" altLang="en-US"/>
              <a:pPr/>
              <a:t>7</a:t>
            </a:fld>
            <a:endParaRPr lang="zh-TW" altLang="en-US"/>
          </a:p>
        </p:txBody>
      </p:sp>
      <p:sp>
        <p:nvSpPr>
          <p:cNvPr id="3665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4495800"/>
          </a:xfrm>
          <a:noFill/>
          <a:ln/>
        </p:spPr>
        <p:txBody>
          <a:bodyPr/>
          <a:lstStyle/>
          <a:p>
            <a:pPr lvl="1" eaLnBrk="0" hangingPunct="0">
              <a:lnSpc>
                <a:spcPct val="120000"/>
              </a:lnSpc>
            </a:pPr>
            <a:r>
              <a:rPr lang="en-US" altLang="zh-TW" sz="2000" i="1" dirty="0">
                <a:ea typeface="新細明體" panose="02020500000000000000" pitchFamily="18" charset="-120"/>
              </a:rPr>
              <a:t>Case 1:  Do not spend $250,000 on training.</a:t>
            </a:r>
          </a:p>
          <a:p>
            <a:pPr marL="1085850" lvl="2" eaLnBrk="0" hangingPunct="0">
              <a:lnSpc>
                <a:spcPct val="12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Let X represent the project’s completion time.</a:t>
            </a:r>
          </a:p>
          <a:p>
            <a:pPr marL="1085850" lvl="2" eaLnBrk="0" hangingPunct="0">
              <a:lnSpc>
                <a:spcPct val="12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Expected gross additional profit = E(GP) =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P(X&lt;180)($1 million) + P(180&lt;X&lt;200)($400,000) + P(X&gt;200)(0).</a:t>
            </a:r>
          </a:p>
          <a:p>
            <a:pPr marL="1085850" lvl="2" eaLnBrk="0" hangingPunct="0">
              <a:lnSpc>
                <a:spcPct val="12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Use Excel to find the required probabilities: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P(X&lt;180) = .065192; P(180&lt;X&lt;200) = .676398; P(X&gt;200) =.25841</a:t>
            </a:r>
          </a:p>
          <a:p>
            <a:pPr marL="1085850" lvl="2" eaLnBrk="0" hangingPunct="0">
              <a:lnSpc>
                <a:spcPct val="12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Expected gross additional profit = .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.065192(1M)+.676398(400K)+ .25841(0) =   $335,751.20	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3C2163FE-CBB7-408F-BDC1-413CFABE28B2}" type="slidenum">
              <a:rPr lang="zh-TW" altLang="en-US"/>
              <a:pPr/>
              <a:t>8</a:t>
            </a:fld>
            <a:endParaRPr lang="zh-TW" altLang="en-US"/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8686800" cy="4421188"/>
          </a:xfrm>
          <a:noFill/>
          <a:ln/>
        </p:spPr>
        <p:txBody>
          <a:bodyPr/>
          <a:lstStyle/>
          <a:p>
            <a:pPr lvl="1" eaLnBrk="0" hangingPunct="0">
              <a:lnSpc>
                <a:spcPct val="90000"/>
              </a:lnSpc>
            </a:pPr>
            <a:r>
              <a:rPr lang="en-US" altLang="zh-TW" sz="2000" i="1" dirty="0">
                <a:ea typeface="新細明體" panose="02020500000000000000" pitchFamily="18" charset="-120"/>
              </a:rPr>
              <a:t>Case 2:  Spend $250,000 on training.</a:t>
            </a:r>
            <a:r>
              <a:rPr lang="en-US" altLang="zh-TW" sz="2000" dirty="0">
                <a:ea typeface="新細明體" panose="02020500000000000000" pitchFamily="18" charset="-120"/>
              </a:rPr>
              <a:t> </a:t>
            </a:r>
          </a:p>
          <a:p>
            <a:pPr lvl="2" eaLnBrk="0" hangingPunct="0">
              <a:lnSpc>
                <a:spcPct val="13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The revised mean time and standard deviation estimates for activity F are:</a:t>
            </a:r>
          </a:p>
          <a:p>
            <a:pPr lvl="3" eaLnBrk="0" hangingPunct="0">
              <a:lnSpc>
                <a:spcPct val="90000"/>
              </a:lnSpc>
              <a:buFontTx/>
              <a:buNone/>
            </a:pPr>
            <a:r>
              <a:rPr lang="en-US" altLang="zh-TW" sz="2000" dirty="0">
                <a:latin typeface="Symbol" panose="05050102010706020507" pitchFamily="18" charset="2"/>
                <a:ea typeface="新細明體" panose="02020500000000000000" pitchFamily="18" charset="-120"/>
              </a:rPr>
              <a:t>m</a:t>
            </a:r>
            <a:r>
              <a:rPr lang="en-US" altLang="zh-TW" sz="2000" baseline="-25000" dirty="0">
                <a:ea typeface="新細明體" panose="02020500000000000000" pitchFamily="18" charset="-120"/>
              </a:rPr>
              <a:t>F</a:t>
            </a:r>
            <a:r>
              <a:rPr lang="en-US" altLang="zh-TW" sz="2000" dirty="0">
                <a:ea typeface="新細明體" panose="02020500000000000000" pitchFamily="18" charset="-120"/>
              </a:rPr>
              <a:t>= (12 + 4 (14) + 16)/6 = 14</a:t>
            </a:r>
          </a:p>
          <a:p>
            <a:pPr lvl="3" eaLnBrk="0" hangingPunct="0">
              <a:lnSpc>
                <a:spcPct val="90000"/>
              </a:lnSpc>
              <a:buFontTx/>
              <a:buNone/>
            </a:pPr>
            <a:r>
              <a:rPr lang="en-US" altLang="zh-TW" sz="2000" dirty="0" err="1">
                <a:latin typeface="Symbol" panose="05050102010706020507" pitchFamily="18" charset="2"/>
                <a:ea typeface="新細明體" panose="02020500000000000000" pitchFamily="18" charset="-120"/>
              </a:rPr>
              <a:t>s</a:t>
            </a:r>
            <a:r>
              <a:rPr lang="en-US" altLang="zh-TW" sz="2000" baseline="-25000" dirty="0" err="1">
                <a:ea typeface="新細明體" panose="02020500000000000000" pitchFamily="18" charset="-120"/>
              </a:rPr>
              <a:t>F</a:t>
            </a:r>
            <a:r>
              <a:rPr lang="en-US" altLang="zh-TW" sz="2000" dirty="0">
                <a:ea typeface="新細明體" panose="02020500000000000000" pitchFamily="18" charset="-120"/>
              </a:rPr>
              <a:t>= (16 -12)/6 =0.67</a:t>
            </a:r>
          </a:p>
          <a:p>
            <a:pPr lvl="3" eaLnBrk="0" hangingPunct="0">
              <a:lnSpc>
                <a:spcPct val="90000"/>
              </a:lnSpc>
              <a:buFontTx/>
              <a:buNone/>
            </a:pPr>
            <a:r>
              <a:rPr lang="en-US" altLang="zh-TW" sz="2000" dirty="0">
                <a:latin typeface="Symbol" panose="05050102010706020507" pitchFamily="18" charset="2"/>
                <a:ea typeface="新細明體" panose="02020500000000000000" pitchFamily="18" charset="-120"/>
              </a:rPr>
              <a:t>s</a:t>
            </a:r>
            <a:r>
              <a:rPr lang="en-US" altLang="zh-TW" sz="2000" baseline="-25000" dirty="0">
                <a:ea typeface="新細明體" panose="02020500000000000000" pitchFamily="18" charset="-120"/>
              </a:rPr>
              <a:t>F</a:t>
            </a:r>
            <a:r>
              <a:rPr lang="en-US" altLang="zh-TW" sz="2000" baseline="30000" dirty="0">
                <a:latin typeface="Symbol" panose="05050102010706020507" pitchFamily="18" charset="2"/>
                <a:ea typeface="新細明體" panose="02020500000000000000" pitchFamily="18" charset="-120"/>
              </a:rPr>
              <a:t>2</a:t>
            </a:r>
            <a:r>
              <a:rPr lang="en-US" altLang="zh-TW" sz="2000" dirty="0">
                <a:ea typeface="新細明體" panose="02020500000000000000" pitchFamily="18" charset="-120"/>
              </a:rPr>
              <a:t>= 0(.67)</a:t>
            </a:r>
            <a:r>
              <a:rPr lang="en-US" altLang="zh-TW" sz="2000" baseline="30000" dirty="0">
                <a:ea typeface="新細明體" panose="02020500000000000000" pitchFamily="18" charset="-120"/>
              </a:rPr>
              <a:t>2</a:t>
            </a:r>
            <a:r>
              <a:rPr lang="en-US" altLang="zh-TW" sz="2000" dirty="0">
                <a:ea typeface="新細明體" panose="02020500000000000000" pitchFamily="18" charset="-120"/>
              </a:rPr>
              <a:t> =0.44</a:t>
            </a:r>
          </a:p>
          <a:p>
            <a:pPr lvl="2" eaLnBrk="0" hangingPunct="0">
              <a:lnSpc>
                <a:spcPct val="150000"/>
              </a:lnSpc>
            </a:pPr>
            <a:r>
              <a:rPr lang="en-US" altLang="zh-TW" sz="2000" dirty="0">
                <a:ea typeface="新細明體" panose="02020500000000000000" pitchFamily="18" charset="-120"/>
              </a:rPr>
              <a:t>Using the Excel PERT-CPM template we find a new critical path </a:t>
            </a:r>
            <a:br>
              <a:rPr lang="en-US" altLang="zh-TW" sz="2000" dirty="0">
                <a:ea typeface="新細明體" panose="02020500000000000000" pitchFamily="18" charset="-120"/>
              </a:rPr>
            </a:br>
            <a:r>
              <a:rPr lang="en-US" altLang="zh-TW" sz="2000" dirty="0">
                <a:ea typeface="新細明體" panose="02020500000000000000" pitchFamily="18" charset="-120"/>
              </a:rPr>
              <a:t>(A-B-C-G-D-J), with a mean time = 189 days, and a standard deviation of = 9.0185 days.                                     </a:t>
            </a:r>
          </a:p>
        </p:txBody>
      </p:sp>
      <p:sp>
        <p:nvSpPr>
          <p:cNvPr id="36864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6864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5184A5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42" grpId="0" build="p" bldLvl="2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C37D9093-9B74-4BAA-A61D-981B6A88B1D5}" type="slidenum">
              <a:rPr lang="zh-TW" altLang="en-US"/>
              <a:pPr/>
              <a:t>9</a:t>
            </a:fld>
            <a:endParaRPr lang="zh-TW" altLang="en-US"/>
          </a:p>
        </p:txBody>
      </p:sp>
      <p:sp>
        <p:nvSpPr>
          <p:cNvPr id="370690" name="Rectangle 1026"/>
          <p:cNvSpPr>
            <a:spLocks noGrp="1" noChangeArrowheads="1"/>
          </p:cNvSpPr>
          <p:nvPr>
            <p:ph type="body" idx="1"/>
          </p:nvPr>
        </p:nvSpPr>
        <p:spPr>
          <a:xfrm>
            <a:off x="685800" y="2209800"/>
            <a:ext cx="7772400" cy="4114800"/>
          </a:xfrm>
        </p:spPr>
        <p:txBody>
          <a:bodyPr/>
          <a:lstStyle/>
          <a:p>
            <a:pPr lvl="1"/>
            <a:r>
              <a:rPr lang="en-US" altLang="zh-TW" dirty="0">
                <a:ea typeface="新細明體" panose="02020500000000000000" pitchFamily="18" charset="-120"/>
              </a:rPr>
              <a:t>The probabilities of interest need to be recalculated. From Excel we find: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P(X &lt; 180) = .159152;  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P(180 &lt; X &lt; 200) = .729561</a:t>
            </a:r>
          </a:p>
          <a:p>
            <a:pPr lvl="2"/>
            <a:r>
              <a:rPr lang="en-US" altLang="zh-TW" dirty="0">
                <a:ea typeface="新細明體" panose="02020500000000000000" pitchFamily="18" charset="-120"/>
              </a:rPr>
              <a:t>P(X &gt; 200) = .111287</a:t>
            </a:r>
          </a:p>
          <a:p>
            <a:pPr lvl="1"/>
            <a:r>
              <a:rPr lang="en-US" altLang="zh-TW" dirty="0">
                <a:ea typeface="新細明體" panose="02020500000000000000" pitchFamily="18" charset="-120"/>
              </a:rPr>
              <a:t>Expected Gross Additional Revenue =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P( X&lt;180)(1M)+P(180&lt;X&lt;200)(400K)+P(X&gt;200)(0) = .159152(!M)+ .729561(400K)+ .111287(0)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= $450,976.40</a:t>
            </a:r>
          </a:p>
        </p:txBody>
      </p:sp>
      <p:sp>
        <p:nvSpPr>
          <p:cNvPr id="370691" name="Rectangle 102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694FF806-0F3D-4357-A2E6-03704BB9133F}" type="slidenum">
              <a:rPr lang="zh-TW" altLang="en-US"/>
              <a:pPr/>
              <a:t>10</a:t>
            </a:fld>
            <a:endParaRPr lang="zh-TW" altLang="en-US"/>
          </a:p>
        </p:txBody>
      </p:sp>
      <p:sp>
        <p:nvSpPr>
          <p:cNvPr id="3717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133600"/>
            <a:ext cx="7772400" cy="1447800"/>
          </a:xfrm>
          <a:noFill/>
          <a:ln/>
        </p:spPr>
        <p:txBody>
          <a:bodyPr/>
          <a:lstStyle/>
          <a:p>
            <a:pPr lvl="1" eaLnBrk="0" hangingPunct="0">
              <a:buFontTx/>
              <a:buNone/>
            </a:pPr>
            <a:r>
              <a:rPr lang="en-US" altLang="zh-TW" sz="3200" dirty="0">
                <a:ea typeface="新細明體" panose="02020500000000000000" pitchFamily="18" charset="-120"/>
              </a:rPr>
              <a:t>The expected net additional profit =</a:t>
            </a:r>
            <a:r>
              <a:rPr lang="en-US" altLang="zh-TW" dirty="0">
                <a:ea typeface="新細明體" panose="02020500000000000000" pitchFamily="18" charset="-120"/>
              </a:rPr>
              <a:t> </a:t>
            </a:r>
          </a:p>
          <a:p>
            <a:pPr eaLnBrk="0" hangingPunct="0"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	 450,976-250,000 = $200,976 &lt; $335,751</a:t>
            </a:r>
          </a:p>
        </p:txBody>
      </p:sp>
      <p:sp>
        <p:nvSpPr>
          <p:cNvPr id="371715" name="Rectangle 3"/>
          <p:cNvSpPr>
            <a:spLocks noChangeArrowheads="1"/>
          </p:cNvSpPr>
          <p:nvPr/>
        </p:nvSpPr>
        <p:spPr bwMode="auto">
          <a:xfrm>
            <a:off x="461963" y="3871913"/>
            <a:ext cx="41608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Expected additional net  profit when</a:t>
            </a:r>
          </a:p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spending $250,000 on training</a:t>
            </a:r>
          </a:p>
        </p:txBody>
      </p:sp>
      <p:sp>
        <p:nvSpPr>
          <p:cNvPr id="371716" name="Rectangle 4"/>
          <p:cNvSpPr>
            <a:spLocks noChangeArrowheads="1"/>
          </p:cNvSpPr>
          <p:nvPr/>
        </p:nvSpPr>
        <p:spPr bwMode="auto">
          <a:xfrm>
            <a:off x="5181600" y="3871913"/>
            <a:ext cx="3562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Expected profit without</a:t>
            </a:r>
          </a:p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spending $250,000 on training</a:t>
            </a:r>
          </a:p>
        </p:txBody>
      </p:sp>
      <p:sp>
        <p:nvSpPr>
          <p:cNvPr id="371717" name="Rectangle 5"/>
          <p:cNvSpPr>
            <a:spLocks noChangeArrowheads="1"/>
          </p:cNvSpPr>
          <p:nvPr/>
        </p:nvSpPr>
        <p:spPr bwMode="auto">
          <a:xfrm>
            <a:off x="611188" y="5073650"/>
            <a:ext cx="7999412" cy="1066800"/>
          </a:xfrm>
          <a:prstGeom prst="rect">
            <a:avLst/>
          </a:prstGeom>
          <a:solidFill>
            <a:srgbClr val="CBCBCB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zh-TW" sz="3200">
                <a:ea typeface="新細明體" panose="02020500000000000000" pitchFamily="18" charset="-120"/>
              </a:rPr>
              <a:t>Conclusion:  Management should not spend money on additional training of technical personnel.</a:t>
            </a:r>
          </a:p>
        </p:txBody>
      </p:sp>
      <p:sp>
        <p:nvSpPr>
          <p:cNvPr id="371718" name="Rectangle 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XYZ. COMPUTERS </a:t>
            </a:r>
            <a:r>
              <a:rPr lang="en-US" altLang="zh-TW" dirty="0">
                <a:ea typeface="新細明體" panose="02020500000000000000" pitchFamily="18" charset="-120"/>
              </a:rPr>
              <a:t>-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Cost analysis using probabilities</a:t>
            </a:r>
          </a:p>
        </p:txBody>
      </p:sp>
      <p:sp>
        <p:nvSpPr>
          <p:cNvPr id="371719" name="Line 7"/>
          <p:cNvSpPr>
            <a:spLocks noChangeShapeType="1"/>
          </p:cNvSpPr>
          <p:nvPr/>
        </p:nvSpPr>
        <p:spPr bwMode="auto">
          <a:xfrm flipH="1">
            <a:off x="3581400" y="3276600"/>
            <a:ext cx="9906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1720" name="Line 8"/>
          <p:cNvSpPr>
            <a:spLocks noChangeShapeType="1"/>
          </p:cNvSpPr>
          <p:nvPr/>
        </p:nvSpPr>
        <p:spPr bwMode="auto">
          <a:xfrm flipH="1">
            <a:off x="5638800" y="3276600"/>
            <a:ext cx="83820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5D5C8557-3F51-4E30-A655-E9FCA8D0EADF}" type="slidenum">
              <a:rPr lang="zh-TW" altLang="en-US"/>
              <a:pPr/>
              <a:t>11</a:t>
            </a:fld>
            <a:endParaRPr lang="zh-TW" altLang="en-US"/>
          </a:p>
        </p:txBody>
      </p:sp>
      <p:sp>
        <p:nvSpPr>
          <p:cNvPr id="3737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57200"/>
            <a:ext cx="80010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Cost </a:t>
            </a:r>
            <a:r>
              <a:rPr lang="en-US" altLang="zh-TW" dirty="0">
                <a:ea typeface="新細明體" panose="02020500000000000000" pitchFamily="18" charset="-120"/>
              </a:rPr>
              <a:t>Analyses Using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The Critical Path Method (CPM)</a:t>
            </a:r>
          </a:p>
        </p:txBody>
      </p:sp>
      <p:sp>
        <p:nvSpPr>
          <p:cNvPr id="3737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077200" cy="3887788"/>
          </a:xfrm>
          <a:noFill/>
          <a:ln/>
        </p:spPr>
        <p:txBody>
          <a:bodyPr/>
          <a:lstStyle/>
          <a:p>
            <a:pPr eaLnBrk="0" hangingPunct="0">
              <a:lnSpc>
                <a:spcPct val="8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The critical path method (CPM) is a deterministic approach to project planning.</a:t>
            </a:r>
            <a:br>
              <a:rPr lang="en-US" altLang="zh-TW" dirty="0">
                <a:ea typeface="新細明體" panose="02020500000000000000" pitchFamily="18" charset="-120"/>
              </a:rPr>
            </a:br>
            <a:endParaRPr lang="en-US" altLang="zh-TW" dirty="0">
              <a:ea typeface="新細明體" panose="02020500000000000000" pitchFamily="18" charset="-120"/>
            </a:endParaRPr>
          </a:p>
          <a:p>
            <a:pPr eaLnBrk="0" hangingPunct="0">
              <a:lnSpc>
                <a:spcPct val="8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Completion time depends only on the amount of money allocated to activities.</a:t>
            </a:r>
            <a:br>
              <a:rPr lang="en-US" altLang="zh-TW" dirty="0">
                <a:ea typeface="新細明體" panose="02020500000000000000" pitchFamily="18" charset="-120"/>
              </a:rPr>
            </a:br>
            <a:endParaRPr lang="en-US" altLang="zh-TW" dirty="0">
              <a:ea typeface="新細明體" panose="02020500000000000000" pitchFamily="18" charset="-120"/>
            </a:endParaRPr>
          </a:p>
          <a:p>
            <a:pPr eaLnBrk="0" hangingPunct="0">
              <a:lnSpc>
                <a:spcPct val="8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Reducing an activity’s completion time is called </a:t>
            </a:r>
            <a:r>
              <a:rPr lang="en-US" altLang="zh-TW" dirty="0">
                <a:solidFill>
                  <a:srgbClr val="008663"/>
                </a:solidFill>
                <a:ea typeface="新細明體" panose="02020500000000000000" pitchFamily="18" charset="-120"/>
              </a:rPr>
              <a:t>“</a:t>
            </a:r>
            <a:r>
              <a:rPr lang="en-US" altLang="zh-TW" dirty="0">
                <a:solidFill>
                  <a:srgbClr val="FF0000"/>
                </a:solidFill>
                <a:ea typeface="新細明體" panose="02020500000000000000" pitchFamily="18" charset="-120"/>
              </a:rPr>
              <a:t>crashing</a:t>
            </a:r>
            <a:r>
              <a:rPr lang="en-US" altLang="zh-TW" dirty="0">
                <a:solidFill>
                  <a:srgbClr val="008663"/>
                </a:solidFill>
                <a:ea typeface="新細明體" panose="02020500000000000000" pitchFamily="18" charset="-120"/>
              </a:rPr>
              <a:t>.”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E49E0A6-7B87-41A9-87CD-132F7E68348A}" type="slidenum">
              <a:rPr lang="zh-TW" altLang="en-US"/>
              <a:pPr/>
              <a:t>12</a:t>
            </a:fld>
            <a:endParaRPr lang="zh-TW" altLang="en-US"/>
          </a:p>
        </p:txBody>
      </p:sp>
      <p:sp>
        <p:nvSpPr>
          <p:cNvPr id="37581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762000" y="1600200"/>
            <a:ext cx="8382000" cy="2519363"/>
          </a:xfrm>
          <a:noFill/>
          <a:ln/>
        </p:spPr>
        <p:txBody>
          <a:bodyPr>
            <a:spAutoFit/>
          </a:bodyPr>
          <a:lstStyle/>
          <a:p>
            <a:pPr marL="455613" indent="-455613" eaLnBrk="0" hangingPunct="0"/>
            <a:r>
              <a:rPr lang="en-US" altLang="zh-TW" dirty="0">
                <a:ea typeface="新細明體" panose="02020500000000000000" pitchFamily="18" charset="-120"/>
              </a:rPr>
              <a:t>There are two crucial completion times to consider for each activity.</a:t>
            </a:r>
          </a:p>
          <a:p>
            <a:pPr marL="911225" lvl="1" indent="-339725" eaLnBrk="0" hangingPunct="0"/>
            <a:r>
              <a:rPr lang="en-US" altLang="zh-TW" dirty="0">
                <a:ea typeface="新細明體" panose="02020500000000000000" pitchFamily="18" charset="-120"/>
              </a:rPr>
              <a:t>Normal completion time (T</a:t>
            </a:r>
            <a:r>
              <a:rPr lang="en-US" altLang="zh-TW" baseline="-25000" dirty="0">
                <a:ea typeface="新細明體" panose="02020500000000000000" pitchFamily="18" charset="-120"/>
              </a:rPr>
              <a:t>N</a:t>
            </a:r>
            <a:r>
              <a:rPr lang="en-US" altLang="zh-TW" dirty="0">
                <a:ea typeface="新細明體" panose="02020500000000000000" pitchFamily="18" charset="-120"/>
              </a:rPr>
              <a:t>).</a:t>
            </a:r>
          </a:p>
          <a:p>
            <a:pPr marL="911225" lvl="1" indent="-339725" eaLnBrk="0" hangingPunct="0"/>
            <a:r>
              <a:rPr lang="en-US" altLang="zh-TW" dirty="0">
                <a:ea typeface="新細明體" panose="02020500000000000000" pitchFamily="18" charset="-120"/>
              </a:rPr>
              <a:t>Crash completion time (T</a:t>
            </a:r>
            <a:r>
              <a:rPr lang="en-US" altLang="zh-TW" baseline="-25000" dirty="0">
                <a:ea typeface="新細明體" panose="02020500000000000000" pitchFamily="18" charset="-120"/>
              </a:rPr>
              <a:t>C</a:t>
            </a:r>
            <a:r>
              <a:rPr lang="en-US" altLang="zh-TW" dirty="0">
                <a:ea typeface="新細明體" panose="02020500000000000000" pitchFamily="18" charset="-120"/>
              </a:rPr>
              <a:t>), the minimum possible completion time.</a:t>
            </a:r>
          </a:p>
        </p:txBody>
      </p:sp>
      <p:sp>
        <p:nvSpPr>
          <p:cNvPr id="375811" name="Rectangle 3"/>
          <p:cNvSpPr>
            <a:spLocks noGrp="1" noChangeArrowheads="1"/>
          </p:cNvSpPr>
          <p:nvPr>
            <p:ph type="title"/>
          </p:nvPr>
        </p:nvSpPr>
        <p:spPr>
          <a:xfrm>
            <a:off x="269875" y="457200"/>
            <a:ext cx="86106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Crash time/Crash cost</a:t>
            </a:r>
          </a:p>
        </p:txBody>
      </p:sp>
      <p:sp>
        <p:nvSpPr>
          <p:cNvPr id="375812" name="Rectangle 4"/>
          <p:cNvSpPr>
            <a:spLocks noChangeArrowheads="1"/>
          </p:cNvSpPr>
          <p:nvPr/>
        </p:nvSpPr>
        <p:spPr bwMode="auto">
          <a:xfrm>
            <a:off x="762000" y="4119563"/>
            <a:ext cx="8382000" cy="1348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marL="455613" indent="-4556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911225" indent="-339725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087438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cost spent on an activity varies between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Normal cost (C</a:t>
            </a:r>
            <a:r>
              <a:rPr lang="en-US" altLang="zh-TW" baseline="-25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). The activity is completed in T</a:t>
            </a:r>
            <a:r>
              <a:rPr lang="en-US" altLang="zh-TW" baseline="-25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N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 </a:t>
            </a:r>
          </a:p>
          <a:p>
            <a:pPr lvl="1">
              <a:spcBef>
                <a:spcPct val="20000"/>
              </a:spcBef>
              <a:buFontTx/>
              <a:buChar char="–"/>
            </a:pP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Crash cost (C</a:t>
            </a:r>
            <a:r>
              <a:rPr lang="en-US" altLang="zh-TW" baseline="-25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). The activity is completed in T</a:t>
            </a:r>
            <a:r>
              <a:rPr lang="en-US" altLang="zh-TW" baseline="-25000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8037326-0A2B-4F83-9965-BB5881C43E94}" type="slidenum">
              <a:rPr lang="zh-TW" altLang="en-US"/>
              <a:pPr/>
              <a:t>13</a:t>
            </a:fld>
            <a:endParaRPr lang="zh-TW" altLang="en-US"/>
          </a:p>
        </p:txBody>
      </p:sp>
      <p:sp>
        <p:nvSpPr>
          <p:cNvPr id="377858" name="Rectangle 2"/>
          <p:cNvSpPr>
            <a:spLocks noChangeArrowheads="1"/>
          </p:cNvSpPr>
          <p:nvPr/>
        </p:nvSpPr>
        <p:spPr bwMode="auto">
          <a:xfrm>
            <a:off x="533400" y="2711450"/>
            <a:ext cx="76200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zh-TW" altLang="en-US" b="1">
                <a:ea typeface="新細明體" panose="02020500000000000000" pitchFamily="18" charset="-120"/>
              </a:rPr>
              <a:t>                                      </a:t>
            </a:r>
            <a:r>
              <a:rPr lang="zh-TW" altLang="en-US" sz="3200" b="1">
                <a:ea typeface="新細明體" panose="02020500000000000000" pitchFamily="18" charset="-120"/>
              </a:rPr>
              <a:t> </a:t>
            </a:r>
          </a:p>
          <a:p>
            <a:pPr eaLnBrk="0" hangingPunct="0"/>
            <a:endParaRPr lang="zh-TW" altLang="en-US" sz="2800" b="1">
              <a:ea typeface="新細明體" panose="02020500000000000000" pitchFamily="18" charset="-120"/>
            </a:endParaRPr>
          </a:p>
        </p:txBody>
      </p:sp>
      <p:sp>
        <p:nvSpPr>
          <p:cNvPr id="37785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010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Crash time/Crash cost –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The  Linearity Assumption</a:t>
            </a:r>
          </a:p>
        </p:txBody>
      </p:sp>
      <p:sp>
        <p:nvSpPr>
          <p:cNvPr id="37786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762000" y="2286000"/>
            <a:ext cx="8077200" cy="2826031"/>
          </a:xfrm>
          <a:noFill/>
          <a:ln/>
        </p:spPr>
        <p:txBody>
          <a:bodyPr>
            <a:spAutoFit/>
          </a:bodyPr>
          <a:lstStyle/>
          <a:p>
            <a:pPr marL="455613" indent="-455613" algn="just" eaLnBrk="0" hangingPunct="0"/>
            <a:r>
              <a:rPr lang="en-US" altLang="zh-TW" dirty="0">
                <a:ea typeface="新細明體" panose="02020500000000000000" pitchFamily="18" charset="-120"/>
              </a:rPr>
              <a:t>The maximum crashing of activity completion time is T</a:t>
            </a:r>
            <a:r>
              <a:rPr lang="en-US" altLang="zh-TW" baseline="-25000" dirty="0">
                <a:ea typeface="新細明體" panose="02020500000000000000" pitchFamily="18" charset="-120"/>
              </a:rPr>
              <a:t>C </a:t>
            </a:r>
            <a:r>
              <a:rPr lang="en-US" altLang="zh-TW" dirty="0">
                <a:ea typeface="新細明體" panose="02020500000000000000" pitchFamily="18" charset="-120"/>
              </a:rPr>
              <a:t>– T</a:t>
            </a:r>
            <a:r>
              <a:rPr lang="en-US" altLang="zh-TW" baseline="-25000" dirty="0">
                <a:ea typeface="新細明體" panose="02020500000000000000" pitchFamily="18" charset="-120"/>
              </a:rPr>
              <a:t>N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pPr marL="455613" indent="-455613" algn="just" eaLnBrk="0" hangingPunct="0"/>
            <a:r>
              <a:rPr lang="en-US" altLang="zh-TW" dirty="0">
                <a:ea typeface="新細明體" panose="02020500000000000000" pitchFamily="18" charset="-120"/>
              </a:rPr>
              <a:t>This can be achieved when spending C</a:t>
            </a:r>
            <a:r>
              <a:rPr lang="en-US" altLang="zh-TW" baseline="-25000" dirty="0">
                <a:ea typeface="新細明體" panose="02020500000000000000" pitchFamily="18" charset="-120"/>
              </a:rPr>
              <a:t>N</a:t>
            </a:r>
            <a:r>
              <a:rPr lang="en-US" altLang="zh-TW" dirty="0">
                <a:ea typeface="新細明體" panose="02020500000000000000" pitchFamily="18" charset="-120"/>
              </a:rPr>
              <a:t> – C</a:t>
            </a:r>
            <a:r>
              <a:rPr lang="en-US" altLang="zh-TW" baseline="-25000" dirty="0">
                <a:ea typeface="新細明體" panose="02020500000000000000" pitchFamily="18" charset="-120"/>
              </a:rPr>
              <a:t>C</a:t>
            </a:r>
            <a:r>
              <a:rPr lang="en-US" altLang="zh-TW" dirty="0">
                <a:ea typeface="新細明體" panose="02020500000000000000" pitchFamily="18" charset="-120"/>
              </a:rPr>
              <a:t>.</a:t>
            </a:r>
          </a:p>
          <a:p>
            <a:pPr marL="455613" indent="-455613" algn="just" eaLnBrk="0" hangingPunct="0"/>
            <a:r>
              <a:rPr lang="en-US" altLang="zh-TW" dirty="0">
                <a:ea typeface="新細明體" panose="02020500000000000000" pitchFamily="18" charset="-120"/>
              </a:rPr>
              <a:t>Any percentage of the maximum extra cost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(C</a:t>
            </a:r>
            <a:r>
              <a:rPr lang="en-US" altLang="zh-TW" baseline="-25000" dirty="0">
                <a:ea typeface="新細明體" panose="02020500000000000000" pitchFamily="18" charset="-120"/>
              </a:rPr>
              <a:t>N</a:t>
            </a:r>
            <a:r>
              <a:rPr lang="en-US" altLang="zh-TW" dirty="0">
                <a:ea typeface="新細明體" panose="02020500000000000000" pitchFamily="18" charset="-120"/>
              </a:rPr>
              <a:t> – C</a:t>
            </a:r>
            <a:r>
              <a:rPr lang="en-US" altLang="zh-TW" baseline="-25000" dirty="0">
                <a:ea typeface="新細明體" panose="02020500000000000000" pitchFamily="18" charset="-120"/>
              </a:rPr>
              <a:t>C</a:t>
            </a:r>
            <a:r>
              <a:rPr lang="en-US" altLang="zh-TW" dirty="0">
                <a:ea typeface="新細明體" panose="02020500000000000000" pitchFamily="18" charset="-120"/>
              </a:rPr>
              <a:t>)</a:t>
            </a:r>
            <a:r>
              <a:rPr lang="en-US" altLang="zh-TW" baseline="-25000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</a:rPr>
              <a:t>spent to crash an activity, yields the same percentage reduction of the maximum time savings (T</a:t>
            </a:r>
            <a:r>
              <a:rPr lang="en-US" altLang="zh-TW" baseline="-25000" dirty="0">
                <a:ea typeface="新細明體" panose="02020500000000000000" pitchFamily="18" charset="-120"/>
              </a:rPr>
              <a:t>C </a:t>
            </a:r>
            <a:r>
              <a:rPr lang="en-US" altLang="zh-TW" dirty="0">
                <a:ea typeface="新細明體" panose="02020500000000000000" pitchFamily="18" charset="-120"/>
              </a:rPr>
              <a:t>– T</a:t>
            </a:r>
            <a:r>
              <a:rPr lang="en-US" altLang="zh-TW" baseline="-25000" dirty="0">
                <a:ea typeface="新細明體" panose="02020500000000000000" pitchFamily="18" charset="-120"/>
              </a:rPr>
              <a:t>N</a:t>
            </a:r>
            <a:r>
              <a:rPr lang="en-US" altLang="zh-TW" dirty="0">
                <a:ea typeface="新細明體" panose="02020500000000000000" pitchFamily="18" charset="-120"/>
              </a:rPr>
              <a:t>). 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DEB1C31-F953-4CB5-A000-3A5C88FB3D04}" type="slidenum">
              <a:rPr lang="zh-TW" altLang="en-US"/>
              <a:pPr/>
              <a:t>14</a:t>
            </a:fld>
            <a:endParaRPr lang="zh-TW" altLang="en-US"/>
          </a:p>
        </p:txBody>
      </p:sp>
      <p:sp>
        <p:nvSpPr>
          <p:cNvPr id="379906" name="Line 2"/>
          <p:cNvSpPr>
            <a:spLocks noChangeShapeType="1"/>
          </p:cNvSpPr>
          <p:nvPr/>
        </p:nvSpPr>
        <p:spPr bwMode="auto">
          <a:xfrm flipV="1">
            <a:off x="3270250" y="5689600"/>
            <a:ext cx="3175" cy="4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07" name="Line 3"/>
          <p:cNvSpPr>
            <a:spLocks noChangeShapeType="1"/>
          </p:cNvSpPr>
          <p:nvPr/>
        </p:nvSpPr>
        <p:spPr bwMode="auto">
          <a:xfrm>
            <a:off x="3856038" y="6170613"/>
            <a:ext cx="1587" cy="234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08" name="Line 4"/>
          <p:cNvSpPr>
            <a:spLocks noChangeShapeType="1"/>
          </p:cNvSpPr>
          <p:nvPr/>
        </p:nvSpPr>
        <p:spPr bwMode="auto">
          <a:xfrm>
            <a:off x="5884863" y="3435350"/>
            <a:ext cx="0" cy="27368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09" name="Line 5"/>
          <p:cNvSpPr>
            <a:spLocks noChangeShapeType="1"/>
          </p:cNvSpPr>
          <p:nvPr/>
        </p:nvSpPr>
        <p:spPr bwMode="auto">
          <a:xfrm flipH="1">
            <a:off x="996950" y="3429000"/>
            <a:ext cx="49466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0" name="Line 6"/>
          <p:cNvSpPr>
            <a:spLocks noChangeShapeType="1"/>
          </p:cNvSpPr>
          <p:nvPr/>
        </p:nvSpPr>
        <p:spPr bwMode="auto">
          <a:xfrm>
            <a:off x="5029200" y="6178550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1" name="Line 7"/>
          <p:cNvSpPr>
            <a:spLocks noChangeShapeType="1"/>
          </p:cNvSpPr>
          <p:nvPr/>
        </p:nvSpPr>
        <p:spPr bwMode="auto">
          <a:xfrm>
            <a:off x="5624513" y="6175375"/>
            <a:ext cx="0" cy="2492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2" name="Line 8"/>
          <p:cNvSpPr>
            <a:spLocks noChangeShapeType="1"/>
          </p:cNvSpPr>
          <p:nvPr/>
        </p:nvSpPr>
        <p:spPr bwMode="auto">
          <a:xfrm flipH="1">
            <a:off x="6867525" y="6178550"/>
            <a:ext cx="1588" cy="15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3" name="Line 9"/>
          <p:cNvSpPr>
            <a:spLocks noChangeShapeType="1"/>
          </p:cNvSpPr>
          <p:nvPr/>
        </p:nvSpPr>
        <p:spPr bwMode="auto">
          <a:xfrm flipH="1" flipV="1">
            <a:off x="933450" y="6161088"/>
            <a:ext cx="63134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4" name="Line 10"/>
          <p:cNvSpPr>
            <a:spLocks noChangeShapeType="1"/>
          </p:cNvSpPr>
          <p:nvPr/>
        </p:nvSpPr>
        <p:spPr bwMode="auto">
          <a:xfrm>
            <a:off x="6172200" y="6178550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5" name="Line 11"/>
          <p:cNvSpPr>
            <a:spLocks noChangeShapeType="1"/>
          </p:cNvSpPr>
          <p:nvPr/>
        </p:nvSpPr>
        <p:spPr bwMode="auto">
          <a:xfrm flipH="1">
            <a:off x="727075" y="5789613"/>
            <a:ext cx="2635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6" name="Line 12"/>
          <p:cNvSpPr>
            <a:spLocks noChangeShapeType="1"/>
          </p:cNvSpPr>
          <p:nvPr/>
        </p:nvSpPr>
        <p:spPr bwMode="auto">
          <a:xfrm flipH="1">
            <a:off x="692150" y="5316538"/>
            <a:ext cx="2984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7" name="Line 13"/>
          <p:cNvSpPr>
            <a:spLocks noChangeShapeType="1"/>
          </p:cNvSpPr>
          <p:nvPr/>
        </p:nvSpPr>
        <p:spPr bwMode="auto">
          <a:xfrm>
            <a:off x="749300" y="4864100"/>
            <a:ext cx="257175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8" name="Line 14"/>
          <p:cNvSpPr>
            <a:spLocks noChangeShapeType="1"/>
          </p:cNvSpPr>
          <p:nvPr/>
        </p:nvSpPr>
        <p:spPr bwMode="auto">
          <a:xfrm flipH="1">
            <a:off x="781050" y="3902075"/>
            <a:ext cx="173038" cy="15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19" name="Line 15"/>
          <p:cNvSpPr>
            <a:spLocks noChangeShapeType="1"/>
          </p:cNvSpPr>
          <p:nvPr/>
        </p:nvSpPr>
        <p:spPr bwMode="auto">
          <a:xfrm flipH="1">
            <a:off x="781050" y="3430588"/>
            <a:ext cx="171450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0" name="Line 16"/>
          <p:cNvSpPr>
            <a:spLocks noChangeShapeType="1"/>
          </p:cNvSpPr>
          <p:nvPr/>
        </p:nvSpPr>
        <p:spPr bwMode="auto">
          <a:xfrm flipH="1">
            <a:off x="784225" y="2465388"/>
            <a:ext cx="1730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1" name="Line 17"/>
          <p:cNvSpPr>
            <a:spLocks noChangeShapeType="1"/>
          </p:cNvSpPr>
          <p:nvPr/>
        </p:nvSpPr>
        <p:spPr bwMode="auto">
          <a:xfrm flipH="1">
            <a:off x="773113" y="2020888"/>
            <a:ext cx="1809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2" name="Line 18"/>
          <p:cNvSpPr>
            <a:spLocks noChangeShapeType="1"/>
          </p:cNvSpPr>
          <p:nvPr/>
        </p:nvSpPr>
        <p:spPr bwMode="auto">
          <a:xfrm>
            <a:off x="990600" y="1301750"/>
            <a:ext cx="0" cy="4870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3" name="Line 19"/>
          <p:cNvSpPr>
            <a:spLocks noChangeShapeType="1"/>
          </p:cNvSpPr>
          <p:nvPr/>
        </p:nvSpPr>
        <p:spPr bwMode="auto">
          <a:xfrm flipH="1">
            <a:off x="996950" y="1477963"/>
            <a:ext cx="22034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4" name="Line 20"/>
          <p:cNvSpPr>
            <a:spLocks noChangeShapeType="1"/>
          </p:cNvSpPr>
          <p:nvPr/>
        </p:nvSpPr>
        <p:spPr bwMode="auto">
          <a:xfrm flipV="1">
            <a:off x="1449388" y="6172200"/>
            <a:ext cx="0" cy="2619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25" name="Rectangle 21"/>
          <p:cNvSpPr>
            <a:spLocks noChangeArrowheads="1"/>
          </p:cNvSpPr>
          <p:nvPr/>
        </p:nvSpPr>
        <p:spPr bwMode="auto">
          <a:xfrm>
            <a:off x="11113" y="898525"/>
            <a:ext cx="7413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zh-TW" sz="2400" b="1">
                <a:ea typeface="新細明體" panose="02020500000000000000" pitchFamily="18" charset="-120"/>
              </a:rPr>
              <a:t>Time</a:t>
            </a:r>
          </a:p>
        </p:txBody>
      </p:sp>
      <p:sp>
        <p:nvSpPr>
          <p:cNvPr id="379926" name="Rectangle 22"/>
          <p:cNvSpPr>
            <a:spLocks noChangeArrowheads="1"/>
          </p:cNvSpPr>
          <p:nvPr/>
        </p:nvSpPr>
        <p:spPr bwMode="auto">
          <a:xfrm>
            <a:off x="6569075" y="6156325"/>
            <a:ext cx="1493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zh-TW" sz="2400" b="1">
                <a:ea typeface="新細明體" panose="02020500000000000000" pitchFamily="18" charset="-120"/>
              </a:rPr>
              <a:t>Cost ($100)</a:t>
            </a:r>
          </a:p>
        </p:txBody>
      </p:sp>
      <p:sp>
        <p:nvSpPr>
          <p:cNvPr id="379927" name="Rectangle 23"/>
          <p:cNvSpPr>
            <a:spLocks noChangeArrowheads="1"/>
          </p:cNvSpPr>
          <p:nvPr/>
        </p:nvSpPr>
        <p:spPr bwMode="auto">
          <a:xfrm>
            <a:off x="225425" y="1252538"/>
            <a:ext cx="461963" cy="469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>
              <a:lnSpc>
                <a:spcPct val="11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20</a:t>
            </a:r>
          </a:p>
          <a:p>
            <a:pPr algn="ctr" eaLnBrk="0" hangingPunct="0">
              <a:lnSpc>
                <a:spcPct val="13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18</a:t>
            </a:r>
          </a:p>
          <a:p>
            <a:pPr algn="ctr" eaLnBrk="0" hangingPunct="0">
              <a:lnSpc>
                <a:spcPct val="14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16</a:t>
            </a:r>
          </a:p>
          <a:p>
            <a:pPr algn="ctr" eaLnBrk="0" hangingPunct="0">
              <a:lnSpc>
                <a:spcPct val="12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14</a:t>
            </a:r>
          </a:p>
          <a:p>
            <a:pPr algn="ctr" eaLnBrk="0" hangingPunct="0">
              <a:lnSpc>
                <a:spcPct val="14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12</a:t>
            </a:r>
          </a:p>
          <a:p>
            <a:pPr algn="ctr" eaLnBrk="0" hangingPunct="0">
              <a:lnSpc>
                <a:spcPct val="12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10</a:t>
            </a:r>
          </a:p>
          <a:p>
            <a:pPr algn="ctr" eaLnBrk="0" hangingPunct="0">
              <a:lnSpc>
                <a:spcPct val="14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8</a:t>
            </a:r>
          </a:p>
          <a:p>
            <a:pPr algn="ctr" eaLnBrk="0" hangingPunct="0">
              <a:lnSpc>
                <a:spcPct val="13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6</a:t>
            </a:r>
          </a:p>
          <a:p>
            <a:pPr algn="ctr" eaLnBrk="0" hangingPunct="0">
              <a:lnSpc>
                <a:spcPct val="12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4</a:t>
            </a:r>
          </a:p>
          <a:p>
            <a:pPr algn="ctr" eaLnBrk="0" hangingPunct="0">
              <a:lnSpc>
                <a:spcPct val="110000"/>
              </a:lnSpc>
            </a:pPr>
            <a:r>
              <a:rPr lang="zh-TW" altLang="en-US" sz="2400">
                <a:ea typeface="新細明體" panose="02020500000000000000" pitchFamily="18" charset="-120"/>
              </a:rPr>
              <a:t>2</a:t>
            </a:r>
          </a:p>
        </p:txBody>
      </p:sp>
      <p:sp>
        <p:nvSpPr>
          <p:cNvPr id="379928" name="Rectangle 24"/>
          <p:cNvSpPr>
            <a:spLocks noChangeArrowheads="1"/>
          </p:cNvSpPr>
          <p:nvPr/>
        </p:nvSpPr>
        <p:spPr bwMode="auto">
          <a:xfrm>
            <a:off x="1295400" y="6400800"/>
            <a:ext cx="50006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2075" tIns="46038" rIns="92075" bIns="46038">
            <a:spAutoFit/>
          </a:bodyPr>
          <a:lstStyle/>
          <a:p>
            <a:pPr eaLnBrk="0" hangingPunct="0"/>
            <a:r>
              <a:rPr lang="zh-TW" altLang="en-US" sz="2300" dirty="0">
                <a:ea typeface="新細明體" panose="02020500000000000000" pitchFamily="18" charset="-120"/>
              </a:rPr>
              <a:t>5    10    15    20    25    30    35    40    45</a:t>
            </a:r>
          </a:p>
        </p:txBody>
      </p:sp>
      <p:sp>
        <p:nvSpPr>
          <p:cNvPr id="379929" name="Line 25"/>
          <p:cNvSpPr>
            <a:spLocks noChangeShapeType="1"/>
          </p:cNvSpPr>
          <p:nvPr/>
        </p:nvSpPr>
        <p:spPr bwMode="auto">
          <a:xfrm>
            <a:off x="3282950" y="1454150"/>
            <a:ext cx="2584450" cy="1974850"/>
          </a:xfrm>
          <a:prstGeom prst="line">
            <a:avLst/>
          </a:prstGeom>
          <a:noFill/>
          <a:ln w="50800">
            <a:solidFill>
              <a:schemeClr val="bg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0" name="Oval 26"/>
          <p:cNvSpPr>
            <a:spLocks noChangeArrowheads="1"/>
          </p:cNvSpPr>
          <p:nvPr/>
        </p:nvSpPr>
        <p:spPr bwMode="auto">
          <a:xfrm>
            <a:off x="3152775" y="1343025"/>
            <a:ext cx="215900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1" name="Oval 27"/>
          <p:cNvSpPr>
            <a:spLocks noChangeArrowheads="1"/>
          </p:cNvSpPr>
          <p:nvPr/>
        </p:nvSpPr>
        <p:spPr bwMode="auto">
          <a:xfrm>
            <a:off x="5789613" y="3321050"/>
            <a:ext cx="215900" cy="2159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2" name="Rectangle 28"/>
          <p:cNvSpPr>
            <a:spLocks noChangeArrowheads="1"/>
          </p:cNvSpPr>
          <p:nvPr/>
        </p:nvSpPr>
        <p:spPr bwMode="auto">
          <a:xfrm>
            <a:off x="3930650" y="1949450"/>
            <a:ext cx="215900" cy="215900"/>
          </a:xfrm>
          <a:prstGeom prst="rect">
            <a:avLst/>
          </a:prstGeom>
          <a:solidFill>
            <a:srgbClr val="00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3" name="AutoShape 29"/>
          <p:cNvSpPr>
            <a:spLocks noChangeArrowheads="1"/>
          </p:cNvSpPr>
          <p:nvPr/>
        </p:nvSpPr>
        <p:spPr bwMode="auto">
          <a:xfrm flipH="1">
            <a:off x="1454150" y="158750"/>
            <a:ext cx="1816100" cy="1005417"/>
          </a:xfrm>
          <a:prstGeom prst="wedgeRoundRectCallout">
            <a:avLst>
              <a:gd name="adj1" fmla="val -41708"/>
              <a:gd name="adj2" fmla="val 66667"/>
              <a:gd name="adj3" fmla="val 16667"/>
            </a:avLst>
          </a:prstGeom>
          <a:solidFill>
            <a:srgbClr val="00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4" name="Line 30"/>
          <p:cNvSpPr>
            <a:spLocks noChangeShapeType="1"/>
          </p:cNvSpPr>
          <p:nvPr/>
        </p:nvSpPr>
        <p:spPr bwMode="auto">
          <a:xfrm>
            <a:off x="3273425" y="1546225"/>
            <a:ext cx="3175" cy="4625975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5" name="Rectangle 31"/>
          <p:cNvSpPr>
            <a:spLocks noChangeArrowheads="1"/>
          </p:cNvSpPr>
          <p:nvPr/>
        </p:nvSpPr>
        <p:spPr bwMode="auto">
          <a:xfrm>
            <a:off x="1530350" y="114300"/>
            <a:ext cx="137636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 sz="2400" b="1">
                <a:ea typeface="新細明體" panose="02020500000000000000" pitchFamily="18" charset="-120"/>
              </a:rPr>
              <a:t>  </a:t>
            </a:r>
            <a:r>
              <a:rPr lang="en-US" altLang="zh-TW">
                <a:ea typeface="新細明體" panose="02020500000000000000" pitchFamily="18" charset="-120"/>
              </a:rPr>
              <a:t>Normal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C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 = $2000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T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 = 20 days</a:t>
            </a:r>
          </a:p>
        </p:txBody>
      </p:sp>
      <p:sp>
        <p:nvSpPr>
          <p:cNvPr id="379936" name="Rectangle 32"/>
          <p:cNvSpPr>
            <a:spLocks noChangeArrowheads="1"/>
          </p:cNvSpPr>
          <p:nvPr/>
        </p:nvSpPr>
        <p:spPr bwMode="auto">
          <a:xfrm>
            <a:off x="3321050" y="2651125"/>
            <a:ext cx="17589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Add to the</a:t>
            </a:r>
          </a:p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 normal cost...</a:t>
            </a:r>
          </a:p>
        </p:txBody>
      </p:sp>
      <p:sp>
        <p:nvSpPr>
          <p:cNvPr id="379937" name="Line 33"/>
          <p:cNvSpPr>
            <a:spLocks noChangeShapeType="1"/>
          </p:cNvSpPr>
          <p:nvPr/>
        </p:nvSpPr>
        <p:spPr bwMode="auto">
          <a:xfrm>
            <a:off x="3282950" y="2362200"/>
            <a:ext cx="2222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8" name="Line 34"/>
          <p:cNvSpPr>
            <a:spLocks noChangeShapeType="1"/>
          </p:cNvSpPr>
          <p:nvPr/>
        </p:nvSpPr>
        <p:spPr bwMode="auto">
          <a:xfrm>
            <a:off x="3505200" y="1682750"/>
            <a:ext cx="0" cy="448945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39" name="Rectangle 35"/>
          <p:cNvSpPr>
            <a:spLocks noChangeArrowheads="1"/>
          </p:cNvSpPr>
          <p:nvPr/>
        </p:nvSpPr>
        <p:spPr bwMode="auto">
          <a:xfrm>
            <a:off x="876300" y="1325563"/>
            <a:ext cx="19399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 sz="2400" b="1">
                <a:ea typeface="新細明體" panose="02020500000000000000" pitchFamily="18" charset="-120"/>
              </a:rPr>
              <a:t>…</a:t>
            </a:r>
            <a:r>
              <a:rPr lang="en-US" altLang="zh-TW" sz="2400" b="1">
                <a:ea typeface="新細明體" panose="02020500000000000000" pitchFamily="18" charset="-120"/>
              </a:rPr>
              <a:t>and save on</a:t>
            </a:r>
          </a:p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completion time</a:t>
            </a:r>
          </a:p>
        </p:txBody>
      </p:sp>
      <p:sp>
        <p:nvSpPr>
          <p:cNvPr id="379940" name="Line 36"/>
          <p:cNvSpPr>
            <a:spLocks noChangeShapeType="1"/>
          </p:cNvSpPr>
          <p:nvPr/>
        </p:nvSpPr>
        <p:spPr bwMode="auto">
          <a:xfrm>
            <a:off x="2819400" y="1454150"/>
            <a:ext cx="0" cy="222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1" name="Line 37"/>
          <p:cNvSpPr>
            <a:spLocks noChangeShapeType="1"/>
          </p:cNvSpPr>
          <p:nvPr/>
        </p:nvSpPr>
        <p:spPr bwMode="auto">
          <a:xfrm flipH="1">
            <a:off x="996950" y="1676400"/>
            <a:ext cx="25082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2" name="Rectangle 38"/>
          <p:cNvSpPr>
            <a:spLocks noChangeArrowheads="1"/>
          </p:cNvSpPr>
          <p:nvPr/>
        </p:nvSpPr>
        <p:spPr bwMode="auto">
          <a:xfrm>
            <a:off x="2635250" y="2667000"/>
            <a:ext cx="21701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Add more  to the</a:t>
            </a:r>
          </a:p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 normal cost...</a:t>
            </a:r>
          </a:p>
        </p:txBody>
      </p:sp>
      <p:sp>
        <p:nvSpPr>
          <p:cNvPr id="379943" name="Line 39"/>
          <p:cNvSpPr>
            <a:spLocks noChangeShapeType="1"/>
          </p:cNvSpPr>
          <p:nvPr/>
        </p:nvSpPr>
        <p:spPr bwMode="auto">
          <a:xfrm>
            <a:off x="3282950" y="2209800"/>
            <a:ext cx="4508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4" name="Line 40"/>
          <p:cNvSpPr>
            <a:spLocks noChangeShapeType="1"/>
          </p:cNvSpPr>
          <p:nvPr/>
        </p:nvSpPr>
        <p:spPr bwMode="auto">
          <a:xfrm>
            <a:off x="3733800" y="1835150"/>
            <a:ext cx="0" cy="433705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5" name="AutoShape 41"/>
          <p:cNvSpPr>
            <a:spLocks noChangeArrowheads="1"/>
          </p:cNvSpPr>
          <p:nvPr/>
        </p:nvSpPr>
        <p:spPr bwMode="auto">
          <a:xfrm rot="10800000" flipH="1">
            <a:off x="5873750" y="3511550"/>
            <a:ext cx="1739900" cy="1068917"/>
          </a:xfrm>
          <a:prstGeom prst="wedgeRoundRectCallout">
            <a:avLst>
              <a:gd name="adj1" fmla="val -41708"/>
              <a:gd name="adj2" fmla="val 66667"/>
              <a:gd name="adj3" fmla="val 16667"/>
            </a:avLst>
          </a:prstGeom>
          <a:solidFill>
            <a:srgbClr val="00FF9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6" name="Rectangle 42"/>
          <p:cNvSpPr>
            <a:spLocks noChangeArrowheads="1"/>
          </p:cNvSpPr>
          <p:nvPr/>
        </p:nvSpPr>
        <p:spPr bwMode="auto">
          <a:xfrm>
            <a:off x="6030302" y="3579590"/>
            <a:ext cx="1274388" cy="95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 b="1" dirty="0">
                <a:ea typeface="新細明體" panose="02020500000000000000" pitchFamily="18" charset="-120"/>
              </a:rPr>
              <a:t>  </a:t>
            </a:r>
            <a:r>
              <a:rPr lang="en-US" altLang="zh-TW" sz="1800" dirty="0">
                <a:ea typeface="新細明體" panose="02020500000000000000" pitchFamily="18" charset="-120"/>
              </a:rPr>
              <a:t>Crashing</a:t>
            </a:r>
          </a:p>
          <a:p>
            <a:pPr eaLnBrk="0" hangingPunct="0"/>
            <a:r>
              <a:rPr lang="en-US" altLang="zh-TW" sz="1800" dirty="0">
                <a:ea typeface="新細明體" panose="02020500000000000000" pitchFamily="18" charset="-120"/>
              </a:rPr>
              <a:t>C</a:t>
            </a:r>
            <a:r>
              <a:rPr lang="en-US" altLang="zh-TW" sz="1800" baseline="-25000" dirty="0">
                <a:ea typeface="新細明體" panose="02020500000000000000" pitchFamily="18" charset="-120"/>
              </a:rPr>
              <a:t>C</a:t>
            </a:r>
            <a:r>
              <a:rPr lang="en-US" altLang="zh-TW" sz="1800" dirty="0">
                <a:ea typeface="新細明體" panose="02020500000000000000" pitchFamily="18" charset="-120"/>
              </a:rPr>
              <a:t> = $4400</a:t>
            </a:r>
          </a:p>
          <a:p>
            <a:pPr eaLnBrk="0" hangingPunct="0"/>
            <a:r>
              <a:rPr lang="en-US" altLang="zh-TW" sz="1800" dirty="0">
                <a:ea typeface="新細明體" panose="02020500000000000000" pitchFamily="18" charset="-120"/>
              </a:rPr>
              <a:t>T</a:t>
            </a:r>
            <a:r>
              <a:rPr lang="en-US" altLang="zh-TW" sz="1800" baseline="-25000" dirty="0">
                <a:ea typeface="新細明體" panose="02020500000000000000" pitchFamily="18" charset="-120"/>
              </a:rPr>
              <a:t>C</a:t>
            </a:r>
            <a:r>
              <a:rPr lang="en-US" altLang="zh-TW" sz="1800" dirty="0">
                <a:ea typeface="新細明體" panose="02020500000000000000" pitchFamily="18" charset="-120"/>
              </a:rPr>
              <a:t> = 12 days</a:t>
            </a:r>
          </a:p>
        </p:txBody>
      </p:sp>
      <p:sp>
        <p:nvSpPr>
          <p:cNvPr id="379947" name="Rectangle 43"/>
          <p:cNvSpPr>
            <a:spLocks noChangeArrowheads="1"/>
          </p:cNvSpPr>
          <p:nvPr/>
        </p:nvSpPr>
        <p:spPr bwMode="auto">
          <a:xfrm>
            <a:off x="790575" y="1830388"/>
            <a:ext cx="27670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zh-TW" altLang="en-US" sz="2400" b="1">
                <a:ea typeface="新細明體" panose="02020500000000000000" pitchFamily="18" charset="-120"/>
              </a:rPr>
              <a:t>…</a:t>
            </a:r>
            <a:r>
              <a:rPr lang="en-US" altLang="zh-TW" sz="2400" b="1">
                <a:ea typeface="新細明體" panose="02020500000000000000" pitchFamily="18" charset="-120"/>
              </a:rPr>
              <a:t>and save more on</a:t>
            </a:r>
          </a:p>
          <a:p>
            <a:pPr eaLnBrk="0" hangingPunct="0"/>
            <a:r>
              <a:rPr lang="en-US" altLang="zh-TW" sz="2400" b="1">
                <a:ea typeface="新細明體" panose="02020500000000000000" pitchFamily="18" charset="-120"/>
              </a:rPr>
              <a:t>    completion time</a:t>
            </a:r>
          </a:p>
        </p:txBody>
      </p:sp>
      <p:sp>
        <p:nvSpPr>
          <p:cNvPr id="379948" name="Line 44"/>
          <p:cNvSpPr>
            <a:spLocks noChangeShapeType="1"/>
          </p:cNvSpPr>
          <p:nvPr/>
        </p:nvSpPr>
        <p:spPr bwMode="auto">
          <a:xfrm>
            <a:off x="3030538" y="1454150"/>
            <a:ext cx="0" cy="3746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49" name="Line 45"/>
          <p:cNvSpPr>
            <a:spLocks noChangeShapeType="1"/>
          </p:cNvSpPr>
          <p:nvPr/>
        </p:nvSpPr>
        <p:spPr bwMode="auto">
          <a:xfrm flipH="1">
            <a:off x="996950" y="1828800"/>
            <a:ext cx="27368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950" name="Group 46"/>
          <p:cNvGrpSpPr>
            <a:grpSpLocks/>
          </p:cNvGrpSpPr>
          <p:nvPr/>
        </p:nvGrpSpPr>
        <p:grpSpPr bwMode="auto">
          <a:xfrm>
            <a:off x="3697288" y="1981200"/>
            <a:ext cx="5446712" cy="1181100"/>
            <a:chOff x="2352" y="1301"/>
            <a:chExt cx="3431" cy="744"/>
          </a:xfrm>
        </p:grpSpPr>
        <p:sp>
          <p:nvSpPr>
            <p:cNvPr id="379951" name="Arc 47"/>
            <p:cNvSpPr>
              <a:spLocks/>
            </p:cNvSpPr>
            <p:nvPr/>
          </p:nvSpPr>
          <p:spPr bwMode="auto">
            <a:xfrm rot="10800000">
              <a:off x="2352" y="1301"/>
              <a:ext cx="1392" cy="43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16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15" y="0"/>
                  </a:moveTo>
                  <a:cubicBezTo>
                    <a:pt x="11939" y="8"/>
                    <a:pt x="21600" y="9676"/>
                    <a:pt x="21600" y="21600"/>
                  </a:cubicBezTo>
                </a:path>
                <a:path w="21600" h="21600" stroke="0" extrusionOk="0">
                  <a:moveTo>
                    <a:pt x="15" y="0"/>
                  </a:moveTo>
                  <a:cubicBezTo>
                    <a:pt x="11939" y="8"/>
                    <a:pt x="21600" y="9676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952" name="Rectangle 48"/>
            <p:cNvSpPr>
              <a:spLocks noChangeArrowheads="1"/>
            </p:cNvSpPr>
            <p:nvPr/>
          </p:nvSpPr>
          <p:spPr bwMode="auto">
            <a:xfrm>
              <a:off x="3802" y="1449"/>
              <a:ext cx="1981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zh-TW" sz="2800" b="1">
                  <a:ea typeface="新細明體" panose="02020500000000000000" pitchFamily="18" charset="-120"/>
                </a:rPr>
                <a:t>Add 25% of the extra </a:t>
              </a:r>
            </a:p>
            <a:p>
              <a:pPr eaLnBrk="0" hangingPunct="0"/>
              <a:r>
                <a:rPr lang="en-US" altLang="zh-TW" sz="2800" b="1">
                  <a:ea typeface="新細明體" panose="02020500000000000000" pitchFamily="18" charset="-120"/>
                </a:rPr>
                <a:t>cost...</a:t>
              </a:r>
            </a:p>
          </p:txBody>
        </p:sp>
      </p:grpSp>
      <p:sp>
        <p:nvSpPr>
          <p:cNvPr id="379953" name="Line 49"/>
          <p:cNvSpPr>
            <a:spLocks noChangeShapeType="1"/>
          </p:cNvSpPr>
          <p:nvPr/>
        </p:nvSpPr>
        <p:spPr bwMode="auto">
          <a:xfrm>
            <a:off x="3282950" y="2028825"/>
            <a:ext cx="75565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54" name="Line 50"/>
          <p:cNvSpPr>
            <a:spLocks noChangeShapeType="1"/>
          </p:cNvSpPr>
          <p:nvPr/>
        </p:nvSpPr>
        <p:spPr bwMode="auto">
          <a:xfrm>
            <a:off x="4038600" y="2063750"/>
            <a:ext cx="0" cy="426085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955" name="Group 51"/>
          <p:cNvGrpSpPr>
            <a:grpSpLocks/>
          </p:cNvGrpSpPr>
          <p:nvPr/>
        </p:nvGrpSpPr>
        <p:grpSpPr bwMode="auto">
          <a:xfrm>
            <a:off x="1014413" y="1760538"/>
            <a:ext cx="3178175" cy="2476500"/>
            <a:chOff x="639" y="1109"/>
            <a:chExt cx="2002" cy="1560"/>
          </a:xfrm>
        </p:grpSpPr>
        <p:sp>
          <p:nvSpPr>
            <p:cNvPr id="379956" name="Arc 52"/>
            <p:cNvSpPr>
              <a:spLocks/>
            </p:cNvSpPr>
            <p:nvPr/>
          </p:nvSpPr>
          <p:spPr bwMode="auto">
            <a:xfrm>
              <a:off x="1445" y="1109"/>
              <a:ext cx="576" cy="1008"/>
            </a:xfrm>
            <a:custGeom>
              <a:avLst/>
              <a:gdLst>
                <a:gd name="G0" fmla="+- 21599 0 0"/>
                <a:gd name="G1" fmla="+- 21600 0 0"/>
                <a:gd name="G2" fmla="+- 21600 0 0"/>
                <a:gd name="T0" fmla="*/ 0 w 21599"/>
                <a:gd name="T1" fmla="*/ 21429 h 21600"/>
                <a:gd name="T2" fmla="*/ 21561 w 21599"/>
                <a:gd name="T3" fmla="*/ 0 h 21600"/>
                <a:gd name="T4" fmla="*/ 21599 w 21599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599" h="21600" fill="none" extrusionOk="0">
                  <a:moveTo>
                    <a:pt x="-1" y="21428"/>
                  </a:moveTo>
                  <a:cubicBezTo>
                    <a:pt x="93" y="9581"/>
                    <a:pt x="9713" y="20"/>
                    <a:pt x="21561" y="0"/>
                  </a:cubicBezTo>
                </a:path>
                <a:path w="21599" h="21600" stroke="0" extrusionOk="0">
                  <a:moveTo>
                    <a:pt x="-1" y="21428"/>
                  </a:moveTo>
                  <a:cubicBezTo>
                    <a:pt x="93" y="9581"/>
                    <a:pt x="9713" y="20"/>
                    <a:pt x="21561" y="0"/>
                  </a:cubicBezTo>
                  <a:lnTo>
                    <a:pt x="21599" y="21600"/>
                  </a:lnTo>
                  <a:close/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 type="none" w="sm" len="sm"/>
              <a:tailEnd type="stealth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957" name="Rectangle 53"/>
            <p:cNvSpPr>
              <a:spLocks noChangeArrowheads="1"/>
            </p:cNvSpPr>
            <p:nvPr/>
          </p:nvSpPr>
          <p:spPr bwMode="auto">
            <a:xfrm>
              <a:off x="639" y="2073"/>
              <a:ext cx="2002" cy="5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zh-TW" altLang="en-US" sz="2800" b="1">
                  <a:ea typeface="新細明體" panose="02020500000000000000" pitchFamily="18" charset="-120"/>
                </a:rPr>
                <a:t>… </a:t>
              </a:r>
              <a:r>
                <a:rPr lang="en-US" altLang="zh-TW" sz="2800" b="1">
                  <a:ea typeface="新細明體" panose="02020500000000000000" pitchFamily="18" charset="-120"/>
                </a:rPr>
                <a:t>to save 25% of the </a:t>
              </a:r>
            </a:p>
            <a:p>
              <a:pPr eaLnBrk="0" hangingPunct="0"/>
              <a:r>
                <a:rPr lang="en-US" altLang="zh-TW" sz="2800" b="1">
                  <a:ea typeface="新細明體" panose="02020500000000000000" pitchFamily="18" charset="-120"/>
                </a:rPr>
                <a:t>max. time reduction</a:t>
              </a:r>
            </a:p>
          </p:txBody>
        </p:sp>
      </p:grpSp>
      <p:sp>
        <p:nvSpPr>
          <p:cNvPr id="379958" name="Line 54"/>
          <p:cNvSpPr>
            <a:spLocks noChangeShapeType="1"/>
          </p:cNvSpPr>
          <p:nvPr/>
        </p:nvSpPr>
        <p:spPr bwMode="auto">
          <a:xfrm>
            <a:off x="3276600" y="1454150"/>
            <a:ext cx="0" cy="603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59" name="Line 55"/>
          <p:cNvSpPr>
            <a:spLocks noChangeShapeType="1"/>
          </p:cNvSpPr>
          <p:nvPr/>
        </p:nvSpPr>
        <p:spPr bwMode="auto">
          <a:xfrm>
            <a:off x="1028700" y="2020888"/>
            <a:ext cx="304165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960" name="Group 56"/>
          <p:cNvGrpSpPr>
            <a:grpSpLocks/>
          </p:cNvGrpSpPr>
          <p:nvPr/>
        </p:nvGrpSpPr>
        <p:grpSpPr bwMode="auto">
          <a:xfrm>
            <a:off x="3892550" y="615950"/>
            <a:ext cx="2882900" cy="1282700"/>
            <a:chOff x="2452" y="388"/>
            <a:chExt cx="1816" cy="808"/>
          </a:xfrm>
        </p:grpSpPr>
        <p:sp>
          <p:nvSpPr>
            <p:cNvPr id="379961" name="AutoShape 57"/>
            <p:cNvSpPr>
              <a:spLocks noChangeArrowheads="1"/>
            </p:cNvSpPr>
            <p:nvPr/>
          </p:nvSpPr>
          <p:spPr bwMode="auto">
            <a:xfrm>
              <a:off x="2452" y="388"/>
              <a:ext cx="1816" cy="673"/>
            </a:xfrm>
            <a:prstGeom prst="wedgeRoundRectCallout">
              <a:avLst>
                <a:gd name="adj1" fmla="val -41708"/>
                <a:gd name="adj2" fmla="val 66667"/>
                <a:gd name="adj3" fmla="val 16667"/>
              </a:avLst>
            </a:prstGeom>
            <a:solidFill>
              <a:schemeClr val="accent1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79962" name="Rectangle 58"/>
            <p:cNvSpPr>
              <a:spLocks noChangeArrowheads="1"/>
            </p:cNvSpPr>
            <p:nvPr/>
          </p:nvSpPr>
          <p:spPr bwMode="auto">
            <a:xfrm>
              <a:off x="2544" y="470"/>
              <a:ext cx="1454" cy="51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zh-TW" sz="2400" b="1">
                  <a:ea typeface="新細明體" panose="02020500000000000000" pitchFamily="18" charset="-120"/>
                </a:rPr>
                <a:t>Total Cost = $2600</a:t>
              </a:r>
            </a:p>
            <a:p>
              <a:pPr eaLnBrk="0" hangingPunct="0"/>
              <a:r>
                <a:rPr lang="en-US" altLang="zh-TW" sz="2400" b="1">
                  <a:ea typeface="新細明體" panose="02020500000000000000" pitchFamily="18" charset="-120"/>
                </a:rPr>
                <a:t>Job time = 18 days</a:t>
              </a:r>
            </a:p>
          </p:txBody>
        </p:sp>
      </p:grpSp>
      <p:sp>
        <p:nvSpPr>
          <p:cNvPr id="379963" name="Line 59"/>
          <p:cNvSpPr>
            <a:spLocks noChangeShapeType="1"/>
          </p:cNvSpPr>
          <p:nvPr/>
        </p:nvSpPr>
        <p:spPr bwMode="auto">
          <a:xfrm>
            <a:off x="4465638" y="6210300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4" name="Line 60"/>
          <p:cNvSpPr>
            <a:spLocks noChangeShapeType="1"/>
          </p:cNvSpPr>
          <p:nvPr/>
        </p:nvSpPr>
        <p:spPr bwMode="auto">
          <a:xfrm>
            <a:off x="2657475" y="6188075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5" name="Line 61"/>
          <p:cNvSpPr>
            <a:spLocks noChangeShapeType="1"/>
          </p:cNvSpPr>
          <p:nvPr/>
        </p:nvSpPr>
        <p:spPr bwMode="auto">
          <a:xfrm>
            <a:off x="2065338" y="6210300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6" name="Line 62"/>
          <p:cNvSpPr>
            <a:spLocks noChangeShapeType="1"/>
          </p:cNvSpPr>
          <p:nvPr/>
        </p:nvSpPr>
        <p:spPr bwMode="auto">
          <a:xfrm>
            <a:off x="768350" y="4343400"/>
            <a:ext cx="2222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7" name="Line 63"/>
          <p:cNvSpPr>
            <a:spLocks noChangeShapeType="1"/>
          </p:cNvSpPr>
          <p:nvPr/>
        </p:nvSpPr>
        <p:spPr bwMode="auto">
          <a:xfrm>
            <a:off x="765175" y="2909888"/>
            <a:ext cx="2333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8" name="Line 64"/>
          <p:cNvSpPr>
            <a:spLocks noChangeShapeType="1"/>
          </p:cNvSpPr>
          <p:nvPr/>
        </p:nvSpPr>
        <p:spPr bwMode="auto">
          <a:xfrm>
            <a:off x="763588" y="1481138"/>
            <a:ext cx="2333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69" name="Line 65"/>
          <p:cNvSpPr>
            <a:spLocks noChangeShapeType="1"/>
          </p:cNvSpPr>
          <p:nvPr/>
        </p:nvSpPr>
        <p:spPr bwMode="auto">
          <a:xfrm>
            <a:off x="3276600" y="6178550"/>
            <a:ext cx="0" cy="222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79970" name="Rectangle 66"/>
          <p:cNvSpPr>
            <a:spLocks noGrp="1" noChangeArrowheads="1"/>
          </p:cNvSpPr>
          <p:nvPr>
            <p:ph type="title"/>
          </p:nvPr>
        </p:nvSpPr>
        <p:spPr>
          <a:xfrm>
            <a:off x="4800600" y="762000"/>
            <a:ext cx="3886200" cy="1676400"/>
          </a:xfrm>
        </p:spPr>
        <p:txBody>
          <a:bodyPr/>
          <a:lstStyle/>
          <a:p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A demonstration </a:t>
            </a:r>
            <a:b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</a:br>
            <a:r>
              <a:rPr lang="en-US" altLang="zh-TW" sz="3600" dirty="0">
                <a:solidFill>
                  <a:srgbClr val="FF0000"/>
                </a:solidFill>
                <a:ea typeface="新細明體" panose="02020500000000000000" pitchFamily="18" charset="-120"/>
              </a:rPr>
              <a:t>of the Linearity Assumption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79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7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79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379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799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799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7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7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7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7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799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379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79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37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9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379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7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37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3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95" dur="500"/>
                                        <p:tgtEl>
                                          <p:spTgt spid="379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9936" grpId="0" autoUpdateAnimBg="0"/>
      <p:bldP spid="379937" grpId="0" animBg="1"/>
      <p:bldP spid="379938" grpId="0" animBg="1"/>
      <p:bldP spid="379939" grpId="0" autoUpdateAnimBg="0"/>
      <p:bldP spid="379940" grpId="0" animBg="1"/>
      <p:bldP spid="379941" grpId="0" animBg="1"/>
      <p:bldP spid="379942" grpId="0" autoUpdateAnimBg="0"/>
      <p:bldP spid="379943" grpId="0" animBg="1"/>
      <p:bldP spid="379944" grpId="0" animBg="1"/>
      <p:bldP spid="379947" grpId="0" autoUpdateAnimBg="0"/>
      <p:bldP spid="379948" grpId="0" animBg="1"/>
      <p:bldP spid="379949" grpId="0" animBg="1"/>
      <p:bldP spid="379953" grpId="0" animBg="1"/>
      <p:bldP spid="379954" grpId="0" animBg="1"/>
      <p:bldP spid="379958" grpId="0" animBg="1"/>
      <p:bldP spid="379959" grpId="0" animBg="1"/>
      <p:bldP spid="379970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58B96-7378-4B5A-9F32-D26D41870856}" type="slidenum">
              <a:rPr lang="zh-TW" altLang="en-US"/>
              <a:pPr/>
              <a:t>15</a:t>
            </a:fld>
            <a:endParaRPr lang="zh-TW" altLang="en-US"/>
          </a:p>
        </p:txBody>
      </p:sp>
      <p:sp>
        <p:nvSpPr>
          <p:cNvPr id="381954" name="Rectangle 2"/>
          <p:cNvSpPr>
            <a:spLocks noChangeArrowheads="1"/>
          </p:cNvSpPr>
          <p:nvPr/>
        </p:nvSpPr>
        <p:spPr bwMode="auto">
          <a:xfrm>
            <a:off x="1006475" y="2590800"/>
            <a:ext cx="7378700" cy="1185863"/>
          </a:xfrm>
          <a:prstGeom prst="rect">
            <a:avLst/>
          </a:prstGeom>
          <a:solidFill>
            <a:srgbClr val="EAEAEA"/>
          </a:solidFill>
          <a:ln w="12700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/>
          </a:p>
        </p:txBody>
      </p:sp>
      <p:sp>
        <p:nvSpPr>
          <p:cNvPr id="381955" name="Rectangle 3"/>
          <p:cNvSpPr>
            <a:spLocks noChangeArrowheads="1"/>
          </p:cNvSpPr>
          <p:nvPr/>
        </p:nvSpPr>
        <p:spPr bwMode="auto">
          <a:xfrm>
            <a:off x="990600" y="2736850"/>
            <a:ext cx="20891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Marginal Cost</a:t>
            </a:r>
            <a:r>
              <a:rPr lang="en-US" altLang="zh-TW" sz="28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 =</a:t>
            </a:r>
          </a:p>
        </p:txBody>
      </p:sp>
      <p:sp>
        <p:nvSpPr>
          <p:cNvPr id="381956" name="Rectangle 4"/>
          <p:cNvSpPr>
            <a:spLocks noChangeArrowheads="1"/>
          </p:cNvSpPr>
          <p:nvPr/>
        </p:nvSpPr>
        <p:spPr bwMode="auto">
          <a:xfrm>
            <a:off x="3363913" y="2619375"/>
            <a:ext cx="4481512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b="1" dirty="0">
                <a:solidFill>
                  <a:schemeClr val="accent2"/>
                </a:solidFill>
                <a:ea typeface="新細明體" panose="02020500000000000000" pitchFamily="18" charset="-120"/>
              </a:rPr>
              <a:t>Additional Cost to get Max. Time Reduction</a:t>
            </a:r>
          </a:p>
          <a:p>
            <a:pPr eaLnBrk="0" hangingPunct="0">
              <a:lnSpc>
                <a:spcPct val="140000"/>
              </a:lnSpc>
            </a:pPr>
            <a:r>
              <a:rPr lang="en-US" altLang="zh-TW" b="1" dirty="0">
                <a:solidFill>
                  <a:schemeClr val="accent2"/>
                </a:solidFill>
                <a:ea typeface="新細明體" panose="02020500000000000000" pitchFamily="18" charset="-120"/>
              </a:rPr>
              <a:t>          Maximum Time reduction</a:t>
            </a:r>
          </a:p>
        </p:txBody>
      </p:sp>
      <p:sp>
        <p:nvSpPr>
          <p:cNvPr id="381957" name="Rectangle 5"/>
          <p:cNvSpPr>
            <a:spLocks noChangeArrowheads="1"/>
          </p:cNvSpPr>
          <p:nvPr/>
        </p:nvSpPr>
        <p:spPr bwMode="auto">
          <a:xfrm>
            <a:off x="2955925" y="3302000"/>
            <a:ext cx="410845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 sz="2800" b="1">
                <a:solidFill>
                  <a:schemeClr val="accent2"/>
                </a:solidFill>
                <a:ea typeface="新細明體" panose="02020500000000000000" pitchFamily="18" charset="-120"/>
              </a:rPr>
              <a:t>=  </a:t>
            </a:r>
            <a:r>
              <a:rPr lang="zh-TW" altLang="en-US" b="1">
                <a:solidFill>
                  <a:schemeClr val="accent2"/>
                </a:solidFill>
                <a:ea typeface="新細明體" panose="02020500000000000000" pitchFamily="18" charset="-120"/>
              </a:rPr>
              <a:t>(4400 - 2000)/(20 - 12) = $300 </a:t>
            </a:r>
            <a:r>
              <a:rPr lang="en-US" altLang="zh-TW" b="1">
                <a:solidFill>
                  <a:schemeClr val="accent2"/>
                </a:solidFill>
                <a:ea typeface="新細明體" panose="02020500000000000000" pitchFamily="18" charset="-120"/>
              </a:rPr>
              <a:t>per day</a:t>
            </a:r>
          </a:p>
        </p:txBody>
      </p:sp>
      <p:sp>
        <p:nvSpPr>
          <p:cNvPr id="381958" name="Line 6"/>
          <p:cNvSpPr>
            <a:spLocks noChangeShapeType="1"/>
          </p:cNvSpPr>
          <p:nvPr/>
        </p:nvSpPr>
        <p:spPr bwMode="auto">
          <a:xfrm>
            <a:off x="3200400" y="3006725"/>
            <a:ext cx="47180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1959" name="Rectangle 7"/>
          <p:cNvSpPr>
            <a:spLocks noChangeArrowheads="1"/>
          </p:cNvSpPr>
          <p:nvPr/>
        </p:nvSpPr>
        <p:spPr bwMode="auto">
          <a:xfrm>
            <a:off x="4114800" y="4495800"/>
            <a:ext cx="1676400" cy="1185863"/>
          </a:xfrm>
          <a:prstGeom prst="rect">
            <a:avLst/>
          </a:prstGeom>
          <a:solidFill>
            <a:srgbClr val="EAEAEA"/>
          </a:solidFill>
          <a:ln>
            <a:noFill/>
          </a:ln>
          <a:effectLst>
            <a:outerShdw dist="107763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xmlns="" w="12700">
                <a:solidFill>
                  <a:schemeClr val="accent2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zh-TW" altLang="en-US" sz="28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   </a:t>
            </a:r>
            <a:r>
              <a:rPr lang="en-US" altLang="zh-TW" sz="2800" b="1" dirty="0">
                <a:solidFill>
                  <a:schemeClr val="accent2"/>
                </a:solidFill>
                <a:ea typeface="新細明體" panose="02020500000000000000" pitchFamily="18" charset="-120"/>
              </a:rPr>
              <a:t>M = </a:t>
            </a:r>
          </a:p>
        </p:txBody>
      </p:sp>
      <p:sp>
        <p:nvSpPr>
          <p:cNvPr id="381960" name="Text Box 8"/>
          <p:cNvSpPr txBox="1">
            <a:spLocks noChangeArrowheads="1"/>
          </p:cNvSpPr>
          <p:nvPr/>
        </p:nvSpPr>
        <p:spPr bwMode="auto">
          <a:xfrm>
            <a:off x="5049838" y="4662488"/>
            <a:ext cx="47625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lnSpc>
                <a:spcPct val="70000"/>
              </a:lnSpc>
            </a:pPr>
            <a:r>
              <a:rPr lang="zh-TW" altLang="en-US" sz="2800" b="1">
                <a:solidFill>
                  <a:schemeClr val="accent2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sz="2800" b="1">
                <a:solidFill>
                  <a:schemeClr val="accent2"/>
                </a:solidFill>
                <a:ea typeface="新細明體" panose="02020500000000000000" pitchFamily="18" charset="-120"/>
              </a:rPr>
              <a:t>E</a:t>
            </a:r>
          </a:p>
          <a:p>
            <a:pPr>
              <a:lnSpc>
                <a:spcPct val="70000"/>
              </a:lnSpc>
            </a:pPr>
            <a:endParaRPr lang="en-US" altLang="zh-TW" sz="2800" b="1">
              <a:solidFill>
                <a:schemeClr val="accent2"/>
              </a:solidFill>
              <a:ea typeface="新細明體" panose="02020500000000000000" pitchFamily="18" charset="-120"/>
            </a:endParaRPr>
          </a:p>
          <a:p>
            <a:pPr>
              <a:lnSpc>
                <a:spcPct val="70000"/>
              </a:lnSpc>
            </a:pPr>
            <a:r>
              <a:rPr lang="en-US" altLang="zh-TW" sz="2800" b="1">
                <a:solidFill>
                  <a:schemeClr val="accent2"/>
                </a:solidFill>
                <a:ea typeface="新細明體" panose="02020500000000000000" pitchFamily="18" charset="-120"/>
              </a:rPr>
              <a:t> R</a:t>
            </a:r>
          </a:p>
        </p:txBody>
      </p:sp>
      <p:sp>
        <p:nvSpPr>
          <p:cNvPr id="381961" name="Line 9"/>
          <p:cNvSpPr>
            <a:spLocks noChangeShapeType="1"/>
          </p:cNvSpPr>
          <p:nvPr/>
        </p:nvSpPr>
        <p:spPr bwMode="auto">
          <a:xfrm>
            <a:off x="5140325" y="5084763"/>
            <a:ext cx="3810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1962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Crash time/ Crash cost -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The  Linearity Assumption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1C16E50E-10A3-4375-8492-AF693CBC5D81}" type="slidenum">
              <a:rPr lang="zh-TW" altLang="en-US"/>
              <a:pPr/>
              <a:t>16</a:t>
            </a:fld>
            <a:endParaRPr lang="zh-TW" altLang="en-US"/>
          </a:p>
        </p:txBody>
      </p:sp>
      <p:sp>
        <p:nvSpPr>
          <p:cNvPr id="38297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09600" y="2362200"/>
            <a:ext cx="8153400" cy="3505200"/>
          </a:xfrm>
          <a:noFill/>
          <a:ln/>
        </p:spPr>
        <p:txBody>
          <a:bodyPr/>
          <a:lstStyle/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If the deadline to complete a project cannot be met using normal times, additional resources must be spent on crashing activities.</a:t>
            </a:r>
          </a:p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The objective is to meet the deadline at minimal additional cost.</a:t>
            </a:r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010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Crashing activities –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Meeting a Deadline at Minimum Cost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02EBA8D1-2EFA-409A-9549-294A6ACBF7EF}" type="slidenum">
              <a:rPr lang="zh-TW" altLang="en-US"/>
              <a:pPr/>
              <a:t>17</a:t>
            </a:fld>
            <a:endParaRPr lang="zh-TW" altLang="en-US"/>
          </a:p>
        </p:txBody>
      </p:sp>
      <p:sp>
        <p:nvSpPr>
          <p:cNvPr id="3850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286000"/>
            <a:ext cx="8001000" cy="4191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fast </a:t>
            </a:r>
            <a:r>
              <a:rPr lang="en-US" altLang="zh-TW" dirty="0">
                <a:ea typeface="新細明體" panose="02020500000000000000" pitchFamily="18" charset="-120"/>
              </a:rPr>
              <a:t>food restaurants.</a:t>
            </a:r>
          </a:p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It is planning to open a new restaurant in 19 weeks.</a:t>
            </a:r>
          </a:p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Management wants to </a:t>
            </a:r>
          </a:p>
          <a:p>
            <a:pPr lvl="1" eaLnBrk="0" hangingPunct="0"/>
            <a:r>
              <a:rPr lang="en-US" altLang="zh-TW" dirty="0">
                <a:ea typeface="新細明體" panose="02020500000000000000" pitchFamily="18" charset="-120"/>
              </a:rPr>
              <a:t>Study the feasibility of this plan,</a:t>
            </a:r>
          </a:p>
          <a:p>
            <a:pPr lvl="1" eaLnBrk="0" hangingPunct="0"/>
            <a:r>
              <a:rPr lang="en-US" altLang="zh-TW" dirty="0">
                <a:ea typeface="新細明體" panose="02020500000000000000" pitchFamily="18" charset="-120"/>
              </a:rPr>
              <a:t>Study suggestions in case the plan cannot be finished by the deadline.</a:t>
            </a:r>
          </a:p>
        </p:txBody>
      </p:sp>
      <p:sp>
        <p:nvSpPr>
          <p:cNvPr id="385027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685800"/>
            <a:ext cx="80010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sz="4000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sz="4000" dirty="0">
                <a:ea typeface="新細明體" panose="02020500000000000000" pitchFamily="18" charset="-120"/>
              </a:rPr>
              <a:t>– </a:t>
            </a:r>
            <a:br>
              <a:rPr lang="en-US" altLang="zh-TW" sz="4000" dirty="0">
                <a:ea typeface="新細明體" panose="02020500000000000000" pitchFamily="18" charset="-120"/>
              </a:rPr>
            </a:br>
            <a:r>
              <a:rPr lang="en-US" altLang="zh-TW" sz="3600" dirty="0">
                <a:ea typeface="新細明體" panose="02020500000000000000" pitchFamily="18" charset="-120"/>
              </a:rPr>
              <a:t>Meeting a Deadline at Minimum Cost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F6033-6102-4EC9-A3BE-0F9A1DC95554}" type="slidenum">
              <a:rPr lang="zh-TW" altLang="en-US"/>
              <a:pPr/>
              <a:t>18</a:t>
            </a:fld>
            <a:endParaRPr lang="zh-TW" altLang="en-US"/>
          </a:p>
        </p:txBody>
      </p:sp>
      <p:graphicFrame>
        <p:nvGraphicFramePr>
          <p:cNvPr id="387074" name="Object 2"/>
          <p:cNvGraphicFramePr>
            <a:graphicFrameLocks noChangeAspect="1"/>
          </p:cNvGraphicFramePr>
          <p:nvPr/>
        </p:nvGraphicFramePr>
        <p:xfrm>
          <a:off x="685800" y="1708150"/>
          <a:ext cx="7620000" cy="4616450"/>
        </p:xfrm>
        <a:graphic>
          <a:graphicData uri="http://schemas.openxmlformats.org/presentationml/2006/ole">
            <p:oleObj spid="_x0000_s437260" name="Bitmap Image" r:id="rId3" imgW="5009524" imgH="3057143" progId="PBrush">
              <p:embed/>
            </p:oleObj>
          </a:graphicData>
        </a:graphic>
      </p:graphicFrame>
      <p:sp>
        <p:nvSpPr>
          <p:cNvPr id="387075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</a:p>
        </p:txBody>
      </p:sp>
      <p:grpSp>
        <p:nvGrpSpPr>
          <p:cNvPr id="387076" name="Group 4"/>
          <p:cNvGrpSpPr>
            <a:grpSpLocks/>
          </p:cNvGrpSpPr>
          <p:nvPr/>
        </p:nvGrpSpPr>
        <p:grpSpPr bwMode="auto">
          <a:xfrm>
            <a:off x="381000" y="3295650"/>
            <a:ext cx="5486400" cy="2819400"/>
            <a:chOff x="240" y="2208"/>
            <a:chExt cx="3456" cy="1776"/>
          </a:xfrm>
        </p:grpSpPr>
        <p:sp>
          <p:nvSpPr>
            <p:cNvPr id="387077" name="Text Box 5"/>
            <p:cNvSpPr txBox="1">
              <a:spLocks noChangeArrowheads="1"/>
            </p:cNvSpPr>
            <p:nvPr/>
          </p:nvSpPr>
          <p:spPr bwMode="auto">
            <a:xfrm>
              <a:off x="240" y="2208"/>
              <a:ext cx="2358" cy="98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2400">
                  <a:ea typeface="新細明體" panose="02020500000000000000" pitchFamily="18" charset="-120"/>
                </a:rPr>
                <a:t>Without spending any extra money, the restaurant will open in 29 weeks at a normal cost of $200,000.</a:t>
              </a:r>
            </a:p>
          </p:txBody>
        </p:sp>
        <p:sp>
          <p:nvSpPr>
            <p:cNvPr id="387078" name="Line 6"/>
            <p:cNvSpPr>
              <a:spLocks noChangeShapeType="1"/>
            </p:cNvSpPr>
            <p:nvPr/>
          </p:nvSpPr>
          <p:spPr bwMode="auto">
            <a:xfrm>
              <a:off x="1440" y="3024"/>
              <a:ext cx="1776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079" name="Line 7"/>
            <p:cNvSpPr>
              <a:spLocks noChangeShapeType="1"/>
            </p:cNvSpPr>
            <p:nvPr/>
          </p:nvSpPr>
          <p:spPr bwMode="auto">
            <a:xfrm>
              <a:off x="1968" y="3024"/>
              <a:ext cx="1728" cy="96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87080" name="Group 8"/>
          <p:cNvGrpSpPr>
            <a:grpSpLocks/>
          </p:cNvGrpSpPr>
          <p:nvPr/>
        </p:nvGrpSpPr>
        <p:grpSpPr bwMode="auto">
          <a:xfrm>
            <a:off x="4648200" y="3295650"/>
            <a:ext cx="4191000" cy="2743200"/>
            <a:chOff x="2928" y="2208"/>
            <a:chExt cx="2640" cy="1728"/>
          </a:xfrm>
        </p:grpSpPr>
        <p:sp>
          <p:nvSpPr>
            <p:cNvPr id="387081" name="Text Box 9"/>
            <p:cNvSpPr txBox="1">
              <a:spLocks noChangeArrowheads="1"/>
            </p:cNvSpPr>
            <p:nvPr/>
          </p:nvSpPr>
          <p:spPr bwMode="auto">
            <a:xfrm>
              <a:off x="2928" y="2208"/>
              <a:ext cx="2640" cy="986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2400">
                  <a:ea typeface="新細明體" panose="02020500000000000000" pitchFamily="18" charset="-120"/>
                </a:rPr>
                <a:t>When all the activities are crashed</a:t>
              </a:r>
            </a:p>
            <a:p>
              <a:r>
                <a:rPr lang="en-US" altLang="zh-TW" sz="2400">
                  <a:ea typeface="新細明體" panose="02020500000000000000" pitchFamily="18" charset="-120"/>
                </a:rPr>
                <a:t>to the maximum, the restaurant</a:t>
              </a:r>
            </a:p>
            <a:p>
              <a:r>
                <a:rPr lang="en-US" altLang="zh-TW" sz="2400">
                  <a:ea typeface="新細明體" panose="02020500000000000000" pitchFamily="18" charset="-120"/>
                </a:rPr>
                <a:t>will open in 17 weeks at crash cost</a:t>
              </a:r>
            </a:p>
            <a:p>
              <a:r>
                <a:rPr lang="en-US" altLang="zh-TW" sz="2400">
                  <a:ea typeface="新細明體" panose="02020500000000000000" pitchFamily="18" charset="-120"/>
                </a:rPr>
                <a:t>of  $300,000. </a:t>
              </a:r>
            </a:p>
          </p:txBody>
        </p:sp>
        <p:sp>
          <p:nvSpPr>
            <p:cNvPr id="387082" name="Line 10"/>
            <p:cNvSpPr>
              <a:spLocks noChangeShapeType="1"/>
            </p:cNvSpPr>
            <p:nvPr/>
          </p:nvSpPr>
          <p:spPr bwMode="auto">
            <a:xfrm flipH="1">
              <a:off x="4368" y="3072"/>
              <a:ext cx="288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7083" name="Line 11"/>
            <p:cNvSpPr>
              <a:spLocks noChangeShapeType="1"/>
            </p:cNvSpPr>
            <p:nvPr/>
          </p:nvSpPr>
          <p:spPr bwMode="auto">
            <a:xfrm flipH="1">
              <a:off x="4944" y="3072"/>
              <a:ext cx="288" cy="86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87084" name="Text Box 12"/>
          <p:cNvSpPr txBox="1">
            <a:spLocks noChangeArrowheads="1"/>
          </p:cNvSpPr>
          <p:nvPr/>
        </p:nvSpPr>
        <p:spPr bwMode="auto">
          <a:xfrm>
            <a:off x="4572000" y="6324600"/>
            <a:ext cx="36655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anose="02020500000000000000" pitchFamily="18" charset="-120"/>
              </a:rPr>
              <a:t>Determined by the PERT.xls template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87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7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E9F652F-71EF-48DC-BFD7-1D1F4597AEAF}" type="slidenum">
              <a:rPr lang="zh-TW" altLang="en-US"/>
              <a:pPr/>
              <a:t>19</a:t>
            </a:fld>
            <a:endParaRPr lang="zh-TW" altLang="en-US"/>
          </a:p>
        </p:txBody>
      </p:sp>
      <p:sp>
        <p:nvSpPr>
          <p:cNvPr id="388098" name="Oval 1026"/>
          <p:cNvSpPr>
            <a:spLocks noChangeArrowheads="1"/>
          </p:cNvSpPr>
          <p:nvPr/>
        </p:nvSpPr>
        <p:spPr bwMode="auto">
          <a:xfrm>
            <a:off x="228600" y="4038600"/>
            <a:ext cx="631825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A</a:t>
            </a:r>
          </a:p>
        </p:txBody>
      </p:sp>
      <p:sp>
        <p:nvSpPr>
          <p:cNvPr id="388099" name="Oval 1027"/>
          <p:cNvSpPr>
            <a:spLocks noChangeArrowheads="1"/>
          </p:cNvSpPr>
          <p:nvPr/>
        </p:nvSpPr>
        <p:spPr bwMode="auto">
          <a:xfrm>
            <a:off x="1698625" y="5562600"/>
            <a:ext cx="631825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D</a:t>
            </a:r>
          </a:p>
        </p:txBody>
      </p:sp>
      <p:sp>
        <p:nvSpPr>
          <p:cNvPr id="388100" name="Oval 1028"/>
          <p:cNvSpPr>
            <a:spLocks noChangeArrowheads="1"/>
          </p:cNvSpPr>
          <p:nvPr/>
        </p:nvSpPr>
        <p:spPr bwMode="auto">
          <a:xfrm>
            <a:off x="1698625" y="45720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C</a:t>
            </a:r>
          </a:p>
        </p:txBody>
      </p:sp>
      <p:sp>
        <p:nvSpPr>
          <p:cNvPr id="388101" name="Oval 1029"/>
          <p:cNvSpPr>
            <a:spLocks noChangeArrowheads="1"/>
          </p:cNvSpPr>
          <p:nvPr/>
        </p:nvSpPr>
        <p:spPr bwMode="auto">
          <a:xfrm>
            <a:off x="1698625" y="3581400"/>
            <a:ext cx="631825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B</a:t>
            </a:r>
          </a:p>
        </p:txBody>
      </p:sp>
      <p:sp>
        <p:nvSpPr>
          <p:cNvPr id="388102" name="Oval 1030"/>
          <p:cNvSpPr>
            <a:spLocks noChangeArrowheads="1"/>
          </p:cNvSpPr>
          <p:nvPr/>
        </p:nvSpPr>
        <p:spPr bwMode="auto">
          <a:xfrm>
            <a:off x="1698625" y="2438400"/>
            <a:ext cx="631825" cy="61595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E</a:t>
            </a:r>
          </a:p>
        </p:txBody>
      </p:sp>
      <p:sp>
        <p:nvSpPr>
          <p:cNvPr id="388103" name="Oval 1031"/>
          <p:cNvSpPr>
            <a:spLocks noChangeArrowheads="1"/>
          </p:cNvSpPr>
          <p:nvPr/>
        </p:nvSpPr>
        <p:spPr bwMode="auto">
          <a:xfrm>
            <a:off x="2994025" y="4114800"/>
            <a:ext cx="631825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F</a:t>
            </a:r>
          </a:p>
        </p:txBody>
      </p:sp>
      <p:sp>
        <p:nvSpPr>
          <p:cNvPr id="388104" name="Oval 1032"/>
          <p:cNvSpPr>
            <a:spLocks noChangeArrowheads="1"/>
          </p:cNvSpPr>
          <p:nvPr/>
        </p:nvSpPr>
        <p:spPr bwMode="auto">
          <a:xfrm>
            <a:off x="4213225" y="41148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G</a:t>
            </a:r>
          </a:p>
        </p:txBody>
      </p:sp>
      <p:sp>
        <p:nvSpPr>
          <p:cNvPr id="388105" name="Oval 1033"/>
          <p:cNvSpPr>
            <a:spLocks noChangeArrowheads="1"/>
          </p:cNvSpPr>
          <p:nvPr/>
        </p:nvSpPr>
        <p:spPr bwMode="auto">
          <a:xfrm>
            <a:off x="5051425" y="32766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I</a:t>
            </a:r>
          </a:p>
        </p:txBody>
      </p:sp>
      <p:sp>
        <p:nvSpPr>
          <p:cNvPr id="388106" name="Oval 1034"/>
          <p:cNvSpPr>
            <a:spLocks noChangeArrowheads="1"/>
          </p:cNvSpPr>
          <p:nvPr/>
        </p:nvSpPr>
        <p:spPr bwMode="auto">
          <a:xfrm>
            <a:off x="5127625" y="49530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H</a:t>
            </a:r>
          </a:p>
        </p:txBody>
      </p:sp>
      <p:sp>
        <p:nvSpPr>
          <p:cNvPr id="388107" name="Line 1035"/>
          <p:cNvSpPr>
            <a:spLocks noChangeShapeType="1"/>
          </p:cNvSpPr>
          <p:nvPr/>
        </p:nvSpPr>
        <p:spPr bwMode="auto">
          <a:xfrm>
            <a:off x="860425" y="4419600"/>
            <a:ext cx="9144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08" name="Line 1036"/>
          <p:cNvSpPr>
            <a:spLocks noChangeShapeType="1"/>
          </p:cNvSpPr>
          <p:nvPr/>
        </p:nvSpPr>
        <p:spPr bwMode="auto">
          <a:xfrm>
            <a:off x="2308225" y="2743200"/>
            <a:ext cx="58674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09" name="Line 1037"/>
          <p:cNvSpPr>
            <a:spLocks noChangeShapeType="1"/>
          </p:cNvSpPr>
          <p:nvPr/>
        </p:nvSpPr>
        <p:spPr bwMode="auto">
          <a:xfrm flipV="1">
            <a:off x="860425" y="3962400"/>
            <a:ext cx="914400" cy="285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0" name="Line 1038"/>
          <p:cNvSpPr>
            <a:spLocks noChangeShapeType="1"/>
          </p:cNvSpPr>
          <p:nvPr/>
        </p:nvSpPr>
        <p:spPr bwMode="auto">
          <a:xfrm>
            <a:off x="2308225" y="3962400"/>
            <a:ext cx="762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1" name="Line 1039"/>
          <p:cNvSpPr>
            <a:spLocks noChangeShapeType="1"/>
          </p:cNvSpPr>
          <p:nvPr/>
        </p:nvSpPr>
        <p:spPr bwMode="auto">
          <a:xfrm>
            <a:off x="3603625" y="4483100"/>
            <a:ext cx="609600" cy="12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2" name="Line 1040"/>
          <p:cNvSpPr>
            <a:spLocks noChangeShapeType="1"/>
          </p:cNvSpPr>
          <p:nvPr/>
        </p:nvSpPr>
        <p:spPr bwMode="auto">
          <a:xfrm flipV="1">
            <a:off x="4691063" y="3789363"/>
            <a:ext cx="457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3" name="Line 1041"/>
          <p:cNvSpPr>
            <a:spLocks noChangeShapeType="1"/>
          </p:cNvSpPr>
          <p:nvPr/>
        </p:nvSpPr>
        <p:spPr bwMode="auto">
          <a:xfrm>
            <a:off x="5549900" y="3851275"/>
            <a:ext cx="457200" cy="457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4" name="Line 1042"/>
          <p:cNvSpPr>
            <a:spLocks noChangeShapeType="1"/>
          </p:cNvSpPr>
          <p:nvPr/>
        </p:nvSpPr>
        <p:spPr bwMode="auto">
          <a:xfrm flipV="1">
            <a:off x="5661025" y="4724400"/>
            <a:ext cx="3810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5" name="Line 1043"/>
          <p:cNvSpPr>
            <a:spLocks noChangeShapeType="1"/>
          </p:cNvSpPr>
          <p:nvPr/>
        </p:nvSpPr>
        <p:spPr bwMode="auto">
          <a:xfrm flipV="1">
            <a:off x="2308225" y="4454525"/>
            <a:ext cx="768350" cy="3571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6" name="Line 1044"/>
          <p:cNvSpPr>
            <a:spLocks noChangeShapeType="1"/>
          </p:cNvSpPr>
          <p:nvPr/>
        </p:nvSpPr>
        <p:spPr bwMode="auto">
          <a:xfrm flipV="1">
            <a:off x="693738" y="2938463"/>
            <a:ext cx="1116012" cy="1114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7" name="Line 1045"/>
          <p:cNvSpPr>
            <a:spLocks noChangeShapeType="1"/>
          </p:cNvSpPr>
          <p:nvPr/>
        </p:nvSpPr>
        <p:spPr bwMode="auto">
          <a:xfrm>
            <a:off x="784225" y="4572000"/>
            <a:ext cx="106680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18" name="Rectangle 1046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Network presentation</a:t>
            </a:r>
          </a:p>
        </p:txBody>
      </p:sp>
      <p:sp>
        <p:nvSpPr>
          <p:cNvPr id="388119" name="Oval 1047"/>
          <p:cNvSpPr>
            <a:spLocks noChangeArrowheads="1"/>
          </p:cNvSpPr>
          <p:nvPr/>
        </p:nvSpPr>
        <p:spPr bwMode="auto">
          <a:xfrm>
            <a:off x="6707188" y="5557838"/>
            <a:ext cx="630237" cy="6143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L</a:t>
            </a:r>
          </a:p>
        </p:txBody>
      </p:sp>
      <p:sp>
        <p:nvSpPr>
          <p:cNvPr id="388120" name="Oval 1048"/>
          <p:cNvSpPr>
            <a:spLocks noChangeArrowheads="1"/>
          </p:cNvSpPr>
          <p:nvPr/>
        </p:nvSpPr>
        <p:spPr bwMode="auto">
          <a:xfrm>
            <a:off x="8175625" y="24384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O</a:t>
            </a:r>
          </a:p>
        </p:txBody>
      </p:sp>
      <p:sp>
        <p:nvSpPr>
          <p:cNvPr id="388121" name="Oval 1049"/>
          <p:cNvSpPr>
            <a:spLocks noChangeArrowheads="1"/>
          </p:cNvSpPr>
          <p:nvPr/>
        </p:nvSpPr>
        <p:spPr bwMode="auto">
          <a:xfrm>
            <a:off x="5965825" y="41910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J</a:t>
            </a:r>
          </a:p>
        </p:txBody>
      </p:sp>
      <p:sp>
        <p:nvSpPr>
          <p:cNvPr id="388122" name="Line 1050"/>
          <p:cNvSpPr>
            <a:spLocks noChangeShapeType="1"/>
          </p:cNvSpPr>
          <p:nvPr/>
        </p:nvSpPr>
        <p:spPr bwMode="auto">
          <a:xfrm>
            <a:off x="4746625" y="4648200"/>
            <a:ext cx="457200" cy="381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23" name="Line 1051"/>
          <p:cNvSpPr>
            <a:spLocks noChangeShapeType="1"/>
          </p:cNvSpPr>
          <p:nvPr/>
        </p:nvSpPr>
        <p:spPr bwMode="auto">
          <a:xfrm>
            <a:off x="2308225" y="5867400"/>
            <a:ext cx="4419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8124" name="Oval 1052"/>
          <p:cNvSpPr>
            <a:spLocks noChangeArrowheads="1"/>
          </p:cNvSpPr>
          <p:nvPr/>
        </p:nvSpPr>
        <p:spPr bwMode="auto">
          <a:xfrm>
            <a:off x="8251825" y="4211638"/>
            <a:ext cx="630238" cy="6143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N</a:t>
            </a:r>
          </a:p>
        </p:txBody>
      </p:sp>
      <p:sp>
        <p:nvSpPr>
          <p:cNvPr id="388125" name="Oval 1053"/>
          <p:cNvSpPr>
            <a:spLocks noChangeArrowheads="1"/>
          </p:cNvSpPr>
          <p:nvPr/>
        </p:nvSpPr>
        <p:spPr bwMode="auto">
          <a:xfrm>
            <a:off x="7232650" y="4191000"/>
            <a:ext cx="630238" cy="614363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M</a:t>
            </a:r>
          </a:p>
        </p:txBody>
      </p:sp>
      <p:sp>
        <p:nvSpPr>
          <p:cNvPr id="388126" name="Oval 1054"/>
          <p:cNvSpPr>
            <a:spLocks noChangeArrowheads="1"/>
          </p:cNvSpPr>
          <p:nvPr/>
        </p:nvSpPr>
        <p:spPr bwMode="auto">
          <a:xfrm>
            <a:off x="6519863" y="3290888"/>
            <a:ext cx="630237" cy="6143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K</a:t>
            </a:r>
          </a:p>
        </p:txBody>
      </p:sp>
      <p:sp>
        <p:nvSpPr>
          <p:cNvPr id="388127" name="Oval 1055"/>
          <p:cNvSpPr>
            <a:spLocks noChangeArrowheads="1"/>
          </p:cNvSpPr>
          <p:nvPr/>
        </p:nvSpPr>
        <p:spPr bwMode="auto">
          <a:xfrm>
            <a:off x="8191500" y="5376863"/>
            <a:ext cx="630238" cy="614362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 sz="2400" b="1">
                <a:ea typeface="新細明體" panose="02020500000000000000" pitchFamily="18" charset="-120"/>
              </a:rPr>
              <a:t>P</a:t>
            </a:r>
          </a:p>
        </p:txBody>
      </p:sp>
      <p:sp>
        <p:nvSpPr>
          <p:cNvPr id="388128" name="Line 1056"/>
          <p:cNvSpPr>
            <a:spLocks noChangeShapeType="1"/>
          </p:cNvSpPr>
          <p:nvPr/>
        </p:nvSpPr>
        <p:spPr bwMode="auto">
          <a:xfrm>
            <a:off x="6423025" y="4800600"/>
            <a:ext cx="4572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29" name="Line 1057"/>
          <p:cNvSpPr>
            <a:spLocks noChangeShapeType="1"/>
          </p:cNvSpPr>
          <p:nvPr/>
        </p:nvSpPr>
        <p:spPr bwMode="auto">
          <a:xfrm flipV="1">
            <a:off x="7185025" y="4800600"/>
            <a:ext cx="3048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0" name="Line 1058"/>
          <p:cNvSpPr>
            <a:spLocks noChangeShapeType="1"/>
          </p:cNvSpPr>
          <p:nvPr/>
        </p:nvSpPr>
        <p:spPr bwMode="auto">
          <a:xfrm>
            <a:off x="7870825" y="4495800"/>
            <a:ext cx="381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1" name="Line 1059"/>
          <p:cNvSpPr>
            <a:spLocks noChangeShapeType="1"/>
          </p:cNvSpPr>
          <p:nvPr/>
        </p:nvSpPr>
        <p:spPr bwMode="auto">
          <a:xfrm>
            <a:off x="6540500" y="4613275"/>
            <a:ext cx="1676400" cy="914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2" name="Line 1060"/>
          <p:cNvSpPr>
            <a:spLocks noChangeShapeType="1"/>
          </p:cNvSpPr>
          <p:nvPr/>
        </p:nvSpPr>
        <p:spPr bwMode="auto">
          <a:xfrm>
            <a:off x="5661025" y="3602038"/>
            <a:ext cx="87153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3" name="Line 1061"/>
          <p:cNvSpPr>
            <a:spLocks noChangeShapeType="1"/>
          </p:cNvSpPr>
          <p:nvPr/>
        </p:nvSpPr>
        <p:spPr bwMode="auto">
          <a:xfrm>
            <a:off x="7053263" y="3871913"/>
            <a:ext cx="339725" cy="3524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88134" name="Line 1062"/>
          <p:cNvSpPr>
            <a:spLocks noChangeShapeType="1"/>
          </p:cNvSpPr>
          <p:nvPr/>
        </p:nvSpPr>
        <p:spPr bwMode="auto">
          <a:xfrm flipV="1">
            <a:off x="7718425" y="2965450"/>
            <a:ext cx="588963" cy="1301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DBFA648-1BF0-4BE6-95EB-EF22C50266B5}" type="slidenum">
              <a:rPr lang="zh-TW" altLang="en-US"/>
              <a:pPr/>
              <a:t>20</a:t>
            </a:fld>
            <a:endParaRPr lang="zh-TW" altLang="en-US"/>
          </a:p>
        </p:txBody>
      </p:sp>
      <p:graphicFrame>
        <p:nvGraphicFramePr>
          <p:cNvPr id="390146" name="Object 2"/>
          <p:cNvGraphicFramePr>
            <a:graphicFrameLocks noChangeAspect="1"/>
          </p:cNvGraphicFramePr>
          <p:nvPr/>
        </p:nvGraphicFramePr>
        <p:xfrm>
          <a:off x="1676400" y="1905000"/>
          <a:ext cx="6238875" cy="4375150"/>
        </p:xfrm>
        <a:graphic>
          <a:graphicData uri="http://schemas.openxmlformats.org/presentationml/2006/ole">
            <p:oleObj spid="_x0000_s438284" name="Bitmap Image" r:id="rId4" imgW="4401164" imgH="3086531" progId="PBrush">
              <p:embed/>
            </p:oleObj>
          </a:graphicData>
        </a:graphic>
      </p:graphicFrame>
      <p:sp>
        <p:nvSpPr>
          <p:cNvPr id="39014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Marginal costs</a:t>
            </a:r>
          </a:p>
        </p:txBody>
      </p:sp>
      <p:grpSp>
        <p:nvGrpSpPr>
          <p:cNvPr id="390148" name="Group 4"/>
          <p:cNvGrpSpPr>
            <a:grpSpLocks/>
          </p:cNvGrpSpPr>
          <p:nvPr/>
        </p:nvGrpSpPr>
        <p:grpSpPr bwMode="auto">
          <a:xfrm>
            <a:off x="3938588" y="2681288"/>
            <a:ext cx="2681287" cy="1995487"/>
            <a:chOff x="2481" y="1689"/>
            <a:chExt cx="1689" cy="1257"/>
          </a:xfrm>
        </p:grpSpPr>
        <p:sp>
          <p:nvSpPr>
            <p:cNvPr id="390149" name="Line 5"/>
            <p:cNvSpPr>
              <a:spLocks noChangeShapeType="1"/>
            </p:cNvSpPr>
            <p:nvPr/>
          </p:nvSpPr>
          <p:spPr bwMode="auto">
            <a:xfrm flipV="1">
              <a:off x="3744" y="1745"/>
              <a:ext cx="240" cy="72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50" name="Text Box 6"/>
            <p:cNvSpPr txBox="1">
              <a:spLocks noChangeArrowheads="1"/>
            </p:cNvSpPr>
            <p:nvPr/>
          </p:nvSpPr>
          <p:spPr bwMode="auto">
            <a:xfrm>
              <a:off x="2481" y="2304"/>
              <a:ext cx="1689" cy="642"/>
            </a:xfrm>
            <a:prstGeom prst="rect">
              <a:avLst/>
            </a:prstGeom>
            <a:solidFill>
              <a:srgbClr val="CCFF99"/>
            </a:solidFill>
            <a:ln w="12700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R = T</a:t>
              </a:r>
              <a:r>
                <a:rPr lang="en-US" altLang="zh-TW" baseline="-25000">
                  <a:ea typeface="新細明體" panose="02020500000000000000" pitchFamily="18" charset="-120"/>
                </a:rPr>
                <a:t>N</a:t>
              </a:r>
              <a:r>
                <a:rPr lang="en-US" altLang="zh-TW">
                  <a:ea typeface="新細明體" panose="02020500000000000000" pitchFamily="18" charset="-120"/>
                </a:rPr>
                <a:t> – T</a:t>
              </a:r>
              <a:r>
                <a:rPr lang="en-US" altLang="zh-TW" baseline="-25000">
                  <a:ea typeface="新細明體" panose="02020500000000000000" pitchFamily="18" charset="-120"/>
                </a:rPr>
                <a:t>C</a:t>
              </a:r>
              <a:r>
                <a:rPr lang="en-US" altLang="zh-TW">
                  <a:ea typeface="新細明體" panose="02020500000000000000" pitchFamily="18" charset="-120"/>
                </a:rPr>
                <a:t> = 5 – 3 = 2</a:t>
              </a:r>
            </a:p>
            <a:p>
              <a:r>
                <a:rPr lang="en-US" altLang="zh-TW">
                  <a:ea typeface="新細明體" panose="02020500000000000000" pitchFamily="18" charset="-120"/>
                </a:rPr>
                <a:t>E = C</a:t>
              </a:r>
              <a:r>
                <a:rPr lang="en-US" altLang="zh-TW" baseline="-25000">
                  <a:ea typeface="新細明體" panose="02020500000000000000" pitchFamily="18" charset="-120"/>
                </a:rPr>
                <a:t>C</a:t>
              </a:r>
              <a:r>
                <a:rPr lang="en-US" altLang="zh-TW">
                  <a:ea typeface="新細明體" panose="02020500000000000000" pitchFamily="18" charset="-120"/>
                </a:rPr>
                <a:t> – C</a:t>
              </a:r>
              <a:r>
                <a:rPr lang="en-US" altLang="zh-TW" baseline="-25000">
                  <a:ea typeface="新細明體" panose="02020500000000000000" pitchFamily="18" charset="-120"/>
                </a:rPr>
                <a:t>N </a:t>
              </a:r>
              <a:r>
                <a:rPr lang="en-US" altLang="zh-TW">
                  <a:ea typeface="新細明體" panose="02020500000000000000" pitchFamily="18" charset="-120"/>
                </a:rPr>
                <a:t>= 36 – 25 = 11</a:t>
              </a:r>
            </a:p>
            <a:p>
              <a:r>
                <a:rPr lang="en-US" altLang="zh-TW">
                  <a:ea typeface="新細明體" panose="02020500000000000000" pitchFamily="18" charset="-120"/>
                </a:rPr>
                <a:t>M = E/R = 11/2 = 5.5</a:t>
              </a:r>
            </a:p>
          </p:txBody>
        </p:sp>
        <p:sp>
          <p:nvSpPr>
            <p:cNvPr id="390151" name="Line 7"/>
            <p:cNvSpPr>
              <a:spLocks noChangeShapeType="1"/>
            </p:cNvSpPr>
            <p:nvPr/>
          </p:nvSpPr>
          <p:spPr bwMode="auto">
            <a:xfrm flipH="1" flipV="1">
              <a:off x="2544" y="1728"/>
              <a:ext cx="24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0152" name="Line 8"/>
            <p:cNvSpPr>
              <a:spLocks noChangeShapeType="1"/>
            </p:cNvSpPr>
            <p:nvPr/>
          </p:nvSpPr>
          <p:spPr bwMode="auto">
            <a:xfrm flipV="1">
              <a:off x="3216" y="1689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0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A5ABE75A-FBD0-403D-AE81-CB3A9351D8A8}" type="slidenum">
              <a:rPr lang="zh-TW" altLang="en-US"/>
              <a:pPr/>
              <a:t>21</a:t>
            </a:fld>
            <a:endParaRPr lang="zh-TW" altLang="en-US"/>
          </a:p>
        </p:txBody>
      </p:sp>
      <p:sp>
        <p:nvSpPr>
          <p:cNvPr id="39219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Heuristic Solution</a:t>
            </a:r>
          </a:p>
        </p:txBody>
      </p:sp>
      <p:sp>
        <p:nvSpPr>
          <p:cNvPr id="392195" name="Rectangle 3"/>
          <p:cNvSpPr>
            <a:spLocks noChangeArrowheads="1"/>
          </p:cNvSpPr>
          <p:nvPr/>
        </p:nvSpPr>
        <p:spPr bwMode="auto">
          <a:xfrm>
            <a:off x="381000" y="3427413"/>
            <a:ext cx="8305800" cy="3201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>
              <a:spcBef>
                <a:spcPct val="20000"/>
              </a:spcBef>
              <a:buFontTx/>
              <a:buChar char="•"/>
            </a:pPr>
            <a:r>
              <a:rPr lang="zh-TW" altLang="en-US" sz="23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r>
              <a:rPr lang="en-US" altLang="zh-TW" sz="23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Three observations lead to the heuristic. </a:t>
            </a:r>
          </a:p>
          <a:p>
            <a:pPr lvl="2" algn="just">
              <a:spcBef>
                <a:spcPct val="20000"/>
              </a:spcBef>
              <a:buFontTx/>
              <a:buChar char="–"/>
            </a:pPr>
            <a:r>
              <a:rPr lang="en-US" altLang="zh-TW" sz="23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project completion time is reduced only when critical activity times are reduced.</a:t>
            </a:r>
          </a:p>
          <a:p>
            <a:pPr lvl="2" algn="just">
              <a:spcBef>
                <a:spcPct val="20000"/>
              </a:spcBef>
              <a:buFontTx/>
              <a:buChar char="–"/>
            </a:pPr>
            <a:r>
              <a:rPr lang="en-US" altLang="zh-TW" sz="23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maximum time reduction for each activity is limited.</a:t>
            </a:r>
          </a:p>
          <a:p>
            <a:pPr lvl="2" algn="just">
              <a:spcBef>
                <a:spcPct val="20000"/>
              </a:spcBef>
              <a:buFontTx/>
              <a:buChar char="–"/>
            </a:pPr>
            <a:r>
              <a:rPr lang="en-US" altLang="zh-TW" sz="230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The amount of time a critical activity can be reduced before another path becomes critical is limited.</a:t>
            </a:r>
          </a:p>
        </p:txBody>
      </p:sp>
      <p:sp>
        <p:nvSpPr>
          <p:cNvPr id="392196" name="Rectangle 4"/>
          <p:cNvSpPr>
            <a:spLocks noChangeArrowheads="1"/>
          </p:cNvSpPr>
          <p:nvPr/>
        </p:nvSpPr>
        <p:spPr bwMode="auto">
          <a:xfrm>
            <a:off x="381000" y="2035175"/>
            <a:ext cx="8382000" cy="499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56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0000"/>
              </a:lnSpc>
              <a:spcBef>
                <a:spcPct val="20000"/>
              </a:spcBef>
              <a:buFontTx/>
              <a:buChar char="•"/>
            </a:pPr>
            <a:r>
              <a:rPr lang="zh-TW" altLang="en-US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   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Small crashing problems can be solved </a:t>
            </a:r>
            <a:r>
              <a:rPr lang="en-US" altLang="zh-TW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heuristically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" dur="500"/>
                                        <p:tgtEl>
                                          <p:spTgt spid="392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392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2195" grpId="0" autoUpdateAnimBg="0"/>
      <p:bldP spid="392196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4D8113A-F182-43DD-A036-295B400A69E2}" type="slidenum">
              <a:rPr lang="zh-TW" altLang="en-US"/>
              <a:pPr/>
              <a:t>22</a:t>
            </a:fld>
            <a:endParaRPr lang="zh-TW" altLang="en-US"/>
          </a:p>
        </p:txBody>
      </p:sp>
      <p:sp>
        <p:nvSpPr>
          <p:cNvPr id="3942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1295400"/>
            <a:ext cx="8382000" cy="4268787"/>
          </a:xfrm>
          <a:noFill/>
          <a:ln/>
        </p:spPr>
        <p:txBody>
          <a:bodyPr/>
          <a:lstStyle/>
          <a:p>
            <a:pPr algn="just" eaLnBrk="0" hangingPunct="0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Linear Programming  Approach</a:t>
            </a: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u="sng" dirty="0">
                <a:ea typeface="新細明體" panose="02020500000000000000" pitchFamily="18" charset="-120"/>
              </a:rPr>
              <a:t>Variables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2" algn="just" eaLnBrk="0" hangingPunct="0">
              <a:lnSpc>
                <a:spcPct val="90000"/>
              </a:lnSpc>
              <a:buFontTx/>
              <a:buNone/>
            </a:pPr>
            <a:r>
              <a:rPr lang="en-US" altLang="zh-TW" dirty="0" err="1">
                <a:ea typeface="新細明體" panose="02020500000000000000" pitchFamily="18" charset="-120"/>
              </a:rPr>
              <a:t>X</a:t>
            </a:r>
            <a:r>
              <a:rPr lang="en-US" altLang="zh-TW" baseline="-25000" dirty="0" err="1">
                <a:ea typeface="新細明體" panose="02020500000000000000" pitchFamily="18" charset="-120"/>
              </a:rPr>
              <a:t>j</a:t>
            </a:r>
            <a:r>
              <a:rPr lang="en-US" altLang="zh-TW" dirty="0">
                <a:ea typeface="新細明體" panose="02020500000000000000" pitchFamily="18" charset="-120"/>
              </a:rPr>
              <a:t>  = start time for activity j.</a:t>
            </a:r>
          </a:p>
          <a:p>
            <a:pPr lvl="2" algn="just" eaLnBrk="0" hangingPunct="0">
              <a:lnSpc>
                <a:spcPct val="90000"/>
              </a:lnSpc>
              <a:buFontTx/>
              <a:buNone/>
            </a:pPr>
            <a:r>
              <a:rPr lang="en-US" altLang="zh-TW" dirty="0" err="1">
                <a:ea typeface="新細明體" panose="02020500000000000000" pitchFamily="18" charset="-120"/>
              </a:rPr>
              <a:t>Y</a:t>
            </a:r>
            <a:r>
              <a:rPr lang="en-US" altLang="zh-TW" baseline="-25000" dirty="0" err="1">
                <a:ea typeface="新細明體" panose="02020500000000000000" pitchFamily="18" charset="-120"/>
              </a:rPr>
              <a:t>j</a:t>
            </a:r>
            <a:r>
              <a:rPr lang="en-US" altLang="zh-TW" baseline="-25000" dirty="0">
                <a:ea typeface="新細明體" panose="02020500000000000000" pitchFamily="18" charset="-120"/>
              </a:rPr>
              <a:t> </a:t>
            </a:r>
            <a:r>
              <a:rPr lang="en-US" altLang="zh-TW" dirty="0">
                <a:ea typeface="新細明體" panose="02020500000000000000" pitchFamily="18" charset="-120"/>
              </a:rPr>
              <a:t> = the amount of crash in activity j.</a:t>
            </a: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u="sng" dirty="0">
                <a:ea typeface="新細明體" panose="02020500000000000000" pitchFamily="18" charset="-120"/>
              </a:rPr>
              <a:t>Objective Function</a:t>
            </a:r>
            <a:endParaRPr lang="en-US" altLang="zh-TW" dirty="0">
              <a:ea typeface="新細明體" panose="02020500000000000000" pitchFamily="18" charset="-120"/>
            </a:endParaRPr>
          </a:p>
          <a:p>
            <a:pPr lvl="2" algn="just" eaLnBrk="0" hangingPunct="0">
              <a:lnSpc>
                <a:spcPct val="90000"/>
              </a:lnSpc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Minimize the total additional funds spent on crashing activities.</a:t>
            </a:r>
          </a:p>
          <a:p>
            <a:pPr lvl="1" algn="just" eaLnBrk="0" hangingPunct="0">
              <a:lnSpc>
                <a:spcPct val="90000"/>
              </a:lnSpc>
            </a:pPr>
            <a:r>
              <a:rPr lang="en-US" altLang="zh-TW" u="sng" dirty="0">
                <a:ea typeface="新細明體" panose="02020500000000000000" pitchFamily="18" charset="-120"/>
              </a:rPr>
              <a:t>Constraints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No activity can be reduced more than its Max. time reduction.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Start time of an activity takes place not before the finish time of all its immediate predecessors. </a:t>
            </a:r>
          </a:p>
          <a:p>
            <a:pPr lvl="2" algn="just" eaLnBrk="0" hangingPunct="0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The project must be completed by the deadline date D.	</a:t>
            </a:r>
          </a:p>
        </p:txBody>
      </p:sp>
      <p:sp>
        <p:nvSpPr>
          <p:cNvPr id="39424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Linear Programming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324E9300-D602-40FE-854E-2F7480D25079}" type="slidenum">
              <a:rPr lang="zh-TW" altLang="en-US"/>
              <a:pPr/>
              <a:t>23</a:t>
            </a:fld>
            <a:endParaRPr lang="zh-TW" altLang="en-US"/>
          </a:p>
        </p:txBody>
      </p:sp>
      <p:sp>
        <p:nvSpPr>
          <p:cNvPr id="396290" name="AutoShape 2"/>
          <p:cNvSpPr>
            <a:spLocks noChangeArrowheads="1"/>
          </p:cNvSpPr>
          <p:nvPr/>
        </p:nvSpPr>
        <p:spPr bwMode="auto">
          <a:xfrm>
            <a:off x="1600200" y="1790700"/>
            <a:ext cx="6172200" cy="647700"/>
          </a:xfrm>
          <a:prstGeom prst="roundRect">
            <a:avLst>
              <a:gd name="adj" fmla="val 1663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Min 5.5Y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+2.67Y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D</a:t>
            </a:r>
            <a:r>
              <a:rPr lang="en-US" altLang="zh-TW">
                <a:ea typeface="新細明體" panose="02020500000000000000" pitchFamily="18" charset="-120"/>
              </a:rPr>
              <a:t>+2.8Y</a:t>
            </a:r>
            <a:r>
              <a:rPr lang="en-US" altLang="zh-TW" baseline="-25000">
                <a:ea typeface="新細明體" panose="02020500000000000000" pitchFamily="18" charset="-120"/>
              </a:rPr>
              <a:t>E</a:t>
            </a:r>
            <a:r>
              <a:rPr lang="en-US" altLang="zh-TW">
                <a:ea typeface="新細明體" panose="02020500000000000000" pitchFamily="18" charset="-120"/>
              </a:rPr>
              <a:t>+6Y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+6.67Y</a:t>
            </a:r>
            <a:r>
              <a:rPr lang="en-US" altLang="zh-TW" baseline="-25000">
                <a:ea typeface="新細明體" panose="02020500000000000000" pitchFamily="18" charset="-120"/>
              </a:rPr>
              <a:t>G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H</a:t>
            </a:r>
            <a:r>
              <a:rPr lang="en-US" altLang="zh-TW">
                <a:ea typeface="新細明體" panose="02020500000000000000" pitchFamily="18" charset="-120"/>
              </a:rPr>
              <a:t>+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5.33Y</a:t>
            </a:r>
            <a:r>
              <a:rPr lang="en-US" altLang="zh-TW" baseline="-25000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+12Y</a:t>
            </a:r>
            <a:r>
              <a:rPr lang="en-US" altLang="zh-TW" baseline="-25000">
                <a:ea typeface="新細明體" panose="02020500000000000000" pitchFamily="18" charset="-120"/>
              </a:rPr>
              <a:t>J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K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L</a:t>
            </a:r>
            <a:r>
              <a:rPr lang="en-US" altLang="zh-TW">
                <a:ea typeface="新細明體" panose="02020500000000000000" pitchFamily="18" charset="-120"/>
              </a:rPr>
              <a:t>+1.5Y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endParaRPr lang="en-US" altLang="zh-TW">
              <a:ea typeface="新細明體" panose="02020500000000000000" pitchFamily="18" charset="-120"/>
            </a:endParaRPr>
          </a:p>
        </p:txBody>
      </p:sp>
      <p:graphicFrame>
        <p:nvGraphicFramePr>
          <p:cNvPr id="396291" name="Object 3"/>
          <p:cNvGraphicFramePr>
            <a:graphicFrameLocks noChangeAspect="1"/>
          </p:cNvGraphicFramePr>
          <p:nvPr/>
        </p:nvGraphicFramePr>
        <p:xfrm>
          <a:off x="1609725" y="2482850"/>
          <a:ext cx="6238875" cy="4375150"/>
        </p:xfrm>
        <a:graphic>
          <a:graphicData uri="http://schemas.openxmlformats.org/presentationml/2006/ole">
            <p:oleObj spid="_x0000_s396308" name="Bitmap Image" r:id="rId4" imgW="4401164" imgH="3086531" progId="PBrush">
              <p:embed/>
            </p:oleObj>
          </a:graphicData>
        </a:graphic>
      </p:graphicFrame>
      <p:sp>
        <p:nvSpPr>
          <p:cNvPr id="396292" name="Rectangle 4"/>
          <p:cNvSpPr>
            <a:spLocks noChangeArrowheads="1"/>
          </p:cNvSpPr>
          <p:nvPr/>
        </p:nvSpPr>
        <p:spPr bwMode="auto">
          <a:xfrm>
            <a:off x="6400800" y="3144838"/>
            <a:ext cx="1066800" cy="3678237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FF99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293" name="Rectangle 5"/>
          <p:cNvSpPr>
            <a:spLocks noChangeArrowheads="1"/>
          </p:cNvSpPr>
          <p:nvPr/>
        </p:nvSpPr>
        <p:spPr bwMode="auto">
          <a:xfrm>
            <a:off x="6400800" y="3144838"/>
            <a:ext cx="1066800" cy="36782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FF99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6294" name="Rectangle 6"/>
          <p:cNvSpPr>
            <a:spLocks noChangeArrowheads="1"/>
          </p:cNvSpPr>
          <p:nvPr/>
        </p:nvSpPr>
        <p:spPr bwMode="auto">
          <a:xfrm>
            <a:off x="2362200" y="2590800"/>
            <a:ext cx="4457700" cy="588963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3200">
                <a:ea typeface="新細明體" panose="02020500000000000000" pitchFamily="18" charset="-120"/>
              </a:rPr>
              <a:t>Minimize total crashing costs</a:t>
            </a:r>
          </a:p>
        </p:txBody>
      </p:sp>
      <p:sp>
        <p:nvSpPr>
          <p:cNvPr id="396295" name="Rectangle 7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Linear Programming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96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6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96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9" presetID="1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6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6290" grpId="0" animBg="1" autoUpdateAnimBg="0"/>
      <p:bldP spid="396292" grpId="0" animBg="1"/>
      <p:bldP spid="396293" grpId="0" animBg="1"/>
      <p:bldP spid="396294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429EE1DC-A567-4D57-95DF-1B3E183A6350}" type="slidenum">
              <a:rPr lang="zh-TW" altLang="en-US"/>
              <a:pPr/>
              <a:t>24</a:t>
            </a:fld>
            <a:endParaRPr lang="zh-TW" altLang="en-US"/>
          </a:p>
        </p:txBody>
      </p:sp>
      <p:graphicFrame>
        <p:nvGraphicFramePr>
          <p:cNvPr id="398338" name="Object 2"/>
          <p:cNvGraphicFramePr>
            <a:graphicFrameLocks noChangeAspect="1"/>
          </p:cNvGraphicFramePr>
          <p:nvPr/>
        </p:nvGraphicFramePr>
        <p:xfrm>
          <a:off x="1609725" y="2025650"/>
          <a:ext cx="6238875" cy="4375150"/>
        </p:xfrm>
        <a:graphic>
          <a:graphicData uri="http://schemas.openxmlformats.org/presentationml/2006/ole">
            <p:oleObj spid="_x0000_s398406" name="Bitmap Image" r:id="rId4" imgW="4401164" imgH="3086531" progId="PBrush">
              <p:embed/>
            </p:oleObj>
          </a:graphicData>
        </a:graphic>
      </p:graphicFrame>
      <p:sp>
        <p:nvSpPr>
          <p:cNvPr id="398339" name="Rectangle 3"/>
          <p:cNvSpPr>
            <a:spLocks noChangeArrowheads="1"/>
          </p:cNvSpPr>
          <p:nvPr/>
        </p:nvSpPr>
        <p:spPr bwMode="auto">
          <a:xfrm>
            <a:off x="3048000" y="2722563"/>
            <a:ext cx="1066800" cy="367823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FF99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8340" name="AutoShape 4"/>
          <p:cNvSpPr>
            <a:spLocks noChangeArrowheads="1"/>
          </p:cNvSpPr>
          <p:nvPr/>
        </p:nvSpPr>
        <p:spPr bwMode="auto">
          <a:xfrm>
            <a:off x="1524000" y="1257300"/>
            <a:ext cx="6172200" cy="723900"/>
          </a:xfrm>
          <a:prstGeom prst="roundRect">
            <a:avLst>
              <a:gd name="adj" fmla="val 1663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Min 5.5Y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+2.67Y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D</a:t>
            </a:r>
            <a:r>
              <a:rPr lang="en-US" altLang="zh-TW">
                <a:ea typeface="新細明體" panose="02020500000000000000" pitchFamily="18" charset="-120"/>
              </a:rPr>
              <a:t>+2.8Y</a:t>
            </a:r>
            <a:r>
              <a:rPr lang="en-US" altLang="zh-TW" baseline="-25000">
                <a:ea typeface="新細明體" panose="02020500000000000000" pitchFamily="18" charset="-120"/>
              </a:rPr>
              <a:t>E</a:t>
            </a:r>
            <a:r>
              <a:rPr lang="en-US" altLang="zh-TW">
                <a:ea typeface="新細明體" panose="02020500000000000000" pitchFamily="18" charset="-120"/>
              </a:rPr>
              <a:t>+6Y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+6.67Y</a:t>
            </a:r>
            <a:r>
              <a:rPr lang="en-US" altLang="zh-TW" baseline="-25000">
                <a:ea typeface="新細明體" panose="02020500000000000000" pitchFamily="18" charset="-120"/>
              </a:rPr>
              <a:t>G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H</a:t>
            </a:r>
            <a:r>
              <a:rPr lang="en-US" altLang="zh-TW">
                <a:ea typeface="新細明體" panose="02020500000000000000" pitchFamily="18" charset="-120"/>
              </a:rPr>
              <a:t>+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5.33Y</a:t>
            </a:r>
            <a:r>
              <a:rPr lang="en-US" altLang="zh-TW" baseline="-25000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+12Y</a:t>
            </a:r>
            <a:r>
              <a:rPr lang="en-US" altLang="zh-TW" baseline="-25000">
                <a:ea typeface="新細明體" panose="02020500000000000000" pitchFamily="18" charset="-120"/>
              </a:rPr>
              <a:t>J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K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L</a:t>
            </a:r>
            <a:r>
              <a:rPr lang="en-US" altLang="zh-TW">
                <a:ea typeface="新細明體" panose="02020500000000000000" pitchFamily="18" charset="-120"/>
              </a:rPr>
              <a:t>+1.5Y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398341" name="Rectangle 5"/>
          <p:cNvSpPr>
            <a:spLocks noChangeArrowheads="1"/>
          </p:cNvSpPr>
          <p:nvPr/>
        </p:nvSpPr>
        <p:spPr bwMode="auto">
          <a:xfrm>
            <a:off x="6269038" y="3962400"/>
            <a:ext cx="1781175" cy="119697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Maximum </a:t>
            </a:r>
          </a:p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time-reduction</a:t>
            </a:r>
          </a:p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constraints</a:t>
            </a:r>
          </a:p>
        </p:txBody>
      </p:sp>
      <p:grpSp>
        <p:nvGrpSpPr>
          <p:cNvPr id="398342" name="Group 6"/>
          <p:cNvGrpSpPr>
            <a:grpSpLocks/>
          </p:cNvGrpSpPr>
          <p:nvPr/>
        </p:nvGrpSpPr>
        <p:grpSpPr bwMode="auto">
          <a:xfrm>
            <a:off x="4419600" y="2667000"/>
            <a:ext cx="1752600" cy="3733800"/>
            <a:chOff x="2784" y="1680"/>
            <a:chExt cx="1104" cy="2352"/>
          </a:xfrm>
        </p:grpSpPr>
        <p:sp>
          <p:nvSpPr>
            <p:cNvPr id="398343" name="AutoShape 7"/>
            <p:cNvSpPr>
              <a:spLocks noChangeArrowheads="1"/>
            </p:cNvSpPr>
            <p:nvPr/>
          </p:nvSpPr>
          <p:spPr bwMode="auto">
            <a:xfrm>
              <a:off x="2784" y="1680"/>
              <a:ext cx="1104" cy="2352"/>
            </a:xfrm>
            <a:prstGeom prst="roundRect">
              <a:avLst>
                <a:gd name="adj" fmla="val 16630"/>
              </a:avLst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</p:txBody>
        </p:sp>
        <p:grpSp>
          <p:nvGrpSpPr>
            <p:cNvPr id="398344" name="Group 8"/>
            <p:cNvGrpSpPr>
              <a:grpSpLocks/>
            </p:cNvGrpSpPr>
            <p:nvPr/>
          </p:nvGrpSpPr>
          <p:grpSpPr bwMode="auto">
            <a:xfrm>
              <a:off x="2928" y="1824"/>
              <a:ext cx="776" cy="2038"/>
              <a:chOff x="1440" y="1466"/>
              <a:chExt cx="776" cy="2038"/>
            </a:xfrm>
          </p:grpSpPr>
          <p:sp>
            <p:nvSpPr>
              <p:cNvPr id="398345" name="Rectangle 9"/>
              <p:cNvSpPr>
                <a:spLocks noChangeArrowheads="1"/>
              </p:cNvSpPr>
              <p:nvPr/>
            </p:nvSpPr>
            <p:spPr bwMode="auto">
              <a:xfrm>
                <a:off x="1616" y="3360"/>
                <a:ext cx="71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H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46" name="Rectangle 10"/>
              <p:cNvSpPr>
                <a:spLocks noChangeArrowheads="1"/>
              </p:cNvSpPr>
              <p:nvPr/>
            </p:nvSpPr>
            <p:spPr bwMode="auto">
              <a:xfrm>
                <a:off x="1596" y="2878"/>
                <a:ext cx="60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F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47" name="Rectangle 11"/>
              <p:cNvSpPr>
                <a:spLocks noChangeArrowheads="1"/>
              </p:cNvSpPr>
              <p:nvPr/>
            </p:nvSpPr>
            <p:spPr bwMode="auto">
              <a:xfrm>
                <a:off x="1596" y="2616"/>
                <a:ext cx="66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E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48" name="Rectangle 12"/>
              <p:cNvSpPr>
                <a:spLocks noChangeArrowheads="1"/>
              </p:cNvSpPr>
              <p:nvPr/>
            </p:nvSpPr>
            <p:spPr bwMode="auto">
              <a:xfrm>
                <a:off x="1596" y="2354"/>
                <a:ext cx="71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D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49" name="Rectangle 13"/>
              <p:cNvSpPr>
                <a:spLocks noChangeArrowheads="1"/>
              </p:cNvSpPr>
              <p:nvPr/>
            </p:nvSpPr>
            <p:spPr bwMode="auto">
              <a:xfrm>
                <a:off x="1598" y="2091"/>
                <a:ext cx="71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C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50" name="Rectangle 14"/>
              <p:cNvSpPr>
                <a:spLocks noChangeArrowheads="1"/>
              </p:cNvSpPr>
              <p:nvPr/>
            </p:nvSpPr>
            <p:spPr bwMode="auto">
              <a:xfrm>
                <a:off x="1596" y="1829"/>
                <a:ext cx="66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B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51" name="Rectangle 15"/>
              <p:cNvSpPr>
                <a:spLocks noChangeArrowheads="1"/>
              </p:cNvSpPr>
              <p:nvPr/>
            </p:nvSpPr>
            <p:spPr bwMode="auto">
              <a:xfrm>
                <a:off x="1605" y="1568"/>
                <a:ext cx="66" cy="144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 sz="1500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A</a:t>
                </a:r>
                <a:endParaRPr lang="en-US" altLang="zh-TW">
                  <a:latin typeface="Symbol" panose="05050102010706020507" pitchFamily="18" charset="2"/>
                  <a:ea typeface="新細明體" panose="02020500000000000000" pitchFamily="18" charset="-120"/>
                </a:endParaRPr>
              </a:p>
            </p:txBody>
          </p:sp>
          <p:grpSp>
            <p:nvGrpSpPr>
              <p:cNvPr id="398352" name="Group 16"/>
              <p:cNvGrpSpPr>
                <a:grpSpLocks/>
              </p:cNvGrpSpPr>
              <p:nvPr/>
            </p:nvGrpSpPr>
            <p:grpSpPr bwMode="auto">
              <a:xfrm>
                <a:off x="1440" y="1466"/>
                <a:ext cx="776" cy="2023"/>
                <a:chOff x="1440" y="1466"/>
                <a:chExt cx="776" cy="2023"/>
              </a:xfrm>
            </p:grpSpPr>
            <p:sp>
              <p:nvSpPr>
                <p:cNvPr id="398353" name="Rectangle 17"/>
                <p:cNvSpPr>
                  <a:spLocks noChangeArrowheads="1"/>
                </p:cNvSpPr>
                <p:nvPr/>
              </p:nvSpPr>
              <p:spPr bwMode="auto">
                <a:xfrm>
                  <a:off x="1975" y="1741"/>
                  <a:ext cx="182" cy="192"/>
                </a:xfrm>
                <a:prstGeom prst="rect">
                  <a:avLst/>
                </a:prstGeom>
                <a:solidFill>
                  <a:srgbClr val="FF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TW" altLang="en-US">
                      <a:ea typeface="新細明體" panose="02020500000000000000" pitchFamily="18" charset="-120"/>
                    </a:rPr>
                    <a:t>0.5</a:t>
                  </a:r>
                </a:p>
              </p:txBody>
            </p:sp>
            <p:sp>
              <p:nvSpPr>
                <p:cNvPr id="398354" name="Rectangle 18"/>
                <p:cNvSpPr>
                  <a:spLocks noChangeArrowheads="1"/>
                </p:cNvSpPr>
                <p:nvPr/>
              </p:nvSpPr>
              <p:spPr bwMode="auto">
                <a:xfrm>
                  <a:off x="1991" y="1480"/>
                  <a:ext cx="182" cy="192"/>
                </a:xfrm>
                <a:prstGeom prst="rect">
                  <a:avLst/>
                </a:prstGeom>
                <a:solidFill>
                  <a:srgbClr val="FFFFC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/>
                <a:p>
                  <a:r>
                    <a:rPr lang="zh-TW" altLang="en-US">
                      <a:solidFill>
                        <a:srgbClr val="000000"/>
                      </a:solidFill>
                      <a:ea typeface="新細明體" panose="02020500000000000000" pitchFamily="18" charset="-120"/>
                    </a:rPr>
                    <a:t>2.0</a:t>
                  </a:r>
                  <a:endParaRPr lang="zh-TW" altLang="en-US">
                    <a:latin typeface="Symbol" panose="05050102010706020507" pitchFamily="18" charset="2"/>
                    <a:ea typeface="新細明體" panose="02020500000000000000" pitchFamily="18" charset="-120"/>
                  </a:endParaRPr>
                </a:p>
              </p:txBody>
            </p:sp>
            <p:grpSp>
              <p:nvGrpSpPr>
                <p:cNvPr id="398355" name="Group 19"/>
                <p:cNvGrpSpPr>
                  <a:grpSpLocks/>
                </p:cNvGrpSpPr>
                <p:nvPr/>
              </p:nvGrpSpPr>
              <p:grpSpPr bwMode="auto">
                <a:xfrm>
                  <a:off x="1440" y="1466"/>
                  <a:ext cx="776" cy="2023"/>
                  <a:chOff x="1440" y="1466"/>
                  <a:chExt cx="776" cy="2023"/>
                </a:xfrm>
              </p:grpSpPr>
              <p:sp>
                <p:nvSpPr>
                  <p:cNvPr id="39835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1904" y="3278"/>
                    <a:ext cx="262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  </a:t>
                    </a:r>
                    <a:r>
                      <a:rPr lang="zh-TW" altLang="en-US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0.5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57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1972" y="2790"/>
                    <a:ext cx="182" cy="192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0.5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58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1966" y="2528"/>
                    <a:ext cx="182" cy="192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>
                        <a:ea typeface="新細明體" panose="02020500000000000000" pitchFamily="18" charset="-120"/>
                      </a:rPr>
                      <a:t>2.5</a:t>
                    </a:r>
                  </a:p>
                </p:txBody>
              </p:sp>
              <p:sp>
                <p:nvSpPr>
                  <p:cNvPr id="398359" name="Rectangle 23"/>
                  <p:cNvSpPr>
                    <a:spLocks noChangeArrowheads="1"/>
                  </p:cNvSpPr>
                  <p:nvPr/>
                </p:nvSpPr>
                <p:spPr bwMode="auto">
                  <a:xfrm>
                    <a:off x="1986" y="2266"/>
                    <a:ext cx="182" cy="192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1.0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0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1991" y="2003"/>
                    <a:ext cx="182" cy="192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1.5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1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1851" y="1741"/>
                    <a:ext cx="80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  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2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1867" y="1480"/>
                    <a:ext cx="80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  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3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1509" y="3278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4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790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5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528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6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266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7" name="Rectangle 31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2003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8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1741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69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1497" y="1480"/>
                    <a:ext cx="96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en-US" altLang="zh-TW" sz="2200">
                        <a:solidFill>
                          <a:srgbClr val="000000"/>
                        </a:solidFill>
                        <a:ea typeface="新細明體" panose="02020500000000000000" pitchFamily="18" charset="-120"/>
                      </a:rPr>
                      <a:t>Y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0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1760" y="3264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1" name="Rectangle 35"/>
                  <p:cNvSpPr>
                    <a:spLocks noChangeArrowheads="1"/>
                  </p:cNvSpPr>
                  <p:nvPr/>
                </p:nvSpPr>
                <p:spPr bwMode="auto">
                  <a:xfrm>
                    <a:off x="1735" y="2776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2" name="Rectangle 36"/>
                  <p:cNvSpPr>
                    <a:spLocks noChangeArrowheads="1"/>
                  </p:cNvSpPr>
                  <p:nvPr/>
                </p:nvSpPr>
                <p:spPr bwMode="auto">
                  <a:xfrm>
                    <a:off x="1743" y="2514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3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1749" y="2252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4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1755" y="1989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5" name="Rectangle 39"/>
                  <p:cNvSpPr>
                    <a:spLocks noChangeArrowheads="1"/>
                  </p:cNvSpPr>
                  <p:nvPr/>
                </p:nvSpPr>
                <p:spPr bwMode="auto">
                  <a:xfrm>
                    <a:off x="1743" y="1727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6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1759" y="1466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7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440" y="3007"/>
                    <a:ext cx="776" cy="250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ffectLst/>
                  <a:extLst>
                    <a:ext uri="{91240B29-F687-4F45-9708-019B960494DF}">
                      <a14:hiddenLine xmlns:a14="http://schemas.microsoft.com/office/drawing/2010/main" xmlns="" w="12700">
                        <a:solidFill>
                          <a:schemeClr val="tx1"/>
                        </a:solidFill>
                        <a:miter lim="800000"/>
                        <a:headEnd type="none" w="sm" len="sm"/>
                        <a:tailEnd type="none" w="sm" len="sm"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US" altLang="zh-TW">
                        <a:ea typeface="新細明體" panose="02020500000000000000" pitchFamily="18" charset="-120"/>
                      </a:rPr>
                      <a:t>Y </a:t>
                    </a:r>
                    <a:r>
                      <a:rPr lang="en-US" altLang="zh-TW" baseline="-25000">
                        <a:ea typeface="新細明體" panose="02020500000000000000" pitchFamily="18" charset="-120"/>
                      </a:rPr>
                      <a:t>G            </a:t>
                    </a:r>
                    <a:r>
                      <a:rPr lang="en-US" altLang="zh-TW">
                        <a:ea typeface="新細明體" panose="02020500000000000000" pitchFamily="18" charset="-120"/>
                      </a:rPr>
                      <a:t>1.5</a:t>
                    </a:r>
                    <a:endParaRPr lang="en-US" altLang="zh-TW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  <p:sp>
                <p:nvSpPr>
                  <p:cNvPr id="398378" name="Rectangle 42"/>
                  <p:cNvSpPr>
                    <a:spLocks noChangeArrowheads="1"/>
                  </p:cNvSpPr>
                  <p:nvPr/>
                </p:nvSpPr>
                <p:spPr bwMode="auto">
                  <a:xfrm>
                    <a:off x="1740" y="3012"/>
                    <a:ext cx="97" cy="211"/>
                  </a:xfrm>
                  <a:prstGeom prst="rect">
                    <a:avLst/>
                  </a:prstGeom>
                  <a:solidFill>
                    <a:srgbClr val="FFFFCC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="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lIns="0" tIns="0" rIns="0" bIns="0">
                    <a:spAutoFit/>
                  </a:bodyPr>
                  <a:lstStyle/>
                  <a:p>
                    <a:r>
                      <a:rPr lang="zh-TW" altLang="en-US" sz="2200">
                        <a:solidFill>
                          <a:srgbClr val="000000"/>
                        </a:solidFill>
                        <a:latin typeface="Symbol" panose="05050102010706020507" pitchFamily="18" charset="2"/>
                        <a:ea typeface="新細明體" panose="02020500000000000000" pitchFamily="18" charset="-120"/>
                      </a:rPr>
                      <a:t>£</a:t>
                    </a:r>
                    <a:endParaRPr lang="zh-TW" altLang="en-US">
                      <a:latin typeface="Symbol" panose="05050102010706020507" pitchFamily="18" charset="2"/>
                      <a:ea typeface="新細明體" panose="02020500000000000000" pitchFamily="18" charset="-120"/>
                    </a:endParaRPr>
                  </a:p>
                </p:txBody>
              </p:sp>
            </p:grpSp>
          </p:grpSp>
        </p:grpSp>
        <p:sp>
          <p:nvSpPr>
            <p:cNvPr id="398379" name="Text Box 43"/>
            <p:cNvSpPr txBox="1">
              <a:spLocks noChangeArrowheads="1"/>
            </p:cNvSpPr>
            <p:nvPr/>
          </p:nvSpPr>
          <p:spPr bwMode="auto">
            <a:xfrm>
              <a:off x="3120" y="3766"/>
              <a:ext cx="450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TW" altLang="en-US">
                  <a:ea typeface="新細明體" panose="02020500000000000000" pitchFamily="18" charset="-120"/>
                </a:rPr>
                <a:t>……..</a:t>
              </a:r>
            </a:p>
          </p:txBody>
        </p:sp>
      </p:grpSp>
      <p:sp>
        <p:nvSpPr>
          <p:cNvPr id="398380" name="Rectangle 44"/>
          <p:cNvSpPr>
            <a:spLocks noChangeArrowheads="1"/>
          </p:cNvSpPr>
          <p:nvPr/>
        </p:nvSpPr>
        <p:spPr bwMode="auto">
          <a:xfrm>
            <a:off x="3048000" y="2701925"/>
            <a:ext cx="1066800" cy="367823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CCFF99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8381" name="Rectangle 45"/>
          <p:cNvSpPr>
            <a:spLocks noChangeArrowheads="1"/>
          </p:cNvSpPr>
          <p:nvPr/>
        </p:nvSpPr>
        <p:spPr bwMode="auto">
          <a:xfrm>
            <a:off x="1746250" y="3200400"/>
            <a:ext cx="534988" cy="35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zh-TW" altLang="en-US">
                <a:solidFill>
                  <a:srgbClr val="000000"/>
                </a:solidFill>
                <a:ea typeface="新細明體" panose="02020500000000000000" pitchFamily="18" charset="-120"/>
              </a:rPr>
              <a:t>      </a:t>
            </a:r>
            <a:endParaRPr lang="zh-TW" altLang="en-US">
              <a:ea typeface="新細明體" panose="02020500000000000000" pitchFamily="18" charset="-120"/>
            </a:endParaRPr>
          </a:p>
        </p:txBody>
      </p:sp>
      <p:grpSp>
        <p:nvGrpSpPr>
          <p:cNvPr id="398382" name="Group 46"/>
          <p:cNvGrpSpPr>
            <a:grpSpLocks/>
          </p:cNvGrpSpPr>
          <p:nvPr/>
        </p:nvGrpSpPr>
        <p:grpSpPr bwMode="auto">
          <a:xfrm>
            <a:off x="1584325" y="2425700"/>
            <a:ext cx="1524000" cy="809625"/>
            <a:chOff x="998" y="1528"/>
            <a:chExt cx="960" cy="510"/>
          </a:xfrm>
        </p:grpSpPr>
        <p:grpSp>
          <p:nvGrpSpPr>
            <p:cNvPr id="398383" name="Group 47"/>
            <p:cNvGrpSpPr>
              <a:grpSpLocks/>
            </p:cNvGrpSpPr>
            <p:nvPr/>
          </p:nvGrpSpPr>
          <p:grpSpPr bwMode="auto">
            <a:xfrm>
              <a:off x="998" y="1702"/>
              <a:ext cx="960" cy="336"/>
              <a:chOff x="998" y="1696"/>
              <a:chExt cx="960" cy="336"/>
            </a:xfrm>
          </p:grpSpPr>
          <p:sp>
            <p:nvSpPr>
              <p:cNvPr id="398384" name="AutoShape 48"/>
              <p:cNvSpPr>
                <a:spLocks noChangeArrowheads="1"/>
              </p:cNvSpPr>
              <p:nvPr/>
            </p:nvSpPr>
            <p:spPr bwMode="auto">
              <a:xfrm>
                <a:off x="998" y="1696"/>
                <a:ext cx="960" cy="336"/>
              </a:xfrm>
              <a:prstGeom prst="roundRect">
                <a:avLst>
                  <a:gd name="adj" fmla="val 16630"/>
                </a:avLst>
              </a:prstGeom>
              <a:solidFill>
                <a:srgbClr val="FFFF99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98385" name="Rectangle 49"/>
              <p:cNvSpPr>
                <a:spLocks noChangeArrowheads="1"/>
              </p:cNvSpPr>
              <p:nvPr/>
            </p:nvSpPr>
            <p:spPr bwMode="auto">
              <a:xfrm>
                <a:off x="1729" y="1772"/>
                <a:ext cx="146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TW" altLang="en-US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19</a:t>
                </a:r>
                <a:endParaRPr lang="zh-TW" altLang="en-US"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86" name="Rectangle 50"/>
              <p:cNvSpPr>
                <a:spLocks noChangeArrowheads="1"/>
              </p:cNvSpPr>
              <p:nvPr/>
            </p:nvSpPr>
            <p:spPr bwMode="auto">
              <a:xfrm>
                <a:off x="1255" y="1772"/>
                <a:ext cx="211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FIN</a:t>
                </a:r>
                <a:endParaRPr lang="en-US" altLang="zh-TW"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87" name="Rectangle 51"/>
              <p:cNvSpPr>
                <a:spLocks noChangeArrowheads="1"/>
              </p:cNvSpPr>
              <p:nvPr/>
            </p:nvSpPr>
            <p:spPr bwMode="auto">
              <a:xfrm>
                <a:off x="1097" y="1772"/>
                <a:ext cx="8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altLang="zh-TW">
                    <a:solidFill>
                      <a:srgbClr val="000000"/>
                    </a:solidFill>
                    <a:ea typeface="新細明體" panose="02020500000000000000" pitchFamily="18" charset="-120"/>
                  </a:rPr>
                  <a:t>X</a:t>
                </a:r>
                <a:endParaRPr lang="en-US" altLang="zh-TW">
                  <a:ea typeface="新細明體" panose="02020500000000000000" pitchFamily="18" charset="-120"/>
                </a:endParaRPr>
              </a:p>
            </p:txBody>
          </p:sp>
          <p:sp>
            <p:nvSpPr>
              <p:cNvPr id="398388" name="Rectangle 52"/>
              <p:cNvSpPr>
                <a:spLocks noChangeArrowheads="1"/>
              </p:cNvSpPr>
              <p:nvPr/>
            </p:nvSpPr>
            <p:spPr bwMode="auto">
              <a:xfrm>
                <a:off x="1588" y="1759"/>
                <a:ext cx="88" cy="1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r>
                  <a:rPr lang="zh-TW" altLang="en-US">
                    <a:solidFill>
                      <a:srgbClr val="000000"/>
                    </a:solidFill>
                    <a:latin typeface="Symbol" panose="05050102010706020507" pitchFamily="18" charset="2"/>
                    <a:ea typeface="新細明體" panose="02020500000000000000" pitchFamily="18" charset="-120"/>
                  </a:rPr>
                  <a:t>£</a:t>
                </a:r>
                <a:endParaRPr lang="zh-TW" altLang="en-US">
                  <a:ea typeface="新細明體" panose="02020500000000000000" pitchFamily="18" charset="-120"/>
                </a:endParaRPr>
              </a:p>
            </p:txBody>
          </p:sp>
        </p:grpSp>
        <p:sp>
          <p:nvSpPr>
            <p:cNvPr id="398389" name="Rectangle 53"/>
            <p:cNvSpPr>
              <a:spLocks noChangeArrowheads="1"/>
            </p:cNvSpPr>
            <p:nvPr/>
          </p:nvSpPr>
          <p:spPr bwMode="auto">
            <a:xfrm>
              <a:off x="1500" y="1772"/>
              <a:ext cx="123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>
                  <a:solidFill>
                    <a:srgbClr val="000000"/>
                  </a:solidFill>
                  <a:ea typeface="新細明體" panose="02020500000000000000" pitchFamily="18" charset="-120"/>
                </a:rPr>
                <a:t>)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398390" name="Rectangle 54"/>
            <p:cNvSpPr>
              <a:spLocks noChangeArrowheads="1"/>
            </p:cNvSpPr>
            <p:nvPr/>
          </p:nvSpPr>
          <p:spPr bwMode="auto">
            <a:xfrm>
              <a:off x="1205" y="1772"/>
              <a:ext cx="123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zh-TW" altLang="en-US">
                  <a:solidFill>
                    <a:srgbClr val="000000"/>
                  </a:solidFill>
                  <a:ea typeface="新細明體" panose="02020500000000000000" pitchFamily="18" charset="-120"/>
                </a:rPr>
                <a:t>(</a:t>
              </a:r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398391" name="Rectangle 55"/>
            <p:cNvSpPr>
              <a:spLocks noChangeArrowheads="1"/>
            </p:cNvSpPr>
            <p:nvPr/>
          </p:nvSpPr>
          <p:spPr bwMode="auto">
            <a:xfrm>
              <a:off x="1091" y="1528"/>
              <a:ext cx="273" cy="2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zh-TW">
                  <a:solidFill>
                    <a:srgbClr val="000000"/>
                  </a:solidFill>
                  <a:ea typeface="新細明體" panose="02020500000000000000" pitchFamily="18" charset="-120"/>
                </a:rPr>
                <a:t>ST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sp>
        <p:nvSpPr>
          <p:cNvPr id="398392" name="Rectangle 56"/>
          <p:cNvSpPr>
            <a:spLocks noChangeArrowheads="1"/>
          </p:cNvSpPr>
          <p:nvPr/>
        </p:nvSpPr>
        <p:spPr bwMode="auto">
          <a:xfrm>
            <a:off x="1295400" y="3276600"/>
            <a:ext cx="2189163" cy="466725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Meet the deadline</a:t>
            </a:r>
          </a:p>
        </p:txBody>
      </p:sp>
      <p:sp>
        <p:nvSpPr>
          <p:cNvPr id="398393" name="Rectangle 57"/>
          <p:cNvSpPr>
            <a:spLocks noGrp="1" noChangeArrowheads="1"/>
          </p:cNvSpPr>
          <p:nvPr>
            <p:ph type="title"/>
          </p:nvPr>
        </p:nvSpPr>
        <p:spPr>
          <a:xfrm>
            <a:off x="685800" y="-15874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Linear Programming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98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98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8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98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983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98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98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2" presetID="1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8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8339" grpId="0" animBg="1"/>
      <p:bldP spid="398341" grpId="0" animBg="1" autoUpdateAnimBg="0"/>
      <p:bldP spid="398380" grpId="0" animBg="1"/>
      <p:bldP spid="398392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AB909971-FBFF-4031-8BD4-DCD275A8B246}" type="slidenum">
              <a:rPr lang="zh-TW" altLang="en-US"/>
              <a:pPr/>
              <a:t>25</a:t>
            </a:fld>
            <a:endParaRPr lang="zh-TW" altLang="en-US"/>
          </a:p>
        </p:txBody>
      </p:sp>
      <p:grpSp>
        <p:nvGrpSpPr>
          <p:cNvPr id="400386" name="Group 2"/>
          <p:cNvGrpSpPr>
            <a:grpSpLocks/>
          </p:cNvGrpSpPr>
          <p:nvPr/>
        </p:nvGrpSpPr>
        <p:grpSpPr bwMode="auto">
          <a:xfrm>
            <a:off x="5257800" y="2133600"/>
            <a:ext cx="2514600" cy="2667000"/>
            <a:chOff x="3312" y="1344"/>
            <a:chExt cx="1584" cy="1680"/>
          </a:xfrm>
        </p:grpSpPr>
        <p:sp>
          <p:nvSpPr>
            <p:cNvPr id="400387" name="AutoShape 3"/>
            <p:cNvSpPr>
              <a:spLocks noChangeArrowheads="1"/>
            </p:cNvSpPr>
            <p:nvPr/>
          </p:nvSpPr>
          <p:spPr bwMode="auto">
            <a:xfrm>
              <a:off x="3312" y="1344"/>
              <a:ext cx="1584" cy="1680"/>
            </a:xfrm>
            <a:prstGeom prst="roundRect">
              <a:avLst>
                <a:gd name="adj" fmla="val 16630"/>
              </a:avLst>
            </a:prstGeom>
            <a:solidFill>
              <a:srgbClr val="FFCC99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  <a:p>
              <a:pPr algn="ctr"/>
              <a:endParaRPr lang="zh-TW" altLang="en-US">
                <a:ea typeface="新細明體" panose="02020500000000000000" pitchFamily="18" charset="-120"/>
              </a:endParaRPr>
            </a:p>
          </p:txBody>
        </p:sp>
        <p:sp>
          <p:nvSpPr>
            <p:cNvPr id="400388" name="Line 4"/>
            <p:cNvSpPr>
              <a:spLocks noChangeShapeType="1"/>
            </p:cNvSpPr>
            <p:nvPr/>
          </p:nvSpPr>
          <p:spPr bwMode="auto">
            <a:xfrm>
              <a:off x="3552" y="2817"/>
              <a:ext cx="11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89" name="Line 5"/>
            <p:cNvSpPr>
              <a:spLocks noChangeShapeType="1"/>
            </p:cNvSpPr>
            <p:nvPr/>
          </p:nvSpPr>
          <p:spPr bwMode="auto">
            <a:xfrm>
              <a:off x="3504" y="2387"/>
              <a:ext cx="115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390" name="Text Box 6"/>
            <p:cNvSpPr txBox="1">
              <a:spLocks noChangeArrowheads="1"/>
            </p:cNvSpPr>
            <p:nvPr/>
          </p:nvSpPr>
          <p:spPr bwMode="auto">
            <a:xfrm>
              <a:off x="3542" y="2348"/>
              <a:ext cx="248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800">
                  <a:ea typeface="新細明體" panose="02020500000000000000" pitchFamily="18" charset="-120"/>
                </a:rPr>
                <a:t>X</a:t>
              </a:r>
              <a:r>
                <a:rPr lang="en-US" altLang="zh-TW" sz="1800" baseline="-25000">
                  <a:ea typeface="新細明體" panose="02020500000000000000" pitchFamily="18" charset="-120"/>
                </a:rPr>
                <a:t>A</a:t>
              </a:r>
              <a:endParaRPr lang="en-US" altLang="zh-TW" sz="1800">
                <a:ea typeface="新細明體" panose="02020500000000000000" pitchFamily="18" charset="-120"/>
              </a:endParaRPr>
            </a:p>
          </p:txBody>
        </p:sp>
      </p:grpSp>
      <p:sp>
        <p:nvSpPr>
          <p:cNvPr id="400391" name="AutoShape 7"/>
          <p:cNvSpPr>
            <a:spLocks noChangeArrowheads="1"/>
          </p:cNvSpPr>
          <p:nvPr/>
        </p:nvSpPr>
        <p:spPr bwMode="auto">
          <a:xfrm>
            <a:off x="1524000" y="1257300"/>
            <a:ext cx="6172200" cy="723900"/>
          </a:xfrm>
          <a:prstGeom prst="roundRect">
            <a:avLst>
              <a:gd name="adj" fmla="val 1663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Min 5.5Y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+2.67Y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D</a:t>
            </a:r>
            <a:r>
              <a:rPr lang="en-US" altLang="zh-TW">
                <a:ea typeface="新細明體" panose="02020500000000000000" pitchFamily="18" charset="-120"/>
              </a:rPr>
              <a:t>+2.8Y</a:t>
            </a:r>
            <a:r>
              <a:rPr lang="en-US" altLang="zh-TW" baseline="-25000">
                <a:ea typeface="新細明體" panose="02020500000000000000" pitchFamily="18" charset="-120"/>
              </a:rPr>
              <a:t>E</a:t>
            </a:r>
            <a:r>
              <a:rPr lang="en-US" altLang="zh-TW">
                <a:ea typeface="新細明體" panose="02020500000000000000" pitchFamily="18" charset="-120"/>
              </a:rPr>
              <a:t>+6Y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+6.67Y</a:t>
            </a:r>
            <a:r>
              <a:rPr lang="en-US" altLang="zh-TW" baseline="-25000">
                <a:ea typeface="新細明體" panose="02020500000000000000" pitchFamily="18" charset="-120"/>
              </a:rPr>
              <a:t>G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H</a:t>
            </a:r>
            <a:r>
              <a:rPr lang="en-US" altLang="zh-TW">
                <a:ea typeface="新細明體" panose="02020500000000000000" pitchFamily="18" charset="-120"/>
              </a:rPr>
              <a:t>+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5.33Y</a:t>
            </a:r>
            <a:r>
              <a:rPr lang="en-US" altLang="zh-TW" baseline="-25000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+12Y</a:t>
            </a:r>
            <a:r>
              <a:rPr lang="en-US" altLang="zh-TW" baseline="-25000">
                <a:ea typeface="新細明體" panose="02020500000000000000" pitchFamily="18" charset="-120"/>
              </a:rPr>
              <a:t>J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K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L</a:t>
            </a:r>
            <a:r>
              <a:rPr lang="en-US" altLang="zh-TW">
                <a:ea typeface="新細明體" panose="02020500000000000000" pitchFamily="18" charset="-120"/>
              </a:rPr>
              <a:t>+1.5Y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00392" name="Rectangle 8"/>
          <p:cNvSpPr>
            <a:spLocks noChangeArrowheads="1"/>
          </p:cNvSpPr>
          <p:nvPr/>
        </p:nvSpPr>
        <p:spPr bwMode="auto">
          <a:xfrm>
            <a:off x="5486400" y="4800600"/>
            <a:ext cx="2133600" cy="1371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Activity can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start only after all the 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Predecessors are completed</a:t>
            </a:r>
            <a:r>
              <a:rPr lang="en-US" altLang="zh-TW" sz="2400">
                <a:ea typeface="新細明體" panose="02020500000000000000" pitchFamily="18" charset="-120"/>
              </a:rPr>
              <a:t>.</a:t>
            </a:r>
          </a:p>
        </p:txBody>
      </p:sp>
      <p:graphicFrame>
        <p:nvGraphicFramePr>
          <p:cNvPr id="40039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837204891"/>
              </p:ext>
            </p:extLst>
          </p:nvPr>
        </p:nvGraphicFramePr>
        <p:xfrm>
          <a:off x="76200" y="2362200"/>
          <a:ext cx="5181600" cy="3886200"/>
        </p:xfrm>
        <a:graphic>
          <a:graphicData uri="http://schemas.openxmlformats.org/presentationml/2006/ole">
            <p:oleObj spid="_x0000_s439308" name="Slide" r:id="rId4" imgW="4104261" imgH="3077114" progId="PowerPoint.Slide.8">
              <p:embed/>
            </p:oleObj>
          </a:graphicData>
        </a:graphic>
      </p:graphicFrame>
      <p:sp>
        <p:nvSpPr>
          <p:cNvPr id="400394" name="Freeform 10"/>
          <p:cNvSpPr>
            <a:spLocks/>
          </p:cNvSpPr>
          <p:nvPr/>
        </p:nvSpPr>
        <p:spPr bwMode="auto">
          <a:xfrm>
            <a:off x="6802438" y="3276600"/>
            <a:ext cx="228600" cy="1447800"/>
          </a:xfrm>
          <a:custGeom>
            <a:avLst/>
            <a:gdLst>
              <a:gd name="T0" fmla="*/ 144 w 144"/>
              <a:gd name="T1" fmla="*/ 0 h 912"/>
              <a:gd name="T2" fmla="*/ 0 w 144"/>
              <a:gd name="T3" fmla="*/ 0 h 912"/>
              <a:gd name="T4" fmla="*/ 0 w 144"/>
              <a:gd name="T5" fmla="*/ 912 h 912"/>
              <a:gd name="T6" fmla="*/ 144 w 144"/>
              <a:gd name="T7" fmla="*/ 912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912">
                <a:moveTo>
                  <a:pt x="144" y="0"/>
                </a:moveTo>
                <a:lnTo>
                  <a:pt x="0" y="0"/>
                </a:lnTo>
                <a:lnTo>
                  <a:pt x="0" y="912"/>
                </a:lnTo>
                <a:lnTo>
                  <a:pt x="144" y="912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00395" name="Text Box 11"/>
          <p:cNvSpPr txBox="1">
            <a:spLocks noChangeArrowheads="1"/>
          </p:cNvSpPr>
          <p:nvPr/>
        </p:nvSpPr>
        <p:spPr bwMode="auto">
          <a:xfrm>
            <a:off x="5638800" y="2362200"/>
            <a:ext cx="1622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</p:txBody>
      </p:sp>
      <p:grpSp>
        <p:nvGrpSpPr>
          <p:cNvPr id="400396" name="Group 12"/>
          <p:cNvGrpSpPr>
            <a:grpSpLocks/>
          </p:cNvGrpSpPr>
          <p:nvPr/>
        </p:nvGrpSpPr>
        <p:grpSpPr bwMode="auto">
          <a:xfrm>
            <a:off x="6451600" y="4090988"/>
            <a:ext cx="414338" cy="709612"/>
            <a:chOff x="4064" y="2400"/>
            <a:chExt cx="261" cy="447"/>
          </a:xfrm>
        </p:grpSpPr>
        <p:sp>
          <p:nvSpPr>
            <p:cNvPr id="400397" name="Rectangle 13"/>
            <p:cNvSpPr>
              <a:spLocks noChangeArrowheads="1"/>
            </p:cNvSpPr>
            <p:nvPr/>
          </p:nvSpPr>
          <p:spPr bwMode="auto">
            <a:xfrm>
              <a:off x="4145" y="2400"/>
              <a:ext cx="144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B</a:t>
              </a:r>
            </a:p>
          </p:txBody>
        </p:sp>
        <p:sp>
          <p:nvSpPr>
            <p:cNvPr id="400398" name="Text Box 14"/>
            <p:cNvSpPr txBox="1">
              <a:spLocks noChangeArrowheads="1"/>
            </p:cNvSpPr>
            <p:nvPr/>
          </p:nvSpPr>
          <p:spPr bwMode="auto">
            <a:xfrm>
              <a:off x="4064" y="2597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X</a:t>
              </a:r>
              <a:r>
                <a:rPr lang="en-US" altLang="zh-TW" baseline="-25000">
                  <a:ea typeface="新細明體" panose="02020500000000000000" pitchFamily="18" charset="-120"/>
                </a:rPr>
                <a:t>B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sp>
        <p:nvSpPr>
          <p:cNvPr id="400399" name="Rectangle 15"/>
          <p:cNvSpPr>
            <a:spLocks noChangeArrowheads="1"/>
          </p:cNvSpPr>
          <p:nvPr/>
        </p:nvSpPr>
        <p:spPr bwMode="auto">
          <a:xfrm>
            <a:off x="5784850" y="3484563"/>
            <a:ext cx="1530350" cy="30480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A</a:t>
            </a:r>
          </a:p>
        </p:txBody>
      </p:sp>
      <p:grpSp>
        <p:nvGrpSpPr>
          <p:cNvPr id="400400" name="Group 16"/>
          <p:cNvGrpSpPr>
            <a:grpSpLocks/>
          </p:cNvGrpSpPr>
          <p:nvPr/>
        </p:nvGrpSpPr>
        <p:grpSpPr bwMode="auto">
          <a:xfrm>
            <a:off x="6851650" y="2751138"/>
            <a:ext cx="479425" cy="1384300"/>
            <a:chOff x="4316" y="1733"/>
            <a:chExt cx="302" cy="872"/>
          </a:xfrm>
        </p:grpSpPr>
        <p:sp>
          <p:nvSpPr>
            <p:cNvPr id="400401" name="Text Box 17"/>
            <p:cNvSpPr txBox="1">
              <a:spLocks noChangeArrowheads="1"/>
            </p:cNvSpPr>
            <p:nvPr/>
          </p:nvSpPr>
          <p:spPr bwMode="auto">
            <a:xfrm>
              <a:off x="4502" y="2374"/>
              <a:ext cx="11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folHlink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endParaRPr lang="zh-TW" altLang="en-US" sz="1800">
                <a:ea typeface="新細明體" panose="02020500000000000000" pitchFamily="18" charset="-120"/>
              </a:endParaRPr>
            </a:p>
          </p:txBody>
        </p:sp>
        <p:grpSp>
          <p:nvGrpSpPr>
            <p:cNvPr id="400402" name="Group 18"/>
            <p:cNvGrpSpPr>
              <a:grpSpLocks/>
            </p:cNvGrpSpPr>
            <p:nvPr/>
          </p:nvGrpSpPr>
          <p:grpSpPr bwMode="auto">
            <a:xfrm>
              <a:off x="4316" y="1733"/>
              <a:ext cx="293" cy="667"/>
              <a:chOff x="4316" y="1733"/>
              <a:chExt cx="293" cy="667"/>
            </a:xfrm>
          </p:grpSpPr>
          <p:sp>
            <p:nvSpPr>
              <p:cNvPr id="400403" name="Line 19"/>
              <p:cNvSpPr>
                <a:spLocks noChangeShapeType="1"/>
              </p:cNvSpPr>
              <p:nvPr/>
            </p:nvSpPr>
            <p:spPr bwMode="auto">
              <a:xfrm flipV="1">
                <a:off x="4609" y="1920"/>
                <a:ext cx="0" cy="48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04" name="Line 20"/>
              <p:cNvSpPr>
                <a:spLocks noChangeShapeType="1"/>
              </p:cNvSpPr>
              <p:nvPr/>
            </p:nvSpPr>
            <p:spPr bwMode="auto">
              <a:xfrm flipH="1">
                <a:off x="4369" y="1968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triangle" w="sm" len="sm"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00405" name="Text Box 21"/>
              <p:cNvSpPr txBox="1">
                <a:spLocks noChangeArrowheads="1"/>
              </p:cNvSpPr>
              <p:nvPr/>
            </p:nvSpPr>
            <p:spPr bwMode="auto">
              <a:xfrm>
                <a:off x="4316" y="1733"/>
                <a:ext cx="287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12700">
                    <a:solidFill>
                      <a:schemeClr val="tx1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zh-TW" altLang="en-US" sz="1800">
                    <a:ea typeface="新細明體" panose="02020500000000000000" pitchFamily="18" charset="-120"/>
                  </a:rPr>
                  <a:t>-</a:t>
                </a:r>
                <a:r>
                  <a:rPr lang="en-US" altLang="zh-TW" sz="1800">
                    <a:ea typeface="新細明體" panose="02020500000000000000" pitchFamily="18" charset="-120"/>
                  </a:rPr>
                  <a:t>Y</a:t>
                </a:r>
                <a:r>
                  <a:rPr lang="en-US" altLang="zh-TW" sz="1800" baseline="-25000">
                    <a:ea typeface="新細明體" panose="02020500000000000000" pitchFamily="18" charset="-120"/>
                  </a:rPr>
                  <a:t>A</a:t>
                </a:r>
                <a:endParaRPr lang="en-US" altLang="zh-TW" sz="1800">
                  <a:ea typeface="新細明體" panose="02020500000000000000" pitchFamily="18" charset="-120"/>
                </a:endParaRPr>
              </a:p>
            </p:txBody>
          </p:sp>
        </p:grpSp>
      </p:grpSp>
      <p:sp>
        <p:nvSpPr>
          <p:cNvPr id="400406" name="Text Box 22"/>
          <p:cNvSpPr txBox="1">
            <a:spLocks noChangeArrowheads="1"/>
          </p:cNvSpPr>
          <p:nvPr/>
        </p:nvSpPr>
        <p:spPr bwMode="auto">
          <a:xfrm>
            <a:off x="6318250" y="3716338"/>
            <a:ext cx="8794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ea typeface="新細明體" panose="02020500000000000000" pitchFamily="18" charset="-120"/>
              </a:rPr>
              <a:t>X</a:t>
            </a:r>
            <a:r>
              <a:rPr lang="en-US" altLang="zh-TW" sz="1800" baseline="-25000">
                <a:ea typeface="新細明體" panose="02020500000000000000" pitchFamily="18" charset="-120"/>
              </a:rPr>
              <a:t>A</a:t>
            </a:r>
            <a:r>
              <a:rPr lang="en-US" altLang="zh-TW" sz="1800">
                <a:ea typeface="新細明體" panose="02020500000000000000" pitchFamily="18" charset="-120"/>
              </a:rPr>
              <a:t>+5-Y</a:t>
            </a:r>
            <a:r>
              <a:rPr lang="en-US" altLang="zh-TW" sz="1800" baseline="-25000">
                <a:ea typeface="新細明體" panose="02020500000000000000" pitchFamily="18" charset="-120"/>
              </a:rPr>
              <a:t>A</a:t>
            </a:r>
            <a:endParaRPr lang="en-US" altLang="zh-TW" sz="1800">
              <a:ea typeface="新細明體" panose="02020500000000000000" pitchFamily="18" charset="-120"/>
            </a:endParaRPr>
          </a:p>
        </p:txBody>
      </p:sp>
      <p:sp>
        <p:nvSpPr>
          <p:cNvPr id="400407" name="Rectangle 23"/>
          <p:cNvSpPr>
            <a:spLocks noChangeArrowheads="1"/>
          </p:cNvSpPr>
          <p:nvPr/>
        </p:nvSpPr>
        <p:spPr bwMode="auto">
          <a:xfrm>
            <a:off x="5784850" y="3490913"/>
            <a:ext cx="1031875" cy="304800"/>
          </a:xfrm>
          <a:prstGeom prst="rect">
            <a:avLst/>
          </a:prstGeom>
          <a:solidFill>
            <a:schemeClr val="tx1"/>
          </a:solidFill>
          <a:ln w="28575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solidFill>
                  <a:schemeClr val="bg1"/>
                </a:solidFill>
                <a:ea typeface="新細明體" panose="02020500000000000000" pitchFamily="18" charset="-120"/>
              </a:rPr>
              <a:t>A</a:t>
            </a:r>
          </a:p>
        </p:txBody>
      </p:sp>
      <p:sp>
        <p:nvSpPr>
          <p:cNvPr id="400408" name="Text Box 24"/>
          <p:cNvSpPr txBox="1">
            <a:spLocks noChangeArrowheads="1"/>
          </p:cNvSpPr>
          <p:nvPr/>
        </p:nvSpPr>
        <p:spPr bwMode="auto">
          <a:xfrm>
            <a:off x="7086600" y="3706813"/>
            <a:ext cx="608013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ea typeface="新細明體" panose="02020500000000000000" pitchFamily="18" charset="-120"/>
              </a:rPr>
              <a:t>X</a:t>
            </a:r>
            <a:r>
              <a:rPr lang="en-US" altLang="zh-TW" sz="1800" baseline="-25000">
                <a:ea typeface="新細明體" panose="02020500000000000000" pitchFamily="18" charset="-120"/>
              </a:rPr>
              <a:t>A</a:t>
            </a:r>
            <a:r>
              <a:rPr lang="en-US" altLang="zh-TW" sz="1800">
                <a:ea typeface="新細明體" panose="02020500000000000000" pitchFamily="18" charset="-120"/>
              </a:rPr>
              <a:t>+5</a:t>
            </a:r>
            <a:endParaRPr lang="en-US" altLang="zh-TW">
              <a:ea typeface="新細明體" panose="02020500000000000000" pitchFamily="18" charset="-120"/>
            </a:endParaRPr>
          </a:p>
        </p:txBody>
      </p:sp>
      <p:grpSp>
        <p:nvGrpSpPr>
          <p:cNvPr id="400409" name="Group 25"/>
          <p:cNvGrpSpPr>
            <a:grpSpLocks/>
          </p:cNvGrpSpPr>
          <p:nvPr/>
        </p:nvGrpSpPr>
        <p:grpSpPr bwMode="auto">
          <a:xfrm>
            <a:off x="6591300" y="4094163"/>
            <a:ext cx="414338" cy="709612"/>
            <a:chOff x="4064" y="2400"/>
            <a:chExt cx="261" cy="447"/>
          </a:xfrm>
        </p:grpSpPr>
        <p:sp>
          <p:nvSpPr>
            <p:cNvPr id="400410" name="Rectangle 26"/>
            <p:cNvSpPr>
              <a:spLocks noChangeArrowheads="1"/>
            </p:cNvSpPr>
            <p:nvPr/>
          </p:nvSpPr>
          <p:spPr bwMode="auto">
            <a:xfrm>
              <a:off x="4145" y="2400"/>
              <a:ext cx="144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B</a:t>
              </a:r>
            </a:p>
          </p:txBody>
        </p:sp>
        <p:sp>
          <p:nvSpPr>
            <p:cNvPr id="400411" name="Text Box 27"/>
            <p:cNvSpPr txBox="1">
              <a:spLocks noChangeArrowheads="1"/>
            </p:cNvSpPr>
            <p:nvPr/>
          </p:nvSpPr>
          <p:spPr bwMode="auto">
            <a:xfrm>
              <a:off x="4064" y="2597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X</a:t>
              </a:r>
              <a:r>
                <a:rPr lang="en-US" altLang="zh-TW" baseline="-25000">
                  <a:ea typeface="新細明體" panose="02020500000000000000" pitchFamily="18" charset="-120"/>
                </a:rPr>
                <a:t>B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grpSp>
        <p:nvGrpSpPr>
          <p:cNvPr id="400412" name="Group 28"/>
          <p:cNvGrpSpPr>
            <a:grpSpLocks/>
          </p:cNvGrpSpPr>
          <p:nvPr/>
        </p:nvGrpSpPr>
        <p:grpSpPr bwMode="auto">
          <a:xfrm>
            <a:off x="6684963" y="4090988"/>
            <a:ext cx="414337" cy="709612"/>
            <a:chOff x="4064" y="2400"/>
            <a:chExt cx="261" cy="447"/>
          </a:xfrm>
        </p:grpSpPr>
        <p:sp>
          <p:nvSpPr>
            <p:cNvPr id="400413" name="Rectangle 29"/>
            <p:cNvSpPr>
              <a:spLocks noChangeArrowheads="1"/>
            </p:cNvSpPr>
            <p:nvPr/>
          </p:nvSpPr>
          <p:spPr bwMode="auto">
            <a:xfrm>
              <a:off x="4145" y="2400"/>
              <a:ext cx="144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B</a:t>
              </a:r>
            </a:p>
          </p:txBody>
        </p:sp>
        <p:sp>
          <p:nvSpPr>
            <p:cNvPr id="400414" name="Text Box 30"/>
            <p:cNvSpPr txBox="1">
              <a:spLocks noChangeArrowheads="1"/>
            </p:cNvSpPr>
            <p:nvPr/>
          </p:nvSpPr>
          <p:spPr bwMode="auto">
            <a:xfrm>
              <a:off x="4064" y="2597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X</a:t>
              </a:r>
              <a:r>
                <a:rPr lang="en-US" altLang="zh-TW" baseline="-25000">
                  <a:ea typeface="新細明體" panose="02020500000000000000" pitchFamily="18" charset="-120"/>
                </a:rPr>
                <a:t>B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grpSp>
        <p:nvGrpSpPr>
          <p:cNvPr id="400415" name="Group 31"/>
          <p:cNvGrpSpPr>
            <a:grpSpLocks/>
          </p:cNvGrpSpPr>
          <p:nvPr/>
        </p:nvGrpSpPr>
        <p:grpSpPr bwMode="auto">
          <a:xfrm>
            <a:off x="6813550" y="4090988"/>
            <a:ext cx="414338" cy="709612"/>
            <a:chOff x="4064" y="2400"/>
            <a:chExt cx="261" cy="447"/>
          </a:xfrm>
        </p:grpSpPr>
        <p:sp>
          <p:nvSpPr>
            <p:cNvPr id="400416" name="Rectangle 32"/>
            <p:cNvSpPr>
              <a:spLocks noChangeArrowheads="1"/>
            </p:cNvSpPr>
            <p:nvPr/>
          </p:nvSpPr>
          <p:spPr bwMode="auto">
            <a:xfrm>
              <a:off x="4145" y="2400"/>
              <a:ext cx="144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B</a:t>
              </a:r>
            </a:p>
          </p:txBody>
        </p:sp>
        <p:sp>
          <p:nvSpPr>
            <p:cNvPr id="400417" name="Text Box 33"/>
            <p:cNvSpPr txBox="1">
              <a:spLocks noChangeArrowheads="1"/>
            </p:cNvSpPr>
            <p:nvPr/>
          </p:nvSpPr>
          <p:spPr bwMode="auto">
            <a:xfrm>
              <a:off x="4064" y="2597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X</a:t>
              </a:r>
              <a:r>
                <a:rPr lang="en-US" altLang="zh-TW" baseline="-25000">
                  <a:ea typeface="新細明體" panose="02020500000000000000" pitchFamily="18" charset="-120"/>
                </a:rPr>
                <a:t>B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sp>
        <p:nvSpPr>
          <p:cNvPr id="400418" name="Rectangle 34"/>
          <p:cNvSpPr>
            <a:spLocks noGrp="1" noChangeArrowheads="1"/>
          </p:cNvSpPr>
          <p:nvPr>
            <p:ph type="title"/>
          </p:nvPr>
        </p:nvSpPr>
        <p:spPr>
          <a:xfrm>
            <a:off x="685800" y="73025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Linear Programming</a:t>
            </a:r>
          </a:p>
        </p:txBody>
      </p:sp>
      <p:grpSp>
        <p:nvGrpSpPr>
          <p:cNvPr id="400419" name="Group 35"/>
          <p:cNvGrpSpPr>
            <a:grpSpLocks/>
          </p:cNvGrpSpPr>
          <p:nvPr/>
        </p:nvGrpSpPr>
        <p:grpSpPr bwMode="auto">
          <a:xfrm>
            <a:off x="6521450" y="4094163"/>
            <a:ext cx="414338" cy="709612"/>
            <a:chOff x="4064" y="2400"/>
            <a:chExt cx="261" cy="447"/>
          </a:xfrm>
        </p:grpSpPr>
        <p:sp>
          <p:nvSpPr>
            <p:cNvPr id="400420" name="Rectangle 36"/>
            <p:cNvSpPr>
              <a:spLocks noChangeArrowheads="1"/>
            </p:cNvSpPr>
            <p:nvPr/>
          </p:nvSpPr>
          <p:spPr bwMode="auto">
            <a:xfrm>
              <a:off x="4145" y="2400"/>
              <a:ext cx="144" cy="240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B</a:t>
              </a:r>
            </a:p>
          </p:txBody>
        </p:sp>
        <p:sp>
          <p:nvSpPr>
            <p:cNvPr id="400421" name="Text Box 37"/>
            <p:cNvSpPr txBox="1">
              <a:spLocks noChangeArrowheads="1"/>
            </p:cNvSpPr>
            <p:nvPr/>
          </p:nvSpPr>
          <p:spPr bwMode="auto">
            <a:xfrm>
              <a:off x="4064" y="2597"/>
              <a:ext cx="26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chemeClr val="tx1"/>
                  </a:solidFill>
                  <a:miter lim="800000"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>
                  <a:ea typeface="新細明體" panose="02020500000000000000" pitchFamily="18" charset="-120"/>
                </a:rPr>
                <a:t>X</a:t>
              </a:r>
              <a:r>
                <a:rPr lang="en-US" altLang="zh-TW" baseline="-25000">
                  <a:ea typeface="新細明體" panose="02020500000000000000" pitchFamily="18" charset="-120"/>
                </a:rPr>
                <a:t>B</a:t>
              </a:r>
              <a:endParaRPr lang="en-US" altLang="zh-TW">
                <a:ea typeface="新細明體" panose="02020500000000000000" pitchFamily="18" charset="-120"/>
              </a:endParaRPr>
            </a:p>
          </p:txBody>
        </p:sp>
      </p:grpSp>
      <p:grpSp>
        <p:nvGrpSpPr>
          <p:cNvPr id="400422" name="Group 38"/>
          <p:cNvGrpSpPr>
            <a:grpSpLocks/>
          </p:cNvGrpSpPr>
          <p:nvPr/>
        </p:nvGrpSpPr>
        <p:grpSpPr bwMode="auto">
          <a:xfrm>
            <a:off x="6532563" y="4017963"/>
            <a:ext cx="311150" cy="609600"/>
            <a:chOff x="384" y="816"/>
            <a:chExt cx="192" cy="480"/>
          </a:xfrm>
        </p:grpSpPr>
        <p:sp>
          <p:nvSpPr>
            <p:cNvPr id="400423" name="Line 39"/>
            <p:cNvSpPr>
              <a:spLocks noChangeShapeType="1"/>
            </p:cNvSpPr>
            <p:nvPr/>
          </p:nvSpPr>
          <p:spPr bwMode="auto">
            <a:xfrm>
              <a:off x="384" y="816"/>
              <a:ext cx="19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0424" name="Line 40"/>
            <p:cNvSpPr>
              <a:spLocks noChangeShapeType="1"/>
            </p:cNvSpPr>
            <p:nvPr/>
          </p:nvSpPr>
          <p:spPr bwMode="auto">
            <a:xfrm flipH="1">
              <a:off x="384" y="816"/>
              <a:ext cx="192" cy="48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0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0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0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00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039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FF999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40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00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75"/>
                            </p:stCondLst>
                            <p:childTnLst>
                              <p:par>
                                <p:cTn id="53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150"/>
                            </p:stCondLst>
                            <p:childTnLst>
                              <p:par>
                                <p:cTn id="56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7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225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0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400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0392" grpId="0" animBg="1" autoUpdateAnimBg="0"/>
      <p:bldP spid="400394" grpId="0" animBg="1"/>
      <p:bldP spid="400395" grpId="0" autoUpdateAnimBg="0"/>
      <p:bldP spid="400399" grpId="0" animBg="1" autoUpdateAnimBg="0"/>
      <p:bldP spid="400406" grpId="0" autoUpdateAnimBg="0"/>
      <p:bldP spid="400407" grpId="0" animBg="1" autoUpdateAnimBg="0"/>
      <p:bldP spid="400408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3E8C8B2C-F693-4F45-99BB-687D6B2FEFBD}" type="slidenum">
              <a:rPr lang="zh-TW" altLang="en-US"/>
              <a:pPr/>
              <a:t>26</a:t>
            </a:fld>
            <a:endParaRPr lang="zh-TW" altLang="en-US"/>
          </a:p>
        </p:txBody>
      </p:sp>
      <p:graphicFrame>
        <p:nvGraphicFramePr>
          <p:cNvPr id="402434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045829234"/>
              </p:ext>
            </p:extLst>
          </p:nvPr>
        </p:nvGraphicFramePr>
        <p:xfrm>
          <a:off x="76200" y="2362200"/>
          <a:ext cx="5181600" cy="3886200"/>
        </p:xfrm>
        <a:graphic>
          <a:graphicData uri="http://schemas.openxmlformats.org/presentationml/2006/ole">
            <p:oleObj spid="_x0000_s440332" name="Slide" r:id="rId4" imgW="4104261" imgH="3077114" progId="PowerPoint.Slide.8">
              <p:embed/>
            </p:oleObj>
          </a:graphicData>
        </a:graphic>
      </p:graphicFrame>
      <p:sp>
        <p:nvSpPr>
          <p:cNvPr id="402435" name="AutoShape 3"/>
          <p:cNvSpPr>
            <a:spLocks noChangeArrowheads="1"/>
          </p:cNvSpPr>
          <p:nvPr/>
        </p:nvSpPr>
        <p:spPr bwMode="auto">
          <a:xfrm>
            <a:off x="5410200" y="2133600"/>
            <a:ext cx="2514600" cy="4495800"/>
          </a:xfrm>
          <a:prstGeom prst="roundRect">
            <a:avLst>
              <a:gd name="adj" fmla="val 16630"/>
            </a:avLst>
          </a:prstGeom>
          <a:solidFill>
            <a:srgbClr val="FFCC99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zh-TW" altLang="en-US">
              <a:ea typeface="新細明體" panose="02020500000000000000" pitchFamily="18" charset="-120"/>
            </a:endParaRP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D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e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+(5 – 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+(1 – Y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+(3 – Y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G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+(1 – Y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endParaRPr lang="en-US" altLang="zh-TW">
              <a:ea typeface="新細明體" panose="02020500000000000000" pitchFamily="18" charset="-120"/>
            </a:endParaRP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X(FIN)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+(3 – Y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X(FIN)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+(4 – Y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>
              <a:lnSpc>
                <a:spcPct val="110000"/>
              </a:lnSpc>
            </a:pPr>
            <a:r>
              <a:rPr lang="en-US" altLang="zh-TW">
                <a:ea typeface="新細明體" panose="02020500000000000000" pitchFamily="18" charset="-120"/>
              </a:rPr>
              <a:t>X(FIN)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³</a:t>
            </a:r>
            <a:r>
              <a:rPr lang="en-US" altLang="zh-TW">
                <a:ea typeface="新細明體" panose="02020500000000000000" pitchFamily="18" charset="-120"/>
              </a:rPr>
              <a:t>X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r>
              <a:rPr lang="en-US" altLang="zh-TW">
                <a:ea typeface="新細明體" panose="02020500000000000000" pitchFamily="18" charset="-120"/>
              </a:rPr>
              <a:t>+(4 – Y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r>
              <a:rPr lang="en-US" altLang="zh-TW">
                <a:ea typeface="新細明體" panose="02020500000000000000" pitchFamily="18" charset="-120"/>
              </a:rPr>
              <a:t>)</a:t>
            </a:r>
          </a:p>
          <a:p>
            <a:pPr algn="ctr"/>
            <a:endParaRPr lang="zh-TW" altLang="en-US">
              <a:ea typeface="新細明體" panose="02020500000000000000" pitchFamily="18" charset="-120"/>
            </a:endParaRPr>
          </a:p>
        </p:txBody>
      </p:sp>
      <p:sp>
        <p:nvSpPr>
          <p:cNvPr id="402436" name="Rectangle 4"/>
          <p:cNvSpPr>
            <a:spLocks noChangeArrowheads="1"/>
          </p:cNvSpPr>
          <p:nvPr/>
        </p:nvSpPr>
        <p:spPr bwMode="auto">
          <a:xfrm>
            <a:off x="5638800" y="5334000"/>
            <a:ext cx="2133600" cy="1143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2437" name="AutoShape 5"/>
          <p:cNvSpPr>
            <a:spLocks noChangeArrowheads="1"/>
          </p:cNvSpPr>
          <p:nvPr/>
        </p:nvSpPr>
        <p:spPr bwMode="auto">
          <a:xfrm>
            <a:off x="1524000" y="1257300"/>
            <a:ext cx="6172200" cy="723900"/>
          </a:xfrm>
          <a:prstGeom prst="roundRect">
            <a:avLst>
              <a:gd name="adj" fmla="val 16630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Min 5.5Y</a:t>
            </a:r>
            <a:r>
              <a:rPr lang="en-US" altLang="zh-TW" baseline="-25000">
                <a:ea typeface="新細明體" panose="02020500000000000000" pitchFamily="18" charset="-120"/>
              </a:rPr>
              <a:t>A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B</a:t>
            </a:r>
            <a:r>
              <a:rPr lang="en-US" altLang="zh-TW">
                <a:ea typeface="新細明體" panose="02020500000000000000" pitchFamily="18" charset="-120"/>
              </a:rPr>
              <a:t>+2.67Y</a:t>
            </a:r>
            <a:r>
              <a:rPr lang="en-US" altLang="zh-TW" baseline="-25000">
                <a:ea typeface="新細明體" panose="02020500000000000000" pitchFamily="18" charset="-120"/>
              </a:rPr>
              <a:t>C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D</a:t>
            </a:r>
            <a:r>
              <a:rPr lang="en-US" altLang="zh-TW">
                <a:ea typeface="新細明體" panose="02020500000000000000" pitchFamily="18" charset="-120"/>
              </a:rPr>
              <a:t>+2.8Y</a:t>
            </a:r>
            <a:r>
              <a:rPr lang="en-US" altLang="zh-TW" baseline="-25000">
                <a:ea typeface="新細明體" panose="02020500000000000000" pitchFamily="18" charset="-120"/>
              </a:rPr>
              <a:t>E</a:t>
            </a:r>
            <a:r>
              <a:rPr lang="en-US" altLang="zh-TW">
                <a:ea typeface="新細明體" panose="02020500000000000000" pitchFamily="18" charset="-120"/>
              </a:rPr>
              <a:t>+6Y</a:t>
            </a:r>
            <a:r>
              <a:rPr lang="en-US" altLang="zh-TW" baseline="-25000">
                <a:ea typeface="新細明體" panose="02020500000000000000" pitchFamily="18" charset="-120"/>
              </a:rPr>
              <a:t>F</a:t>
            </a:r>
            <a:r>
              <a:rPr lang="en-US" altLang="zh-TW">
                <a:ea typeface="新細明體" panose="02020500000000000000" pitchFamily="18" charset="-120"/>
              </a:rPr>
              <a:t>+6.67Y</a:t>
            </a:r>
            <a:r>
              <a:rPr lang="en-US" altLang="zh-TW" baseline="-25000">
                <a:ea typeface="新細明體" panose="02020500000000000000" pitchFamily="18" charset="-120"/>
              </a:rPr>
              <a:t>G</a:t>
            </a:r>
            <a:r>
              <a:rPr lang="en-US" altLang="zh-TW">
                <a:ea typeface="新細明體" panose="02020500000000000000" pitchFamily="18" charset="-120"/>
              </a:rPr>
              <a:t>+10Y</a:t>
            </a:r>
            <a:r>
              <a:rPr lang="en-US" altLang="zh-TW" baseline="-25000">
                <a:ea typeface="新細明體" panose="02020500000000000000" pitchFamily="18" charset="-120"/>
              </a:rPr>
              <a:t>H</a:t>
            </a:r>
            <a:r>
              <a:rPr lang="en-US" altLang="zh-TW">
                <a:ea typeface="新細明體" panose="02020500000000000000" pitchFamily="18" charset="-120"/>
              </a:rPr>
              <a:t>+</a:t>
            </a:r>
            <a:br>
              <a:rPr lang="en-US" altLang="zh-TW">
                <a:ea typeface="新細明體" panose="02020500000000000000" pitchFamily="18" charset="-120"/>
              </a:rPr>
            </a:br>
            <a:r>
              <a:rPr lang="en-US" altLang="zh-TW">
                <a:ea typeface="新細明體" panose="02020500000000000000" pitchFamily="18" charset="-120"/>
              </a:rPr>
              <a:t>5.33Y</a:t>
            </a:r>
            <a:r>
              <a:rPr lang="en-US" altLang="zh-TW" baseline="-25000">
                <a:ea typeface="新細明體" panose="02020500000000000000" pitchFamily="18" charset="-120"/>
              </a:rPr>
              <a:t>I</a:t>
            </a:r>
            <a:r>
              <a:rPr lang="en-US" altLang="zh-TW">
                <a:ea typeface="新細明體" panose="02020500000000000000" pitchFamily="18" charset="-120"/>
              </a:rPr>
              <a:t>+12Y</a:t>
            </a:r>
            <a:r>
              <a:rPr lang="en-US" altLang="zh-TW" baseline="-25000">
                <a:ea typeface="新細明體" panose="02020500000000000000" pitchFamily="18" charset="-120"/>
              </a:rPr>
              <a:t>J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K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L</a:t>
            </a:r>
            <a:r>
              <a:rPr lang="en-US" altLang="zh-TW">
                <a:ea typeface="新細明體" panose="02020500000000000000" pitchFamily="18" charset="-120"/>
              </a:rPr>
              <a:t>+1.5Y</a:t>
            </a:r>
            <a:r>
              <a:rPr lang="en-US" altLang="zh-TW" baseline="-25000">
                <a:ea typeface="新細明體" panose="02020500000000000000" pitchFamily="18" charset="-120"/>
              </a:rPr>
              <a:t>N</a:t>
            </a:r>
            <a:r>
              <a:rPr lang="en-US" altLang="zh-TW">
                <a:ea typeface="新細明體" panose="02020500000000000000" pitchFamily="18" charset="-120"/>
              </a:rPr>
              <a:t>+4Y</a:t>
            </a:r>
            <a:r>
              <a:rPr lang="en-US" altLang="zh-TW" baseline="-25000">
                <a:ea typeface="新細明體" panose="02020500000000000000" pitchFamily="18" charset="-120"/>
              </a:rPr>
              <a:t>O</a:t>
            </a:r>
            <a:r>
              <a:rPr lang="en-US" altLang="zh-TW">
                <a:ea typeface="新細明體" panose="02020500000000000000" pitchFamily="18" charset="-120"/>
              </a:rPr>
              <a:t>+5.33Y</a:t>
            </a:r>
            <a:r>
              <a:rPr lang="en-US" altLang="zh-TW" baseline="-25000">
                <a:ea typeface="新細明體" panose="02020500000000000000" pitchFamily="18" charset="-120"/>
              </a:rPr>
              <a:t>P</a:t>
            </a:r>
            <a:endParaRPr lang="en-US" altLang="zh-TW">
              <a:ea typeface="新細明體" panose="02020500000000000000" pitchFamily="18" charset="-120"/>
            </a:endParaRPr>
          </a:p>
        </p:txBody>
      </p:sp>
      <p:sp>
        <p:nvSpPr>
          <p:cNvPr id="402438" name="Rectangle 6"/>
          <p:cNvSpPr>
            <a:spLocks noChangeArrowheads="1"/>
          </p:cNvSpPr>
          <p:nvPr/>
        </p:nvSpPr>
        <p:spPr bwMode="auto">
          <a:xfrm>
            <a:off x="7494588" y="3200400"/>
            <a:ext cx="1573212" cy="1676400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Activity can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start only after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all the </a:t>
            </a: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predecessors</a:t>
            </a:r>
            <a:endParaRPr lang="en-US" altLang="zh-TW" sz="2800">
              <a:ea typeface="新細明體" panose="02020500000000000000" pitchFamily="18" charset="-120"/>
            </a:endParaRPr>
          </a:p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are completed</a:t>
            </a:r>
            <a:r>
              <a:rPr lang="en-US" altLang="zh-TW" sz="2400">
                <a:ea typeface="新細明體" panose="02020500000000000000" pitchFamily="18" charset="-120"/>
              </a:rPr>
              <a:t>.</a:t>
            </a:r>
          </a:p>
        </p:txBody>
      </p:sp>
      <p:sp>
        <p:nvSpPr>
          <p:cNvPr id="402439" name="Text Box 7"/>
          <p:cNvSpPr txBox="1">
            <a:spLocks noChangeArrowheads="1"/>
          </p:cNvSpPr>
          <p:nvPr/>
        </p:nvSpPr>
        <p:spPr bwMode="auto">
          <a:xfrm>
            <a:off x="6448425" y="4953000"/>
            <a:ext cx="714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TW" altLang="en-US">
                <a:ea typeface="新細明體" panose="02020500000000000000" pitchFamily="18" charset="-120"/>
              </a:rPr>
              <a:t>……..</a:t>
            </a:r>
          </a:p>
        </p:txBody>
      </p:sp>
      <p:sp>
        <p:nvSpPr>
          <p:cNvPr id="402440" name="Rectangle 8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sz="3600">
                <a:ea typeface="新細明體" panose="02020500000000000000" pitchFamily="18" charset="-120"/>
              </a:rPr>
              <a:t>Linear Programming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94D54-68C1-4081-82BE-EABE7ABB33E4}" type="slidenum">
              <a:rPr lang="zh-TW" altLang="en-US"/>
              <a:pPr/>
              <a:t>27</a:t>
            </a:fld>
            <a:endParaRPr lang="zh-TW" altLang="en-US"/>
          </a:p>
        </p:txBody>
      </p:sp>
      <p:sp>
        <p:nvSpPr>
          <p:cNvPr id="404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Deadline Spreadsheet</a:t>
            </a:r>
          </a:p>
        </p:txBody>
      </p:sp>
      <p:graphicFrame>
        <p:nvGraphicFramePr>
          <p:cNvPr id="404483" name="Object 3"/>
          <p:cNvGraphicFramePr>
            <a:graphicFrameLocks noChangeAspect="1"/>
          </p:cNvGraphicFramePr>
          <p:nvPr/>
        </p:nvGraphicFramePr>
        <p:xfrm>
          <a:off x="939800" y="1878013"/>
          <a:ext cx="7467600" cy="4511675"/>
        </p:xfrm>
        <a:graphic>
          <a:graphicData uri="http://schemas.openxmlformats.org/presentationml/2006/ole">
            <p:oleObj spid="_x0000_s441357" name="Worksheet" r:id="rId3" imgW="6272784" imgH="3788664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EDC97106-2D8F-4573-BA3B-2F1A7CB14D25}" type="slidenum">
              <a:rPr lang="zh-TW" altLang="en-US"/>
              <a:pPr/>
              <a:t>28</a:t>
            </a:fld>
            <a:endParaRPr lang="zh-TW" altLang="en-US"/>
          </a:p>
        </p:txBody>
      </p:sp>
      <p:sp>
        <p:nvSpPr>
          <p:cNvPr id="4055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381000" y="2133600"/>
            <a:ext cx="8382000" cy="3124200"/>
          </a:xfrm>
          <a:noFill/>
          <a:ln/>
        </p:spPr>
        <p:txBody>
          <a:bodyPr/>
          <a:lstStyle/>
          <a:p>
            <a:pPr eaLnBrk="0" hangingPunct="0">
              <a:lnSpc>
                <a:spcPct val="90000"/>
              </a:lnSpc>
            </a:pPr>
            <a:r>
              <a:rPr lang="en-US" altLang="zh-TW" dirty="0" smtClean="0">
                <a:ea typeface="新細明體" panose="02020500000000000000" pitchFamily="18" charset="-120"/>
              </a:rPr>
              <a:t>XYZ has </a:t>
            </a:r>
            <a:r>
              <a:rPr lang="en-US" altLang="zh-TW" dirty="0">
                <a:ea typeface="新細明體" panose="02020500000000000000" pitchFamily="18" charset="-120"/>
              </a:rPr>
              <a:t>the policy of not funding more than 12.5% above the “normal cost” projection.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 </a:t>
            </a:r>
          </a:p>
          <a:p>
            <a:pPr algn="ctr" eaLnBrk="0" hangingPunct="0">
              <a:lnSpc>
                <a:spcPct val="90000"/>
              </a:lnSpc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Crash budget = (12.5%)(200,000) = 25,000</a:t>
            </a:r>
            <a:endParaRPr lang="en-US" altLang="zh-TW" baseline="-25000" dirty="0">
              <a:ea typeface="新細明體" panose="02020500000000000000" pitchFamily="18" charset="-120"/>
            </a:endParaRPr>
          </a:p>
          <a:p>
            <a:pPr eaLnBrk="0" hangingPunct="0">
              <a:lnSpc>
                <a:spcPct val="90000"/>
              </a:lnSpc>
            </a:pPr>
            <a:endParaRPr lang="en-US" altLang="zh-TW" dirty="0">
              <a:ea typeface="新細明體" panose="02020500000000000000" pitchFamily="18" charset="-120"/>
            </a:endParaRPr>
          </a:p>
          <a:p>
            <a:pPr eaLnBrk="0" hangingPunct="0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Management wants to minimize the project completion time under the budget constraint.</a:t>
            </a:r>
          </a:p>
        </p:txBody>
      </p:sp>
      <p:sp>
        <p:nvSpPr>
          <p:cNvPr id="405507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Operating within a fixed budget</a:t>
            </a:r>
          </a:p>
        </p:txBody>
      </p:sp>
      <p:sp>
        <p:nvSpPr>
          <p:cNvPr id="405508" name="Rectangle 4"/>
          <p:cNvSpPr>
            <a:spLocks noChangeArrowheads="1"/>
          </p:cNvSpPr>
          <p:nvPr/>
        </p:nvSpPr>
        <p:spPr bwMode="auto">
          <a:xfrm>
            <a:off x="3657600" y="4648200"/>
            <a:ext cx="457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zh-TW" altLang="en-US" sz="2000">
                <a:latin typeface="Arial Narrow" panose="020B0606020202030204" pitchFamily="34" charset="0"/>
                <a:ea typeface="新細明體" panose="02020500000000000000" pitchFamily="18" charset="-120"/>
              </a:rPr>
              <a:t>	</a:t>
            </a:r>
            <a:endParaRPr lang="zh-TW" altLang="en-US" sz="2000" baseline="-25000">
              <a:latin typeface="Arial Narrow" panose="020B0606020202030204" pitchFamily="34" charset="0"/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D00B4D16-3F9A-40E0-BE40-AC04BB0DE96D}" type="slidenum">
              <a:rPr lang="zh-TW" altLang="en-US"/>
              <a:pPr/>
              <a:t>29</a:t>
            </a:fld>
            <a:endParaRPr lang="zh-TW" altLang="en-US"/>
          </a:p>
        </p:txBody>
      </p:sp>
      <p:sp>
        <p:nvSpPr>
          <p:cNvPr id="407554" name="Rectangle 2"/>
          <p:cNvSpPr>
            <a:spLocks noChangeArrowheads="1"/>
          </p:cNvSpPr>
          <p:nvPr/>
        </p:nvSpPr>
        <p:spPr bwMode="auto">
          <a:xfrm>
            <a:off x="1143000" y="4754563"/>
            <a:ext cx="7086600" cy="70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r>
              <a:rPr lang="zh-TW" altLang="en-US" dirty="0">
                <a:ea typeface="新細明體" panose="02020500000000000000" pitchFamily="18" charset="-120"/>
              </a:rPr>
              <a:t>5.5</a:t>
            </a:r>
            <a:r>
              <a:rPr lang="en-US" altLang="zh-TW" dirty="0">
                <a:ea typeface="新細明體" panose="02020500000000000000" pitchFamily="18" charset="-120"/>
              </a:rPr>
              <a:t>Y</a:t>
            </a:r>
            <a:r>
              <a:rPr lang="en-US" altLang="zh-TW" baseline="-25000" dirty="0">
                <a:ea typeface="新細明體" panose="02020500000000000000" pitchFamily="18" charset="-120"/>
              </a:rPr>
              <a:t>A </a:t>
            </a:r>
            <a:r>
              <a:rPr lang="en-US" altLang="zh-TW" dirty="0">
                <a:ea typeface="新細明體" panose="02020500000000000000" pitchFamily="18" charset="-120"/>
              </a:rPr>
              <a:t>+ 10Y</a:t>
            </a:r>
            <a:r>
              <a:rPr lang="en-US" altLang="zh-TW" baseline="-25000" dirty="0">
                <a:ea typeface="新細明體" panose="02020500000000000000" pitchFamily="18" charset="-120"/>
              </a:rPr>
              <a:t>B </a:t>
            </a:r>
            <a:r>
              <a:rPr lang="en-US" altLang="zh-TW" dirty="0">
                <a:ea typeface="新細明體" panose="02020500000000000000" pitchFamily="18" charset="-120"/>
              </a:rPr>
              <a:t>+ 2.67Y</a:t>
            </a:r>
            <a:r>
              <a:rPr lang="en-US" altLang="zh-TW" baseline="-25000" dirty="0">
                <a:ea typeface="新細明體" panose="02020500000000000000" pitchFamily="18" charset="-120"/>
              </a:rPr>
              <a:t>C </a:t>
            </a:r>
            <a:r>
              <a:rPr lang="en-US" altLang="zh-TW" dirty="0">
                <a:ea typeface="新細明體" panose="02020500000000000000" pitchFamily="18" charset="-120"/>
              </a:rPr>
              <a:t>+ 4Y</a:t>
            </a:r>
            <a:r>
              <a:rPr lang="en-US" altLang="zh-TW" baseline="-25000" dirty="0">
                <a:ea typeface="新細明體" panose="02020500000000000000" pitchFamily="18" charset="-120"/>
              </a:rPr>
              <a:t>D </a:t>
            </a:r>
            <a:r>
              <a:rPr lang="en-US" altLang="zh-TW" dirty="0">
                <a:ea typeface="新細明體" panose="02020500000000000000" pitchFamily="18" charset="-120"/>
              </a:rPr>
              <a:t>+ 2.8Y</a:t>
            </a:r>
            <a:r>
              <a:rPr lang="en-US" altLang="zh-TW" baseline="-25000" dirty="0">
                <a:ea typeface="新細明體" panose="02020500000000000000" pitchFamily="18" charset="-120"/>
              </a:rPr>
              <a:t>E </a:t>
            </a:r>
            <a:r>
              <a:rPr lang="en-US" altLang="zh-TW" dirty="0">
                <a:ea typeface="新細明體" panose="02020500000000000000" pitchFamily="18" charset="-120"/>
              </a:rPr>
              <a:t>+ 6Y</a:t>
            </a:r>
            <a:r>
              <a:rPr lang="en-US" altLang="zh-TW" baseline="-25000" dirty="0">
                <a:ea typeface="新細明體" panose="02020500000000000000" pitchFamily="18" charset="-120"/>
              </a:rPr>
              <a:t>F </a:t>
            </a:r>
            <a:r>
              <a:rPr lang="en-US" altLang="zh-TW" dirty="0">
                <a:ea typeface="新細明體" panose="02020500000000000000" pitchFamily="18" charset="-120"/>
              </a:rPr>
              <a:t>+ 6.67Y</a:t>
            </a:r>
            <a:r>
              <a:rPr lang="en-US" altLang="zh-TW" baseline="-25000" dirty="0">
                <a:ea typeface="新細明體" panose="02020500000000000000" pitchFamily="18" charset="-120"/>
              </a:rPr>
              <a:t>G </a:t>
            </a:r>
            <a:r>
              <a:rPr lang="en-US" altLang="zh-TW" dirty="0">
                <a:ea typeface="新細明體" panose="02020500000000000000" pitchFamily="18" charset="-120"/>
              </a:rPr>
              <a:t>+ 10Y</a:t>
            </a:r>
            <a:r>
              <a:rPr lang="en-US" altLang="zh-TW" baseline="-25000" dirty="0">
                <a:ea typeface="新細明體" panose="02020500000000000000" pitchFamily="18" charset="-120"/>
              </a:rPr>
              <a:t>H </a:t>
            </a:r>
            <a:r>
              <a:rPr lang="en-US" altLang="zh-TW" dirty="0">
                <a:ea typeface="新細明體" panose="02020500000000000000" pitchFamily="18" charset="-120"/>
              </a:rPr>
              <a:t>+ 5.33Y</a:t>
            </a:r>
            <a:r>
              <a:rPr lang="en-US" altLang="zh-TW" baseline="-25000" dirty="0">
                <a:ea typeface="新細明體" panose="02020500000000000000" pitchFamily="18" charset="-120"/>
              </a:rPr>
              <a:t>I </a:t>
            </a:r>
            <a:r>
              <a:rPr lang="en-US" altLang="zh-TW" dirty="0">
                <a:ea typeface="新細明體" panose="02020500000000000000" pitchFamily="18" charset="-120"/>
              </a:rPr>
              <a:t>+ 12Y</a:t>
            </a:r>
            <a:r>
              <a:rPr lang="en-US" altLang="zh-TW" baseline="-25000" dirty="0">
                <a:ea typeface="新細明體" panose="02020500000000000000" pitchFamily="18" charset="-120"/>
              </a:rPr>
              <a:t>J </a:t>
            </a:r>
            <a:r>
              <a:rPr lang="en-US" altLang="zh-TW" dirty="0">
                <a:ea typeface="新細明體" panose="02020500000000000000" pitchFamily="18" charset="-120"/>
              </a:rPr>
              <a:t>+ 4Y</a:t>
            </a:r>
            <a:r>
              <a:rPr lang="en-US" altLang="zh-TW" baseline="-25000" dirty="0">
                <a:ea typeface="新細明體" panose="02020500000000000000" pitchFamily="18" charset="-120"/>
              </a:rPr>
              <a:t>K </a:t>
            </a:r>
            <a:r>
              <a:rPr lang="en-US" altLang="zh-TW" dirty="0">
                <a:ea typeface="新細明體" panose="02020500000000000000" pitchFamily="18" charset="-120"/>
              </a:rPr>
              <a:t>+ 5.33Y </a:t>
            </a:r>
            <a:r>
              <a:rPr lang="en-US" altLang="zh-TW" baseline="-25000" dirty="0">
                <a:ea typeface="新細明體" panose="02020500000000000000" pitchFamily="18" charset="-120"/>
              </a:rPr>
              <a:t>L</a:t>
            </a:r>
            <a:r>
              <a:rPr lang="en-US" altLang="zh-TW" dirty="0">
                <a:ea typeface="新細明體" panose="02020500000000000000" pitchFamily="18" charset="-120"/>
              </a:rPr>
              <a:t>+ 1.5Y</a:t>
            </a:r>
            <a:r>
              <a:rPr lang="en-US" altLang="zh-TW" baseline="-25000" dirty="0">
                <a:ea typeface="新細明體" panose="02020500000000000000" pitchFamily="18" charset="-120"/>
              </a:rPr>
              <a:t>N </a:t>
            </a:r>
            <a:r>
              <a:rPr lang="en-US" altLang="zh-TW" dirty="0">
                <a:ea typeface="新細明體" panose="02020500000000000000" pitchFamily="18" charset="-120"/>
              </a:rPr>
              <a:t>+ 4Y</a:t>
            </a:r>
            <a:r>
              <a:rPr lang="en-US" altLang="zh-TW" baseline="-25000" dirty="0">
                <a:ea typeface="新細明體" panose="02020500000000000000" pitchFamily="18" charset="-120"/>
              </a:rPr>
              <a:t>O </a:t>
            </a:r>
            <a:r>
              <a:rPr lang="en-US" altLang="zh-TW" dirty="0">
                <a:ea typeface="新細明體" panose="02020500000000000000" pitchFamily="18" charset="-120"/>
              </a:rPr>
              <a:t>+ 5.33Y</a:t>
            </a:r>
            <a:r>
              <a:rPr lang="en-US" altLang="zh-TW" baseline="-25000" dirty="0">
                <a:ea typeface="新細明體" panose="02020500000000000000" pitchFamily="18" charset="-120"/>
              </a:rPr>
              <a:t>P</a:t>
            </a:r>
            <a:r>
              <a:rPr lang="en-US" altLang="zh-TW" baseline="-25000" dirty="0">
                <a:solidFill>
                  <a:srgbClr val="FFFF00"/>
                </a:solidFill>
                <a:ea typeface="新細明體" panose="02020500000000000000" pitchFamily="18" charset="-120"/>
              </a:rPr>
              <a:t> </a:t>
            </a:r>
            <a:r>
              <a:rPr lang="en-US" altLang="zh-TW" b="1" dirty="0">
                <a:solidFill>
                  <a:srgbClr val="FF0000"/>
                </a:solidFill>
                <a:latin typeface="Symbol" panose="05050102010706020507" pitchFamily="18" charset="2"/>
                <a:ea typeface="新細明體" panose="02020500000000000000" pitchFamily="18" charset="-120"/>
              </a:rPr>
              <a:t>£</a:t>
            </a:r>
            <a:r>
              <a:rPr lang="en-US" altLang="zh-TW" b="1" baseline="-25000" dirty="0">
                <a:solidFill>
                  <a:srgbClr val="FF0000"/>
                </a:solidFill>
                <a:ea typeface="新細明體" panose="02020500000000000000" pitchFamily="18" charset="-120"/>
              </a:rPr>
              <a:t>  </a:t>
            </a:r>
            <a:r>
              <a:rPr lang="en-US" altLang="zh-TW" b="1" dirty="0">
                <a:solidFill>
                  <a:srgbClr val="FF0000"/>
                </a:solidFill>
                <a:ea typeface="新細明體" panose="02020500000000000000" pitchFamily="18" charset="-120"/>
              </a:rPr>
              <a:t>25</a:t>
            </a:r>
          </a:p>
        </p:txBody>
      </p:sp>
      <p:sp>
        <p:nvSpPr>
          <p:cNvPr id="407555" name="Rectangle 3"/>
          <p:cNvSpPr>
            <a:spLocks noChangeArrowheads="1"/>
          </p:cNvSpPr>
          <p:nvPr/>
        </p:nvSpPr>
        <p:spPr bwMode="auto">
          <a:xfrm>
            <a:off x="1131888" y="1935163"/>
            <a:ext cx="5740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3200" u="sng">
                <a:ea typeface="新細明體" panose="02020500000000000000" pitchFamily="18" charset="-120"/>
              </a:rPr>
              <a:t>The crash funds become a constraint</a:t>
            </a:r>
            <a:r>
              <a:rPr lang="en-US" altLang="zh-TW" sz="2400">
                <a:ea typeface="新細明體" panose="02020500000000000000" pitchFamily="18" charset="-120"/>
              </a:rPr>
              <a:t> </a:t>
            </a:r>
          </a:p>
        </p:txBody>
      </p:sp>
      <p:grpSp>
        <p:nvGrpSpPr>
          <p:cNvPr id="407556" name="Group 4"/>
          <p:cNvGrpSpPr>
            <a:grpSpLocks/>
          </p:cNvGrpSpPr>
          <p:nvPr/>
        </p:nvGrpSpPr>
        <p:grpSpPr bwMode="auto">
          <a:xfrm>
            <a:off x="1095375" y="2559050"/>
            <a:ext cx="6891338" cy="1235075"/>
            <a:chOff x="690" y="1612"/>
            <a:chExt cx="4341" cy="778"/>
          </a:xfrm>
        </p:grpSpPr>
        <p:sp>
          <p:nvSpPr>
            <p:cNvPr id="407557" name="Rectangle 5"/>
            <p:cNvSpPr>
              <a:spLocks noChangeArrowheads="1"/>
            </p:cNvSpPr>
            <p:nvPr/>
          </p:nvSpPr>
          <p:spPr bwMode="auto">
            <a:xfrm>
              <a:off x="690" y="1612"/>
              <a:ext cx="73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altLang="zh-TW" sz="2400">
                  <a:ea typeface="新細明體" panose="02020500000000000000" pitchFamily="18" charset="-120"/>
                </a:rPr>
                <a:t>Minimize</a:t>
              </a:r>
            </a:p>
          </p:txBody>
        </p:sp>
        <p:sp>
          <p:nvSpPr>
            <p:cNvPr id="407558" name="Rectangle 6"/>
            <p:cNvSpPr>
              <a:spLocks noChangeArrowheads="1"/>
            </p:cNvSpPr>
            <p:nvPr/>
          </p:nvSpPr>
          <p:spPr bwMode="auto">
            <a:xfrm>
              <a:off x="695" y="1948"/>
              <a:ext cx="4336" cy="44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92075" tIns="46038" rIns="92075" bIns="46038">
              <a:spAutoFit/>
            </a:bodyPr>
            <a:lstStyle/>
            <a:p>
              <a:r>
                <a:rPr lang="zh-TW" altLang="en-US">
                  <a:ea typeface="新細明體" panose="02020500000000000000" pitchFamily="18" charset="-120"/>
                </a:rPr>
                <a:t>5.5</a:t>
              </a:r>
              <a:r>
                <a:rPr lang="en-US" altLang="zh-TW">
                  <a:ea typeface="新細明體" panose="02020500000000000000" pitchFamily="18" charset="-120"/>
                </a:rPr>
                <a:t>Y</a:t>
              </a:r>
              <a:r>
                <a:rPr lang="en-US" altLang="zh-TW" baseline="-25000">
                  <a:ea typeface="新細明體" panose="02020500000000000000" pitchFamily="18" charset="-120"/>
                </a:rPr>
                <a:t>A </a:t>
              </a:r>
              <a:r>
                <a:rPr lang="en-US" altLang="zh-TW">
                  <a:ea typeface="新細明體" panose="02020500000000000000" pitchFamily="18" charset="-120"/>
                </a:rPr>
                <a:t>+ 10Y</a:t>
              </a:r>
              <a:r>
                <a:rPr lang="en-US" altLang="zh-TW" baseline="-25000">
                  <a:ea typeface="新細明體" panose="02020500000000000000" pitchFamily="18" charset="-120"/>
                </a:rPr>
                <a:t>B </a:t>
              </a:r>
              <a:r>
                <a:rPr lang="en-US" altLang="zh-TW">
                  <a:ea typeface="新細明體" panose="02020500000000000000" pitchFamily="18" charset="-120"/>
                </a:rPr>
                <a:t>+ 2.67Y</a:t>
              </a:r>
              <a:r>
                <a:rPr lang="en-US" altLang="zh-TW" baseline="-25000">
                  <a:ea typeface="新細明體" panose="02020500000000000000" pitchFamily="18" charset="-120"/>
                </a:rPr>
                <a:t>C </a:t>
              </a:r>
              <a:r>
                <a:rPr lang="en-US" altLang="zh-TW">
                  <a:ea typeface="新細明體" panose="02020500000000000000" pitchFamily="18" charset="-120"/>
                </a:rPr>
                <a:t>+ 4Y</a:t>
              </a:r>
              <a:r>
                <a:rPr lang="en-US" altLang="zh-TW" baseline="-25000">
                  <a:ea typeface="新細明體" panose="02020500000000000000" pitchFamily="18" charset="-120"/>
                </a:rPr>
                <a:t>D </a:t>
              </a:r>
              <a:r>
                <a:rPr lang="en-US" altLang="zh-TW">
                  <a:ea typeface="新細明體" panose="02020500000000000000" pitchFamily="18" charset="-120"/>
                </a:rPr>
                <a:t>+ 2.8Y</a:t>
              </a:r>
              <a:r>
                <a:rPr lang="en-US" altLang="zh-TW" baseline="-25000">
                  <a:ea typeface="新細明體" panose="02020500000000000000" pitchFamily="18" charset="-120"/>
                </a:rPr>
                <a:t>E </a:t>
              </a:r>
              <a:r>
                <a:rPr lang="en-US" altLang="zh-TW">
                  <a:ea typeface="新細明體" panose="02020500000000000000" pitchFamily="18" charset="-120"/>
                </a:rPr>
                <a:t>+ 6Y</a:t>
              </a:r>
              <a:r>
                <a:rPr lang="en-US" altLang="zh-TW" baseline="-25000">
                  <a:ea typeface="新細明體" panose="02020500000000000000" pitchFamily="18" charset="-120"/>
                </a:rPr>
                <a:t>F </a:t>
              </a:r>
              <a:r>
                <a:rPr lang="en-US" altLang="zh-TW">
                  <a:ea typeface="新細明體" panose="02020500000000000000" pitchFamily="18" charset="-120"/>
                </a:rPr>
                <a:t>+ 6.67Y</a:t>
              </a:r>
              <a:r>
                <a:rPr lang="en-US" altLang="zh-TW" baseline="-25000">
                  <a:ea typeface="新細明體" panose="02020500000000000000" pitchFamily="18" charset="-120"/>
                </a:rPr>
                <a:t>G </a:t>
              </a:r>
              <a:r>
                <a:rPr lang="en-US" altLang="zh-TW">
                  <a:ea typeface="新細明體" panose="02020500000000000000" pitchFamily="18" charset="-120"/>
                </a:rPr>
                <a:t>+ 10Y</a:t>
              </a:r>
              <a:r>
                <a:rPr lang="en-US" altLang="zh-TW" baseline="-25000">
                  <a:ea typeface="新細明體" panose="02020500000000000000" pitchFamily="18" charset="-120"/>
                </a:rPr>
                <a:t>H </a:t>
              </a:r>
              <a:r>
                <a:rPr lang="en-US" altLang="zh-TW">
                  <a:ea typeface="新細明體" panose="02020500000000000000" pitchFamily="18" charset="-120"/>
                </a:rPr>
                <a:t>+ 5.33Y</a:t>
              </a:r>
              <a:r>
                <a:rPr lang="en-US" altLang="zh-TW" baseline="-25000">
                  <a:ea typeface="新細明體" panose="02020500000000000000" pitchFamily="18" charset="-120"/>
                </a:rPr>
                <a:t>I </a:t>
              </a:r>
              <a:r>
                <a:rPr lang="en-US" altLang="zh-TW">
                  <a:ea typeface="新細明體" panose="02020500000000000000" pitchFamily="18" charset="-120"/>
                </a:rPr>
                <a:t>+ 12Y</a:t>
              </a:r>
              <a:r>
                <a:rPr lang="en-US" altLang="zh-TW" baseline="-25000">
                  <a:ea typeface="新細明體" panose="02020500000000000000" pitchFamily="18" charset="-120"/>
                </a:rPr>
                <a:t>J </a:t>
              </a:r>
              <a:r>
                <a:rPr lang="en-US" altLang="zh-TW">
                  <a:ea typeface="新細明體" panose="02020500000000000000" pitchFamily="18" charset="-120"/>
                </a:rPr>
                <a:t>+ 4Y</a:t>
              </a:r>
              <a:r>
                <a:rPr lang="en-US" altLang="zh-TW" baseline="-25000">
                  <a:ea typeface="新細明體" panose="02020500000000000000" pitchFamily="18" charset="-120"/>
                </a:rPr>
                <a:t>K </a:t>
              </a:r>
              <a:r>
                <a:rPr lang="en-US" altLang="zh-TW">
                  <a:ea typeface="新細明體" panose="02020500000000000000" pitchFamily="18" charset="-120"/>
                </a:rPr>
                <a:t>+ 5.33Y </a:t>
              </a:r>
              <a:r>
                <a:rPr lang="en-US" altLang="zh-TW" baseline="-25000">
                  <a:ea typeface="新細明體" panose="02020500000000000000" pitchFamily="18" charset="-120"/>
                </a:rPr>
                <a:t>L</a:t>
              </a:r>
              <a:r>
                <a:rPr lang="en-US" altLang="zh-TW">
                  <a:ea typeface="新細明體" panose="02020500000000000000" pitchFamily="18" charset="-120"/>
                </a:rPr>
                <a:t>+ 1.5Y</a:t>
              </a:r>
              <a:r>
                <a:rPr lang="en-US" altLang="zh-TW" baseline="-25000">
                  <a:ea typeface="新細明體" panose="02020500000000000000" pitchFamily="18" charset="-120"/>
                </a:rPr>
                <a:t>N </a:t>
              </a:r>
              <a:r>
                <a:rPr lang="en-US" altLang="zh-TW">
                  <a:ea typeface="新細明體" panose="02020500000000000000" pitchFamily="18" charset="-120"/>
                </a:rPr>
                <a:t>+ 4Y</a:t>
              </a:r>
              <a:r>
                <a:rPr lang="en-US" altLang="zh-TW" baseline="-25000">
                  <a:ea typeface="新細明體" panose="02020500000000000000" pitchFamily="18" charset="-120"/>
                </a:rPr>
                <a:t>O </a:t>
              </a:r>
              <a:r>
                <a:rPr lang="en-US" altLang="zh-TW">
                  <a:ea typeface="新細明體" panose="02020500000000000000" pitchFamily="18" charset="-120"/>
                </a:rPr>
                <a:t>+ 5.33Y</a:t>
              </a:r>
              <a:r>
                <a:rPr lang="en-US" altLang="zh-TW" baseline="-25000">
                  <a:ea typeface="新細明體" panose="02020500000000000000" pitchFamily="18" charset="-120"/>
                </a:rPr>
                <a:t>P</a:t>
              </a:r>
              <a:endParaRPr lang="en-US" altLang="zh-TW" sz="2400" baseline="-25000">
                <a:ea typeface="新細明體" panose="02020500000000000000" pitchFamily="18" charset="-120"/>
              </a:endParaRPr>
            </a:p>
          </p:txBody>
        </p:sp>
      </p:grpSp>
      <p:sp>
        <p:nvSpPr>
          <p:cNvPr id="407559" name="Rectangle 7"/>
          <p:cNvSpPr>
            <a:spLocks noChangeArrowheads="1"/>
          </p:cNvSpPr>
          <p:nvPr/>
        </p:nvSpPr>
        <p:spPr bwMode="auto">
          <a:xfrm>
            <a:off x="1131888" y="3581400"/>
            <a:ext cx="7859712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3200" u="sng">
                <a:ea typeface="新細明體" panose="02020500000000000000" pitchFamily="18" charset="-120"/>
              </a:rPr>
              <a:t>The completion time becomes the objective function</a:t>
            </a:r>
          </a:p>
        </p:txBody>
      </p:sp>
      <p:sp>
        <p:nvSpPr>
          <p:cNvPr id="407560" name="Rectangle 8"/>
          <p:cNvSpPr>
            <a:spLocks noChangeArrowheads="1"/>
          </p:cNvSpPr>
          <p:nvPr/>
        </p:nvSpPr>
        <p:spPr bwMode="auto">
          <a:xfrm>
            <a:off x="1139825" y="4179888"/>
            <a:ext cx="12842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>
                <a:ea typeface="新細明體" panose="02020500000000000000" pitchFamily="18" charset="-120"/>
              </a:rPr>
              <a:t>X(FIN) </a:t>
            </a:r>
            <a:r>
              <a:rPr lang="en-US" altLang="zh-TW">
                <a:latin typeface="Symbol" panose="05050102010706020507" pitchFamily="18" charset="2"/>
                <a:ea typeface="新細明體" panose="02020500000000000000" pitchFamily="18" charset="-120"/>
              </a:rPr>
              <a:t>£</a:t>
            </a:r>
            <a:r>
              <a:rPr lang="en-US" altLang="zh-TW">
                <a:ea typeface="新細明體" panose="02020500000000000000" pitchFamily="18" charset="-120"/>
              </a:rPr>
              <a:t> 19</a:t>
            </a:r>
          </a:p>
        </p:txBody>
      </p:sp>
      <p:sp>
        <p:nvSpPr>
          <p:cNvPr id="407561" name="Arc 9"/>
          <p:cNvSpPr>
            <a:spLocks/>
          </p:cNvSpPr>
          <p:nvPr/>
        </p:nvSpPr>
        <p:spPr bwMode="auto">
          <a:xfrm rot="-746184">
            <a:off x="533400" y="2743200"/>
            <a:ext cx="685800" cy="16002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2180 w 28530"/>
              <a:gd name="T1" fmla="*/ 41038 h 41038"/>
              <a:gd name="T2" fmla="*/ 28530 w 28530"/>
              <a:gd name="T3" fmla="*/ 1142 h 41038"/>
              <a:gd name="T4" fmla="*/ 21600 w 28530"/>
              <a:gd name="T5" fmla="*/ 21600 h 4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530" h="41038" fill="none" extrusionOk="0">
                <a:moveTo>
                  <a:pt x="12180" y="41037"/>
                </a:moveTo>
                <a:cubicBezTo>
                  <a:pt x="4730" y="37427"/>
                  <a:pt x="0" y="2987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956" y="0"/>
                  <a:pt x="26297" y="385"/>
                  <a:pt x="28530" y="1141"/>
                </a:cubicBezTo>
              </a:path>
              <a:path w="28530" h="41038" stroke="0" extrusionOk="0">
                <a:moveTo>
                  <a:pt x="12180" y="41037"/>
                </a:moveTo>
                <a:cubicBezTo>
                  <a:pt x="4730" y="37427"/>
                  <a:pt x="0" y="2987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956" y="0"/>
                  <a:pt x="26297" y="385"/>
                  <a:pt x="28530" y="1141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07562" name="Rectangle 10"/>
          <p:cNvSpPr>
            <a:spLocks noChangeArrowheads="1"/>
          </p:cNvSpPr>
          <p:nvPr/>
        </p:nvSpPr>
        <p:spPr bwMode="auto">
          <a:xfrm>
            <a:off x="1092385" y="2570163"/>
            <a:ext cx="1931619" cy="462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 eaLnBrk="0" hangingPunct="0"/>
            <a:r>
              <a:rPr lang="en-US" altLang="zh-TW" sz="2400" b="1" dirty="0">
                <a:solidFill>
                  <a:srgbClr val="FF0000"/>
                </a:solidFill>
                <a:ea typeface="新細明體" panose="02020500000000000000" pitchFamily="18" charset="-120"/>
              </a:rPr>
              <a:t>Minimize</a:t>
            </a:r>
            <a:r>
              <a:rPr lang="en-US" altLang="zh-TW" b="1" dirty="0">
                <a:solidFill>
                  <a:srgbClr val="FF0000"/>
                </a:solidFill>
                <a:ea typeface="新細明體" panose="02020500000000000000" pitchFamily="18" charset="-120"/>
              </a:rPr>
              <a:t> X(FIN)</a:t>
            </a:r>
          </a:p>
        </p:txBody>
      </p:sp>
      <p:sp>
        <p:nvSpPr>
          <p:cNvPr id="407563" name="Rectangle 11"/>
          <p:cNvSpPr>
            <a:spLocks noChangeArrowheads="1"/>
          </p:cNvSpPr>
          <p:nvPr/>
        </p:nvSpPr>
        <p:spPr bwMode="auto">
          <a:xfrm>
            <a:off x="1066800" y="5638800"/>
            <a:ext cx="7086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ea typeface="新細明體" panose="02020500000000000000" pitchFamily="18" charset="-120"/>
              </a:rPr>
              <a:t>The other constraints of the crashing model remain the same.</a:t>
            </a:r>
          </a:p>
        </p:txBody>
      </p:sp>
      <p:sp>
        <p:nvSpPr>
          <p:cNvPr id="407564" name="Rectangle 1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sz="4000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sz="4000" dirty="0">
                <a:ea typeface="新細明體" panose="02020500000000000000" pitchFamily="18" charset="-120"/>
              </a:rPr>
              <a:t>–</a:t>
            </a:r>
            <a:br>
              <a:rPr lang="en-US" altLang="zh-TW" sz="4000" dirty="0">
                <a:ea typeface="新細明體" panose="02020500000000000000" pitchFamily="18" charset="-120"/>
              </a:rPr>
            </a:br>
            <a:r>
              <a:rPr lang="en-US" altLang="zh-TW" sz="3600" dirty="0">
                <a:ea typeface="新細明體" panose="02020500000000000000" pitchFamily="18" charset="-120"/>
              </a:rPr>
              <a:t>Operating within a fixed budget</a:t>
            </a:r>
          </a:p>
        </p:txBody>
      </p:sp>
      <p:sp>
        <p:nvSpPr>
          <p:cNvPr id="407565" name="Arc 13"/>
          <p:cNvSpPr>
            <a:spLocks/>
          </p:cNvSpPr>
          <p:nvPr/>
        </p:nvSpPr>
        <p:spPr bwMode="auto">
          <a:xfrm rot="746184" flipV="1">
            <a:off x="533400" y="3276600"/>
            <a:ext cx="685800" cy="160020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2180 w 28530"/>
              <a:gd name="T1" fmla="*/ 41038 h 41038"/>
              <a:gd name="T2" fmla="*/ 28530 w 28530"/>
              <a:gd name="T3" fmla="*/ 1142 h 41038"/>
              <a:gd name="T4" fmla="*/ 21600 w 28530"/>
              <a:gd name="T5" fmla="*/ 21600 h 410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530" h="41038" fill="none" extrusionOk="0">
                <a:moveTo>
                  <a:pt x="12180" y="41037"/>
                </a:moveTo>
                <a:cubicBezTo>
                  <a:pt x="4730" y="37427"/>
                  <a:pt x="0" y="2987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956" y="0"/>
                  <a:pt x="26297" y="385"/>
                  <a:pt x="28530" y="1141"/>
                </a:cubicBezTo>
              </a:path>
              <a:path w="28530" h="41038" stroke="0" extrusionOk="0">
                <a:moveTo>
                  <a:pt x="12180" y="41037"/>
                </a:moveTo>
                <a:cubicBezTo>
                  <a:pt x="4730" y="37427"/>
                  <a:pt x="0" y="29877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956" y="0"/>
                  <a:pt x="26297" y="385"/>
                  <a:pt x="28530" y="1141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075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7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75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7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7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7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0756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07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07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7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7554" grpId="0" autoUpdateAnimBg="0"/>
      <p:bldP spid="407555" grpId="0" autoUpdateAnimBg="0"/>
      <p:bldP spid="407559" grpId="0" autoUpdateAnimBg="0"/>
      <p:bldP spid="407560" grpId="0" autoUpdateAnimBg="0"/>
      <p:bldP spid="407561" grpId="0" animBg="1"/>
      <p:bldP spid="407562" grpId="0" autoUpdateAnimBg="0"/>
      <p:bldP spid="407563" grpId="0" autoUpdateAnimBg="0"/>
      <p:bldP spid="40756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7BE7C-0D4A-4FA7-BCAF-C5FDE9C17DDE}" type="slidenum">
              <a:rPr lang="zh-TW" altLang="en-US"/>
              <a:pPr/>
              <a:t>30</a:t>
            </a:fld>
            <a:endParaRPr lang="zh-TW" altLang="en-US"/>
          </a:p>
        </p:txBody>
      </p:sp>
      <p:sp>
        <p:nvSpPr>
          <p:cNvPr id="409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sz="4000" dirty="0" smtClean="0">
                <a:ea typeface="新細明體" panose="02020500000000000000" pitchFamily="18" charset="-120"/>
              </a:rPr>
              <a:t>XYZ Restaurants </a:t>
            </a:r>
            <a:r>
              <a:rPr lang="en-US" altLang="zh-TW" sz="4000" dirty="0">
                <a:ea typeface="新細明體" panose="02020500000000000000" pitchFamily="18" charset="-120"/>
              </a:rPr>
              <a:t>–</a:t>
            </a:r>
            <a:br>
              <a:rPr lang="en-US" altLang="zh-TW" sz="4000" dirty="0">
                <a:ea typeface="新細明體" panose="02020500000000000000" pitchFamily="18" charset="-120"/>
              </a:rPr>
            </a:br>
            <a:r>
              <a:rPr lang="en-US" altLang="zh-TW" sz="3600" dirty="0">
                <a:ea typeface="新細明體" panose="02020500000000000000" pitchFamily="18" charset="-120"/>
              </a:rPr>
              <a:t>Budget Spreadsheet</a:t>
            </a:r>
          </a:p>
        </p:txBody>
      </p:sp>
      <p:graphicFrame>
        <p:nvGraphicFramePr>
          <p:cNvPr id="409603" name="Object 3"/>
          <p:cNvGraphicFramePr>
            <a:graphicFrameLocks noChangeAspect="1"/>
          </p:cNvGraphicFramePr>
          <p:nvPr/>
        </p:nvGraphicFramePr>
        <p:xfrm>
          <a:off x="762000" y="1828800"/>
          <a:ext cx="7391400" cy="4513263"/>
        </p:xfrm>
        <a:graphic>
          <a:graphicData uri="http://schemas.openxmlformats.org/presentationml/2006/ole">
            <p:oleObj spid="_x0000_s442381" name="Worksheet" r:id="rId3" imgW="5981760" imgH="3886920" progId="Excel.Sheet.8">
              <p:embed/>
            </p:oleObj>
          </a:graphicData>
        </a:graphic>
      </p:graphicFrame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76D77F21-558B-407F-9E26-08624F44F1AE}" type="slidenum">
              <a:rPr lang="zh-TW" altLang="en-US"/>
              <a:pPr/>
              <a:t>31</a:t>
            </a:fld>
            <a:endParaRPr lang="zh-TW" altLang="en-US"/>
          </a:p>
        </p:txBody>
      </p:sp>
      <p:sp>
        <p:nvSpPr>
          <p:cNvPr id="410626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PERT/COST</a:t>
            </a:r>
            <a:endParaRPr lang="en-US" altLang="zh-TW" dirty="0">
              <a:ea typeface="新細明體" panose="02020500000000000000" pitchFamily="18" charset="-120"/>
            </a:endParaRPr>
          </a:p>
        </p:txBody>
      </p:sp>
      <p:sp>
        <p:nvSpPr>
          <p:cNvPr id="410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001000" cy="4495800"/>
          </a:xfrm>
          <a:noFill/>
          <a:ln/>
        </p:spPr>
        <p:txBody>
          <a:bodyPr/>
          <a:lstStyle/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PERT/Cost helps management gauge progress against scheduled time and cost estimates.</a:t>
            </a:r>
          </a:p>
          <a:p>
            <a:pPr algn="just" eaLnBrk="0" hangingPunct="0">
              <a:lnSpc>
                <a:spcPct val="12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PERT/Cost is based on analyzing a segmented project. Each segment is a collection of work packages.</a:t>
            </a:r>
          </a:p>
        </p:txBody>
      </p:sp>
      <p:grpSp>
        <p:nvGrpSpPr>
          <p:cNvPr id="410628" name="Group 4"/>
          <p:cNvGrpSpPr>
            <a:grpSpLocks/>
          </p:cNvGrpSpPr>
          <p:nvPr/>
        </p:nvGrpSpPr>
        <p:grpSpPr bwMode="auto">
          <a:xfrm>
            <a:off x="1828800" y="4495800"/>
            <a:ext cx="6629400" cy="2057400"/>
            <a:chOff x="1152" y="2832"/>
            <a:chExt cx="4176" cy="1296"/>
          </a:xfrm>
        </p:grpSpPr>
        <p:sp>
          <p:nvSpPr>
            <p:cNvPr id="410629" name="Oval 5"/>
            <p:cNvSpPr>
              <a:spLocks noChangeArrowheads="1"/>
            </p:cNvSpPr>
            <p:nvPr/>
          </p:nvSpPr>
          <p:spPr bwMode="auto">
            <a:xfrm>
              <a:off x="2688" y="2832"/>
              <a:ext cx="912" cy="336"/>
            </a:xfrm>
            <a:prstGeom prst="ellipse">
              <a:avLst/>
            </a:prstGeom>
            <a:solidFill>
              <a:srgbClr val="FFCCFF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>
              <a:outerShdw dist="56796" dir="1593903" algn="ctr" rotWithShape="0">
                <a:srgbClr val="FF9999"/>
              </a:outerShdw>
            </a:effectLst>
          </p:spPr>
          <p:txBody>
            <a:bodyPr wrap="none" anchor="ctr"/>
            <a:lstStyle/>
            <a:p>
              <a:pPr algn="ctr"/>
              <a:r>
                <a:rPr lang="en-US" altLang="zh-TW">
                  <a:ea typeface="新細明體" panose="02020500000000000000" pitchFamily="18" charset="-120"/>
                </a:rPr>
                <a:t>PROJECT</a:t>
              </a:r>
            </a:p>
          </p:txBody>
        </p:sp>
        <p:cxnSp>
          <p:nvCxnSpPr>
            <p:cNvPr id="410630" name="AutoShape 6"/>
            <p:cNvCxnSpPr>
              <a:cxnSpLocks noChangeShapeType="1"/>
            </p:cNvCxnSpPr>
            <p:nvPr/>
          </p:nvCxnSpPr>
          <p:spPr bwMode="auto">
            <a:xfrm flipH="1">
              <a:off x="2079" y="3026"/>
              <a:ext cx="609" cy="234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0631" name="AutoShape 7"/>
            <p:cNvCxnSpPr>
              <a:cxnSpLocks noChangeShapeType="1"/>
            </p:cNvCxnSpPr>
            <p:nvPr/>
          </p:nvCxnSpPr>
          <p:spPr bwMode="auto">
            <a:xfrm>
              <a:off x="3151" y="3174"/>
              <a:ext cx="7" cy="35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0632" name="AutoShape 8"/>
            <p:cNvCxnSpPr>
              <a:cxnSpLocks noChangeShapeType="1"/>
            </p:cNvCxnSpPr>
            <p:nvPr/>
          </p:nvCxnSpPr>
          <p:spPr bwMode="auto">
            <a:xfrm>
              <a:off x="3617" y="3002"/>
              <a:ext cx="683" cy="23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10633" name="AutoShape 9"/>
            <p:cNvSpPr>
              <a:spLocks noChangeArrowheads="1"/>
            </p:cNvSpPr>
            <p:nvPr/>
          </p:nvSpPr>
          <p:spPr bwMode="auto">
            <a:xfrm>
              <a:off x="1152" y="3216"/>
              <a:ext cx="1104" cy="720"/>
            </a:xfrm>
            <a:prstGeom prst="roundRect">
              <a:avLst>
                <a:gd name="adj" fmla="val 16667"/>
              </a:avLst>
            </a:prstGeom>
            <a:solidFill>
              <a:srgbClr val="00FFFF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>
                <a:lnSpc>
                  <a:spcPct val="110000"/>
                </a:lnSpc>
              </a:pPr>
              <a:r>
                <a:rPr lang="en-US" altLang="zh-TW" u="sng">
                  <a:ea typeface="新細明體" panose="02020500000000000000" pitchFamily="18" charset="-120"/>
                </a:rPr>
                <a:t>Work Package 1</a:t>
              </a:r>
              <a:endParaRPr lang="en-US" altLang="zh-TW"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1</a:t>
              </a: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2</a:t>
              </a:r>
            </a:p>
          </p:txBody>
        </p:sp>
        <p:sp>
          <p:nvSpPr>
            <p:cNvPr id="410634" name="AutoShape 10"/>
            <p:cNvSpPr>
              <a:spLocks noChangeArrowheads="1"/>
            </p:cNvSpPr>
            <p:nvPr/>
          </p:nvSpPr>
          <p:spPr bwMode="auto">
            <a:xfrm>
              <a:off x="2640" y="3408"/>
              <a:ext cx="1104" cy="720"/>
            </a:xfrm>
            <a:prstGeom prst="roundRect">
              <a:avLst>
                <a:gd name="adj" fmla="val 16667"/>
              </a:avLst>
            </a:prstGeom>
            <a:solidFill>
              <a:srgbClr val="00FF99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u="sng">
                  <a:ea typeface="新細明體" panose="02020500000000000000" pitchFamily="18" charset="-120"/>
                </a:rPr>
                <a:t>Work Package 2</a:t>
              </a:r>
              <a:endParaRPr lang="en-US" altLang="zh-TW"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3</a:t>
              </a: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5</a:t>
              </a:r>
            </a:p>
          </p:txBody>
        </p:sp>
        <p:sp>
          <p:nvSpPr>
            <p:cNvPr id="410635" name="AutoShape 11"/>
            <p:cNvSpPr>
              <a:spLocks noChangeArrowheads="1"/>
            </p:cNvSpPr>
            <p:nvPr/>
          </p:nvSpPr>
          <p:spPr bwMode="auto">
            <a:xfrm>
              <a:off x="4224" y="3216"/>
              <a:ext cx="1104" cy="720"/>
            </a:xfrm>
            <a:prstGeom prst="roundRect">
              <a:avLst>
                <a:gd name="adj" fmla="val 16667"/>
              </a:avLst>
            </a:prstGeom>
            <a:solidFill>
              <a:srgbClr val="CCCCFF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u="sng">
                  <a:ea typeface="新細明體" panose="02020500000000000000" pitchFamily="18" charset="-120"/>
                </a:rPr>
                <a:t>Work Package 3</a:t>
              </a:r>
              <a:endParaRPr lang="en-US" altLang="zh-TW">
                <a:ea typeface="新細明體" panose="02020500000000000000" pitchFamily="18" charset="-120"/>
              </a:endParaRP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4</a:t>
              </a:r>
            </a:p>
            <a:p>
              <a:pPr algn="ctr"/>
              <a:r>
                <a:rPr lang="en-US" altLang="zh-TW" sz="1800">
                  <a:ea typeface="新細明體" panose="02020500000000000000" pitchFamily="18" charset="-120"/>
                </a:rPr>
                <a:t>Activity 6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0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1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627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C406670E-EEFE-4244-9083-A7700B77DB37}" type="slidenum">
              <a:rPr lang="zh-TW" altLang="en-US"/>
              <a:pPr/>
              <a:t>32</a:t>
            </a:fld>
            <a:endParaRPr lang="zh-TW" altLang="en-US"/>
          </a:p>
        </p:txBody>
      </p:sp>
      <p:sp>
        <p:nvSpPr>
          <p:cNvPr id="4126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981200"/>
            <a:ext cx="8305800" cy="3886200"/>
          </a:xfrm>
          <a:noFill/>
          <a:ln/>
        </p:spPr>
        <p:txBody>
          <a:bodyPr/>
          <a:lstStyle/>
          <a:p>
            <a:pPr lvl="1" eaLnBrk="0" hangingPunct="0">
              <a:buFontTx/>
              <a:buNone/>
            </a:pPr>
            <a:r>
              <a:rPr lang="zh-TW" altLang="en-US" dirty="0">
                <a:ea typeface="新細明體" panose="02020500000000000000" pitchFamily="18" charset="-120"/>
              </a:rPr>
              <a:t> </a:t>
            </a:r>
          </a:p>
          <a:p>
            <a:pPr lvl="1" algn="just" eaLnBrk="0" hangingPunct="0"/>
            <a:r>
              <a:rPr lang="en-US" altLang="zh-TW" dirty="0">
                <a:ea typeface="新細明體" panose="02020500000000000000" pitchFamily="18" charset="-120"/>
              </a:rPr>
              <a:t>Once started, a work package is performed  	</a:t>
            </a:r>
          </a:p>
          <a:p>
            <a:pPr lvl="1" algn="just" eaLnBrk="0" hangingPunct="0"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     continuously until it is finished.</a:t>
            </a:r>
          </a:p>
          <a:p>
            <a:pPr lvl="1" algn="just" eaLnBrk="0" hangingPunct="0"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 </a:t>
            </a:r>
          </a:p>
          <a:p>
            <a:pPr lvl="1" algn="just" eaLnBrk="0" hangingPunct="0"/>
            <a:r>
              <a:rPr lang="en-US" altLang="zh-TW" dirty="0">
                <a:ea typeface="新細明體" panose="02020500000000000000" pitchFamily="18" charset="-120"/>
              </a:rPr>
              <a:t>The costs associated with a work package are spread</a:t>
            </a:r>
          </a:p>
          <a:p>
            <a:pPr lvl="1" algn="just" eaLnBrk="0" hangingPunct="0"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     evenly throughout its duration.</a:t>
            </a:r>
          </a:p>
          <a:p>
            <a:pPr algn="just" eaLnBrk="0" hangingPunct="0">
              <a:lnSpc>
                <a:spcPct val="50000"/>
              </a:lnSpc>
              <a:buFontTx/>
              <a:buNone/>
            </a:pPr>
            <a:r>
              <a:rPr lang="en-US" altLang="zh-TW" dirty="0">
                <a:ea typeface="新細明體" panose="02020500000000000000" pitchFamily="18" charset="-120"/>
              </a:rPr>
              <a:t> </a:t>
            </a:r>
          </a:p>
        </p:txBody>
      </p:sp>
      <p:sp>
        <p:nvSpPr>
          <p:cNvPr id="412675" name="Rectangle 3"/>
          <p:cNvSpPr>
            <a:spLocks noGrp="1" noChangeArrowheads="1"/>
          </p:cNvSpPr>
          <p:nvPr>
            <p:ph type="title"/>
          </p:nvPr>
        </p:nvSpPr>
        <p:spPr>
          <a:xfrm>
            <a:off x="762000" y="68580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Work Package - Assumptions</a:t>
            </a:r>
            <a:endParaRPr lang="en-US" altLang="zh-TW" sz="1800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12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4126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4126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126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4126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4126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4126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4" grpId="0" build="p" autoUpdateAnimBg="0" advAuto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84981A82-678B-409B-A477-B0F388C6ACAF}" type="slidenum">
              <a:rPr lang="zh-TW" altLang="en-US"/>
              <a:pPr/>
              <a:t>33</a:t>
            </a:fld>
            <a:endParaRPr lang="zh-TW" altLang="en-US"/>
          </a:p>
        </p:txBody>
      </p:sp>
      <p:sp>
        <p:nvSpPr>
          <p:cNvPr id="4147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8153400" cy="4114800"/>
          </a:xfrm>
        </p:spPr>
        <p:txBody>
          <a:bodyPr/>
          <a:lstStyle/>
          <a:p>
            <a:r>
              <a:rPr lang="en-US" altLang="zh-TW" dirty="0">
                <a:ea typeface="新細明體" panose="02020500000000000000" pitchFamily="18" charset="-120"/>
              </a:rPr>
              <a:t>For each work package determine:</a:t>
            </a:r>
          </a:p>
          <a:p>
            <a:pPr lvl="1"/>
            <a:r>
              <a:rPr lang="en-US" altLang="zh-TW" b="1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Work Package Forecasted Weekly cost</a:t>
            </a: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 =</a:t>
            </a:r>
            <a:r>
              <a:rPr lang="en-US" altLang="zh-TW" dirty="0">
                <a:solidFill>
                  <a:srgbClr val="FF0066"/>
                </a:solidFill>
                <a:effectLst/>
                <a:ea typeface="新細明體" panose="02020500000000000000" pitchFamily="18" charset="-120"/>
              </a:rPr>
              <a:t>   </a:t>
            </a:r>
            <a:br>
              <a:rPr lang="en-US" altLang="zh-TW" dirty="0">
                <a:solidFill>
                  <a:srgbClr val="FF0066"/>
                </a:solidFill>
                <a:effectLst/>
                <a:ea typeface="新細明體" panose="02020500000000000000" pitchFamily="18" charset="-120"/>
              </a:rPr>
            </a:b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Budgeted Total Cost for Work Package</a:t>
            </a:r>
          </a:p>
          <a:p>
            <a:pPr eaLnBrk="0" hangingPunct="0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   	Expected Completion Time for Work Package (weeks)</a:t>
            </a:r>
            <a:b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</a:br>
            <a:endParaRPr lang="en-US" altLang="zh-TW" dirty="0">
              <a:solidFill>
                <a:schemeClr val="tx1"/>
              </a:solidFill>
              <a:effectLst/>
              <a:ea typeface="新細明體" panose="02020500000000000000" pitchFamily="18" charset="-120"/>
            </a:endParaRPr>
          </a:p>
          <a:p>
            <a:pPr lvl="1" eaLnBrk="0" hangingPunct="0">
              <a:spcBef>
                <a:spcPct val="0"/>
              </a:spcBef>
            </a:pPr>
            <a:r>
              <a:rPr lang="en-US" altLang="zh-TW" b="1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Value of Work to date</a:t>
            </a:r>
            <a:r>
              <a:rPr lang="en-US" altLang="zh-TW" dirty="0">
                <a:solidFill>
                  <a:srgbClr val="FF0066"/>
                </a:solidFill>
                <a:effectLst/>
                <a:ea typeface="新細明體" panose="02020500000000000000" pitchFamily="18" charset="-120"/>
              </a:rPr>
              <a:t> </a:t>
            </a: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= p(Budget for the work package)</a:t>
            </a:r>
            <a:b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</a:b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where p is the estimated percentage of the work package completed.</a:t>
            </a:r>
            <a:b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</a:br>
            <a:endParaRPr lang="en-US" altLang="zh-TW" dirty="0">
              <a:solidFill>
                <a:schemeClr val="tx1"/>
              </a:solidFill>
              <a:effectLst/>
              <a:ea typeface="新細明體" panose="02020500000000000000" pitchFamily="18" charset="-120"/>
            </a:endParaRPr>
          </a:p>
          <a:p>
            <a:pPr lvl="1" eaLnBrk="0" hangingPunct="0">
              <a:spcBef>
                <a:spcPct val="0"/>
              </a:spcBef>
            </a:pPr>
            <a:r>
              <a:rPr lang="en-US" altLang="zh-TW" b="1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Expected remaining completion time</a:t>
            </a:r>
            <a:r>
              <a:rPr lang="en-US" altLang="zh-TW" dirty="0">
                <a:solidFill>
                  <a:srgbClr val="FF0066"/>
                </a:solidFill>
                <a:effectLst/>
                <a:ea typeface="新細明體" panose="02020500000000000000" pitchFamily="18" charset="-120"/>
              </a:rPr>
              <a:t> </a:t>
            </a: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= </a:t>
            </a:r>
            <a:b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</a:br>
            <a:r>
              <a:rPr lang="en-US" altLang="zh-TW" dirty="0">
                <a:solidFill>
                  <a:schemeClr val="tx1"/>
                </a:solidFill>
                <a:effectLst/>
                <a:ea typeface="新細明體" panose="02020500000000000000" pitchFamily="18" charset="-120"/>
              </a:rPr>
              <a:t>(1 – p)(Original Expected Completion Time)</a:t>
            </a:r>
          </a:p>
        </p:txBody>
      </p:sp>
      <p:sp>
        <p:nvSpPr>
          <p:cNvPr id="414723" name="Line 3"/>
          <p:cNvSpPr>
            <a:spLocks noChangeShapeType="1"/>
          </p:cNvSpPr>
          <p:nvPr/>
        </p:nvSpPr>
        <p:spPr bwMode="auto">
          <a:xfrm>
            <a:off x="1068388" y="3187700"/>
            <a:ext cx="6170612" cy="0"/>
          </a:xfrm>
          <a:prstGeom prst="line">
            <a:avLst/>
          </a:prstGeom>
          <a:noFill/>
          <a:ln w="12700">
            <a:solidFill>
              <a:srgbClr val="FF0066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4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Monitoring Project progress</a:t>
            </a:r>
            <a:endParaRPr lang="en-US" altLang="zh-TW" sz="1800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241EF73E-DF72-4B26-BDD8-F845D8EC6038}" type="slidenum">
              <a:rPr lang="zh-TW" altLang="en-US"/>
              <a:pPr/>
              <a:t>34</a:t>
            </a:fld>
            <a:endParaRPr lang="zh-TW" altLang="en-US"/>
          </a:p>
        </p:txBody>
      </p:sp>
      <p:sp>
        <p:nvSpPr>
          <p:cNvPr id="415746" name="Rectangle 2"/>
          <p:cNvSpPr>
            <a:spLocks noChangeArrowheads="1"/>
          </p:cNvSpPr>
          <p:nvPr/>
        </p:nvSpPr>
        <p:spPr bwMode="auto">
          <a:xfrm>
            <a:off x="609600" y="4800600"/>
            <a:ext cx="8408988" cy="97631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5747" name="Rectangle 3"/>
          <p:cNvSpPr>
            <a:spLocks noChangeArrowheads="1"/>
          </p:cNvSpPr>
          <p:nvPr/>
        </p:nvSpPr>
        <p:spPr bwMode="auto">
          <a:xfrm>
            <a:off x="442913" y="1671638"/>
            <a:ext cx="8396287" cy="14102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354013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Arial Narrow" panose="020B060602020203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sz="2800" b="1" dirty="0">
                <a:latin typeface="Arial Narrow" panose="020B0606020202030204" pitchFamily="34" charset="0"/>
                <a:ea typeface="新細明體" panose="02020500000000000000" pitchFamily="18" charset="-120"/>
              </a:rPr>
              <a:t>Completion Time Analysis</a:t>
            </a:r>
            <a:endParaRPr lang="en-US" altLang="zh-TW" sz="2800" dirty="0">
              <a:latin typeface="Arial Narrow" panose="020B0606020202030204" pitchFamily="34" charset="0"/>
              <a:ea typeface="新細明體" panose="02020500000000000000" pitchFamily="18" charset="-120"/>
            </a:endParaRPr>
          </a:p>
          <a:p>
            <a:pPr lvl="1">
              <a:spcBef>
                <a:spcPct val="20000"/>
              </a:spcBef>
            </a:pPr>
            <a: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  <a:t>Use the expected remaining completion time estimates, </a:t>
            </a:r>
          </a:p>
          <a:p>
            <a:pPr lvl="1">
              <a:spcBef>
                <a:spcPct val="20000"/>
              </a:spcBef>
            </a:pPr>
            <a: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  <a:t>to revise the project completion time.</a:t>
            </a:r>
          </a:p>
        </p:txBody>
      </p:sp>
      <p:sp>
        <p:nvSpPr>
          <p:cNvPr id="415748" name="Rectangle 4"/>
          <p:cNvSpPr>
            <a:spLocks noChangeArrowheads="1"/>
          </p:cNvSpPr>
          <p:nvPr/>
        </p:nvSpPr>
        <p:spPr bwMode="auto">
          <a:xfrm>
            <a:off x="395288" y="3533775"/>
            <a:ext cx="8631237" cy="291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eaLnBrk="0" hangingPunct="0"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290513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zh-TW" altLang="en-US" sz="2800" dirty="0">
                <a:latin typeface="Arial Narrow" panose="020B060602020203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sz="2800" b="1" dirty="0">
                <a:latin typeface="Arial Narrow" panose="020B0606020202030204" pitchFamily="34" charset="0"/>
                <a:ea typeface="新細明體" panose="02020500000000000000" pitchFamily="18" charset="-120"/>
              </a:rPr>
              <a:t>Cost Overrun</a:t>
            </a:r>
            <a:r>
              <a:rPr lang="en-US" altLang="zh-TW" sz="2800" b="1" dirty="0">
                <a:latin typeface="Algerian" panose="04020705040A02060702" pitchFamily="82" charset="0"/>
                <a:ea typeface="新細明體" panose="02020500000000000000" pitchFamily="18" charset="-120"/>
              </a:rPr>
              <a:t>/</a:t>
            </a:r>
            <a:r>
              <a:rPr lang="en-US" altLang="zh-TW" sz="2800" b="1" dirty="0">
                <a:latin typeface="Arial Narrow" panose="020B0606020202030204" pitchFamily="34" charset="0"/>
                <a:ea typeface="新細明體" panose="02020500000000000000" pitchFamily="18" charset="-120"/>
              </a:rPr>
              <a:t>Underrun Analysis</a:t>
            </a:r>
            <a:r>
              <a:rPr lang="en-US" altLang="zh-TW" sz="2800" dirty="0">
                <a:latin typeface="Arial Narrow" panose="020B0606020202030204" pitchFamily="34" charset="0"/>
                <a:ea typeface="新細明體" panose="02020500000000000000" pitchFamily="18" charset="-120"/>
              </a:rPr>
              <a:t/>
            </a:r>
            <a:br>
              <a:rPr lang="en-US" altLang="zh-TW" sz="2800" dirty="0">
                <a:latin typeface="Arial Narrow" panose="020B0606020202030204" pitchFamily="34" charset="0"/>
                <a:ea typeface="新細明體" panose="02020500000000000000" pitchFamily="18" charset="-120"/>
              </a:rPr>
            </a:br>
            <a:r>
              <a:rPr lang="en-US" altLang="zh-TW" sz="2800" dirty="0">
                <a:latin typeface="Arial Narrow" panose="020B0606020202030204" pitchFamily="34" charset="0"/>
                <a:ea typeface="新細明體" panose="02020500000000000000" pitchFamily="18" charset="-120"/>
              </a:rPr>
              <a:t>	</a:t>
            </a:r>
            <a: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  <a:t>For each work package (completed or in progress) calculate</a:t>
            </a:r>
            <a:b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  <a:t>	</a:t>
            </a:r>
            <a:b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</a:br>
            <a:r>
              <a:rPr lang="en-US" altLang="zh-TW" dirty="0">
                <a:latin typeface="Arial Narrow" panose="020B0606020202030204" pitchFamily="34" charset="0"/>
                <a:ea typeface="新細明體" panose="02020500000000000000" pitchFamily="18" charset="-120"/>
              </a:rPr>
              <a:t>	</a:t>
            </a:r>
            <a:endParaRPr lang="en-US" altLang="zh-TW" dirty="0" smtClean="0">
              <a:latin typeface="Arial Narrow" panose="020B0606020202030204" pitchFamily="34" charset="0"/>
              <a:ea typeface="新細明體" panose="02020500000000000000" pitchFamily="18" charset="-120"/>
            </a:endParaRP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lang="en-US" altLang="zh-TW" sz="2800" b="1" dirty="0">
                <a:latin typeface="Arial Narrow" panose="020B0606020202030204" pitchFamily="34" charset="0"/>
                <a:ea typeface="新細明體" panose="02020500000000000000" pitchFamily="18" charset="-120"/>
              </a:rPr>
              <a:t> </a:t>
            </a:r>
            <a:r>
              <a:rPr lang="en-US" altLang="zh-TW" sz="2800" b="1" dirty="0" smtClean="0">
                <a:latin typeface="Arial Narrow" panose="020B0606020202030204" pitchFamily="34" charset="0"/>
                <a:ea typeface="新細明體" panose="02020500000000000000" pitchFamily="18" charset="-120"/>
              </a:rPr>
              <a:t>  </a:t>
            </a:r>
            <a:r>
              <a:rPr lang="en-US" altLang="zh-TW" b="1" dirty="0" smtClean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Cost </a:t>
            </a:r>
            <a:r>
              <a:rPr lang="en-US" altLang="zh-TW" b="1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overrun =</a:t>
            </a: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 </a:t>
            </a:r>
            <a:b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</a:br>
            <a:r>
              <a:rPr lang="en-US" altLang="zh-TW" dirty="0">
                <a:latin typeface="Arial" panose="020B0604020202020204" pitchFamily="34" charset="0"/>
                <a:ea typeface="新細明體" panose="02020500000000000000" pitchFamily="18" charset="-120"/>
                <a:cs typeface="Arial" panose="020B0604020202020204" pitchFamily="34" charset="0"/>
              </a:rPr>
              <a:t>	[Actual Expenditures to Date] - [Value of Work to Date].</a:t>
            </a:r>
          </a:p>
          <a:p>
            <a:pPr>
              <a:spcBef>
                <a:spcPct val="20000"/>
              </a:spcBef>
            </a:pPr>
            <a:endParaRPr lang="zh-TW" altLang="en-US" sz="2800" dirty="0">
              <a:latin typeface="Arial Narrow" panose="020B0606020202030204" pitchFamily="34" charset="0"/>
              <a:ea typeface="新細明體" panose="02020500000000000000" pitchFamily="18" charset="-120"/>
            </a:endParaRPr>
          </a:p>
        </p:txBody>
      </p:sp>
      <p:sp>
        <p:nvSpPr>
          <p:cNvPr id="415749" name="Rectangle 5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Monitoring Project progress</a:t>
            </a:r>
            <a:endParaRPr lang="en-US" altLang="zh-TW" sz="1800" dirty="0">
              <a:ea typeface="新細明體" panose="02020500000000000000" pitchFamily="18" charset="-12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54DA4E85-328F-4F70-9AA1-DA4A1AF0CD8E}" type="slidenum">
              <a:rPr lang="zh-TW" altLang="en-US"/>
              <a:pPr/>
              <a:t>35</a:t>
            </a:fld>
            <a:endParaRPr lang="zh-TW" altLang="en-US"/>
          </a:p>
        </p:txBody>
      </p:sp>
      <p:sp>
        <p:nvSpPr>
          <p:cNvPr id="4177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133600"/>
            <a:ext cx="8458200" cy="4038600"/>
          </a:xfrm>
          <a:noFill/>
          <a:ln/>
        </p:spPr>
        <p:txBody>
          <a:bodyPr/>
          <a:lstStyle/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A project may be found to be behind schedule, and or experiencing cost overruns. </a:t>
            </a:r>
          </a:p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Management seeks out causes such as:</a:t>
            </a:r>
          </a:p>
          <a:p>
            <a:pPr lvl="1" algn="just" eaLnBrk="0" hangingPunct="0">
              <a:lnSpc>
                <a:spcPct val="13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Mistaken project completion time and cost estimates.</a:t>
            </a:r>
          </a:p>
          <a:p>
            <a:pPr lvl="1" algn="just" eaLnBrk="0" hangingPunct="0">
              <a:lnSpc>
                <a:spcPct val="13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Mistaken work package completion times estimates and cost estimates.</a:t>
            </a:r>
          </a:p>
          <a:p>
            <a:pPr lvl="1" algn="just" eaLnBrk="0" hangingPunct="0">
              <a:lnSpc>
                <a:spcPct val="13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Problematic departments or contractors that cause delays.</a:t>
            </a:r>
          </a:p>
        </p:txBody>
      </p:sp>
      <p:sp>
        <p:nvSpPr>
          <p:cNvPr id="417795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Monitoring Project Progress –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Corrective Actions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16580E5A-1CD5-4F9D-B874-89274C908C79}" type="slidenum">
              <a:rPr lang="zh-TW" altLang="en-US"/>
              <a:pPr/>
              <a:t>36</a:t>
            </a:fld>
            <a:endParaRPr lang="zh-TW" altLang="en-US"/>
          </a:p>
        </p:txBody>
      </p:sp>
      <p:sp>
        <p:nvSpPr>
          <p:cNvPr id="419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2362200"/>
            <a:ext cx="8153400" cy="3962400"/>
          </a:xfrm>
          <a:noFill/>
          <a:ln/>
        </p:spPr>
        <p:txBody>
          <a:bodyPr/>
          <a:lstStyle/>
          <a:p>
            <a:pPr algn="just" eaLnBrk="0" hangingPunct="0"/>
            <a:r>
              <a:rPr lang="en-US" altLang="zh-TW" dirty="0">
                <a:ea typeface="新細明體" panose="02020500000000000000" pitchFamily="18" charset="-120"/>
              </a:rPr>
              <a:t>Possible Corrective actions, to be taken whenever needed. </a:t>
            </a:r>
          </a:p>
          <a:p>
            <a:pPr lvl="1" algn="just" eaLnBrk="0" hangingPunct="0">
              <a:lnSpc>
                <a:spcPct val="17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Focus on uncompleted activities.</a:t>
            </a:r>
          </a:p>
          <a:p>
            <a:pPr lvl="1" algn="just" eaLnBrk="0" hangingPunct="0">
              <a:lnSpc>
                <a:spcPct val="17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Determine whether crashing activities is desirable.</a:t>
            </a:r>
          </a:p>
          <a:p>
            <a:pPr lvl="1" algn="just" eaLnBrk="0" hangingPunct="0">
              <a:lnSpc>
                <a:spcPct val="17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In the case of cost underrun, channel more resources to problem activities.</a:t>
            </a:r>
          </a:p>
          <a:p>
            <a:pPr lvl="1" algn="just" eaLnBrk="0" hangingPunct="0">
              <a:lnSpc>
                <a:spcPct val="17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Reduce resource allocation to non-critical activities.</a:t>
            </a:r>
          </a:p>
        </p:txBody>
      </p:sp>
      <p:sp>
        <p:nvSpPr>
          <p:cNvPr id="419843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>
                <a:ea typeface="新細明體" panose="02020500000000000000" pitchFamily="18" charset="-120"/>
              </a:rPr>
              <a:t>Monitoring Project Progress – 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Corrective Actions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81315F1E-01AD-42E7-93D7-0366CAA6E571}" type="slidenum">
              <a:rPr lang="zh-TW" altLang="en-US"/>
              <a:pPr/>
              <a:t>37</a:t>
            </a:fld>
            <a:endParaRPr lang="zh-TW" altLang="en-US"/>
          </a:p>
        </p:txBody>
      </p:sp>
      <p:sp>
        <p:nvSpPr>
          <p:cNvPr id="4218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5613" y="1828800"/>
            <a:ext cx="8686800" cy="4419600"/>
          </a:xfrm>
          <a:noFill/>
          <a:ln/>
        </p:spPr>
        <p:txBody>
          <a:bodyPr/>
          <a:lstStyle/>
          <a:p>
            <a:pPr algn="just" eaLnBrk="0" hangingPunct="0">
              <a:lnSpc>
                <a:spcPct val="160000"/>
              </a:lnSpc>
            </a:pPr>
            <a:r>
              <a:rPr lang="en-US" altLang="zh-TW" dirty="0" smtClean="0">
                <a:ea typeface="新細明體" panose="02020500000000000000" pitchFamily="18" charset="-120"/>
              </a:rPr>
              <a:t>Twenty </a:t>
            </a:r>
            <a:r>
              <a:rPr lang="en-US" altLang="zh-TW" dirty="0">
                <a:ea typeface="新細明體" panose="02020500000000000000" pitchFamily="18" charset="-120"/>
              </a:rPr>
              <a:t>weeks before the election the campaign remaining activities need to be assessed.</a:t>
            </a:r>
          </a:p>
          <a:p>
            <a:pPr algn="just" eaLnBrk="0" hangingPunct="0">
              <a:lnSpc>
                <a:spcPct val="12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If the campaign is not on target or not within budget, recommendations for corrective actions are required.</a:t>
            </a:r>
          </a:p>
        </p:txBody>
      </p:sp>
      <p:sp>
        <p:nvSpPr>
          <p:cNvPr id="421891" name="Rectangle 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algn="l" eaLnBrk="0" hangingPunct="0"/>
            <a:r>
              <a:rPr lang="en-US" altLang="zh-TW" sz="4000" dirty="0" smtClean="0">
                <a:ea typeface="新細明體" panose="02020500000000000000" pitchFamily="18" charset="-120"/>
              </a:rPr>
              <a:t>Election </a:t>
            </a:r>
            <a:r>
              <a:rPr lang="en-US" altLang="zh-TW" sz="4000" dirty="0">
                <a:ea typeface="新細明體" panose="02020500000000000000" pitchFamily="18" charset="-120"/>
              </a:rPr>
              <a:t>CAMPAIGN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9C79A361-130B-430A-B89F-8FC47481423D}" type="slidenum">
              <a:rPr lang="zh-TW" altLang="en-US"/>
              <a:pPr/>
              <a:t>38</a:t>
            </a:fld>
            <a:endParaRPr lang="zh-TW" altLang="en-US"/>
          </a:p>
        </p:txBody>
      </p:sp>
      <p:sp>
        <p:nvSpPr>
          <p:cNvPr id="4239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28600" y="228600"/>
            <a:ext cx="8763000" cy="6477000"/>
          </a:xfrm>
          <a:noFill/>
          <a:ln/>
        </p:spPr>
        <p:txBody>
          <a:bodyPr/>
          <a:lstStyle/>
          <a:p>
            <a:pPr eaLnBrk="0" hangingPunct="0">
              <a:buFontTx/>
              <a:buNone/>
            </a:pPr>
            <a:r>
              <a:rPr lang="zh-TW" altLang="en-US" sz="2400">
                <a:ea typeface="新細明體" panose="02020500000000000000" pitchFamily="18" charset="-120"/>
              </a:rPr>
              <a:t>			</a:t>
            </a:r>
          </a:p>
        </p:txBody>
      </p:sp>
      <p:sp>
        <p:nvSpPr>
          <p:cNvPr id="423939" name="Rectangle 3"/>
          <p:cNvSpPr>
            <a:spLocks noChangeArrowheads="1"/>
          </p:cNvSpPr>
          <p:nvPr/>
        </p:nvSpPr>
        <p:spPr bwMode="auto">
          <a:xfrm>
            <a:off x="4122738" y="6003925"/>
            <a:ext cx="3206750" cy="457200"/>
          </a:xfrm>
          <a:prstGeom prst="rect">
            <a:avLst/>
          </a:prstGeom>
          <a:solidFill>
            <a:srgbClr val="CBCBCB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 b="1" i="1">
                <a:solidFill>
                  <a:srgbClr val="000099"/>
                </a:solidFill>
                <a:ea typeface="新細明體" panose="02020500000000000000" pitchFamily="18" charset="-120"/>
              </a:rPr>
              <a:t>Work packages to focus on</a:t>
            </a:r>
          </a:p>
        </p:txBody>
      </p:sp>
      <p:graphicFrame>
        <p:nvGraphicFramePr>
          <p:cNvPr id="423940" name="Object 4"/>
          <p:cNvGraphicFramePr>
            <a:graphicFrameLocks/>
          </p:cNvGraphicFramePr>
          <p:nvPr/>
        </p:nvGraphicFramePr>
        <p:xfrm>
          <a:off x="706438" y="2000250"/>
          <a:ext cx="7894637" cy="3790950"/>
        </p:xfrm>
        <a:graphic>
          <a:graphicData uri="http://schemas.openxmlformats.org/presentationml/2006/ole">
            <p:oleObj spid="_x0000_s443404" name="Worksheet" r:id="rId4" imgW="7458075" imgH="3590925" progId="Excel.Sheet.8">
              <p:embed/>
            </p:oleObj>
          </a:graphicData>
        </a:graphic>
      </p:graphicFrame>
      <p:sp>
        <p:nvSpPr>
          <p:cNvPr id="423941" name="Arc 5"/>
          <p:cNvSpPr>
            <a:spLocks/>
          </p:cNvSpPr>
          <p:nvPr/>
        </p:nvSpPr>
        <p:spPr bwMode="auto">
          <a:xfrm>
            <a:off x="5722938" y="4573588"/>
            <a:ext cx="990600" cy="1606550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0 w 21600"/>
              <a:gd name="T1" fmla="*/ 21472 h 21600"/>
              <a:gd name="T2" fmla="*/ 21565 w 21600"/>
              <a:gd name="T3" fmla="*/ 0 h 21600"/>
              <a:gd name="T4" fmla="*/ 2160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21472"/>
                </a:moveTo>
                <a:cubicBezTo>
                  <a:pt x="70" y="9606"/>
                  <a:pt x="9699" y="19"/>
                  <a:pt x="21565" y="0"/>
                </a:cubicBezTo>
              </a:path>
              <a:path w="21600" h="21600" stroke="0" extrusionOk="0">
                <a:moveTo>
                  <a:pt x="0" y="21472"/>
                </a:moveTo>
                <a:cubicBezTo>
                  <a:pt x="70" y="9606"/>
                  <a:pt x="9699" y="19"/>
                  <a:pt x="21565" y="0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rgbClr val="000099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942" name="Arc 6"/>
          <p:cNvSpPr>
            <a:spLocks/>
          </p:cNvSpPr>
          <p:nvPr/>
        </p:nvSpPr>
        <p:spPr bwMode="auto">
          <a:xfrm>
            <a:off x="6103938" y="5259388"/>
            <a:ext cx="527050" cy="920750"/>
          </a:xfrm>
          <a:custGeom>
            <a:avLst/>
            <a:gdLst>
              <a:gd name="G0" fmla="+- 21599 0 0"/>
              <a:gd name="G1" fmla="+- 21600 0 0"/>
              <a:gd name="G2" fmla="+- 21600 0 0"/>
              <a:gd name="T0" fmla="*/ 0 w 21599"/>
              <a:gd name="T1" fmla="*/ 21451 h 21600"/>
              <a:gd name="T2" fmla="*/ 21534 w 21599"/>
              <a:gd name="T3" fmla="*/ 0 h 21600"/>
              <a:gd name="T4" fmla="*/ 21599 w 21599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600" fill="none" extrusionOk="0">
                <a:moveTo>
                  <a:pt x="-1" y="21450"/>
                </a:moveTo>
                <a:cubicBezTo>
                  <a:pt x="81" y="9605"/>
                  <a:pt x="9688" y="35"/>
                  <a:pt x="21534" y="0"/>
                </a:cubicBezTo>
              </a:path>
              <a:path w="21599" h="21600" stroke="0" extrusionOk="0">
                <a:moveTo>
                  <a:pt x="-1" y="21450"/>
                </a:moveTo>
                <a:cubicBezTo>
                  <a:pt x="81" y="9605"/>
                  <a:pt x="9688" y="35"/>
                  <a:pt x="21534" y="0"/>
                </a:cubicBezTo>
                <a:lnTo>
                  <a:pt x="21599" y="21600"/>
                </a:lnTo>
                <a:close/>
              </a:path>
            </a:pathLst>
          </a:custGeom>
          <a:noFill/>
          <a:ln w="12700" cap="rnd">
            <a:solidFill>
              <a:srgbClr val="000099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943" name="Arc 7"/>
          <p:cNvSpPr>
            <a:spLocks/>
          </p:cNvSpPr>
          <p:nvPr/>
        </p:nvSpPr>
        <p:spPr bwMode="auto">
          <a:xfrm>
            <a:off x="6326188" y="5640388"/>
            <a:ext cx="311150" cy="539750"/>
          </a:xfrm>
          <a:custGeom>
            <a:avLst/>
            <a:gdLst>
              <a:gd name="G0" fmla="+- 21599 0 0"/>
              <a:gd name="G1" fmla="+- 21599 0 0"/>
              <a:gd name="G2" fmla="+- 21600 0 0"/>
              <a:gd name="T0" fmla="*/ 0 w 21599"/>
              <a:gd name="T1" fmla="*/ 21408 h 21599"/>
              <a:gd name="T2" fmla="*/ 21379 w 21599"/>
              <a:gd name="T3" fmla="*/ 0 h 21599"/>
              <a:gd name="T4" fmla="*/ 21599 w 21599"/>
              <a:gd name="T5" fmla="*/ 21599 h 2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599" h="21599" fill="none" extrusionOk="0">
                <a:moveTo>
                  <a:pt x="-1" y="21407"/>
                </a:moveTo>
                <a:cubicBezTo>
                  <a:pt x="103" y="9639"/>
                  <a:pt x="9610" y="119"/>
                  <a:pt x="21379" y="0"/>
                </a:cubicBezTo>
              </a:path>
              <a:path w="21599" h="21599" stroke="0" extrusionOk="0">
                <a:moveTo>
                  <a:pt x="-1" y="21407"/>
                </a:moveTo>
                <a:cubicBezTo>
                  <a:pt x="103" y="9639"/>
                  <a:pt x="9610" y="119"/>
                  <a:pt x="21379" y="0"/>
                </a:cubicBezTo>
                <a:lnTo>
                  <a:pt x="21599" y="21599"/>
                </a:lnTo>
                <a:close/>
              </a:path>
            </a:pathLst>
          </a:custGeom>
          <a:noFill/>
          <a:ln w="12700" cap="rnd">
            <a:solidFill>
              <a:srgbClr val="000099"/>
            </a:solidFill>
            <a:round/>
            <a:headEnd type="stealth" w="med" len="med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3944" name="Rectangle 8"/>
          <p:cNvSpPr>
            <a:spLocks noGrp="1" noChangeArrowheads="1"/>
          </p:cNvSpPr>
          <p:nvPr>
            <p:ph type="title"/>
          </p:nvPr>
        </p:nvSpPr>
        <p:spPr>
          <a:xfrm>
            <a:off x="457200" y="514350"/>
            <a:ext cx="7772400" cy="1143000"/>
          </a:xfrm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   CAMPAIGN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 Status Report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3DBDA5B4-ABD2-41E8-89FB-8B9DD8983C11}" type="slidenum">
              <a:rPr lang="zh-TW" altLang="en-US"/>
              <a:pPr/>
              <a:t>39</a:t>
            </a:fld>
            <a:endParaRPr lang="zh-TW" altLang="en-US"/>
          </a:p>
        </p:txBody>
      </p:sp>
      <p:sp>
        <p:nvSpPr>
          <p:cNvPr id="4259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2400" y="1905000"/>
            <a:ext cx="8915400" cy="4876800"/>
          </a:xfrm>
          <a:noFill/>
          <a:ln/>
        </p:spPr>
        <p:txBody>
          <a:bodyPr/>
          <a:lstStyle/>
          <a:p>
            <a:pPr lvl="1" algn="just" eaLnBrk="0" hangingPunct="0"/>
            <a:r>
              <a:rPr lang="en-US" altLang="zh-TW" dirty="0">
                <a:ea typeface="新細明體" panose="02020500000000000000" pitchFamily="18" charset="-120"/>
              </a:rPr>
              <a:t>The remaining network at the end of week 20.</a:t>
            </a:r>
          </a:p>
        </p:txBody>
      </p:sp>
      <p:sp>
        <p:nvSpPr>
          <p:cNvPr id="425987" name="Oval 3"/>
          <p:cNvSpPr>
            <a:spLocks noChangeArrowheads="1"/>
          </p:cNvSpPr>
          <p:nvPr/>
        </p:nvSpPr>
        <p:spPr bwMode="auto">
          <a:xfrm>
            <a:off x="4502150" y="4305300"/>
            <a:ext cx="909638" cy="901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I</a:t>
            </a:r>
          </a:p>
          <a:p>
            <a:pPr algn="ctr"/>
            <a:r>
              <a:rPr lang="en-US" altLang="zh-TW">
                <a:ea typeface="新細明體" panose="02020500000000000000" pitchFamily="18" charset="-120"/>
              </a:rPr>
              <a:t>9</a:t>
            </a:r>
          </a:p>
        </p:txBody>
      </p:sp>
      <p:sp>
        <p:nvSpPr>
          <p:cNvPr id="425988" name="Oval 4"/>
          <p:cNvSpPr>
            <a:spLocks noChangeArrowheads="1"/>
          </p:cNvSpPr>
          <p:nvPr/>
        </p:nvSpPr>
        <p:spPr bwMode="auto">
          <a:xfrm>
            <a:off x="6096000" y="3441700"/>
            <a:ext cx="1130300" cy="673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Finish</a:t>
            </a:r>
          </a:p>
        </p:txBody>
      </p:sp>
      <p:sp>
        <p:nvSpPr>
          <p:cNvPr id="425989" name="Oval 5"/>
          <p:cNvSpPr>
            <a:spLocks noChangeArrowheads="1"/>
          </p:cNvSpPr>
          <p:nvPr/>
        </p:nvSpPr>
        <p:spPr bwMode="auto">
          <a:xfrm>
            <a:off x="1301750" y="4533900"/>
            <a:ext cx="909638" cy="901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F</a:t>
            </a:r>
          </a:p>
          <a:p>
            <a:pPr algn="ctr"/>
            <a:r>
              <a:rPr lang="en-US" altLang="zh-TW">
                <a:ea typeface="新細明體" panose="02020500000000000000" pitchFamily="18" charset="-120"/>
              </a:rPr>
              <a:t>7.8</a:t>
            </a:r>
          </a:p>
        </p:txBody>
      </p:sp>
      <p:sp>
        <p:nvSpPr>
          <p:cNvPr id="425990" name="Oval 6"/>
          <p:cNvSpPr>
            <a:spLocks noChangeArrowheads="1"/>
          </p:cNvSpPr>
          <p:nvPr/>
        </p:nvSpPr>
        <p:spPr bwMode="auto">
          <a:xfrm>
            <a:off x="2444750" y="2552700"/>
            <a:ext cx="909638" cy="9017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ea typeface="新細明體" panose="02020500000000000000" pitchFamily="18" charset="-120"/>
              </a:rPr>
              <a:t>H</a:t>
            </a:r>
          </a:p>
          <a:p>
            <a:pPr algn="ctr"/>
            <a:r>
              <a:rPr lang="en-US" altLang="zh-TW">
                <a:ea typeface="新細明體" panose="02020500000000000000" pitchFamily="18" charset="-120"/>
              </a:rPr>
              <a:t>15</a:t>
            </a:r>
          </a:p>
        </p:txBody>
      </p:sp>
      <p:sp>
        <p:nvSpPr>
          <p:cNvPr id="425991" name="Line 7"/>
          <p:cNvSpPr>
            <a:spLocks noChangeShapeType="1"/>
          </p:cNvSpPr>
          <p:nvPr/>
        </p:nvSpPr>
        <p:spPr bwMode="auto">
          <a:xfrm>
            <a:off x="3359150" y="2901950"/>
            <a:ext cx="2965450" cy="6032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92" name="Line 8"/>
          <p:cNvSpPr>
            <a:spLocks noChangeShapeType="1"/>
          </p:cNvSpPr>
          <p:nvPr/>
        </p:nvSpPr>
        <p:spPr bwMode="auto">
          <a:xfrm flipV="1">
            <a:off x="2212975" y="4835525"/>
            <a:ext cx="2279650" cy="1460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93" name="Line 9"/>
          <p:cNvSpPr>
            <a:spLocks noChangeShapeType="1"/>
          </p:cNvSpPr>
          <p:nvPr/>
        </p:nvSpPr>
        <p:spPr bwMode="auto">
          <a:xfrm flipV="1">
            <a:off x="5413375" y="3997325"/>
            <a:ext cx="984250" cy="6794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5994" name="Rectangle 10"/>
          <p:cNvSpPr>
            <a:spLocks noChangeArrowheads="1"/>
          </p:cNvSpPr>
          <p:nvPr/>
        </p:nvSpPr>
        <p:spPr bwMode="auto">
          <a:xfrm>
            <a:off x="207963" y="3733800"/>
            <a:ext cx="543083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>
                <a:solidFill>
                  <a:srgbClr val="990000"/>
                </a:solidFill>
                <a:ea typeface="新細明體" panose="02020500000000000000" pitchFamily="18" charset="-120"/>
              </a:rPr>
              <a:t>(1-</a:t>
            </a:r>
            <a:r>
              <a:rPr lang="en-US" altLang="zh-TW">
                <a:solidFill>
                  <a:srgbClr val="990000"/>
                </a:solidFill>
                <a:ea typeface="新細明體" panose="02020500000000000000" pitchFamily="18" charset="-120"/>
              </a:rPr>
              <a:t>p)(original expected completion time)=(1-0.25)(20)=15</a:t>
            </a:r>
          </a:p>
        </p:txBody>
      </p:sp>
      <p:sp>
        <p:nvSpPr>
          <p:cNvPr id="425995" name="Rectangle 11"/>
          <p:cNvSpPr>
            <a:spLocks noChangeArrowheads="1"/>
          </p:cNvSpPr>
          <p:nvPr/>
        </p:nvSpPr>
        <p:spPr bwMode="auto">
          <a:xfrm>
            <a:off x="6257925" y="2970213"/>
            <a:ext cx="11223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>
                <a:ea typeface="新細明體" panose="02020500000000000000" pitchFamily="18" charset="-120"/>
              </a:rPr>
              <a:t>20+15=35</a:t>
            </a:r>
          </a:p>
        </p:txBody>
      </p:sp>
      <p:sp>
        <p:nvSpPr>
          <p:cNvPr id="425996" name="Rectangle 12"/>
          <p:cNvSpPr>
            <a:spLocks noChangeArrowheads="1"/>
          </p:cNvSpPr>
          <p:nvPr/>
        </p:nvSpPr>
        <p:spPr bwMode="auto">
          <a:xfrm>
            <a:off x="4251325" y="5243513"/>
            <a:ext cx="13541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>
                <a:ea typeface="新細明體" panose="02020500000000000000" pitchFamily="18" charset="-120"/>
              </a:rPr>
              <a:t>20+7.8=27.8</a:t>
            </a:r>
          </a:p>
        </p:txBody>
      </p:sp>
      <p:sp>
        <p:nvSpPr>
          <p:cNvPr id="425997" name="Rectangle 13"/>
          <p:cNvSpPr>
            <a:spLocks noChangeArrowheads="1"/>
          </p:cNvSpPr>
          <p:nvPr/>
        </p:nvSpPr>
        <p:spPr bwMode="auto">
          <a:xfrm>
            <a:off x="6229350" y="4130675"/>
            <a:ext cx="16637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zh-TW" altLang="en-US" sz="2400">
                <a:ea typeface="新細明體" panose="02020500000000000000" pitchFamily="18" charset="-120"/>
              </a:rPr>
              <a:t>27.8+9=36.</a:t>
            </a:r>
            <a:r>
              <a:rPr lang="zh-TW" altLang="en-US" sz="2400">
                <a:solidFill>
                  <a:schemeClr val="tx2"/>
                </a:solidFill>
                <a:ea typeface="新細明體" panose="02020500000000000000" pitchFamily="18" charset="-120"/>
              </a:rPr>
              <a:t>8</a:t>
            </a:r>
            <a:r>
              <a:rPr lang="zh-TW" altLang="en-US" sz="2400">
                <a:ea typeface="新細明體" panose="02020500000000000000" pitchFamily="18" charset="-120"/>
              </a:rPr>
              <a:t> </a:t>
            </a:r>
          </a:p>
        </p:txBody>
      </p:sp>
      <p:grpSp>
        <p:nvGrpSpPr>
          <p:cNvPr id="425998" name="Group 14"/>
          <p:cNvGrpSpPr>
            <a:grpSpLocks/>
          </p:cNvGrpSpPr>
          <p:nvPr/>
        </p:nvGrpSpPr>
        <p:grpSpPr bwMode="auto">
          <a:xfrm>
            <a:off x="6403975" y="2898775"/>
            <a:ext cx="911225" cy="530225"/>
            <a:chOff x="4034" y="1490"/>
            <a:chExt cx="574" cy="334"/>
          </a:xfrm>
        </p:grpSpPr>
        <p:sp>
          <p:nvSpPr>
            <p:cNvPr id="425999" name="Line 15"/>
            <p:cNvSpPr>
              <a:spLocks noChangeShapeType="1"/>
            </p:cNvSpPr>
            <p:nvPr/>
          </p:nvSpPr>
          <p:spPr bwMode="auto">
            <a:xfrm>
              <a:off x="4036" y="1492"/>
              <a:ext cx="572" cy="33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6000" name="Line 16"/>
            <p:cNvSpPr>
              <a:spLocks noChangeShapeType="1"/>
            </p:cNvSpPr>
            <p:nvPr/>
          </p:nvSpPr>
          <p:spPr bwMode="auto">
            <a:xfrm flipV="1">
              <a:off x="4034" y="1490"/>
              <a:ext cx="524" cy="332"/>
            </a:xfrm>
            <a:prstGeom prst="line">
              <a:avLst/>
            </a:prstGeom>
            <a:noFill/>
            <a:ln w="50800">
              <a:solidFill>
                <a:schemeClr val="tx1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6001" name="Rectangle 17"/>
          <p:cNvSpPr>
            <a:spLocks noChangeArrowheads="1"/>
          </p:cNvSpPr>
          <p:nvPr/>
        </p:nvSpPr>
        <p:spPr bwMode="auto">
          <a:xfrm>
            <a:off x="7537450" y="4148138"/>
            <a:ext cx="393700" cy="457200"/>
          </a:xfrm>
          <a:prstGeom prst="rect">
            <a:avLst/>
          </a:prstGeom>
          <a:solidFill>
            <a:srgbClr val="5550A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algn="ctr"/>
            <a:r>
              <a:rPr lang="zh-TW" altLang="en-US" sz="2400" b="1">
                <a:solidFill>
                  <a:srgbClr val="990000"/>
                </a:solidFill>
                <a:ea typeface="新細明體" panose="02020500000000000000" pitchFamily="18" charset="-120"/>
              </a:rPr>
              <a:t>.8</a:t>
            </a:r>
          </a:p>
        </p:txBody>
      </p:sp>
      <p:sp>
        <p:nvSpPr>
          <p:cNvPr id="426002" name="Arc 18"/>
          <p:cNvSpPr>
            <a:spLocks/>
          </p:cNvSpPr>
          <p:nvPr/>
        </p:nvSpPr>
        <p:spPr bwMode="auto">
          <a:xfrm rot="19920000">
            <a:off x="6629400" y="4800600"/>
            <a:ext cx="1381125" cy="914400"/>
          </a:xfrm>
          <a:custGeom>
            <a:avLst/>
            <a:gdLst>
              <a:gd name="G0" fmla="+- 125 0 0"/>
              <a:gd name="G1" fmla="+- 0 0 0"/>
              <a:gd name="G2" fmla="+- 21600 0 0"/>
              <a:gd name="T0" fmla="*/ 21725 w 21725"/>
              <a:gd name="T1" fmla="*/ 0 h 21600"/>
              <a:gd name="T2" fmla="*/ 0 w 21725"/>
              <a:gd name="T3" fmla="*/ 21600 h 21600"/>
              <a:gd name="T4" fmla="*/ 125 w 21725"/>
              <a:gd name="T5" fmla="*/ 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725" h="21600" fill="none" extrusionOk="0">
                <a:moveTo>
                  <a:pt x="21725" y="0"/>
                </a:moveTo>
                <a:cubicBezTo>
                  <a:pt x="21725" y="11929"/>
                  <a:pt x="12054" y="21600"/>
                  <a:pt x="125" y="21600"/>
                </a:cubicBezTo>
                <a:cubicBezTo>
                  <a:pt x="83" y="21600"/>
                  <a:pt x="41" y="21599"/>
                  <a:pt x="0" y="21599"/>
                </a:cubicBezTo>
              </a:path>
              <a:path w="21725" h="21600" stroke="0" extrusionOk="0">
                <a:moveTo>
                  <a:pt x="21725" y="0"/>
                </a:moveTo>
                <a:cubicBezTo>
                  <a:pt x="21725" y="11929"/>
                  <a:pt x="12054" y="21600"/>
                  <a:pt x="125" y="21600"/>
                </a:cubicBezTo>
                <a:cubicBezTo>
                  <a:pt x="83" y="21600"/>
                  <a:pt x="41" y="21599"/>
                  <a:pt x="0" y="21599"/>
                </a:cubicBezTo>
                <a:lnTo>
                  <a:pt x="125" y="0"/>
                </a:lnTo>
                <a:close/>
              </a:path>
            </a:pathLst>
          </a:custGeom>
          <a:noFill/>
          <a:ln w="25400" cap="rnd">
            <a:solidFill>
              <a:srgbClr val="990000"/>
            </a:solidFill>
            <a:prstDash val="sysDot"/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6003" name="Rectangle 19"/>
          <p:cNvSpPr>
            <a:spLocks noChangeArrowheads="1"/>
          </p:cNvSpPr>
          <p:nvPr/>
        </p:nvSpPr>
        <p:spPr bwMode="auto">
          <a:xfrm>
            <a:off x="2271713" y="5883275"/>
            <a:ext cx="555783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92075" tIns="46038" rIns="92075" bIns="46038">
            <a:spAutoFit/>
          </a:bodyPr>
          <a:lstStyle/>
          <a:p>
            <a:pPr eaLnBrk="0" hangingPunct="0"/>
            <a:r>
              <a:rPr lang="en-US" altLang="zh-TW" sz="2400">
                <a:solidFill>
                  <a:srgbClr val="990000"/>
                </a:solidFill>
                <a:ea typeface="新細明體" panose="02020500000000000000" pitchFamily="18" charset="-120"/>
              </a:rPr>
              <a:t>The remaining activities are expected to take </a:t>
            </a:r>
          </a:p>
          <a:p>
            <a:pPr eaLnBrk="0" hangingPunct="0"/>
            <a:r>
              <a:rPr lang="en-US" altLang="zh-TW" sz="2400">
                <a:solidFill>
                  <a:srgbClr val="990000"/>
                </a:solidFill>
                <a:ea typeface="新細明體" panose="02020500000000000000" pitchFamily="18" charset="-120"/>
              </a:rPr>
              <a:t>0.8 weeks longer than the deadline of 36 weeks.</a:t>
            </a:r>
          </a:p>
        </p:txBody>
      </p:sp>
      <p:sp>
        <p:nvSpPr>
          <p:cNvPr id="426004" name="Freeform 20"/>
          <p:cNvSpPr>
            <a:spLocks/>
          </p:cNvSpPr>
          <p:nvPr/>
        </p:nvSpPr>
        <p:spPr bwMode="auto">
          <a:xfrm>
            <a:off x="6019800" y="2286000"/>
            <a:ext cx="457200" cy="838200"/>
          </a:xfrm>
          <a:custGeom>
            <a:avLst/>
            <a:gdLst>
              <a:gd name="T0" fmla="*/ 144 w 288"/>
              <a:gd name="T1" fmla="*/ 720 h 720"/>
              <a:gd name="T2" fmla="*/ 0 w 288"/>
              <a:gd name="T3" fmla="*/ 720 h 720"/>
              <a:gd name="T4" fmla="*/ 0 w 288"/>
              <a:gd name="T5" fmla="*/ 240 h 720"/>
              <a:gd name="T6" fmla="*/ 288 w 288"/>
              <a:gd name="T7" fmla="*/ 0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" h="720">
                <a:moveTo>
                  <a:pt x="144" y="720"/>
                </a:moveTo>
                <a:lnTo>
                  <a:pt x="0" y="720"/>
                </a:lnTo>
                <a:lnTo>
                  <a:pt x="0" y="240"/>
                </a:lnTo>
                <a:lnTo>
                  <a:pt x="288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05" name="Freeform 21"/>
          <p:cNvSpPr>
            <a:spLocks/>
          </p:cNvSpPr>
          <p:nvPr/>
        </p:nvSpPr>
        <p:spPr bwMode="auto">
          <a:xfrm>
            <a:off x="2895600" y="3276600"/>
            <a:ext cx="2514600" cy="457200"/>
          </a:xfrm>
          <a:custGeom>
            <a:avLst/>
            <a:gdLst>
              <a:gd name="T0" fmla="*/ 1584 w 1584"/>
              <a:gd name="T1" fmla="*/ 288 h 288"/>
              <a:gd name="T2" fmla="*/ 1584 w 1584"/>
              <a:gd name="T3" fmla="*/ 192 h 288"/>
              <a:gd name="T4" fmla="*/ 0 w 1584"/>
              <a:gd name="T5" fmla="*/ 192 h 288"/>
              <a:gd name="T6" fmla="*/ 0 w 1584"/>
              <a:gd name="T7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584" h="288">
                <a:moveTo>
                  <a:pt x="1584" y="288"/>
                </a:moveTo>
                <a:lnTo>
                  <a:pt x="1584" y="192"/>
                </a:lnTo>
                <a:lnTo>
                  <a:pt x="0" y="192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CC3300"/>
            </a:solidFill>
            <a:prstDash val="solid"/>
            <a:round/>
            <a:headEnd type="none" w="sm" len="sm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26006" name="Rectangle 2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CAMPAIGN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 Completion Time Analysis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5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425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425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25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1" dur="500"/>
                                        <p:tgtEl>
                                          <p:spTgt spid="425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60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26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260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994" grpId="0" autoUpdateAnimBg="0"/>
      <p:bldP spid="425995" grpId="0" autoUpdateAnimBg="0"/>
      <p:bldP spid="425996" grpId="0" autoUpdateAnimBg="0"/>
      <p:bldP spid="425997" grpId="0" autoUpdateAnimBg="0"/>
      <p:bldP spid="426001" grpId="0" animBg="1" autoUpdateAnimBg="0"/>
      <p:bldP spid="426002" grpId="0" animBg="1"/>
      <p:bldP spid="426003" grpId="0" autoUpdateAnimBg="0"/>
      <p:bldP spid="426004" grpId="0" animBg="1"/>
      <p:bldP spid="426005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153193AB-7464-453D-ABC4-32D0A2696247}" type="slidenum">
              <a:rPr lang="zh-TW" altLang="en-US"/>
              <a:pPr/>
              <a:t>40</a:t>
            </a:fld>
            <a:endParaRPr lang="zh-TW" altLang="en-US"/>
          </a:p>
        </p:txBody>
      </p:sp>
      <p:graphicFrame>
        <p:nvGraphicFramePr>
          <p:cNvPr id="428034" name="Object 2"/>
          <p:cNvGraphicFramePr>
            <a:graphicFrameLocks/>
          </p:cNvGraphicFramePr>
          <p:nvPr/>
        </p:nvGraphicFramePr>
        <p:xfrm>
          <a:off x="285750" y="2127250"/>
          <a:ext cx="8629650" cy="4576763"/>
        </p:xfrm>
        <a:graphic>
          <a:graphicData uri="http://schemas.openxmlformats.org/presentationml/2006/ole">
            <p:oleObj spid="_x0000_s444428" name="Worksheet" r:id="rId4" imgW="8431560" imgH="4550400" progId="Excel.Sheet.8">
              <p:embed/>
            </p:oleObj>
          </a:graphicData>
        </a:graphic>
      </p:graphicFrame>
      <p:grpSp>
        <p:nvGrpSpPr>
          <p:cNvPr id="428035" name="Group 3"/>
          <p:cNvGrpSpPr>
            <a:grpSpLocks/>
          </p:cNvGrpSpPr>
          <p:nvPr/>
        </p:nvGrpSpPr>
        <p:grpSpPr bwMode="auto">
          <a:xfrm>
            <a:off x="-69850" y="2601913"/>
            <a:ext cx="6845300" cy="869950"/>
            <a:chOff x="-44" y="1639"/>
            <a:chExt cx="4312" cy="548"/>
          </a:xfrm>
        </p:grpSpPr>
        <p:sp>
          <p:nvSpPr>
            <p:cNvPr id="428036" name="AutoShape 4"/>
            <p:cNvSpPr>
              <a:spLocks noChangeArrowheads="1"/>
            </p:cNvSpPr>
            <p:nvPr/>
          </p:nvSpPr>
          <p:spPr bwMode="auto">
            <a:xfrm rot="1920000">
              <a:off x="-44" y="1907"/>
              <a:ext cx="4312" cy="280"/>
            </a:xfrm>
            <a:prstGeom prst="homePlate">
              <a:avLst>
                <a:gd name="adj" fmla="val 357979"/>
              </a:avLst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8037" name="Rectangle 5"/>
            <p:cNvSpPr>
              <a:spLocks noChangeArrowheads="1"/>
            </p:cNvSpPr>
            <p:nvPr/>
          </p:nvSpPr>
          <p:spPr bwMode="auto">
            <a:xfrm rot="1920000">
              <a:off x="69" y="1639"/>
              <a:ext cx="319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eaLnBrk="0" hangingPunct="0"/>
              <a:r>
                <a:rPr lang="en-US" altLang="zh-TW" b="1">
                  <a:solidFill>
                    <a:schemeClr val="accent2"/>
                  </a:solidFill>
                  <a:ea typeface="新細明體" panose="02020500000000000000" pitchFamily="18" charset="-120"/>
                </a:rPr>
                <a:t>Estimated work value to date=(13,000)(0.40)=$5,200</a:t>
              </a:r>
            </a:p>
          </p:txBody>
        </p:sp>
      </p:grpSp>
      <p:sp>
        <p:nvSpPr>
          <p:cNvPr id="428038" name="Arc 6"/>
          <p:cNvSpPr>
            <a:spLocks/>
          </p:cNvSpPr>
          <p:nvPr/>
        </p:nvSpPr>
        <p:spPr bwMode="auto">
          <a:xfrm rot="17940000">
            <a:off x="2813844" y="3702844"/>
            <a:ext cx="1249363" cy="1063625"/>
          </a:xfrm>
          <a:custGeom>
            <a:avLst/>
            <a:gdLst>
              <a:gd name="G0" fmla="+- 21329 0 0"/>
              <a:gd name="G1" fmla="+- 21600 0 0"/>
              <a:gd name="G2" fmla="+- 21600 0 0"/>
              <a:gd name="T0" fmla="*/ 0 w 27383"/>
              <a:gd name="T1" fmla="*/ 18187 h 21600"/>
              <a:gd name="T2" fmla="*/ 27383 w 27383"/>
              <a:gd name="T3" fmla="*/ 866 h 21600"/>
              <a:gd name="T4" fmla="*/ 21329 w 27383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383" h="21600" fill="none" extrusionOk="0">
                <a:moveTo>
                  <a:pt x="0" y="18187"/>
                </a:moveTo>
                <a:cubicBezTo>
                  <a:pt x="1677" y="7708"/>
                  <a:pt x="10717" y="0"/>
                  <a:pt x="21329" y="0"/>
                </a:cubicBezTo>
                <a:cubicBezTo>
                  <a:pt x="23377" y="0"/>
                  <a:pt x="25416" y="291"/>
                  <a:pt x="27383" y="865"/>
                </a:cubicBezTo>
              </a:path>
              <a:path w="27383" h="21600" stroke="0" extrusionOk="0">
                <a:moveTo>
                  <a:pt x="0" y="18187"/>
                </a:moveTo>
                <a:cubicBezTo>
                  <a:pt x="1677" y="7708"/>
                  <a:pt x="10717" y="0"/>
                  <a:pt x="21329" y="0"/>
                </a:cubicBezTo>
                <a:cubicBezTo>
                  <a:pt x="23377" y="0"/>
                  <a:pt x="25416" y="291"/>
                  <a:pt x="27383" y="865"/>
                </a:cubicBezTo>
                <a:lnTo>
                  <a:pt x="21329" y="21600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39" name="Arc 7"/>
          <p:cNvSpPr>
            <a:spLocks/>
          </p:cNvSpPr>
          <p:nvPr/>
        </p:nvSpPr>
        <p:spPr bwMode="auto">
          <a:xfrm rot="17940000">
            <a:off x="4348162" y="3951288"/>
            <a:ext cx="639763" cy="1176338"/>
          </a:xfrm>
          <a:custGeom>
            <a:avLst/>
            <a:gdLst>
              <a:gd name="G0" fmla="+- 21600 0 0"/>
              <a:gd name="G1" fmla="+- 21600 0 0"/>
              <a:gd name="G2" fmla="+- 21600 0 0"/>
              <a:gd name="T0" fmla="*/ 1088 w 27621"/>
              <a:gd name="T1" fmla="*/ 28370 h 28370"/>
              <a:gd name="T2" fmla="*/ 27621 w 27621"/>
              <a:gd name="T3" fmla="*/ 856 h 28370"/>
              <a:gd name="T4" fmla="*/ 21600 w 27621"/>
              <a:gd name="T5" fmla="*/ 21600 h 28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7621" h="28370" fill="none" extrusionOk="0">
                <a:moveTo>
                  <a:pt x="1088" y="28369"/>
                </a:moveTo>
                <a:cubicBezTo>
                  <a:pt x="367" y="26185"/>
                  <a:pt x="0" y="2390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637" y="0"/>
                  <a:pt x="25664" y="288"/>
                  <a:pt x="27620" y="856"/>
                </a:cubicBezTo>
              </a:path>
              <a:path w="27621" h="28370" stroke="0" extrusionOk="0">
                <a:moveTo>
                  <a:pt x="1088" y="28369"/>
                </a:moveTo>
                <a:cubicBezTo>
                  <a:pt x="367" y="26185"/>
                  <a:pt x="0" y="23900"/>
                  <a:pt x="0" y="21600"/>
                </a:cubicBezTo>
                <a:cubicBezTo>
                  <a:pt x="0" y="9670"/>
                  <a:pt x="9670" y="0"/>
                  <a:pt x="21600" y="0"/>
                </a:cubicBezTo>
                <a:cubicBezTo>
                  <a:pt x="23637" y="0"/>
                  <a:pt x="25664" y="288"/>
                  <a:pt x="27620" y="856"/>
                </a:cubicBezTo>
                <a:lnTo>
                  <a:pt x="21600" y="21600"/>
                </a:lnTo>
                <a:close/>
              </a:path>
            </a:pathLst>
          </a:custGeom>
          <a:noFill/>
          <a:ln w="12700" cap="rnd">
            <a:solidFill>
              <a:schemeClr val="accent2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28040" name="Group 8"/>
          <p:cNvGrpSpPr>
            <a:grpSpLocks/>
          </p:cNvGrpSpPr>
          <p:nvPr/>
        </p:nvGrpSpPr>
        <p:grpSpPr bwMode="auto">
          <a:xfrm>
            <a:off x="4338638" y="3348038"/>
            <a:ext cx="4408487" cy="635000"/>
            <a:chOff x="2733" y="2109"/>
            <a:chExt cx="2777" cy="400"/>
          </a:xfrm>
        </p:grpSpPr>
        <p:sp>
          <p:nvSpPr>
            <p:cNvPr id="428041" name="AutoShape 9"/>
            <p:cNvSpPr>
              <a:spLocks noChangeArrowheads="1"/>
            </p:cNvSpPr>
            <p:nvPr/>
          </p:nvSpPr>
          <p:spPr bwMode="auto">
            <a:xfrm rot="2040000">
              <a:off x="2733" y="2229"/>
              <a:ext cx="2777" cy="280"/>
            </a:xfrm>
            <a:prstGeom prst="homePlate">
              <a:avLst>
                <a:gd name="adj" fmla="val 330595"/>
              </a:avLst>
            </a:prstGeom>
            <a:solidFill>
              <a:srgbClr val="EAEAEA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8042" name="Rectangle 10"/>
            <p:cNvSpPr>
              <a:spLocks noChangeArrowheads="1"/>
            </p:cNvSpPr>
            <p:nvPr/>
          </p:nvSpPr>
          <p:spPr bwMode="auto">
            <a:xfrm rot="2040000">
              <a:off x="2879" y="2109"/>
              <a:ext cx="2091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>
              <a:spAutoFit/>
            </a:bodyPr>
            <a:lstStyle/>
            <a:p>
              <a:pPr algn="ctr" eaLnBrk="0" hangingPunct="0"/>
              <a:r>
                <a:rPr lang="en-US" altLang="zh-TW" b="1">
                  <a:solidFill>
                    <a:schemeClr val="accent2"/>
                  </a:solidFill>
                  <a:ea typeface="新細明體" panose="02020500000000000000" pitchFamily="18" charset="-120"/>
                </a:rPr>
                <a:t>Cost overrun = 5600 - 5200 = 400</a:t>
              </a:r>
            </a:p>
          </p:txBody>
        </p:sp>
      </p:grpSp>
      <p:sp>
        <p:nvSpPr>
          <p:cNvPr id="428043" name="Line 11"/>
          <p:cNvSpPr>
            <a:spLocks noChangeShapeType="1"/>
          </p:cNvSpPr>
          <p:nvPr/>
        </p:nvSpPr>
        <p:spPr bwMode="auto">
          <a:xfrm flipH="1" flipV="1">
            <a:off x="6403975" y="3813175"/>
            <a:ext cx="606425" cy="121602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44" name="Line 12"/>
          <p:cNvSpPr>
            <a:spLocks noChangeShapeType="1"/>
          </p:cNvSpPr>
          <p:nvPr/>
        </p:nvSpPr>
        <p:spPr bwMode="auto">
          <a:xfrm flipV="1">
            <a:off x="6632575" y="4114800"/>
            <a:ext cx="225425" cy="835025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stealth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28045" name="Rectangle 13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pPr eaLnBrk="0" hangingPunct="0"/>
            <a:r>
              <a:rPr lang="en-US" altLang="zh-TW" dirty="0" smtClean="0">
                <a:ea typeface="新細明體" panose="02020500000000000000" pitchFamily="18" charset="-120"/>
              </a:rPr>
              <a:t>CAMPAIGN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Project Cost Control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28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428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428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" dur="500"/>
                                        <p:tgtEl>
                                          <p:spTgt spid="428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28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8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8038" grpId="0" animBg="1"/>
      <p:bldP spid="428039" grpId="0" animBg="1"/>
      <p:bldP spid="428043" grpId="0" animBg="1"/>
      <p:bldP spid="428044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294967295"/>
          </p:nvPr>
        </p:nvSpPr>
        <p:spPr>
          <a:xfrm>
            <a:off x="6553200" y="6248400"/>
            <a:ext cx="1905000" cy="457200"/>
          </a:xfrm>
        </p:spPr>
        <p:txBody>
          <a:bodyPr/>
          <a:lstStyle/>
          <a:p>
            <a:fld id="{76B3D03C-66E7-47F4-948A-49D7DABDEEC4}" type="slidenum">
              <a:rPr lang="zh-TW" altLang="en-US"/>
              <a:pPr/>
              <a:t>41</a:t>
            </a:fld>
            <a:endParaRPr lang="zh-TW" altLang="en-US"/>
          </a:p>
        </p:txBody>
      </p:sp>
      <p:sp>
        <p:nvSpPr>
          <p:cNvPr id="430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>
                <a:ea typeface="新細明體" panose="02020500000000000000" pitchFamily="18" charset="-120"/>
              </a:rPr>
              <a:t>CAMPAIGN </a:t>
            </a:r>
            <a:r>
              <a:rPr lang="en-US" altLang="zh-TW" dirty="0">
                <a:ea typeface="新細明體" panose="02020500000000000000" pitchFamily="18" charset="-120"/>
              </a:rPr>
              <a:t>–</a:t>
            </a:r>
            <a:br>
              <a:rPr lang="en-US" altLang="zh-TW" dirty="0">
                <a:ea typeface="新細明體" panose="02020500000000000000" pitchFamily="18" charset="-120"/>
              </a:rPr>
            </a:br>
            <a:r>
              <a:rPr lang="en-US" altLang="zh-TW" dirty="0">
                <a:ea typeface="新細明體" panose="02020500000000000000" pitchFamily="18" charset="-120"/>
              </a:rPr>
              <a:t>Results Summary</a:t>
            </a:r>
          </a:p>
        </p:txBody>
      </p:sp>
      <p:sp>
        <p:nvSpPr>
          <p:cNvPr id="430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4343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The project is currently .8 weeks behind schedule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There is a cost over-run of $3900.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The remaining completion time for uncompleted work packages is: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Work package F: 7.8 weeks,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Work package H: 15 weeks,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Work package I:    9 weeks.</a:t>
            </a:r>
          </a:p>
          <a:p>
            <a:pPr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Cost over-run is observed in 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Work package F:  $400,</a:t>
            </a:r>
          </a:p>
          <a:p>
            <a:pPr lvl="1">
              <a:lnSpc>
                <a:spcPct val="90000"/>
              </a:lnSpc>
            </a:pPr>
            <a:r>
              <a:rPr lang="en-US" altLang="zh-TW" dirty="0">
                <a:ea typeface="新細明體" panose="02020500000000000000" pitchFamily="18" charset="-120"/>
              </a:rPr>
              <a:t>Work package H:  $500.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6105</TotalTime>
  <Words>1754</Words>
  <Application>Microsoft Office PowerPoint</Application>
  <PresentationFormat>On-screen Show (4:3)</PresentationFormat>
  <Paragraphs>452</Paragraphs>
  <Slides>41</Slides>
  <Notes>33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Default Design</vt:lpstr>
      <vt:lpstr>Bitmap Image</vt:lpstr>
      <vt:lpstr>Slide</vt:lpstr>
      <vt:lpstr>Worksheet</vt:lpstr>
      <vt:lpstr>Quick Recap</vt:lpstr>
      <vt:lpstr>Control Project Cost</vt:lpstr>
      <vt:lpstr>Cost Analysis Using the Expected Value Approach</vt:lpstr>
      <vt:lpstr>XYZ. COMPUTERS -  Cost analysis using probabilities</vt:lpstr>
      <vt:lpstr>XYZ. COMPUTERS -  Cost analysis using probabilities</vt:lpstr>
      <vt:lpstr>XYZ. COMPUTERS -  Cost analysis using probabilities</vt:lpstr>
      <vt:lpstr>XYZ. COMPUTERS -  Cost analysis using probabilities</vt:lpstr>
      <vt:lpstr>XYZ. COMPUTERS -  Cost analysis using probabilities</vt:lpstr>
      <vt:lpstr>XYZ. COMPUTERS -  Cost analysis using probabilities</vt:lpstr>
      <vt:lpstr>XYZ. COMPUTERS -  Cost analysis using probabilities</vt:lpstr>
      <vt:lpstr>Cost Analyses Using  The Critical Path Method (CPM)</vt:lpstr>
      <vt:lpstr>Crash time/Crash cost</vt:lpstr>
      <vt:lpstr>Crash time/Crash cost –  The  Linearity Assumption</vt:lpstr>
      <vt:lpstr>A demonstration  of the Linearity Assumption</vt:lpstr>
      <vt:lpstr>Crash time/ Crash cost - The  Linearity Assumption</vt:lpstr>
      <vt:lpstr>Crashing activities –  Meeting a Deadline at Minimum Cost</vt:lpstr>
      <vt:lpstr>XYZ Restaurants –  Meeting a Deadline at Minimum Cost</vt:lpstr>
      <vt:lpstr>XYZ Restaurants –</vt:lpstr>
      <vt:lpstr>XYZ Restaurants – Network presentation</vt:lpstr>
      <vt:lpstr>XYZ Restaurants – Marginal costs</vt:lpstr>
      <vt:lpstr>XYZ Restaurants – Heuristic Solution</vt:lpstr>
      <vt:lpstr>XYZ Restaurants – Linear Programming</vt:lpstr>
      <vt:lpstr>XYZ Restaurants – Linear Programming</vt:lpstr>
      <vt:lpstr>Linear Programming</vt:lpstr>
      <vt:lpstr>Linear Programming</vt:lpstr>
      <vt:lpstr>Linear Programming</vt:lpstr>
      <vt:lpstr>XYZ Restaurants – Deadline Spreadsheet</vt:lpstr>
      <vt:lpstr>XYZ Restaurants – Operating within a fixed budget</vt:lpstr>
      <vt:lpstr>XYZ Restaurants – Operating within a fixed budget</vt:lpstr>
      <vt:lpstr>XYZ Restaurants – Budget Spreadsheet</vt:lpstr>
      <vt:lpstr>PERT/COST</vt:lpstr>
      <vt:lpstr>Work Package - Assumptions</vt:lpstr>
      <vt:lpstr>Monitoring Project progress</vt:lpstr>
      <vt:lpstr>Monitoring Project progress</vt:lpstr>
      <vt:lpstr>Monitoring Project Progress –  Corrective Actions</vt:lpstr>
      <vt:lpstr>Monitoring Project Progress –  Corrective Actions</vt:lpstr>
      <vt:lpstr>Election CAMPAIGN</vt:lpstr>
      <vt:lpstr>   CAMPAIGN –  Status Report</vt:lpstr>
      <vt:lpstr>CAMPAIGN –  Completion Time Analysis </vt:lpstr>
      <vt:lpstr>CAMPAIGN – Project Cost Control</vt:lpstr>
      <vt:lpstr>CAMPAIGN – Results 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Scheduling</dc:title>
  <dc:creator>Hateem</dc:creator>
  <cp:lastModifiedBy>NTS</cp:lastModifiedBy>
  <cp:revision>118</cp:revision>
  <dcterms:created xsi:type="dcterms:W3CDTF">1997-10-03T19:57:56Z</dcterms:created>
  <dcterms:modified xsi:type="dcterms:W3CDTF">2013-06-14T13:13:07Z</dcterms:modified>
</cp:coreProperties>
</file>