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58"/>
  </p:notesMasterIdLst>
  <p:handoutMasterIdLst>
    <p:handoutMasterId r:id="rId59"/>
  </p:handoutMasterIdLst>
  <p:sldIdLst>
    <p:sldId id="426" r:id="rId2"/>
    <p:sldId id="256" r:id="rId3"/>
    <p:sldId id="334" r:id="rId4"/>
    <p:sldId id="401" r:id="rId5"/>
    <p:sldId id="394" r:id="rId6"/>
    <p:sldId id="402" r:id="rId7"/>
    <p:sldId id="395" r:id="rId8"/>
    <p:sldId id="403" r:id="rId9"/>
    <p:sldId id="351" r:id="rId10"/>
    <p:sldId id="352" r:id="rId11"/>
    <p:sldId id="361" r:id="rId12"/>
    <p:sldId id="357" r:id="rId13"/>
    <p:sldId id="353" r:id="rId14"/>
    <p:sldId id="360" r:id="rId15"/>
    <p:sldId id="359" r:id="rId16"/>
    <p:sldId id="354" r:id="rId17"/>
    <p:sldId id="380" r:id="rId18"/>
    <p:sldId id="355" r:id="rId19"/>
    <p:sldId id="356" r:id="rId20"/>
    <p:sldId id="362" r:id="rId21"/>
    <p:sldId id="381" r:id="rId22"/>
    <p:sldId id="358" r:id="rId23"/>
    <p:sldId id="363" r:id="rId24"/>
    <p:sldId id="382" r:id="rId25"/>
    <p:sldId id="364" r:id="rId26"/>
    <p:sldId id="365" r:id="rId27"/>
    <p:sldId id="366" r:id="rId28"/>
    <p:sldId id="367" r:id="rId29"/>
    <p:sldId id="368" r:id="rId30"/>
    <p:sldId id="383" r:id="rId31"/>
    <p:sldId id="369" r:id="rId32"/>
    <p:sldId id="370" r:id="rId33"/>
    <p:sldId id="371" r:id="rId34"/>
    <p:sldId id="384" r:id="rId35"/>
    <p:sldId id="374" r:id="rId36"/>
    <p:sldId id="375" r:id="rId37"/>
    <p:sldId id="376" r:id="rId38"/>
    <p:sldId id="377" r:id="rId39"/>
    <p:sldId id="378" r:id="rId40"/>
    <p:sldId id="372" r:id="rId41"/>
    <p:sldId id="385" r:id="rId42"/>
    <p:sldId id="373" r:id="rId43"/>
    <p:sldId id="387" r:id="rId44"/>
    <p:sldId id="386" r:id="rId45"/>
    <p:sldId id="388" r:id="rId46"/>
    <p:sldId id="437" r:id="rId47"/>
    <p:sldId id="427" r:id="rId48"/>
    <p:sldId id="428" r:id="rId49"/>
    <p:sldId id="429" r:id="rId50"/>
    <p:sldId id="430" r:id="rId51"/>
    <p:sldId id="431" r:id="rId52"/>
    <p:sldId id="432" r:id="rId53"/>
    <p:sldId id="433" r:id="rId54"/>
    <p:sldId id="434" r:id="rId55"/>
    <p:sldId id="435" r:id="rId56"/>
    <p:sldId id="436" r:id="rId5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8000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2500" autoAdjust="0"/>
    <p:restoredTop sz="89765" autoAdjust="0"/>
  </p:normalViewPr>
  <p:slideViewPr>
    <p:cSldViewPr>
      <p:cViewPr varScale="1">
        <p:scale>
          <a:sx n="65" d="100"/>
          <a:sy n="65" d="100"/>
        </p:scale>
        <p:origin x="-166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0592AF5-CAC8-4FD3-ACC1-14793C149F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0770887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22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5223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22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E67363AE-A3E1-4416-8BF6-1A920BA00BA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72175787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28BCDB-7EF0-4068-AF48-7D3C69243852}" type="slidenum">
              <a:rPr lang="en-GB" smtClean="0"/>
              <a:pPr/>
              <a:t>2</a:t>
            </a:fld>
            <a:endParaRPr lang="en-GB" smtClean="0"/>
          </a:p>
        </p:txBody>
      </p:sp>
      <p:sp>
        <p:nvSpPr>
          <p:cNvPr id="16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="" xmlns:p14="http://schemas.microsoft.com/office/powerpoint/2010/main" val="30725035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71" name="Rectangle 19"/>
          <p:cNvSpPr>
            <a:spLocks noGrp="1" noChangeArrowheads="1"/>
          </p:cNvSpPr>
          <p:nvPr>
            <p:ph type="ctrTitle"/>
          </p:nvPr>
        </p:nvSpPr>
        <p:spPr>
          <a:xfrm>
            <a:off x="2971800" y="1828800"/>
            <a:ext cx="6019800" cy="2209800"/>
          </a:xfrm>
        </p:spPr>
        <p:txBody>
          <a:bodyPr/>
          <a:lstStyle>
            <a:lvl1pPr>
              <a:defRPr sz="50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9172" name="Rectangle 20"/>
          <p:cNvSpPr>
            <a:spLocks noGrp="1" noChangeArrowheads="1"/>
          </p:cNvSpPr>
          <p:nvPr>
            <p:ph type="subTitle" idx="1"/>
          </p:nvPr>
        </p:nvSpPr>
        <p:spPr>
          <a:xfrm>
            <a:off x="2971800" y="4267200"/>
            <a:ext cx="6019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400"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2900" indent="-342900" algn="just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1pPr>
            <a:lvl2pPr marL="742950" indent="-285750" algn="just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2pPr>
            <a:lvl3pPr marL="1143000" indent="-228600" algn="just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3pPr>
            <a:lvl4pPr marL="1600200" indent="-228600" algn="just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4pPr>
            <a:lvl5pPr marL="2057400" indent="-228600" algn="just">
              <a:buClr>
                <a:schemeClr val="tx1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4E0BD87-E562-4700-B394-6DA446413C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D65EEA-3A8A-45C3-9398-9959B3BE9F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4038600" cy="3886200"/>
          </a:xfrm>
        </p:spPr>
        <p:txBody>
          <a:bodyPr/>
          <a:lstStyle>
            <a:lvl1pPr marL="342900" indent="-342900">
              <a:buClr>
                <a:schemeClr val="tx1"/>
              </a:buClr>
              <a:buFont typeface="Wingdings" panose="05000000000000000000" pitchFamily="2" charset="2"/>
              <a:buChar char="§"/>
              <a:defRPr sz="2400"/>
            </a:lvl1pPr>
            <a:lvl2pPr marL="742950" indent="-285750">
              <a:buClr>
                <a:schemeClr val="tx1"/>
              </a:buClr>
              <a:buFont typeface="Wingdings" panose="05000000000000000000" pitchFamily="2" charset="2"/>
              <a:buChar char="§"/>
              <a:defRPr sz="2400"/>
            </a:lvl2pPr>
            <a:lvl3pPr marL="11430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2400"/>
            </a:lvl3pPr>
            <a:lvl4pPr marL="16002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2400"/>
            </a:lvl4pPr>
            <a:lvl5pPr marL="2057400" indent="-228600">
              <a:buClr>
                <a:schemeClr val="tx1"/>
              </a:buClr>
              <a:buFont typeface="Wingdings" panose="05000000000000000000" pitchFamily="2" charset="2"/>
              <a:buChar char="§"/>
              <a:defRPr sz="2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4038600" cy="3886200"/>
          </a:xfrm>
        </p:spPr>
        <p:txBody>
          <a:bodyPr/>
          <a:lstStyle>
            <a:lvl1pPr marL="342900" indent="-342900" algn="l">
              <a:buClr>
                <a:schemeClr val="tx1"/>
              </a:buClr>
              <a:buFont typeface="Wingdings" panose="05000000000000000000" pitchFamily="2" charset="2"/>
              <a:buChar char="§"/>
              <a:defRPr sz="2800"/>
            </a:lvl1pPr>
            <a:lvl2pPr marL="742950" indent="-285750" algn="l">
              <a:buClr>
                <a:schemeClr val="tx1"/>
              </a:buClr>
              <a:buFont typeface="Wingdings" panose="05000000000000000000" pitchFamily="2" charset="2"/>
              <a:buChar char="§"/>
              <a:defRPr sz="2400"/>
            </a:lvl2pPr>
            <a:lvl3pPr marL="1143000" indent="-228600" algn="l">
              <a:buClr>
                <a:schemeClr val="tx1"/>
              </a:buClr>
              <a:buFont typeface="Wingdings" panose="05000000000000000000" pitchFamily="2" charset="2"/>
              <a:buChar char="§"/>
              <a:defRPr sz="2000"/>
            </a:lvl3pPr>
            <a:lvl4pPr marL="1600200" indent="-228600" algn="l">
              <a:buClr>
                <a:schemeClr val="tx1"/>
              </a:buClr>
              <a:buFont typeface="Wingdings" panose="05000000000000000000" pitchFamily="2" charset="2"/>
              <a:buChar char="§"/>
              <a:defRPr sz="1800"/>
            </a:lvl4pPr>
            <a:lvl5pPr marL="2057400" indent="-228600" algn="l">
              <a:buClr>
                <a:schemeClr val="tx1"/>
              </a:buClr>
              <a:buFont typeface="Wingdings" panose="05000000000000000000" pitchFamily="2" charset="2"/>
              <a:buChar char="§"/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65B7E0-8579-400C-B906-E6806C2CBCB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4E1DFD-9720-48A7-BE87-1E6BB1E162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9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1E0EE7-68F0-426E-82D5-2EE9D6FAA3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00F038-61D3-4D6C-B3DB-7818C82F0C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365BF2-83E6-45BB-A47D-6C4F04D2B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2FC05B5-3741-4F7A-A761-1A6DF972BD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5D6ABC-3B5A-42B1-B66F-0163047D5F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457200"/>
            <a:ext cx="20574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457200"/>
            <a:ext cx="60198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A319F4-E559-489C-91A7-3B830BC32C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 Black" pitchFamily="34" charset="0"/>
              </a:defRPr>
            </a:lvl1pPr>
          </a:lstStyle>
          <a:p>
            <a:pPr>
              <a:defRPr/>
            </a:pPr>
            <a:fld id="{B0729C1D-6A56-4C33-A56F-9C26C289D79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1028" name="Group 4"/>
          <p:cNvGrpSpPr>
            <a:grpSpLocks/>
          </p:cNvGrpSpPr>
          <p:nvPr/>
        </p:nvGrpSpPr>
        <p:grpSpPr bwMode="auto">
          <a:xfrm>
            <a:off x="0" y="0"/>
            <a:ext cx="9144000" cy="546100"/>
            <a:chOff x="0" y="0"/>
            <a:chExt cx="5760" cy="344"/>
          </a:xfrm>
        </p:grpSpPr>
        <p:sp>
          <p:nvSpPr>
            <p:cNvPr id="48133" name="Rectangle 5"/>
            <p:cNvSpPr>
              <a:spLocks noChangeArrowheads="1"/>
            </p:cNvSpPr>
            <p:nvPr/>
          </p:nvSpPr>
          <p:spPr bwMode="auto">
            <a:xfrm>
              <a:off x="0" y="0"/>
              <a:ext cx="180" cy="336"/>
            </a:xfrm>
            <a:prstGeom prst="rect">
              <a:avLst/>
            </a:prstGeom>
            <a:gradFill rotWithShape="0">
              <a:gsLst>
                <a:gs pos="0">
                  <a:schemeClr val="folHlink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>
                <a:defRPr/>
              </a:pPr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48134" name="Rectangle 6"/>
            <p:cNvSpPr>
              <a:spLocks noChangeArrowheads="1"/>
            </p:cNvSpPr>
            <p:nvPr/>
          </p:nvSpPr>
          <p:spPr bwMode="auto">
            <a:xfrm>
              <a:off x="260" y="85"/>
              <a:ext cx="5500" cy="173"/>
            </a:xfrm>
            <a:prstGeom prst="rect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48135" name="Rectangle 7"/>
            <p:cNvSpPr>
              <a:spLocks noChangeArrowheads="1"/>
            </p:cNvSpPr>
            <p:nvPr/>
          </p:nvSpPr>
          <p:spPr bwMode="auto">
            <a:xfrm>
              <a:off x="258" y="85"/>
              <a:ext cx="87" cy="89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hlink"/>
                </a:solidFill>
              </a:endParaRPr>
            </a:p>
          </p:txBody>
        </p:sp>
        <p:sp>
          <p:nvSpPr>
            <p:cNvPr id="48136" name="Rectangle 8"/>
            <p:cNvSpPr>
              <a:spLocks noChangeArrowheads="1"/>
            </p:cNvSpPr>
            <p:nvPr/>
          </p:nvSpPr>
          <p:spPr bwMode="auto">
            <a:xfrm>
              <a:off x="345" y="0"/>
              <a:ext cx="88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hlink"/>
                </a:solidFill>
              </a:endParaRPr>
            </a:p>
          </p:txBody>
        </p:sp>
        <p:sp>
          <p:nvSpPr>
            <p:cNvPr id="48137" name="Rectangle 9"/>
            <p:cNvSpPr>
              <a:spLocks noChangeArrowheads="1"/>
            </p:cNvSpPr>
            <p:nvPr/>
          </p:nvSpPr>
          <p:spPr bwMode="auto">
            <a:xfrm>
              <a:off x="345" y="85"/>
              <a:ext cx="88" cy="89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8138" name="Rectangle 10"/>
            <p:cNvSpPr>
              <a:spLocks noChangeArrowheads="1"/>
            </p:cNvSpPr>
            <p:nvPr/>
          </p:nvSpPr>
          <p:spPr bwMode="auto">
            <a:xfrm>
              <a:off x="173" y="173"/>
              <a:ext cx="86" cy="87"/>
            </a:xfrm>
            <a:prstGeom prst="rect">
              <a:avLst/>
            </a:prstGeom>
            <a:solidFill>
              <a:schemeClr val="folHlink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hlink"/>
                </a:solidFill>
              </a:endParaRPr>
            </a:p>
          </p:txBody>
        </p:sp>
        <p:sp>
          <p:nvSpPr>
            <p:cNvPr id="48139" name="Rectangle 11"/>
            <p:cNvSpPr>
              <a:spLocks noChangeArrowheads="1"/>
            </p:cNvSpPr>
            <p:nvPr/>
          </p:nvSpPr>
          <p:spPr bwMode="auto">
            <a:xfrm>
              <a:off x="83" y="86"/>
              <a:ext cx="89" cy="87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 sz="2400">
                <a:latin typeface="Times New Roman" pitchFamily="18" charset="0"/>
              </a:endParaRPr>
            </a:p>
          </p:txBody>
        </p:sp>
        <p:sp>
          <p:nvSpPr>
            <p:cNvPr id="48140" name="Rectangle 12"/>
            <p:cNvSpPr>
              <a:spLocks noChangeArrowheads="1"/>
            </p:cNvSpPr>
            <p:nvPr/>
          </p:nvSpPr>
          <p:spPr bwMode="auto">
            <a:xfrm>
              <a:off x="258" y="171"/>
              <a:ext cx="87" cy="87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accent2"/>
                </a:solidFill>
              </a:endParaRPr>
            </a:p>
          </p:txBody>
        </p:sp>
        <p:sp>
          <p:nvSpPr>
            <p:cNvPr id="48141" name="Rectangle 13"/>
            <p:cNvSpPr>
              <a:spLocks noChangeArrowheads="1"/>
            </p:cNvSpPr>
            <p:nvPr/>
          </p:nvSpPr>
          <p:spPr bwMode="auto">
            <a:xfrm>
              <a:off x="173" y="258"/>
              <a:ext cx="86" cy="8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GB">
                <a:solidFill>
                  <a:schemeClr val="accent2"/>
                </a:solidFill>
              </a:endParaRPr>
            </a:p>
          </p:txBody>
        </p:sp>
      </p:grpSp>
      <p:sp>
        <p:nvSpPr>
          <p:cNvPr id="1029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457200"/>
            <a:ext cx="82296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0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81200"/>
            <a:ext cx="82296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8144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75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0000"/>
        <a:buFont typeface="Wingdings" pitchFamily="2" charset="2"/>
        <a:buChar char="¨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SzPct val="65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¨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../2012/9.%20Change%20Management/Change%20Request%20Form.doc" TargetMode="External"/><Relationship Id="rId2" Type="http://schemas.openxmlformats.org/officeDocument/2006/relationships/hyperlink" Target="../2012/9.%20Change%20Management/Sample%20Change%20Request%20Form.doc" TargetMode="Externa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../2012/9.%20Change%20Management/Task%20Contract.doc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ctrTitle"/>
          </p:nvPr>
        </p:nvSpPr>
        <p:spPr>
          <a:xfrm>
            <a:off x="3028950" y="2600325"/>
            <a:ext cx="3600450" cy="85725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3000" b="1" dirty="0">
                <a:latin typeface="Arial" panose="020B0604020202020204" pitchFamily="34" charset="0"/>
                <a:cs typeface="Arial" panose="020B0604020202020204" pitchFamily="34" charset="0"/>
              </a:rPr>
              <a:t>Quick Recap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2619375" y="6248400"/>
            <a:ext cx="4419600" cy="793751"/>
          </a:xfrm>
          <a:prstGeom prst="rect">
            <a:avLst/>
          </a:prstGeom>
        </p:spPr>
        <p:txBody>
          <a:bodyPr/>
          <a:lstStyle/>
          <a:p>
            <a:pPr algn="ctr" eaLnBrk="0" hangingPunct="0">
              <a:defRPr/>
            </a:pPr>
            <a:r>
              <a:rPr lang="en-GB" dirty="0">
                <a:solidFill>
                  <a:srgbClr val="000000"/>
                </a:solidFill>
                <a:latin typeface="Times New Roman" panose="02020603050405020304" pitchFamily="18" charset="0"/>
              </a:rPr>
              <a:t>Monitoring and Controlling </a:t>
            </a:r>
          </a:p>
        </p:txBody>
      </p:sp>
    </p:spTree>
    <p:extLst>
      <p:ext uri="{BB962C8B-B14F-4D97-AF65-F5344CB8AC3E}">
        <p14:creationId xmlns="" xmlns:p14="http://schemas.microsoft.com/office/powerpoint/2010/main" val="81082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3812" y="2743200"/>
            <a:ext cx="9525000" cy="2133600"/>
          </a:xfrm>
        </p:spPr>
        <p:txBody>
          <a:bodyPr/>
          <a:lstStyle/>
          <a:p>
            <a:pPr eaLnBrk="1" hangingPunct="1"/>
            <a:r>
              <a:rPr lang="en-US" sz="2400" b="1" dirty="0"/>
              <a:t>Lesson 11: Monitoring and Controlling Project Work</a:t>
            </a:r>
            <a:br>
              <a:rPr lang="en-US" sz="2400" b="1" dirty="0"/>
            </a:br>
            <a:r>
              <a:rPr lang="en-US" sz="2400" dirty="0"/>
              <a:t>Topic 11A: Identify the Monitor and Control Project Work Process</a:t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Topic 11B: Develop an Integrated Change Control System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Topic 11C: Utilize the Integrated Change Control System</a:t>
            </a:r>
            <a:br>
              <a:rPr lang="en-US" sz="2400" dirty="0">
                <a:solidFill>
                  <a:srgbClr val="FF0000"/>
                </a:solidFill>
              </a:rPr>
            </a:br>
            <a:r>
              <a:rPr lang="en-US" sz="2400" dirty="0">
                <a:solidFill>
                  <a:srgbClr val="FF0000"/>
                </a:solidFill>
              </a:rPr>
              <a:t>Topic 11D: Review Deliverables and Work Results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dirty="0">
                <a:solidFill>
                  <a:srgbClr val="FF0000"/>
                </a:solidFill>
              </a:rPr>
              <a:t>Topic 11E: Control the Project Scope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0" y="2438400"/>
            <a:ext cx="8991600" cy="1981200"/>
          </a:xfrm>
        </p:spPr>
        <p:txBody>
          <a:bodyPr/>
          <a:lstStyle/>
          <a:p>
            <a:r>
              <a:rPr lang="en-US" sz="4000" dirty="0" smtClean="0"/>
              <a:t>		   “Change Control”</a:t>
            </a:r>
            <a:br>
              <a:rPr lang="en-US" sz="4000" dirty="0" smtClean="0"/>
            </a:br>
            <a:r>
              <a:rPr lang="en-US" sz="4000" dirty="0"/>
              <a:t/>
            </a:r>
            <a:br>
              <a:rPr lang="en-US" sz="4000" dirty="0"/>
            </a:b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3200" dirty="0" smtClean="0"/>
              <a:t>      		 </a:t>
            </a:r>
            <a:br>
              <a:rPr lang="en-US" sz="3200" dirty="0" smtClean="0"/>
            </a:br>
            <a:r>
              <a:rPr lang="en-US" sz="3200" dirty="0" smtClean="0"/>
              <a:t>   </a:t>
            </a:r>
            <a:r>
              <a:rPr lang="en-US" sz="2400" dirty="0" smtClean="0"/>
              <a:t>System for Implementing Monitoring and Controlling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C64422C-311E-4B03-97AF-00E89437843C}" type="slidenum">
              <a:rPr lang="en-US" smtClean="0"/>
              <a:pPr/>
              <a:t>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CAB considerations for each change (prior to </a:t>
            </a:r>
            <a:r>
              <a:rPr lang="en-US" dirty="0" err="1"/>
              <a:t>authorisation</a:t>
            </a:r>
            <a:r>
              <a:rPr lang="en-US" dirty="0" smtClean="0"/>
              <a:t>) [2]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US" sz="2400" dirty="0" smtClean="0"/>
              <a:t>The </a:t>
            </a:r>
            <a:r>
              <a:rPr lang="en-US" sz="2400" dirty="0"/>
              <a:t>impact on non-IT infrastructures within the </a:t>
            </a:r>
            <a:r>
              <a:rPr lang="en-US" sz="2400" dirty="0" err="1"/>
              <a:t>organisation</a:t>
            </a:r>
            <a:r>
              <a:rPr lang="en-US" sz="2400" dirty="0"/>
              <a:t> </a:t>
            </a:r>
          </a:p>
          <a:p>
            <a:pPr algn="l"/>
            <a:r>
              <a:rPr lang="en-US" sz="2400" dirty="0" smtClean="0"/>
              <a:t>Effect/risk/impact </a:t>
            </a:r>
            <a:r>
              <a:rPr lang="en-US" sz="2400" dirty="0"/>
              <a:t>of not implementing the change </a:t>
            </a:r>
          </a:p>
          <a:p>
            <a:pPr algn="l"/>
            <a:r>
              <a:rPr lang="en-US" sz="2400" dirty="0" smtClean="0"/>
              <a:t>Technical </a:t>
            </a:r>
            <a:r>
              <a:rPr lang="en-US" sz="2400" dirty="0"/>
              <a:t>capability and technical approval </a:t>
            </a:r>
          </a:p>
          <a:p>
            <a:pPr algn="l"/>
            <a:r>
              <a:rPr lang="en-GB" sz="2400" dirty="0" smtClean="0"/>
              <a:t>Financial </a:t>
            </a:r>
            <a:r>
              <a:rPr lang="en-GB" sz="2400" dirty="0"/>
              <a:t>approval (if required) </a:t>
            </a:r>
          </a:p>
          <a:p>
            <a:pPr algn="l"/>
            <a:r>
              <a:rPr lang="en-US" sz="2400" dirty="0" smtClean="0"/>
              <a:t>Third </a:t>
            </a:r>
            <a:r>
              <a:rPr lang="en-US" sz="2400" dirty="0"/>
              <a:t>party/supplier involvement in the implementation of the change </a:t>
            </a:r>
          </a:p>
          <a:p>
            <a:pPr algn="l"/>
            <a:r>
              <a:rPr lang="en-GB" sz="2400" dirty="0" smtClean="0"/>
              <a:t>Business </a:t>
            </a:r>
            <a:r>
              <a:rPr lang="en-GB" sz="2400" dirty="0"/>
              <a:t>approval (if required) </a:t>
            </a:r>
          </a:p>
          <a:p>
            <a:pPr algn="l"/>
            <a:r>
              <a:rPr lang="en-US" sz="2400" dirty="0" smtClean="0"/>
              <a:t>Review/assessment </a:t>
            </a:r>
            <a:r>
              <a:rPr lang="en-US" sz="2400" dirty="0"/>
              <a:t>of the change priority</a:t>
            </a:r>
            <a:endParaRPr lang="en-GB" sz="2400" dirty="0"/>
          </a:p>
          <a:p>
            <a:pPr algn="l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E0BD87-E562-4700-B394-6DA446413C7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1805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E0BD87-E562-4700-B394-6DA446413C76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150" y="466725"/>
            <a:ext cx="8267700" cy="592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4420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9062"/>
            <a:ext cx="8229600" cy="1371600"/>
          </a:xfrm>
        </p:spPr>
        <p:txBody>
          <a:bodyPr/>
          <a:lstStyle/>
          <a:p>
            <a:r>
              <a:rPr lang="en-GB" dirty="0"/>
              <a:t>Activities of change building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524000"/>
            <a:ext cx="8229600" cy="3886200"/>
          </a:xfrm>
        </p:spPr>
        <p:txBody>
          <a:bodyPr/>
          <a:lstStyle/>
          <a:p>
            <a:r>
              <a:rPr lang="en-US" dirty="0"/>
              <a:t>building a new production module </a:t>
            </a:r>
          </a:p>
          <a:p>
            <a:r>
              <a:rPr lang="en-US" dirty="0" smtClean="0"/>
              <a:t>creating </a:t>
            </a:r>
            <a:r>
              <a:rPr lang="en-US" dirty="0"/>
              <a:t>a new version of one or more software modules </a:t>
            </a:r>
          </a:p>
          <a:p>
            <a:r>
              <a:rPr lang="en-US" dirty="0" smtClean="0"/>
              <a:t>purchasing </a:t>
            </a:r>
            <a:r>
              <a:rPr lang="en-US" dirty="0"/>
              <a:t>equipment or services externally </a:t>
            </a:r>
          </a:p>
          <a:p>
            <a:r>
              <a:rPr lang="en-GB" dirty="0" smtClean="0"/>
              <a:t>preparing </a:t>
            </a:r>
            <a:r>
              <a:rPr lang="en-GB" dirty="0"/>
              <a:t>a hardware modification </a:t>
            </a:r>
          </a:p>
          <a:p>
            <a:r>
              <a:rPr lang="en-US" dirty="0" smtClean="0"/>
              <a:t>producing </a:t>
            </a:r>
            <a:r>
              <a:rPr lang="en-US" dirty="0"/>
              <a:t>new or amended documentation showing the components of the change build </a:t>
            </a:r>
          </a:p>
          <a:p>
            <a:r>
              <a:rPr lang="en-GB" dirty="0" smtClean="0"/>
              <a:t>devising </a:t>
            </a:r>
            <a:r>
              <a:rPr lang="en-GB" dirty="0"/>
              <a:t>a </a:t>
            </a:r>
            <a:r>
              <a:rPr lang="en-GB" b="1" dirty="0" err="1"/>
              <a:t>backout</a:t>
            </a:r>
            <a:r>
              <a:rPr lang="en-GB" b="1" dirty="0"/>
              <a:t> plan </a:t>
            </a:r>
          </a:p>
          <a:p>
            <a:r>
              <a:rPr lang="en-US" dirty="0" smtClean="0"/>
              <a:t>devising </a:t>
            </a:r>
            <a:r>
              <a:rPr lang="en-US" dirty="0"/>
              <a:t>testing requirements, as appropriate </a:t>
            </a:r>
          </a:p>
          <a:p>
            <a:r>
              <a:rPr lang="en-US" dirty="0" smtClean="0"/>
              <a:t>documenting </a:t>
            </a:r>
            <a:r>
              <a:rPr lang="en-US" dirty="0"/>
              <a:t>required resources for the change implementation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E0BD87-E562-4700-B394-6DA446413C76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01440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E0BD87-E562-4700-B394-6DA446413C76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588" y="471488"/>
            <a:ext cx="8886825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1424192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425" y="-266700"/>
            <a:ext cx="8229600" cy="1371600"/>
          </a:xfrm>
        </p:spPr>
        <p:txBody>
          <a:bodyPr/>
          <a:lstStyle/>
          <a:p>
            <a:r>
              <a:rPr lang="en-GB" dirty="0" smtClean="0"/>
              <a:t>Change review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425" y="990600"/>
            <a:ext cx="8229600" cy="3886200"/>
          </a:xfrm>
        </p:spPr>
        <p:txBody>
          <a:bodyPr/>
          <a:lstStyle/>
          <a:p>
            <a:r>
              <a:rPr lang="en-US" sz="2300" dirty="0"/>
              <a:t>The change has had the desired effect and met its objectives </a:t>
            </a:r>
          </a:p>
          <a:p>
            <a:r>
              <a:rPr lang="en-US" sz="2300" dirty="0" smtClean="0"/>
              <a:t>Users </a:t>
            </a:r>
            <a:r>
              <a:rPr lang="en-US" sz="2300" dirty="0"/>
              <a:t>and customers are content with the results, or to identify any shortcomings </a:t>
            </a:r>
          </a:p>
          <a:p>
            <a:r>
              <a:rPr lang="en-US" sz="2300" dirty="0" smtClean="0"/>
              <a:t>There </a:t>
            </a:r>
            <a:r>
              <a:rPr lang="en-US" sz="2300" dirty="0"/>
              <a:t>have been no unexpected or undesirable side effects to functionality, availability, capacity/performance, security, maintainability etc. </a:t>
            </a:r>
          </a:p>
          <a:p>
            <a:r>
              <a:rPr lang="en-US" sz="2300" dirty="0" smtClean="0"/>
              <a:t>The </a:t>
            </a:r>
            <a:r>
              <a:rPr lang="en-US" sz="2300" dirty="0"/>
              <a:t>resources used to implement the change were as planned </a:t>
            </a:r>
          </a:p>
          <a:p>
            <a:r>
              <a:rPr lang="en-US" sz="2300" dirty="0" smtClean="0"/>
              <a:t>The </a:t>
            </a:r>
            <a:r>
              <a:rPr lang="en-US" sz="2300" dirty="0"/>
              <a:t>implementation plan worked correctly (so include comments from the implementers) </a:t>
            </a:r>
          </a:p>
          <a:p>
            <a:r>
              <a:rPr lang="en-US" sz="2300" dirty="0" smtClean="0"/>
              <a:t>T</a:t>
            </a:r>
            <a:r>
              <a:rPr lang="en-US" sz="2300" dirty="0" smtClean="0"/>
              <a:t>he </a:t>
            </a:r>
            <a:r>
              <a:rPr lang="en-US" sz="2300" dirty="0"/>
              <a:t>change was implemented on time and to cost </a:t>
            </a:r>
          </a:p>
          <a:p>
            <a:r>
              <a:rPr lang="en-US" sz="2300" dirty="0" smtClean="0"/>
              <a:t>The </a:t>
            </a:r>
            <a:r>
              <a:rPr lang="en-US" sz="2300" dirty="0" err="1"/>
              <a:t>backout</a:t>
            </a:r>
            <a:r>
              <a:rPr lang="en-US" sz="2300" dirty="0"/>
              <a:t> plan functioned correctly, if the </a:t>
            </a:r>
            <a:r>
              <a:rPr lang="en-US" sz="2300" dirty="0" err="1"/>
              <a:t>backout</a:t>
            </a:r>
            <a:r>
              <a:rPr lang="en-US" sz="2300" dirty="0"/>
              <a:t> plan was implemented </a:t>
            </a:r>
            <a:endParaRPr lang="en-GB" sz="2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E0BD87-E562-4700-B394-6DA446413C76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47075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RUP </a:t>
            </a:r>
            <a:r>
              <a:rPr lang="en-US" dirty="0" smtClean="0"/>
              <a:t>–(Rational Unified Process) </a:t>
            </a:r>
            <a:r>
              <a:rPr lang="en-US" dirty="0" smtClean="0"/>
              <a:t>Configuration and Change Management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CCM is one of RUP’s 9 Disciplines</a:t>
            </a:r>
          </a:p>
          <a:p>
            <a:pPr lvl="1"/>
            <a:r>
              <a:rPr lang="en-US" dirty="0" smtClean="0"/>
              <a:t>Analysis and Design, Business Modeling, </a:t>
            </a:r>
            <a:r>
              <a:rPr lang="en-US" b="1" dirty="0" smtClean="0"/>
              <a:t>Configuration and Change Management</a:t>
            </a:r>
            <a:r>
              <a:rPr lang="en-US" dirty="0" smtClean="0"/>
              <a:t>, Deployment, Environment, Implementation, Project Management. Requirements, Test</a:t>
            </a:r>
          </a:p>
        </p:txBody>
      </p:sp>
      <p:sp>
        <p:nvSpPr>
          <p:cNvPr id="460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8D0A2AF-B5AB-4232-8E70-B20F326EC013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dirty="0" smtClean="0"/>
              <a:t>CCM Workflow</a:t>
            </a:r>
          </a:p>
        </p:txBody>
      </p:sp>
      <p:pic>
        <p:nvPicPr>
          <p:cNvPr id="47106" name="Content Placeholder 4" descr="configuration_change_management_5C81A290_5c81a290_Activity.jpe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838200" y="1371600"/>
            <a:ext cx="7543800" cy="5486400"/>
          </a:xfrm>
        </p:spPr>
      </p:pic>
      <p:sp>
        <p:nvSpPr>
          <p:cNvPr id="471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C3F79A4-16A1-4D23-BE53-FF73DA768A72}" type="slidenum">
              <a:rPr lang="en-US" smtClean="0"/>
              <a:pPr/>
              <a:t>10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Role: Configuration Manager[1]</a:t>
            </a:r>
          </a:p>
        </p:txBody>
      </p:sp>
      <p:sp>
        <p:nvSpPr>
          <p:cNvPr id="481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Manages the overall Configuration Management (CM) infrastructure and environment for the product development team</a:t>
            </a:r>
          </a:p>
          <a:p>
            <a:r>
              <a:rPr lang="en-US" smtClean="0"/>
              <a:t>Role is often shared by a Configuration (or Change) Control Board (CCB)</a:t>
            </a:r>
          </a:p>
          <a:p>
            <a:endParaRPr lang="en-US" smtClean="0"/>
          </a:p>
        </p:txBody>
      </p:sp>
      <p:sp>
        <p:nvSpPr>
          <p:cNvPr id="481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0C9956C-5178-4995-AAAE-4615FF72CBC4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Role: Configuration Manager[2]</a:t>
            </a:r>
          </a:p>
        </p:txBody>
      </p:sp>
      <p:sp>
        <p:nvSpPr>
          <p:cNvPr id="491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Consists of representatives from all interested parties, including customers, developers, and users </a:t>
            </a:r>
          </a:p>
          <a:p>
            <a:r>
              <a:rPr lang="en-US" smtClean="0"/>
              <a:t>In a small project, a single team member, such as the project manager or software architect, may play this role</a:t>
            </a:r>
          </a:p>
          <a:p>
            <a:endParaRPr lang="en-US" smtClean="0"/>
          </a:p>
        </p:txBody>
      </p:sp>
      <p:sp>
        <p:nvSpPr>
          <p:cNvPr id="491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DC88C2E-4307-4CDA-90BA-75409CF1A1F8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Role: Configuration Manager[3]</a:t>
            </a:r>
          </a:p>
        </p:txBody>
      </p:sp>
      <p:sp>
        <p:nvSpPr>
          <p:cNvPr id="501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Should understand configuration management principles</a:t>
            </a:r>
          </a:p>
          <a:p>
            <a:r>
              <a:rPr lang="en-US" smtClean="0"/>
              <a:t>Should be skilled in estimating cost and schedule impacts of change requests</a:t>
            </a:r>
          </a:p>
          <a:p>
            <a:r>
              <a:rPr lang="en-US" smtClean="0"/>
              <a:t>Should be able to communicate effectively in order to negotiate scope changes and in order to determine how each change request should be handled and by whom</a:t>
            </a:r>
          </a:p>
          <a:p>
            <a:endParaRPr lang="en-US" smtClean="0"/>
          </a:p>
        </p:txBody>
      </p:sp>
      <p:sp>
        <p:nvSpPr>
          <p:cNvPr id="501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CE63E1E-FB1C-47F0-A7FB-F0B5694D83F5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Role: Change Control Manager[1]</a:t>
            </a:r>
          </a:p>
        </p:txBody>
      </p:sp>
      <p:sp>
        <p:nvSpPr>
          <p:cNvPr id="5120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r>
              <a:rPr lang="en-US" smtClean="0"/>
              <a:t>This role defines and oversees the change control process.</a:t>
            </a:r>
          </a:p>
          <a:p>
            <a:r>
              <a:rPr lang="en-US" smtClean="0"/>
              <a:t>This role is often shared by a Configuration (or Change) Control Board (CCB) and consists of representatives from all interested parties like customers, developers, and users</a:t>
            </a:r>
          </a:p>
          <a:p>
            <a:r>
              <a:rPr lang="en-US" smtClean="0"/>
              <a:t>In a small project the project manager or software architect, may play this role </a:t>
            </a:r>
          </a:p>
          <a:p>
            <a:endParaRPr lang="en-US" smtClean="0"/>
          </a:p>
        </p:txBody>
      </p:sp>
      <p:sp>
        <p:nvSpPr>
          <p:cNvPr id="512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E5771995-5D4E-4AD0-8271-42FBB2FEF27E}" type="slidenum">
              <a:rPr lang="en-US" smtClean="0"/>
              <a:pPr/>
              <a:t>14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Role: Change Control Manager[2]</a:t>
            </a:r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Should understand change management principles  </a:t>
            </a:r>
          </a:p>
          <a:p>
            <a:r>
              <a:rPr lang="en-US" dirty="0" smtClean="0"/>
              <a:t>Should be skilled in estimating cost and schedule impacts of change requests</a:t>
            </a:r>
          </a:p>
          <a:p>
            <a:r>
              <a:rPr lang="en-US" dirty="0" smtClean="0"/>
              <a:t>Should be able to communicate effectively in order to negotiate scope changes and in order to determine how each change request should be handled and by whom</a:t>
            </a:r>
          </a:p>
        </p:txBody>
      </p:sp>
      <p:sp>
        <p:nvSpPr>
          <p:cNvPr id="522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7E3F9CE-9FFD-44FF-9C4F-FC3657C88BA4}" type="slidenum">
              <a:rPr lang="en-US" smtClean="0"/>
              <a:pPr/>
              <a:t>15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 Project Configuration &amp; Change Control[1]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Establishes an appropriate plan for managing and controlling change to the artifacts that are developed as work products of the software development process</a:t>
            </a:r>
          </a:p>
          <a:p>
            <a:r>
              <a:rPr lang="en-US" dirty="0" smtClean="0"/>
              <a:t>Contains 3 Tasks</a:t>
            </a:r>
          </a:p>
          <a:p>
            <a:endParaRPr lang="en-US" dirty="0" smtClean="0"/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616958F-CF62-463C-ADAA-261D2DE0D4D4}" type="slidenum">
              <a:rPr lang="en-US" smtClean="0"/>
              <a:pPr/>
              <a:t>16</a:t>
            </a:fld>
            <a:endParaRPr lang="en-US" smtClean="0"/>
          </a:p>
        </p:txBody>
      </p:sp>
      <p:pic>
        <p:nvPicPr>
          <p:cNvPr id="5" name="Content Placeholder 4" descr="configuration_change_management_5C81A290_5c81a290_Activity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1148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 Project Configuration &amp; Change Control[2]</a:t>
            </a:r>
          </a:p>
        </p:txBody>
      </p:sp>
      <p:sp>
        <p:nvSpPr>
          <p:cNvPr id="542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Establish Configuration Management (CM) Policies</a:t>
            </a:r>
          </a:p>
          <a:p>
            <a:pPr lvl="1"/>
            <a:r>
              <a:rPr lang="en-US" smtClean="0"/>
              <a:t>Define Configuration Identification Practices</a:t>
            </a:r>
          </a:p>
          <a:p>
            <a:pPr lvl="1"/>
            <a:r>
              <a:rPr lang="en-US" smtClean="0"/>
              <a:t>Define Baseline Practices</a:t>
            </a:r>
          </a:p>
          <a:p>
            <a:pPr lvl="1"/>
            <a:r>
              <a:rPr lang="en-US" smtClean="0"/>
              <a:t>Define Archiving Practices</a:t>
            </a:r>
          </a:p>
          <a:p>
            <a:pPr lvl="1"/>
            <a:r>
              <a:rPr lang="en-US" smtClean="0"/>
              <a:t>Define Configuration Status Reporting Requirements</a:t>
            </a:r>
          </a:p>
          <a:p>
            <a:endParaRPr lang="en-US" smtClean="0"/>
          </a:p>
        </p:txBody>
      </p:sp>
      <p:sp>
        <p:nvSpPr>
          <p:cNvPr id="542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83BF04BB-AB44-4FFE-8F5D-BA2C0A7F0D93}" type="slidenum">
              <a:rPr lang="en-US" smtClean="0"/>
              <a:pPr/>
              <a:t>17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 Project Configuration &amp; Change Control[3]</a:t>
            </a:r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Write Configuration Management (CM) Plan</a:t>
            </a:r>
          </a:p>
          <a:p>
            <a:pPr lvl="1"/>
            <a:r>
              <a:rPr lang="en-US" smtClean="0"/>
              <a:t>Write the CM Plan</a:t>
            </a:r>
          </a:p>
          <a:p>
            <a:pPr lvl="1"/>
            <a:r>
              <a:rPr lang="en-US" smtClean="0"/>
              <a:t>Review and Approve the CM Plan</a:t>
            </a:r>
          </a:p>
          <a:p>
            <a:pPr lvl="1"/>
            <a:r>
              <a:rPr lang="en-US" smtClean="0"/>
              <a:t>Maintain the CM Plan</a:t>
            </a:r>
          </a:p>
        </p:txBody>
      </p:sp>
      <p:sp>
        <p:nvSpPr>
          <p:cNvPr id="552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6BD4DA6-B065-43A2-B5E0-F2588653A06E}" type="slidenum">
              <a:rPr lang="en-US" smtClean="0"/>
              <a:pPr/>
              <a:t>18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Plan Project Configuration &amp; Change Control[4]</a:t>
            </a:r>
          </a:p>
        </p:txBody>
      </p:sp>
      <p:sp>
        <p:nvSpPr>
          <p:cNvPr id="5632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Establish Change Control Process</a:t>
            </a:r>
          </a:p>
          <a:p>
            <a:pPr lvl="1"/>
            <a:r>
              <a:rPr lang="en-US" smtClean="0"/>
              <a:t>Establish the Change Request Process</a:t>
            </a:r>
          </a:p>
          <a:p>
            <a:pPr lvl="1"/>
            <a:r>
              <a:rPr lang="en-US" smtClean="0"/>
              <a:t>Establish the Change Control Board</a:t>
            </a:r>
          </a:p>
          <a:p>
            <a:pPr lvl="1"/>
            <a:r>
              <a:rPr lang="en-US" smtClean="0"/>
              <a:t>Define Change Review Notification Protocols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8DFC8D1-2277-4724-9A7C-A32F6438F8E6}" type="slidenum">
              <a:rPr lang="en-US" smtClean="0"/>
              <a:pPr/>
              <a:t>19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Create Project Configuration Management (CM) Environments[1]</a:t>
            </a:r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activity establishes an environment where the overall product can be developed, built, and made available for stakeholders. </a:t>
            </a:r>
          </a:p>
          <a:p>
            <a:r>
              <a:rPr lang="en-US" dirty="0" smtClean="0"/>
              <a:t>Contains 2 Tasks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661730C-8047-49E1-98AE-F7642AC4CFA0}" type="slidenum">
              <a:rPr lang="en-US" smtClean="0"/>
              <a:pPr/>
              <a:t>20</a:t>
            </a:fld>
            <a:endParaRPr lang="en-US" smtClean="0"/>
          </a:p>
        </p:txBody>
      </p:sp>
      <p:pic>
        <p:nvPicPr>
          <p:cNvPr id="5" name="Content Placeholder 4" descr="configuration_change_management_5C81A290_5c81a290_Activity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1148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Create Project Configuration Management (CM) Environments[2]</a:t>
            </a:r>
          </a:p>
        </p:txBody>
      </p:sp>
      <p:sp>
        <p:nvSpPr>
          <p:cNvPr id="583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Set up the CM Hardware Environment</a:t>
            </a:r>
          </a:p>
          <a:p>
            <a:pPr lvl="1"/>
            <a:r>
              <a:rPr lang="en-US" smtClean="0"/>
              <a:t>Set up the CM Hardware Environment </a:t>
            </a:r>
          </a:p>
          <a:p>
            <a:pPr lvl="1"/>
            <a:r>
              <a:rPr lang="en-US" smtClean="0"/>
              <a:t>Map the Architecture to the Repository </a:t>
            </a:r>
          </a:p>
          <a:p>
            <a:pPr lvl="1"/>
            <a:r>
              <a:rPr lang="en-US" smtClean="0"/>
              <a:t>Create Initial Set of Versioned Elements </a:t>
            </a:r>
          </a:p>
          <a:p>
            <a:pPr lvl="1"/>
            <a:r>
              <a:rPr lang="en-US" smtClean="0"/>
              <a:t>Define Baseline Promotion Levels </a:t>
            </a:r>
          </a:p>
          <a:p>
            <a:pPr lvl="1"/>
            <a:endParaRPr lang="en-US" smtClean="0"/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12D19B4-94AE-4BCC-8CF4-8F42B8D08325}" type="slidenum">
              <a:rPr lang="en-US" smtClean="0"/>
              <a:pPr/>
              <a:t>21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smtClean="0"/>
              <a:t>Create Project Configuration Management (CM) Environments[3]</a:t>
            </a:r>
          </a:p>
        </p:txBody>
      </p:sp>
      <p:sp>
        <p:nvSpPr>
          <p:cNvPr id="5939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Create Integration Workspaces</a:t>
            </a:r>
          </a:p>
          <a:p>
            <a:pPr lvl="1"/>
            <a:r>
              <a:rPr lang="en-US" smtClean="0"/>
              <a:t>The integration workspace is where subsystem and system integrators convince themselves that separately developed and tested components can indeed work together as a product. </a:t>
            </a:r>
          </a:p>
          <a:p>
            <a:pPr lvl="1"/>
            <a:r>
              <a:rPr lang="en-US" smtClean="0"/>
              <a:t>Integrators combine the elements delivered to the integration workspace to produce a Build.</a:t>
            </a:r>
          </a:p>
          <a:p>
            <a:pPr lvl="1"/>
            <a:endParaRPr lang="en-US" smtClean="0"/>
          </a:p>
        </p:txBody>
      </p:sp>
      <p:sp>
        <p:nvSpPr>
          <p:cNvPr id="5939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C940F8D-8390-403F-AD66-5FAF2CAAA010}" type="slidenum">
              <a:rPr lang="en-US" smtClean="0"/>
              <a:pPr/>
              <a:t>22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[1]</a:t>
            </a:r>
          </a:p>
        </p:txBody>
      </p:sp>
      <p:sp>
        <p:nvSpPr>
          <p:cNvPr id="6041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r>
              <a:rPr lang="en-US" dirty="0" smtClean="0"/>
              <a:t>This activity ensures that due consideration is given to the impact of change on the project and that approved changes are made within a project in a consistent manner.</a:t>
            </a:r>
          </a:p>
          <a:p>
            <a:r>
              <a:rPr lang="en-US" dirty="0" smtClean="0"/>
              <a:t>Contains 6 Tasks</a:t>
            </a:r>
          </a:p>
        </p:txBody>
      </p:sp>
      <p:sp>
        <p:nvSpPr>
          <p:cNvPr id="6041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D5979EC7-878E-4147-A16F-AA0609329AB4}" type="slidenum">
              <a:rPr lang="en-US" smtClean="0"/>
              <a:pPr/>
              <a:t>23</a:t>
            </a:fld>
            <a:endParaRPr lang="en-US" smtClean="0"/>
          </a:p>
        </p:txBody>
      </p:sp>
      <p:pic>
        <p:nvPicPr>
          <p:cNvPr id="5" name="Content Placeholder 4" descr="configuration_change_management_5C81A290_5c81a290_Activity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43400" y="41148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[2]</a:t>
            </a:r>
          </a:p>
        </p:txBody>
      </p:sp>
      <p:sp>
        <p:nvSpPr>
          <p:cNvPr id="6144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r>
              <a:rPr lang="en-US" dirty="0" smtClean="0"/>
              <a:t>Submit Change Request</a:t>
            </a:r>
          </a:p>
          <a:p>
            <a:pPr lvl="1"/>
            <a:r>
              <a:rPr lang="en-US" dirty="0" smtClean="0"/>
              <a:t>Complete CR Form</a:t>
            </a:r>
          </a:p>
          <a:p>
            <a:pPr lvl="1"/>
            <a:r>
              <a:rPr lang="en-US" dirty="0" smtClean="0"/>
              <a:t>Submit the Change Request</a:t>
            </a:r>
          </a:p>
          <a:p>
            <a:r>
              <a:rPr lang="en-US" dirty="0" smtClean="0"/>
              <a:t>Example: </a:t>
            </a:r>
          </a:p>
          <a:p>
            <a:pPr lvl="1"/>
            <a:r>
              <a:rPr lang="en-US" dirty="0" smtClean="0">
                <a:hlinkClick r:id="rId2" action="ppaction://hlinkfile"/>
              </a:rPr>
              <a:t>Sample Change Request Form.doc</a:t>
            </a:r>
            <a:endParaRPr lang="en-US" dirty="0" smtClean="0"/>
          </a:p>
          <a:p>
            <a:pPr lvl="1"/>
            <a:r>
              <a:rPr lang="en-US" dirty="0" smtClean="0">
                <a:hlinkClick r:id="rId3" action="ppaction://hlinkfile"/>
              </a:rPr>
              <a:t>Change Request Form.doc</a:t>
            </a:r>
            <a:endParaRPr lang="en-US" dirty="0" smtClean="0"/>
          </a:p>
        </p:txBody>
      </p:sp>
      <p:sp>
        <p:nvSpPr>
          <p:cNvPr id="6144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C98D0A2B-5DC6-41B6-9D3A-A56E1822B483}" type="slidenum">
              <a:rPr lang="en-US" smtClean="0"/>
              <a:pPr/>
              <a:t>24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[3]</a:t>
            </a:r>
          </a:p>
        </p:txBody>
      </p:sp>
      <p:sp>
        <p:nvSpPr>
          <p:cNvPr id="6246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Update Change Request</a:t>
            </a:r>
          </a:p>
          <a:p>
            <a:pPr lvl="1"/>
            <a:r>
              <a:rPr lang="en-US" smtClean="0"/>
              <a:t>Retrieve the Change Request Form</a:t>
            </a:r>
          </a:p>
          <a:p>
            <a:pPr lvl="1"/>
            <a:r>
              <a:rPr lang="en-US" smtClean="0"/>
              <a:t>Update and Resubmit the Change Request Form</a:t>
            </a:r>
          </a:p>
        </p:txBody>
      </p:sp>
      <p:sp>
        <p:nvSpPr>
          <p:cNvPr id="6246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0C8779A4-2A81-4527-930E-DB0E494E40EB}" type="slidenum">
              <a:rPr lang="en-US" smtClean="0"/>
              <a:pPr/>
              <a:t>25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[4]</a:t>
            </a:r>
          </a:p>
        </p:txBody>
      </p:sp>
      <p:sp>
        <p:nvSpPr>
          <p:cNvPr id="6349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Review Change Requests</a:t>
            </a:r>
          </a:p>
          <a:p>
            <a:pPr lvl="1"/>
            <a:r>
              <a:rPr lang="en-US" smtClean="0"/>
              <a:t>Schedule CCB Control Meeting</a:t>
            </a:r>
          </a:p>
          <a:p>
            <a:pPr lvl="1"/>
            <a:r>
              <a:rPr lang="en-US" smtClean="0"/>
              <a:t>Retrieve Change Requests for Review</a:t>
            </a:r>
          </a:p>
          <a:p>
            <a:pPr lvl="1"/>
            <a:r>
              <a:rPr lang="en-US" smtClean="0"/>
              <a:t>Review Submitted Change Requests</a:t>
            </a:r>
          </a:p>
        </p:txBody>
      </p:sp>
      <p:sp>
        <p:nvSpPr>
          <p:cNvPr id="6349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4B8A8D1-4171-4DD4-9BD3-4C80087D9EF7}" type="slidenum">
              <a:rPr lang="en-US" smtClean="0"/>
              <a:pPr/>
              <a:t>26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[5]</a:t>
            </a:r>
          </a:p>
        </p:txBody>
      </p:sp>
      <p:sp>
        <p:nvSpPr>
          <p:cNvPr id="6451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Confirm Duplicated or Rejected CR</a:t>
            </a:r>
          </a:p>
          <a:p>
            <a:pPr lvl="1"/>
            <a:r>
              <a:rPr lang="en-US" smtClean="0"/>
              <a:t>Retrieve the Change Request Form   </a:t>
            </a:r>
          </a:p>
          <a:p>
            <a:pPr lvl="1"/>
            <a:r>
              <a:rPr lang="en-US" smtClean="0"/>
              <a:t>Confirm Duplication or Validity  </a:t>
            </a:r>
          </a:p>
          <a:p>
            <a:pPr lvl="1"/>
            <a:r>
              <a:rPr lang="en-US" smtClean="0"/>
              <a:t>Update the Change Request Status 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FAF164A-349B-4D46-8155-1B16926BDE13}" type="slidenum">
              <a:rPr lang="en-US" smtClean="0"/>
              <a:pPr/>
              <a:t>27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[6]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Schedule and Assign Work</a:t>
            </a:r>
          </a:p>
          <a:p>
            <a:pPr lvl="1"/>
            <a:r>
              <a:rPr lang="en-US" dirty="0" smtClean="0"/>
              <a:t>Allocate Change Request to an Iteration   </a:t>
            </a:r>
          </a:p>
          <a:p>
            <a:pPr lvl="1"/>
            <a:r>
              <a:rPr lang="en-US" dirty="0" smtClean="0"/>
              <a:t>Assign Responsibility   </a:t>
            </a:r>
          </a:p>
          <a:p>
            <a:pPr lvl="1"/>
            <a:r>
              <a:rPr lang="en-US" dirty="0" smtClean="0"/>
              <a:t>Describe Work and Expected Outputs   </a:t>
            </a:r>
          </a:p>
          <a:p>
            <a:pPr lvl="1"/>
            <a:r>
              <a:rPr lang="en-US" dirty="0" smtClean="0"/>
              <a:t>Budget Effort and other Resources   </a:t>
            </a:r>
          </a:p>
          <a:p>
            <a:pPr lvl="1"/>
            <a:r>
              <a:rPr lang="en-US" dirty="0" smtClean="0"/>
              <a:t>Set Schedule   </a:t>
            </a:r>
          </a:p>
          <a:p>
            <a:pPr lvl="1"/>
            <a:r>
              <a:rPr lang="en-US" dirty="0" smtClean="0"/>
              <a:t>Re-plan   </a:t>
            </a:r>
          </a:p>
          <a:p>
            <a:pPr lvl="1"/>
            <a:r>
              <a:rPr lang="en-US" dirty="0" smtClean="0">
                <a:hlinkClick r:id="rId2" action="ppaction://hlinkfile"/>
              </a:rPr>
              <a:t>Issue Work Order</a:t>
            </a:r>
            <a:r>
              <a:rPr lang="en-US" dirty="0" smtClean="0"/>
              <a:t> 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58656DD-6338-4AF0-813F-DE6CB3ACB6CA}" type="slidenum">
              <a:rPr lang="en-US" smtClean="0"/>
              <a:pPr/>
              <a:t>28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Manage Change Requests [7]</a:t>
            </a:r>
          </a:p>
        </p:txBody>
      </p:sp>
      <p:sp>
        <p:nvSpPr>
          <p:cNvPr id="6656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Verify Changes in Build</a:t>
            </a:r>
          </a:p>
          <a:p>
            <a:pPr lvl="1"/>
            <a:r>
              <a:rPr lang="en-US" smtClean="0"/>
              <a:t>Resolve Change Request   </a:t>
            </a:r>
          </a:p>
          <a:p>
            <a:pPr lvl="1"/>
            <a:r>
              <a:rPr lang="en-US" smtClean="0"/>
              <a:t>Verify Changes in Test Build   </a:t>
            </a:r>
          </a:p>
          <a:p>
            <a:pPr lvl="1"/>
            <a:r>
              <a:rPr lang="en-US" smtClean="0"/>
              <a:t>Verify Changes in Release Build </a:t>
            </a:r>
          </a:p>
        </p:txBody>
      </p:sp>
      <p:sp>
        <p:nvSpPr>
          <p:cNvPr id="6656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F9BFEBF5-2DDF-4D06-A56B-26049E73AA3F}" type="slidenum">
              <a:rPr lang="en-US" smtClean="0"/>
              <a:pPr/>
              <a:t>29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Monitor &amp; Report Configuration Status [1]</a:t>
            </a:r>
          </a:p>
        </p:txBody>
      </p:sp>
      <p:sp>
        <p:nvSpPr>
          <p:cNvPr id="675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activity provides visibility to configuration change activity through ongoing monitoring and reporting. </a:t>
            </a:r>
          </a:p>
          <a:p>
            <a:r>
              <a:rPr lang="en-US" smtClean="0"/>
              <a:t>Contains 2 Tasks</a:t>
            </a:r>
          </a:p>
          <a:p>
            <a:pPr lvl="1"/>
            <a:endParaRPr lang="en-US" smtClean="0"/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1404F46D-6340-46B3-B293-82ADF387CFB0}" type="slidenum">
              <a:rPr lang="en-US" smtClean="0"/>
              <a:pPr/>
              <a:t>30</a:t>
            </a:fld>
            <a:endParaRPr lang="en-US" smtClean="0"/>
          </a:p>
        </p:txBody>
      </p:sp>
      <p:pic>
        <p:nvPicPr>
          <p:cNvPr id="5" name="Content Placeholder 4" descr="configuration_change_management_5C81A290_5c81a290_Activity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14800" y="40386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Monitor &amp; Report Configuration Status [2]</a:t>
            </a:r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Report on Configuration Status goals:</a:t>
            </a:r>
          </a:p>
          <a:p>
            <a:pPr lvl="1"/>
            <a:r>
              <a:rPr lang="en-US" smtClean="0"/>
              <a:t>Support project Configuration Status Accounting tasks. </a:t>
            </a:r>
          </a:p>
          <a:p>
            <a:pPr lvl="1"/>
            <a:r>
              <a:rPr lang="en-US" smtClean="0"/>
              <a:t>Facilitate product review through defect tracking and reporting tasks. </a:t>
            </a:r>
          </a:p>
          <a:p>
            <a:pPr lvl="1"/>
            <a:r>
              <a:rPr lang="en-US" smtClean="0"/>
              <a:t>Ensure that data is 'rolled-up' and reported for the purposes of tracking progress and trends.</a:t>
            </a:r>
          </a:p>
          <a:p>
            <a:pPr lvl="1"/>
            <a:endParaRPr lang="en-US" smtClean="0"/>
          </a:p>
        </p:txBody>
      </p:sp>
      <p:sp>
        <p:nvSpPr>
          <p:cNvPr id="6861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052FEBF-3747-461D-A351-2A46371BB9ED}" type="slidenum">
              <a:rPr lang="en-US" smtClean="0"/>
              <a:pPr/>
              <a:t>31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371600"/>
          </a:xfrm>
        </p:spPr>
        <p:txBody>
          <a:bodyPr/>
          <a:lstStyle/>
          <a:p>
            <a:r>
              <a:rPr lang="en-US" smtClean="0"/>
              <a:t>Monitor &amp; Report Configuration Status [3]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Perform Configuration Audit</a:t>
            </a:r>
          </a:p>
          <a:p>
            <a:pPr lvl="1"/>
            <a:r>
              <a:rPr lang="en-US" smtClean="0"/>
              <a:t>Perform Physical Configuration Audit (check if baseline contains all required work products)  </a:t>
            </a:r>
          </a:p>
          <a:p>
            <a:pPr lvl="1"/>
            <a:r>
              <a:rPr lang="en-US" smtClean="0"/>
              <a:t>Perform Functional Configuration Audit  (check that a baseline meets requirements)</a:t>
            </a:r>
          </a:p>
          <a:p>
            <a:pPr lvl="1"/>
            <a:r>
              <a:rPr lang="en-US" smtClean="0"/>
              <a:t>Report Findings </a:t>
            </a: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868E112-1AC1-4EBF-887E-92495334E6C4}" type="slidenum">
              <a:rPr lang="en-US" smtClean="0"/>
              <a:pPr/>
              <a:t>32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Items[1]</a:t>
            </a:r>
          </a:p>
        </p:txBody>
      </p:sp>
      <p:sp>
        <p:nvSpPr>
          <p:cNvPr id="7065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activity manages project artifacts and the work involved from their initial creation as private artifacts through to their delivery and general availability to the project team and other stakeholders. </a:t>
            </a:r>
          </a:p>
          <a:p>
            <a:r>
              <a:rPr lang="en-US" dirty="0" smtClean="0"/>
              <a:t>Contains 6 Tasks</a:t>
            </a:r>
          </a:p>
          <a:p>
            <a:pPr lvl="1"/>
            <a:endParaRPr lang="en-US" dirty="0" smtClean="0"/>
          </a:p>
        </p:txBody>
      </p:sp>
      <p:sp>
        <p:nvSpPr>
          <p:cNvPr id="7065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7630833-7902-490E-9B45-DBAF1EE030FA}" type="slidenum">
              <a:rPr lang="en-US" smtClean="0"/>
              <a:pPr/>
              <a:t>33</a:t>
            </a:fld>
            <a:endParaRPr lang="en-US" smtClean="0"/>
          </a:p>
        </p:txBody>
      </p:sp>
      <p:pic>
        <p:nvPicPr>
          <p:cNvPr id="5" name="Content Placeholder 4" descr="configuration_change_management_5C81A290_5c81a290_Activity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44958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Items[2]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Create Development Workspace</a:t>
            </a:r>
          </a:p>
          <a:p>
            <a:pPr lvl="1"/>
            <a:r>
              <a:rPr lang="en-US" smtClean="0"/>
              <a:t> A development workspace is a private development area that provides an environment in which a team member can make changes to work products without the changes becoming immediately visible to other team members. </a:t>
            </a:r>
          </a:p>
          <a:p>
            <a:pPr lvl="1"/>
            <a:endParaRPr lang="en-US" smtClean="0"/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34A2C61F-6C3C-4508-B3AF-1CF65FFEA838}" type="slidenum">
              <a:rPr lang="en-US" smtClean="0"/>
              <a:pPr/>
              <a:t>34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Items[3]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Make changes</a:t>
            </a:r>
          </a:p>
          <a:p>
            <a:pPr lvl="1"/>
            <a:r>
              <a:rPr lang="en-US" smtClean="0"/>
              <a:t>Checks out the files that need to be changed. </a:t>
            </a:r>
          </a:p>
          <a:p>
            <a:pPr lvl="1"/>
            <a:r>
              <a:rPr lang="en-US" smtClean="0"/>
              <a:t>Makes the changes. </a:t>
            </a:r>
          </a:p>
          <a:p>
            <a:pPr lvl="1"/>
            <a:r>
              <a:rPr lang="en-US" smtClean="0"/>
              <a:t>Performs unit tests to verify the changes. </a:t>
            </a:r>
          </a:p>
          <a:p>
            <a:pPr lvl="1"/>
            <a:r>
              <a:rPr lang="en-US" smtClean="0"/>
              <a:t>Gets the changes approved. </a:t>
            </a:r>
          </a:p>
          <a:p>
            <a:pPr lvl="1"/>
            <a:r>
              <a:rPr lang="en-US" smtClean="0"/>
              <a:t>Checks in the changes. </a:t>
            </a:r>
          </a:p>
          <a:p>
            <a:pPr lvl="1"/>
            <a:r>
              <a:rPr lang="en-US" smtClean="0"/>
              <a:t>Promote the changes. 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0EB2157-45DF-4DF6-A2B1-F34406E2C6FA}" type="slidenum">
              <a:rPr lang="en-US" smtClean="0"/>
              <a:pPr/>
              <a:t>35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Items[4]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Deliver Changes</a:t>
            </a:r>
          </a:p>
          <a:p>
            <a:pPr lvl="1"/>
            <a:r>
              <a:rPr lang="en-US" smtClean="0"/>
              <a:t>Prepare for Delivery</a:t>
            </a:r>
          </a:p>
          <a:p>
            <a:pPr lvl="1"/>
            <a:r>
              <a:rPr lang="en-US" smtClean="0"/>
              <a:t>Deliver Changes </a:t>
            </a:r>
          </a:p>
          <a:p>
            <a:pPr lvl="1"/>
            <a:r>
              <a:rPr lang="en-US" smtClean="0"/>
              <a:t>Update Work Order Status </a:t>
            </a: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F189AAB-B129-45EA-9FF5-8FA578AE6E0C}" type="slidenum">
              <a:rPr lang="en-US" smtClean="0"/>
              <a:pPr/>
              <a:t>36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Items[5]</a:t>
            </a:r>
          </a:p>
        </p:txBody>
      </p:sp>
      <p:sp>
        <p:nvSpPr>
          <p:cNvPr id="747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Update Workspace</a:t>
            </a:r>
          </a:p>
          <a:p>
            <a:pPr lvl="1"/>
            <a:r>
              <a:rPr lang="en-US" smtClean="0"/>
              <a:t>Ensure team members are working on the most recent versions of the project files</a:t>
            </a:r>
          </a:p>
          <a:p>
            <a:pPr lvl="1"/>
            <a:r>
              <a:rPr lang="en-US" smtClean="0"/>
              <a:t>Update the files displayed in the development view (workspace) with those in the recommended baseline</a:t>
            </a: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934721F4-9309-46D8-A4D5-2E31B9D982D7}" type="slidenum">
              <a:rPr lang="en-US" smtClean="0"/>
              <a:pPr/>
              <a:t>37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Items[6]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Create Baselines</a:t>
            </a:r>
          </a:p>
          <a:p>
            <a:pPr lvl="1"/>
            <a:r>
              <a:rPr lang="en-US" smtClean="0"/>
              <a:t>Ensure that all developed work products are captured and archived, at given points in time, as a basis for further product development</a:t>
            </a:r>
          </a:p>
          <a:p>
            <a:pPr lvl="1"/>
            <a:r>
              <a:rPr lang="en-US" smtClean="0"/>
              <a:t>Good candidates for a baseline are the sets of files and directories under version control that are developed, integrated and released together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C185F46-1CA6-4A17-BBE4-618116B8B97F}" type="slidenum">
              <a:rPr lang="en-US" smtClean="0"/>
              <a:pPr/>
              <a:t>38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Change and Deliver Configuration Items[7]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038600"/>
          </a:xfrm>
        </p:spPr>
        <p:txBody>
          <a:bodyPr/>
          <a:lstStyle/>
          <a:p>
            <a:r>
              <a:rPr lang="en-US" dirty="0" smtClean="0"/>
              <a:t>Promote Baseline</a:t>
            </a:r>
          </a:p>
          <a:p>
            <a:pPr lvl="1"/>
            <a:r>
              <a:rPr lang="en-US" dirty="0" smtClean="0"/>
              <a:t>Establish when the creation of a Baseline is completed, and how a completed Baseline must be labeled</a:t>
            </a:r>
          </a:p>
          <a:p>
            <a:pPr lvl="1"/>
            <a:r>
              <a:rPr lang="en-US" dirty="0" smtClean="0"/>
              <a:t>Baselines (individually tested components from various implementers, and development teams, combined together to work together as a product) are 'tagged' to reflect the level of software maturity, stability and quality they may have achieved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A71E493D-9C8C-4C7A-9E03-8C4375E5558C}" type="slidenum">
              <a:rPr lang="en-US" smtClean="0"/>
              <a:pPr/>
              <a:t>39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Manage Baselines &amp; Releases [1]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229600" cy="3886200"/>
          </a:xfrm>
        </p:spPr>
        <p:txBody>
          <a:bodyPr/>
          <a:lstStyle/>
          <a:p>
            <a:r>
              <a:rPr lang="en-US" dirty="0" smtClean="0"/>
              <a:t>This activity ensures that consistent sets of related or dependent artifacts can be identified as part of a "baseline" for various purposes, such as the identification of release candidates, product versions, artifact maturity or completeness. </a:t>
            </a:r>
          </a:p>
          <a:p>
            <a:r>
              <a:rPr lang="en-US" dirty="0" smtClean="0"/>
              <a:t>Contains 3 Tasks</a:t>
            </a: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67D64FB4-D610-474A-A319-72319B3AEF2A}" type="slidenum">
              <a:rPr lang="en-US" smtClean="0"/>
              <a:pPr/>
              <a:t>40</a:t>
            </a:fld>
            <a:endParaRPr lang="en-US" smtClean="0"/>
          </a:p>
        </p:txBody>
      </p:sp>
      <p:pic>
        <p:nvPicPr>
          <p:cNvPr id="5" name="Content Placeholder 4" descr="configuration_change_management_5C81A290_5c81a290_Activity.jpe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4495800"/>
            <a:ext cx="4267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Manage Baselines &amp; Releases [2]</a:t>
            </a:r>
          </a:p>
        </p:txBody>
      </p:sp>
      <p:sp>
        <p:nvSpPr>
          <p:cNvPr id="788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Create Deployment Unit</a:t>
            </a:r>
          </a:p>
          <a:p>
            <a:pPr lvl="1"/>
            <a:r>
              <a:rPr lang="en-US" smtClean="0"/>
              <a:t>Focuses on the creation of the media for the solution that allows it to be deployed in the target environment</a:t>
            </a:r>
          </a:p>
          <a:p>
            <a:pPr lvl="1"/>
            <a:r>
              <a:rPr lang="en-US" smtClean="0"/>
              <a:t>The deployment unit contains all the deliverable items, and these are listed in the Bill of Materials.  </a:t>
            </a:r>
          </a:p>
        </p:txBody>
      </p:sp>
      <p:sp>
        <p:nvSpPr>
          <p:cNvPr id="78851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462D383B-85D7-4EA2-813B-CA0B522733CA}" type="slidenum">
              <a:rPr lang="en-US" smtClean="0"/>
              <a:pPr/>
              <a:t>41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Manage Baselines &amp; Releases [2]</a:t>
            </a:r>
          </a:p>
        </p:txBody>
      </p:sp>
      <p:sp>
        <p:nvSpPr>
          <p:cNvPr id="798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Create Baseline</a:t>
            </a:r>
          </a:p>
          <a:p>
            <a:pPr lvl="1"/>
            <a:r>
              <a:rPr lang="en-US" smtClean="0"/>
              <a:t>&lt;done&gt;</a:t>
            </a:r>
          </a:p>
          <a:p>
            <a:r>
              <a:rPr lang="en-US" smtClean="0"/>
              <a:t>Promote Baseline</a:t>
            </a:r>
          </a:p>
          <a:p>
            <a:pPr lvl="1"/>
            <a:r>
              <a:rPr lang="en-US" smtClean="0"/>
              <a:t>&lt;done&gt;</a:t>
            </a:r>
          </a:p>
        </p:txBody>
      </p:sp>
      <p:sp>
        <p:nvSpPr>
          <p:cNvPr id="79875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BC7A96D6-032E-494D-B23F-D6E37C32D072}" type="slidenum">
              <a:rPr lang="en-US" smtClean="0"/>
              <a:pPr/>
              <a:t>42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Conclusions</a:t>
            </a: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r>
              <a:rPr lang="en-US" smtClean="0"/>
              <a:t>What are CCM objectives?</a:t>
            </a:r>
          </a:p>
          <a:p>
            <a:pPr lvl="1"/>
            <a:r>
              <a:rPr lang="en-US" smtClean="0"/>
              <a:t>Managing change is more than just checking-in and checking-out files. It includes management of workspaces, parallel development, integration, and builds.</a:t>
            </a:r>
          </a:p>
          <a:p>
            <a:r>
              <a:rPr lang="en-US" smtClean="0"/>
              <a:t>Which are the main topics for CCM?</a:t>
            </a:r>
          </a:p>
          <a:p>
            <a:pPr lvl="1"/>
            <a:r>
              <a:rPr lang="en-US" smtClean="0"/>
              <a:t>Coordinating the Activities and Artifacts</a:t>
            </a:r>
          </a:p>
          <a:p>
            <a:pPr lvl="1"/>
            <a:r>
              <a:rPr lang="en-US" smtClean="0"/>
              <a:t>Coordinating Iterations and Releases</a:t>
            </a:r>
          </a:p>
          <a:p>
            <a:pPr lvl="1"/>
            <a:r>
              <a:rPr lang="en-US" smtClean="0"/>
              <a:t>Coordinating Changes to Software</a:t>
            </a:r>
          </a:p>
          <a:p>
            <a:endParaRPr lang="en-US" smtClean="0"/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77E9F23-4310-4F96-80CC-C308592557C1}" type="slidenum">
              <a:rPr lang="en-US" smtClean="0"/>
              <a:pPr/>
              <a:t>43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Conclusions</a:t>
            </a:r>
          </a:p>
        </p:txBody>
      </p:sp>
      <p:sp>
        <p:nvSpPr>
          <p:cNvPr id="81922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r>
              <a:rPr lang="en-US" smtClean="0"/>
              <a:t>When CCM is established?</a:t>
            </a:r>
          </a:p>
          <a:p>
            <a:pPr lvl="1"/>
            <a:r>
              <a:rPr lang="en-US" smtClean="0"/>
              <a:t>Often institutionalized or established early on in the project lifecycle </a:t>
            </a:r>
          </a:p>
          <a:p>
            <a:pPr lvl="1"/>
            <a:r>
              <a:rPr lang="en-US" smtClean="0"/>
              <a:t>CRs, can be raised at any time during the course of the project </a:t>
            </a:r>
          </a:p>
          <a:p>
            <a:r>
              <a:rPr lang="en-US" smtClean="0"/>
              <a:t>Who is responsible for CCM?</a:t>
            </a:r>
          </a:p>
          <a:p>
            <a:pPr lvl="1"/>
            <a:r>
              <a:rPr lang="en-US" smtClean="0"/>
              <a:t>Change Control Manager/Configuration Manager</a:t>
            </a:r>
          </a:p>
          <a:p>
            <a:pPr lvl="1"/>
            <a:r>
              <a:rPr lang="en-US" smtClean="0"/>
              <a:t>Anyone on the project staff should be able to raise a Change Request </a:t>
            </a:r>
          </a:p>
          <a:p>
            <a:endParaRPr lang="en-US" smtClean="0"/>
          </a:p>
        </p:txBody>
      </p:sp>
      <p:sp>
        <p:nvSpPr>
          <p:cNvPr id="81923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23D6C8EC-6E41-4DCD-B3B9-EFDC15AEDA3D}" type="slidenum">
              <a:rPr lang="en-US" smtClean="0"/>
              <a:pPr/>
              <a:t>44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Final Conclusions</a:t>
            </a:r>
          </a:p>
        </p:txBody>
      </p:sp>
      <p:sp>
        <p:nvSpPr>
          <p:cNvPr id="82946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14800"/>
          </a:xfrm>
        </p:spPr>
        <p:txBody>
          <a:bodyPr/>
          <a:lstStyle/>
          <a:p>
            <a:r>
              <a:rPr lang="en-US" smtClean="0"/>
              <a:t>Who tells us how CCM can be done?</a:t>
            </a:r>
          </a:p>
          <a:p>
            <a:pPr lvl="1"/>
            <a:r>
              <a:rPr lang="en-US" smtClean="0"/>
              <a:t>In PMBOK it is ICC</a:t>
            </a:r>
          </a:p>
          <a:p>
            <a:pPr lvl="1"/>
            <a:r>
              <a:rPr lang="en-US" smtClean="0"/>
              <a:t>In CMMI it is CM</a:t>
            </a:r>
          </a:p>
          <a:p>
            <a:pPr lvl="1"/>
            <a:r>
              <a:rPr lang="en-US" smtClean="0"/>
              <a:t>In the Rational Unified Process, the Configuration &amp; Change Management Discipline</a:t>
            </a:r>
          </a:p>
          <a:p>
            <a:endParaRPr lang="en-US" smtClean="0"/>
          </a:p>
        </p:txBody>
      </p:sp>
      <p:sp>
        <p:nvSpPr>
          <p:cNvPr id="82947" name="Slide Number Placeholder 3"/>
          <p:cNvSpPr>
            <a:spLocks noGrp="1"/>
          </p:cNvSpPr>
          <p:nvPr>
            <p:ph type="sldNum" sz="quarter" idx="11"/>
          </p:nvPr>
        </p:nvSpPr>
        <p:spPr>
          <a:noFill/>
        </p:spPr>
        <p:txBody>
          <a:bodyPr/>
          <a:lstStyle/>
          <a:p>
            <a:fld id="{71C2F127-CE68-461A-8213-CEC04106D431}" type="slidenum">
              <a:rPr lang="en-US" smtClean="0"/>
              <a:pPr/>
              <a:t>45</a:t>
            </a:fld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667000"/>
            <a:ext cx="6324600" cy="1371600"/>
          </a:xfrm>
          <a:ln>
            <a:solidFill>
              <a:srgbClr val="FF0000"/>
            </a:solidFill>
            <a:prstDash val="sysDash"/>
          </a:ln>
          <a:effectLst>
            <a:softEdge rad="63500"/>
          </a:effectLst>
        </p:spPr>
        <p:txBody>
          <a:bodyPr/>
          <a:lstStyle/>
          <a:p>
            <a:r>
              <a:rPr lang="en-US" sz="4000" dirty="0" smtClean="0"/>
              <a:t>Control Project Scope</a:t>
            </a:r>
            <a:endParaRPr lang="en-US" sz="4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34E0BD87-E562-4700-B394-6DA446413C76}" type="slidenum">
              <a:rPr lang="en-US" smtClean="0"/>
              <a:pPr>
                <a:defRPr/>
              </a:pPr>
              <a:t>46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0153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Scope monitoring and control</a:t>
            </a:r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At the planning stage the project scope was identified with the help of:</a:t>
            </a:r>
          </a:p>
          <a:p>
            <a:pPr lvl="1"/>
            <a:r>
              <a:rPr lang="en-CA" smtClean="0"/>
              <a:t>Scope definition (in and out) </a:t>
            </a:r>
          </a:p>
          <a:p>
            <a:pPr lvl="1"/>
            <a:r>
              <a:rPr lang="en-CA" smtClean="0"/>
              <a:t>Requirements</a:t>
            </a:r>
          </a:p>
          <a:p>
            <a:pPr lvl="1"/>
            <a:r>
              <a:rPr lang="en-CA" smtClean="0"/>
              <a:t>Deliverables</a:t>
            </a:r>
          </a:p>
          <a:p>
            <a:pPr lvl="1"/>
            <a:r>
              <a:rPr lang="en-CA" smtClean="0"/>
              <a:t>WBS</a:t>
            </a:r>
          </a:p>
        </p:txBody>
      </p:sp>
    </p:spTree>
    <p:extLst>
      <p:ext uri="{BB962C8B-B14F-4D97-AF65-F5344CB8AC3E}">
        <p14:creationId xmlns="" xmlns:p14="http://schemas.microsoft.com/office/powerpoint/2010/main" val="73492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Scope Control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b="1" smtClean="0">
                <a:solidFill>
                  <a:schemeClr val="tx2"/>
                </a:solidFill>
              </a:rPr>
              <a:t>Scope control</a:t>
            </a:r>
            <a:r>
              <a:rPr lang="en-US" sz="2400" smtClean="0"/>
              <a:t> involves controlling changes to the project scope</a:t>
            </a:r>
          </a:p>
          <a:p>
            <a:r>
              <a:rPr lang="en-US" sz="2400" b="1" smtClean="0">
                <a:solidFill>
                  <a:schemeClr val="tx2"/>
                </a:solidFill>
              </a:rPr>
              <a:t>Goals of scope control are to:</a:t>
            </a:r>
          </a:p>
          <a:p>
            <a:pPr lvl="1"/>
            <a:r>
              <a:rPr lang="en-US" sz="2400" smtClean="0"/>
              <a:t>Influence the factors that cause scope changes</a:t>
            </a:r>
          </a:p>
          <a:p>
            <a:pPr lvl="1"/>
            <a:r>
              <a:rPr lang="en-US" sz="2400" smtClean="0"/>
              <a:t>Assure changes are processed according to procedures developed as part of integrated change control</a:t>
            </a:r>
          </a:p>
          <a:p>
            <a:pPr lvl="1"/>
            <a:r>
              <a:rPr lang="en-US" sz="2400" smtClean="0"/>
              <a:t>Manage changes when they occur</a:t>
            </a:r>
          </a:p>
          <a:p>
            <a:r>
              <a:rPr lang="en-US" sz="2400" b="1" smtClean="0">
                <a:solidFill>
                  <a:schemeClr val="tx2"/>
                </a:solidFill>
              </a:rPr>
              <a:t>Variance</a:t>
            </a:r>
            <a:r>
              <a:rPr lang="en-US" sz="2400" smtClean="0">
                <a:solidFill>
                  <a:schemeClr val="tx2"/>
                </a:solidFill>
              </a:rPr>
              <a:t> </a:t>
            </a:r>
            <a:r>
              <a:rPr lang="en-US" sz="2400" smtClean="0"/>
              <a:t>is the difference between planned and actual performance. Control variances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108700" y="6343650"/>
            <a:ext cx="2895600" cy="457200"/>
          </a:xfrm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r" eaLnBrk="1" hangingPunct="1"/>
            <a:fld id="{15D865E2-00E3-4E5C-870B-32032F7D0F3D}" type="slidenum">
              <a:rPr lang="en-US" sz="1400">
                <a:latin typeface="Arial" panose="020B0604020202020204" pitchFamily="34" charset="0"/>
              </a:rPr>
              <a:pPr algn="r" eaLnBrk="1" hangingPunct="1"/>
              <a:t>48</a:t>
            </a:fld>
            <a:endParaRPr lang="en-US" sz="1400">
              <a:latin typeface="Arial" panose="020B0604020202020204" pitchFamily="34" charset="0"/>
            </a:endParaRPr>
          </a:p>
        </p:txBody>
      </p:sp>
      <p:sp>
        <p:nvSpPr>
          <p:cNvPr id="7173" name="Text Box 7"/>
          <p:cNvSpPr txBox="1">
            <a:spLocks noChangeArrowheads="1"/>
          </p:cNvSpPr>
          <p:nvPr/>
        </p:nvSpPr>
        <p:spPr bwMode="auto">
          <a:xfrm>
            <a:off x="4572000" y="5562600"/>
            <a:ext cx="3048000" cy="427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621048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The factors of scope change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Time is shorter than planned</a:t>
            </a:r>
          </a:p>
          <a:p>
            <a:r>
              <a:rPr lang="en-CA" smtClean="0"/>
              <a:t>Human resources not available</a:t>
            </a:r>
          </a:p>
          <a:p>
            <a:r>
              <a:rPr lang="en-CA" smtClean="0"/>
              <a:t>Material resources shortage</a:t>
            </a:r>
          </a:p>
          <a:p>
            <a:r>
              <a:rPr lang="en-CA" smtClean="0"/>
              <a:t>Requirements changed</a:t>
            </a:r>
          </a:p>
        </p:txBody>
      </p:sp>
    </p:spTree>
    <p:extLst>
      <p:ext uri="{BB962C8B-B14F-4D97-AF65-F5344CB8AC3E}">
        <p14:creationId xmlns="" xmlns:p14="http://schemas.microsoft.com/office/powerpoint/2010/main" val="3468692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Progress tracking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Tracking is the process of comparing actual with plan</a:t>
            </a:r>
          </a:p>
          <a:p>
            <a:pPr eaLnBrk="1" hangingPunct="1"/>
            <a:r>
              <a:rPr lang="en-US" smtClean="0"/>
              <a:t>Help to understand the project issues and justify requests for changes</a:t>
            </a:r>
          </a:p>
          <a:p>
            <a:pPr eaLnBrk="1" hangingPunct="1"/>
            <a:r>
              <a:rPr lang="en-US" smtClean="0"/>
              <a:t>With actual in hands you will operate with facts</a:t>
            </a:r>
          </a:p>
          <a:p>
            <a:pPr eaLnBrk="1" hangingPunct="1"/>
            <a:r>
              <a:rPr lang="en-US" smtClean="0"/>
              <a:t>Planned characteristics are recorded with the help of baseline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="" xmlns:p14="http://schemas.microsoft.com/office/powerpoint/2010/main" val="3063582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Baselines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en-CA" sz="2800" dirty="0" smtClean="0"/>
              <a:t>MS Project allow storing the project baseline</a:t>
            </a:r>
          </a:p>
          <a:p>
            <a:pPr algn="l"/>
            <a:r>
              <a:rPr lang="en-CA" sz="2800" dirty="0" smtClean="0"/>
              <a:t>Baseline should be stored first when the planning stage is completed</a:t>
            </a:r>
          </a:p>
          <a:p>
            <a:pPr algn="l"/>
            <a:r>
              <a:rPr lang="en-CA" sz="2800" dirty="0" smtClean="0"/>
              <a:t>It can be updated during the project implementation to reflect changes</a:t>
            </a:r>
          </a:p>
          <a:p>
            <a:pPr algn="l"/>
            <a:r>
              <a:rPr lang="en-CA" sz="2800" dirty="0" smtClean="0"/>
              <a:t>Baseline is a snapshot </a:t>
            </a:r>
            <a:r>
              <a:rPr lang="en-CA" sz="2800" dirty="0" smtClean="0"/>
              <a:t>of:</a:t>
            </a:r>
          </a:p>
          <a:p>
            <a:pPr lvl="1" algn="l"/>
            <a:r>
              <a:rPr lang="en-CA" sz="2400" dirty="0" smtClean="0"/>
              <a:t>Tasks</a:t>
            </a:r>
          </a:p>
          <a:p>
            <a:pPr lvl="1" algn="l"/>
            <a:r>
              <a:rPr lang="en-CA" sz="2400" dirty="0" smtClean="0"/>
              <a:t>Resources</a:t>
            </a:r>
          </a:p>
          <a:p>
            <a:pPr lvl="1" algn="l"/>
            <a:r>
              <a:rPr lang="en-CA" sz="2400" dirty="0" smtClean="0"/>
              <a:t>Assignments</a:t>
            </a:r>
            <a:endParaRPr lang="en-CA" sz="2400" dirty="0" smtClean="0"/>
          </a:p>
          <a:p>
            <a:endParaRPr lang="en-CA" dirty="0" smtClean="0"/>
          </a:p>
          <a:p>
            <a:endParaRPr lang="en-CA" dirty="0" smtClean="0"/>
          </a:p>
        </p:txBody>
      </p:sp>
    </p:spTree>
    <p:extLst>
      <p:ext uri="{BB962C8B-B14F-4D97-AF65-F5344CB8AC3E}">
        <p14:creationId xmlns="" xmlns:p14="http://schemas.microsoft.com/office/powerpoint/2010/main" val="3716816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Tasks baseline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For each task it will show planned characteristics of</a:t>
            </a:r>
          </a:p>
          <a:p>
            <a:pPr lvl="1"/>
            <a:r>
              <a:rPr lang="en-CA" smtClean="0"/>
              <a:t>Duration</a:t>
            </a:r>
          </a:p>
          <a:p>
            <a:pPr lvl="1"/>
            <a:r>
              <a:rPr lang="en-CA" smtClean="0"/>
              <a:t>Start and finish date</a:t>
            </a:r>
          </a:p>
          <a:p>
            <a:pPr lvl="1"/>
            <a:r>
              <a:rPr lang="en-CA" smtClean="0"/>
              <a:t>Resources assigned</a:t>
            </a:r>
          </a:p>
          <a:p>
            <a:pPr lvl="1"/>
            <a:r>
              <a:rPr lang="en-CA" smtClean="0"/>
              <a:t>Cost</a:t>
            </a:r>
          </a:p>
          <a:p>
            <a:pPr lvl="1"/>
            <a:r>
              <a:rPr lang="en-CA" smtClean="0"/>
              <a:t>Dependencies</a:t>
            </a:r>
          </a:p>
          <a:p>
            <a:pPr lvl="1"/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3798058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 Use of baseline</a:t>
            </a:r>
          </a:p>
        </p:txBody>
      </p:sp>
      <p:sp>
        <p:nvSpPr>
          <p:cNvPr id="122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Planned data are used to calculate</a:t>
            </a:r>
          </a:p>
          <a:p>
            <a:pPr lvl="1"/>
            <a:r>
              <a:rPr lang="en-CA" smtClean="0"/>
              <a:t>Critical Path</a:t>
            </a:r>
          </a:p>
          <a:p>
            <a:pPr lvl="1"/>
            <a:r>
              <a:rPr lang="en-CA" smtClean="0"/>
              <a:t>Free and float slack</a:t>
            </a:r>
          </a:p>
          <a:p>
            <a:pPr lvl="1"/>
            <a:r>
              <a:rPr lang="en-CA" smtClean="0"/>
              <a:t>Early and late start and finish date</a:t>
            </a:r>
          </a:p>
          <a:p>
            <a:r>
              <a:rPr lang="en-CA" smtClean="0"/>
              <a:t>They also are used to monitor the project performance in terms of timeline and cost</a:t>
            </a:r>
          </a:p>
        </p:txBody>
      </p:sp>
    </p:spTree>
    <p:extLst>
      <p:ext uri="{BB962C8B-B14F-4D97-AF65-F5344CB8AC3E}">
        <p14:creationId xmlns="" xmlns:p14="http://schemas.microsoft.com/office/powerpoint/2010/main" val="6467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Baseline options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For entire project</a:t>
            </a:r>
          </a:p>
          <a:p>
            <a:r>
              <a:rPr lang="en-CA" smtClean="0"/>
              <a:t>For selected tasks</a:t>
            </a:r>
          </a:p>
          <a:p>
            <a:r>
              <a:rPr lang="en-CA" smtClean="0"/>
              <a:t>For a part of the project that starts from selected task</a:t>
            </a:r>
          </a:p>
        </p:txBody>
      </p:sp>
    </p:spTree>
    <p:extLst>
      <p:ext uri="{BB962C8B-B14F-4D97-AF65-F5344CB8AC3E}">
        <p14:creationId xmlns="" xmlns:p14="http://schemas.microsoft.com/office/powerpoint/2010/main" val="3693959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How to track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Specify the work completed in % </a:t>
            </a:r>
          </a:p>
          <a:p>
            <a:r>
              <a:rPr lang="en-CA" smtClean="0"/>
              <a:t>Use the Tracking Gantt table to record actual information</a:t>
            </a:r>
          </a:p>
          <a:p>
            <a:r>
              <a:rPr lang="en-CA" smtClean="0"/>
              <a:t>Use other tables to see the project state from different perspectives</a:t>
            </a:r>
          </a:p>
        </p:txBody>
      </p:sp>
    </p:spTree>
    <p:extLst>
      <p:ext uri="{BB962C8B-B14F-4D97-AF65-F5344CB8AC3E}">
        <p14:creationId xmlns="" xmlns:p14="http://schemas.microsoft.com/office/powerpoint/2010/main" val="236573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/>
              <a:t>Using tables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smtClean="0"/>
              <a:t>View – Table – Variance</a:t>
            </a:r>
          </a:p>
          <a:p>
            <a:pPr lvl="1"/>
            <a:r>
              <a:rPr lang="en-CA" smtClean="0"/>
              <a:t>Show variances in task timing between baseline and actual</a:t>
            </a:r>
          </a:p>
          <a:p>
            <a:r>
              <a:rPr lang="en-CA" smtClean="0"/>
              <a:t>View – Table – Work</a:t>
            </a:r>
          </a:p>
          <a:p>
            <a:pPr lvl="1"/>
            <a:r>
              <a:rPr lang="en-CA" smtClean="0"/>
              <a:t>Show differences between baseline and actual work efforts</a:t>
            </a:r>
          </a:p>
          <a:p>
            <a:r>
              <a:rPr lang="en-CA" smtClean="0"/>
              <a:t>View – Table – Cost</a:t>
            </a:r>
          </a:p>
          <a:p>
            <a:pPr lvl="1"/>
            <a:r>
              <a:rPr lang="en-CA" smtClean="0"/>
              <a:t>Show differences in cost between baseline and actual</a:t>
            </a:r>
          </a:p>
          <a:p>
            <a:endParaRPr lang="en-CA" smtClean="0"/>
          </a:p>
        </p:txBody>
      </p:sp>
    </p:spTree>
    <p:extLst>
      <p:ext uri="{BB962C8B-B14F-4D97-AF65-F5344CB8AC3E}">
        <p14:creationId xmlns="" xmlns:p14="http://schemas.microsoft.com/office/powerpoint/2010/main" val="143932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ixel">
  <a:themeElements>
    <a:clrScheme name="Pixel 12">
      <a:dk1>
        <a:srgbClr val="000000"/>
      </a:dk1>
      <a:lt1>
        <a:srgbClr val="FFFFFF"/>
      </a:lt1>
      <a:dk2>
        <a:srgbClr val="000000"/>
      </a:dk2>
      <a:lt2>
        <a:srgbClr val="00007D"/>
      </a:lt2>
      <a:accent1>
        <a:srgbClr val="9999FF"/>
      </a:accent1>
      <a:accent2>
        <a:srgbClr val="9999CC"/>
      </a:accent2>
      <a:accent3>
        <a:srgbClr val="FFFFFF"/>
      </a:accent3>
      <a:accent4>
        <a:srgbClr val="000000"/>
      </a:accent4>
      <a:accent5>
        <a:srgbClr val="CACAFF"/>
      </a:accent5>
      <a:accent6>
        <a:srgbClr val="8A8AB9"/>
      </a:accent6>
      <a:hlink>
        <a:srgbClr val="666699"/>
      </a:hlink>
      <a:folHlink>
        <a:srgbClr val="CCCCE6"/>
      </a:folHlink>
    </a:clrScheme>
    <a:fontScheme name="Pixel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ixel 1">
        <a:dk1>
          <a:srgbClr val="0066FF"/>
        </a:dk1>
        <a:lt1>
          <a:srgbClr val="FFFFFF"/>
        </a:lt1>
        <a:dk2>
          <a:srgbClr val="000066"/>
        </a:dk2>
        <a:lt2>
          <a:srgbClr val="FFFFFF"/>
        </a:lt2>
        <a:accent1>
          <a:srgbClr val="6699FF"/>
        </a:accent1>
        <a:accent2>
          <a:srgbClr val="3333FF"/>
        </a:accent2>
        <a:accent3>
          <a:srgbClr val="AAAAB8"/>
        </a:accent3>
        <a:accent4>
          <a:srgbClr val="DADADA"/>
        </a:accent4>
        <a:accent5>
          <a:srgbClr val="B8CAFF"/>
        </a:accent5>
        <a:accent6>
          <a:srgbClr val="2D2DE7"/>
        </a:accent6>
        <a:hlink>
          <a:srgbClr val="FFCC00"/>
        </a:hlink>
        <a:folHlink>
          <a:srgbClr val="00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2">
        <a:dk1>
          <a:srgbClr val="009999"/>
        </a:dk1>
        <a:lt1>
          <a:srgbClr val="FFFFFF"/>
        </a:lt1>
        <a:dk2>
          <a:srgbClr val="334B49"/>
        </a:dk2>
        <a:lt2>
          <a:srgbClr val="FFFFFF"/>
        </a:lt2>
        <a:accent1>
          <a:srgbClr val="33CCCC"/>
        </a:accent1>
        <a:accent2>
          <a:srgbClr val="008080"/>
        </a:accent2>
        <a:accent3>
          <a:srgbClr val="ADB1B1"/>
        </a:accent3>
        <a:accent4>
          <a:srgbClr val="DADADA"/>
        </a:accent4>
        <a:accent5>
          <a:srgbClr val="ADE2E2"/>
        </a:accent5>
        <a:accent6>
          <a:srgbClr val="007373"/>
        </a:accent6>
        <a:hlink>
          <a:srgbClr val="FFCC00"/>
        </a:hlink>
        <a:folHlink>
          <a:srgbClr val="0066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3">
        <a:dk1>
          <a:srgbClr val="006699"/>
        </a:dk1>
        <a:lt1>
          <a:srgbClr val="FFFFFF"/>
        </a:lt1>
        <a:dk2>
          <a:srgbClr val="333399"/>
        </a:dk2>
        <a:lt2>
          <a:srgbClr val="FFFFFF"/>
        </a:lt2>
        <a:accent1>
          <a:srgbClr val="0099CC"/>
        </a:accent1>
        <a:accent2>
          <a:srgbClr val="0386AF"/>
        </a:accent2>
        <a:accent3>
          <a:srgbClr val="ADADCA"/>
        </a:accent3>
        <a:accent4>
          <a:srgbClr val="DADADA"/>
        </a:accent4>
        <a:accent5>
          <a:srgbClr val="AACAE2"/>
        </a:accent5>
        <a:accent6>
          <a:srgbClr val="02799E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4">
        <a:dk1>
          <a:srgbClr val="008080"/>
        </a:dk1>
        <a:lt1>
          <a:srgbClr val="FFFFFF"/>
        </a:lt1>
        <a:dk2>
          <a:srgbClr val="2F978D"/>
        </a:dk2>
        <a:lt2>
          <a:srgbClr val="FFFFFF"/>
        </a:lt2>
        <a:accent1>
          <a:srgbClr val="0099FF"/>
        </a:accent1>
        <a:accent2>
          <a:srgbClr val="009999"/>
        </a:accent2>
        <a:accent3>
          <a:srgbClr val="ADC9C5"/>
        </a:accent3>
        <a:accent4>
          <a:srgbClr val="DADADA"/>
        </a:accent4>
        <a:accent5>
          <a:srgbClr val="AACAFF"/>
        </a:accent5>
        <a:accent6>
          <a:srgbClr val="008A8A"/>
        </a:accent6>
        <a:hlink>
          <a:srgbClr val="FFFFCC"/>
        </a:hlink>
        <a:folHlink>
          <a:srgbClr val="70CAC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5">
        <a:dk1>
          <a:srgbClr val="822504"/>
        </a:dk1>
        <a:lt1>
          <a:srgbClr val="FFFFFF"/>
        </a:lt1>
        <a:dk2>
          <a:srgbClr val="330000"/>
        </a:dk2>
        <a:lt2>
          <a:srgbClr val="FFFFFF"/>
        </a:lt2>
        <a:accent1>
          <a:srgbClr val="FF9900"/>
        </a:accent1>
        <a:accent2>
          <a:srgbClr val="9E2A06"/>
        </a:accent2>
        <a:accent3>
          <a:srgbClr val="ADAAAA"/>
        </a:accent3>
        <a:accent4>
          <a:srgbClr val="DADADA"/>
        </a:accent4>
        <a:accent5>
          <a:srgbClr val="FFCAAA"/>
        </a:accent5>
        <a:accent6>
          <a:srgbClr val="8F2505"/>
        </a:accent6>
        <a:hlink>
          <a:srgbClr val="FF3300"/>
        </a:hlink>
        <a:folHlink>
          <a:srgbClr val="7C070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6">
        <a:dk1>
          <a:srgbClr val="336600"/>
        </a:dk1>
        <a:lt1>
          <a:srgbClr val="FFFFFF"/>
        </a:lt1>
        <a:dk2>
          <a:srgbClr val="4A7911"/>
        </a:dk2>
        <a:lt2>
          <a:srgbClr val="FFFFFF"/>
        </a:lt2>
        <a:accent1>
          <a:srgbClr val="666633"/>
        </a:accent1>
        <a:accent2>
          <a:srgbClr val="669900"/>
        </a:accent2>
        <a:accent3>
          <a:srgbClr val="B1BEAA"/>
        </a:accent3>
        <a:accent4>
          <a:srgbClr val="DADADA"/>
        </a:accent4>
        <a:accent5>
          <a:srgbClr val="B8B8AD"/>
        </a:accent5>
        <a:accent6>
          <a:srgbClr val="5C8A00"/>
        </a:accent6>
        <a:hlink>
          <a:srgbClr val="FFCC00"/>
        </a:hlink>
        <a:folHlink>
          <a:srgbClr val="99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ixel 7">
        <a:dk1>
          <a:srgbClr val="000000"/>
        </a:dk1>
        <a:lt1>
          <a:srgbClr val="FFFFFF"/>
        </a:lt1>
        <a:dk2>
          <a:srgbClr val="000000"/>
        </a:dk2>
        <a:lt2>
          <a:srgbClr val="CC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8">
        <a:dk1>
          <a:srgbClr val="003300"/>
        </a:dk1>
        <a:lt1>
          <a:srgbClr val="FFFFFF"/>
        </a:lt1>
        <a:dk2>
          <a:srgbClr val="000000"/>
        </a:dk2>
        <a:lt2>
          <a:srgbClr val="336600"/>
        </a:lt2>
        <a:accent1>
          <a:srgbClr val="CCCC00"/>
        </a:accent1>
        <a:accent2>
          <a:srgbClr val="669900"/>
        </a:accent2>
        <a:accent3>
          <a:srgbClr val="FFFFFF"/>
        </a:accent3>
        <a:accent4>
          <a:srgbClr val="002A00"/>
        </a:accent4>
        <a:accent5>
          <a:srgbClr val="E2E2AA"/>
        </a:accent5>
        <a:accent6>
          <a:srgbClr val="5C8A00"/>
        </a:accent6>
        <a:hlink>
          <a:srgbClr val="333300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9">
        <a:dk1>
          <a:srgbClr val="000000"/>
        </a:dk1>
        <a:lt1>
          <a:srgbClr val="FFFFFF"/>
        </a:lt1>
        <a:dk2>
          <a:srgbClr val="000000"/>
        </a:dk2>
        <a:lt2>
          <a:srgbClr val="440044"/>
        </a:lt2>
        <a:accent1>
          <a:srgbClr val="FFCCCC"/>
        </a:accent1>
        <a:accent2>
          <a:srgbClr val="790571"/>
        </a:accent2>
        <a:accent3>
          <a:srgbClr val="FFFFFF"/>
        </a:accent3>
        <a:accent4>
          <a:srgbClr val="000000"/>
        </a:accent4>
        <a:accent5>
          <a:srgbClr val="FFE2E2"/>
        </a:accent5>
        <a:accent6>
          <a:srgbClr val="6D0466"/>
        </a:accent6>
        <a:hlink>
          <a:srgbClr val="993366"/>
        </a:hlink>
        <a:folHlink>
          <a:srgbClr val="9F839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0">
        <a:dk1>
          <a:srgbClr val="000000"/>
        </a:dk1>
        <a:lt1>
          <a:srgbClr val="FFFFFF"/>
        </a:lt1>
        <a:dk2>
          <a:srgbClr val="000000"/>
        </a:dk2>
        <a:lt2>
          <a:srgbClr val="FF9900"/>
        </a:lt2>
        <a:accent1>
          <a:srgbClr val="FFCC99"/>
        </a:accent1>
        <a:accent2>
          <a:srgbClr val="FBA313"/>
        </a:accent2>
        <a:accent3>
          <a:srgbClr val="FFFFFF"/>
        </a:accent3>
        <a:accent4>
          <a:srgbClr val="000000"/>
        </a:accent4>
        <a:accent5>
          <a:srgbClr val="FFE2CA"/>
        </a:accent5>
        <a:accent6>
          <a:srgbClr val="E39310"/>
        </a:accent6>
        <a:hlink>
          <a:srgbClr val="CC3300"/>
        </a:hlink>
        <a:folHlink>
          <a:srgbClr val="FCC66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1">
        <a:dk1>
          <a:srgbClr val="000000"/>
        </a:dk1>
        <a:lt1>
          <a:srgbClr val="FFFFFF"/>
        </a:lt1>
        <a:dk2>
          <a:srgbClr val="000000"/>
        </a:dk2>
        <a:lt2>
          <a:srgbClr val="779F92"/>
        </a:lt2>
        <a:accent1>
          <a:srgbClr val="33CCCC"/>
        </a:accent1>
        <a:accent2>
          <a:srgbClr val="9DC2D7"/>
        </a:accent2>
        <a:accent3>
          <a:srgbClr val="FFFFFF"/>
        </a:accent3>
        <a:accent4>
          <a:srgbClr val="000000"/>
        </a:accent4>
        <a:accent5>
          <a:srgbClr val="ADE2E2"/>
        </a:accent5>
        <a:accent6>
          <a:srgbClr val="8EB0C3"/>
        </a:accent6>
        <a:hlink>
          <a:srgbClr val="006666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ixel 12">
        <a:dk1>
          <a:srgbClr val="000000"/>
        </a:dk1>
        <a:lt1>
          <a:srgbClr val="FFFFFF"/>
        </a:lt1>
        <a:dk2>
          <a:srgbClr val="000000"/>
        </a:dk2>
        <a:lt2>
          <a:srgbClr val="00007D"/>
        </a:lt2>
        <a:accent1>
          <a:srgbClr val="9999FF"/>
        </a:accent1>
        <a:accent2>
          <a:srgbClr val="9999CC"/>
        </a:accent2>
        <a:accent3>
          <a:srgbClr val="FFFFFF"/>
        </a:accent3>
        <a:accent4>
          <a:srgbClr val="000000"/>
        </a:accent4>
        <a:accent5>
          <a:srgbClr val="CACAFF"/>
        </a:accent5>
        <a:accent6>
          <a:srgbClr val="8A8AB9"/>
        </a:accent6>
        <a:hlink>
          <a:srgbClr val="666699"/>
        </a:hlink>
        <a:folHlink>
          <a:srgbClr val="CCCC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8550</TotalTime>
  <Words>1949</Words>
  <Application>Microsoft Office PowerPoint</Application>
  <PresentationFormat>On-screen Show (4:3)</PresentationFormat>
  <Paragraphs>302</Paragraphs>
  <Slides>56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57" baseType="lpstr">
      <vt:lpstr>Pixel</vt:lpstr>
      <vt:lpstr>Quick Recap</vt:lpstr>
      <vt:lpstr>Lesson 11: Monitoring and Controlling Project Work Topic 11A: Identify the Monitor and Control Project Work Process Topic 11B: Develop an Integrated Change Control System Topic 11C: Utilize the Integrated Change Control System Topic 11D: Review Deliverables and Work Results Topic 11E: Control the Project Scope </vt:lpstr>
      <vt:lpstr>     “Change Control”                System for Implementing Monitoring and Controlling</vt:lpstr>
      <vt:lpstr>CAB considerations for each change (prior to authorisation) [2]</vt:lpstr>
      <vt:lpstr>Slide 5</vt:lpstr>
      <vt:lpstr>Activities of change building </vt:lpstr>
      <vt:lpstr>Slide 7</vt:lpstr>
      <vt:lpstr>Change review</vt:lpstr>
      <vt:lpstr>RUP –(Rational Unified Process) Configuration and Change Management</vt:lpstr>
      <vt:lpstr>CCM Workflow</vt:lpstr>
      <vt:lpstr>Role: Configuration Manager[1]</vt:lpstr>
      <vt:lpstr>Role: Configuration Manager[2]</vt:lpstr>
      <vt:lpstr>Role: Configuration Manager[3]</vt:lpstr>
      <vt:lpstr>Role: Change Control Manager[1]</vt:lpstr>
      <vt:lpstr>Role: Change Control Manager[2]</vt:lpstr>
      <vt:lpstr>Plan Project Configuration &amp; Change Control[1]</vt:lpstr>
      <vt:lpstr>Plan Project Configuration &amp; Change Control[2]</vt:lpstr>
      <vt:lpstr>Plan Project Configuration &amp; Change Control[3]</vt:lpstr>
      <vt:lpstr>Plan Project Configuration &amp; Change Control[4]</vt:lpstr>
      <vt:lpstr>Create Project Configuration Management (CM) Environments[1]</vt:lpstr>
      <vt:lpstr>Create Project Configuration Management (CM) Environments[2]</vt:lpstr>
      <vt:lpstr>Create Project Configuration Management (CM) Environments[3]</vt:lpstr>
      <vt:lpstr>Manage Change Requests [1]</vt:lpstr>
      <vt:lpstr>Manage Change Requests [2]</vt:lpstr>
      <vt:lpstr>Manage Change Requests [3]</vt:lpstr>
      <vt:lpstr>Manage Change Requests [4]</vt:lpstr>
      <vt:lpstr>Manage Change Requests [5]</vt:lpstr>
      <vt:lpstr>Manage Change Requests [6]</vt:lpstr>
      <vt:lpstr>Manage Change Requests [7]</vt:lpstr>
      <vt:lpstr>Monitor &amp; Report Configuration Status [1]</vt:lpstr>
      <vt:lpstr>Monitor &amp; Report Configuration Status [2]</vt:lpstr>
      <vt:lpstr>Monitor &amp; Report Configuration Status [3]</vt:lpstr>
      <vt:lpstr>Change and Deliver Configuration Items[1]</vt:lpstr>
      <vt:lpstr>Change and Deliver Configuration Items[2]</vt:lpstr>
      <vt:lpstr>Change and Deliver Configuration Items[3]</vt:lpstr>
      <vt:lpstr>Change and Deliver Configuration Items[4]</vt:lpstr>
      <vt:lpstr>Change and Deliver Configuration Items[5]</vt:lpstr>
      <vt:lpstr>Change and Deliver Configuration Items[6]</vt:lpstr>
      <vt:lpstr>Change and Deliver Configuration Items[7]</vt:lpstr>
      <vt:lpstr>Manage Baselines &amp; Releases [1]</vt:lpstr>
      <vt:lpstr>Manage Baselines &amp; Releases [2]</vt:lpstr>
      <vt:lpstr>Manage Baselines &amp; Releases [2]</vt:lpstr>
      <vt:lpstr>Final Conclusions</vt:lpstr>
      <vt:lpstr>Final Conclusions</vt:lpstr>
      <vt:lpstr>Final Conclusions</vt:lpstr>
      <vt:lpstr>Control Project Scope</vt:lpstr>
      <vt:lpstr>Scope monitoring and control</vt:lpstr>
      <vt:lpstr>Scope Control</vt:lpstr>
      <vt:lpstr>The factors of scope change</vt:lpstr>
      <vt:lpstr>Progress tracking</vt:lpstr>
      <vt:lpstr>Baselines</vt:lpstr>
      <vt:lpstr>Tasks baseline</vt:lpstr>
      <vt:lpstr> Use of baseline</vt:lpstr>
      <vt:lpstr>Baseline options</vt:lpstr>
      <vt:lpstr>How to track</vt:lpstr>
      <vt:lpstr>Using tables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Hateem</dc:creator>
  <cp:lastModifiedBy>vcomsats</cp:lastModifiedBy>
  <cp:revision>239</cp:revision>
  <cp:lastPrinted>1601-01-01T00:00:00Z</cp:lastPrinted>
  <dcterms:created xsi:type="dcterms:W3CDTF">1601-01-01T00:00:00Z</dcterms:created>
  <dcterms:modified xsi:type="dcterms:W3CDTF">2013-06-13T10:02:06Z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