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53"/>
  </p:notesMasterIdLst>
  <p:handoutMasterIdLst>
    <p:handoutMasterId r:id="rId54"/>
  </p:handoutMasterIdLst>
  <p:sldIdLst>
    <p:sldId id="426" r:id="rId2"/>
    <p:sldId id="424" r:id="rId3"/>
    <p:sldId id="425" r:id="rId4"/>
    <p:sldId id="256" r:id="rId5"/>
    <p:sldId id="334" r:id="rId6"/>
    <p:sldId id="335" r:id="rId7"/>
    <p:sldId id="336" r:id="rId8"/>
    <p:sldId id="389" r:id="rId9"/>
    <p:sldId id="337" r:id="rId10"/>
    <p:sldId id="338" r:id="rId11"/>
    <p:sldId id="339" r:id="rId12"/>
    <p:sldId id="341" r:id="rId13"/>
    <p:sldId id="342" r:id="rId14"/>
    <p:sldId id="343" r:id="rId15"/>
    <p:sldId id="404" r:id="rId16"/>
    <p:sldId id="405" r:id="rId17"/>
    <p:sldId id="406" r:id="rId18"/>
    <p:sldId id="407" r:id="rId19"/>
    <p:sldId id="408" r:id="rId20"/>
    <p:sldId id="409" r:id="rId21"/>
    <p:sldId id="410" r:id="rId22"/>
    <p:sldId id="411" r:id="rId23"/>
    <p:sldId id="412" r:id="rId24"/>
    <p:sldId id="413" r:id="rId25"/>
    <p:sldId id="414" r:id="rId26"/>
    <p:sldId id="415" r:id="rId27"/>
    <p:sldId id="416" r:id="rId28"/>
    <p:sldId id="417" r:id="rId29"/>
    <p:sldId id="418" r:id="rId30"/>
    <p:sldId id="419" r:id="rId31"/>
    <p:sldId id="420" r:id="rId32"/>
    <p:sldId id="421" r:id="rId33"/>
    <p:sldId id="422" r:id="rId34"/>
    <p:sldId id="423" r:id="rId35"/>
    <p:sldId id="340" r:id="rId36"/>
    <p:sldId id="344" r:id="rId37"/>
    <p:sldId id="345" r:id="rId38"/>
    <p:sldId id="346" r:id="rId39"/>
    <p:sldId id="390" r:id="rId40"/>
    <p:sldId id="391" r:id="rId41"/>
    <p:sldId id="347" r:id="rId42"/>
    <p:sldId id="348" r:id="rId43"/>
    <p:sldId id="349" r:id="rId44"/>
    <p:sldId id="350" r:id="rId45"/>
    <p:sldId id="392" r:id="rId46"/>
    <p:sldId id="397" r:id="rId47"/>
    <p:sldId id="396" r:id="rId48"/>
    <p:sldId id="398" r:id="rId49"/>
    <p:sldId id="393" r:id="rId50"/>
    <p:sldId id="399" r:id="rId51"/>
    <p:sldId id="400"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8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500" autoAdjust="0"/>
    <p:restoredTop sz="89765" autoAdjust="0"/>
  </p:normalViewPr>
  <p:slideViewPr>
    <p:cSldViewPr>
      <p:cViewPr varScale="1">
        <p:scale>
          <a:sx n="65" d="100"/>
          <a:sy n="65" d="100"/>
        </p:scale>
        <p:origin x="-166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5120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5120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120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0592AF5-CAC8-4FD3-ACC1-14793C149F5A}" type="slidenum">
              <a:rPr lang="en-GB"/>
              <a:pPr>
                <a:defRPr/>
              </a:pPr>
              <a:t>‹#›</a:t>
            </a:fld>
            <a:endParaRPr lang="en-GB"/>
          </a:p>
        </p:txBody>
      </p:sp>
    </p:spTree>
    <p:extLst>
      <p:ext uri="{BB962C8B-B14F-4D97-AF65-F5344CB8AC3E}">
        <p14:creationId xmlns:p14="http://schemas.microsoft.com/office/powerpoint/2010/main" xmlns="" val="11077088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GB"/>
          </a:p>
        </p:txBody>
      </p:sp>
      <p:sp>
        <p:nvSpPr>
          <p:cNvPr id="52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GB"/>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52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GB"/>
          </a:p>
        </p:txBody>
      </p:sp>
      <p:sp>
        <p:nvSpPr>
          <p:cNvPr id="52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67363AE-A3E1-4416-8BF6-1A920BA00BA6}" type="slidenum">
              <a:rPr lang="en-GB"/>
              <a:pPr>
                <a:defRPr/>
              </a:pPr>
              <a:t>‹#›</a:t>
            </a:fld>
            <a:endParaRPr lang="en-GB"/>
          </a:p>
        </p:txBody>
      </p:sp>
    </p:spTree>
    <p:extLst>
      <p:ext uri="{BB962C8B-B14F-4D97-AF65-F5344CB8AC3E}">
        <p14:creationId xmlns:p14="http://schemas.microsoft.com/office/powerpoint/2010/main" xmlns="" val="7217578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ED7C467F-0105-4EA9-98BE-69A3331611C3}" type="slidenum">
              <a:rPr lang="fi-FI"/>
              <a:pPr/>
              <a:t>3</a:t>
            </a:fld>
            <a:endParaRPr lang="fi-FI"/>
          </a:p>
        </p:txBody>
      </p:sp>
      <p:sp>
        <p:nvSpPr>
          <p:cNvPr id="46081" name="Rectangle 1"/>
          <p:cNvSpPr txBox="1">
            <a:spLocks noGrp="1" noRot="1" noChangeAspect="1" noChangeArrowheads="1"/>
          </p:cNvSpPr>
          <p:nvPr>
            <p:ph type="sldImg"/>
          </p:nvPr>
        </p:nvSpPr>
        <p:spPr bwMode="auto">
          <a:xfrm>
            <a:off x="1104900" y="812800"/>
            <a:ext cx="5345113"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55650" y="5078413"/>
            <a:ext cx="6043613" cy="47212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89520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3528BCDB-7EF0-4068-AF48-7D3C69243852}" type="slidenum">
              <a:rPr lang="en-GB" smtClean="0"/>
              <a:pPr/>
              <a:t>4</a:t>
            </a:fld>
            <a:endParaRPr lang="en-GB"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GB" smtClean="0"/>
          </a:p>
        </p:txBody>
      </p:sp>
    </p:spTree>
    <p:extLst>
      <p:ext uri="{BB962C8B-B14F-4D97-AF65-F5344CB8AC3E}">
        <p14:creationId xmlns:p14="http://schemas.microsoft.com/office/powerpoint/2010/main" xmlns="" val="3072503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8D756-DDEF-47FA-B560-5DB728C9059F}" type="slidenum">
              <a:rPr lang="en-US" altLang="zh-CN"/>
              <a:pPr/>
              <a:t>17</a:t>
            </a:fld>
            <a:endParaRPr lang="en-US" altLang="zh-CN"/>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en-US" altLang="zh-CN"/>
              <a:t>A temperature sensor outside of a room to indicate a drop of temperature so people can start heating the room</a:t>
            </a:r>
          </a:p>
          <a:p>
            <a:r>
              <a:rPr lang="en-US" altLang="zh-CN"/>
              <a:t>Speed limit on highway.</a:t>
            </a:r>
          </a:p>
        </p:txBody>
      </p:sp>
    </p:spTree>
    <p:extLst>
      <p:ext uri="{BB962C8B-B14F-4D97-AF65-F5344CB8AC3E}">
        <p14:creationId xmlns:p14="http://schemas.microsoft.com/office/powerpoint/2010/main" xmlns="" val="3384490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9171" name="Rectangle 19"/>
          <p:cNvSpPr>
            <a:spLocks noGrp="1" noChangeArrowheads="1"/>
          </p:cNvSpPr>
          <p:nvPr>
            <p:ph type="ctrTitle"/>
          </p:nvPr>
        </p:nvSpPr>
        <p:spPr>
          <a:xfrm>
            <a:off x="2971800" y="1828800"/>
            <a:ext cx="6019800" cy="2209800"/>
          </a:xfrm>
        </p:spPr>
        <p:txBody>
          <a:bodyPr/>
          <a:lstStyle>
            <a:lvl1pPr>
              <a:defRPr sz="5000">
                <a:solidFill>
                  <a:schemeClr val="tx1"/>
                </a:solidFill>
              </a:defRPr>
            </a:lvl1pPr>
          </a:lstStyle>
          <a:p>
            <a:r>
              <a:rPr lang="en-US" dirty="0"/>
              <a:t>Click to edit Master title style</a:t>
            </a:r>
          </a:p>
        </p:txBody>
      </p:sp>
      <p:sp>
        <p:nvSpPr>
          <p:cNvPr id="4917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lgn="just">
              <a:buClr>
                <a:schemeClr val="tx1"/>
              </a:buClr>
              <a:buFont typeface="Arial" panose="020B0604020202020204" pitchFamily="34" charset="0"/>
              <a:buChar char="•"/>
              <a:defRPr sz="2400">
                <a:solidFill>
                  <a:schemeClr val="tx1"/>
                </a:solidFill>
              </a:defRPr>
            </a:lvl1pPr>
            <a:lvl2pPr marL="742950" indent="-285750" algn="just">
              <a:buClr>
                <a:schemeClr val="tx1"/>
              </a:buClr>
              <a:buFont typeface="Arial" panose="020B0604020202020204" pitchFamily="34" charset="0"/>
              <a:buChar char="•"/>
              <a:defRPr sz="2400">
                <a:solidFill>
                  <a:schemeClr val="tx1"/>
                </a:solidFill>
              </a:defRPr>
            </a:lvl2pPr>
            <a:lvl3pPr marL="1143000" indent="-228600" algn="just">
              <a:buClr>
                <a:schemeClr val="tx1"/>
              </a:buClr>
              <a:buFont typeface="Arial" panose="020B0604020202020204" pitchFamily="34" charset="0"/>
              <a:buChar char="•"/>
              <a:defRPr sz="2400">
                <a:solidFill>
                  <a:schemeClr val="tx1"/>
                </a:solidFill>
              </a:defRPr>
            </a:lvl3pPr>
            <a:lvl4pPr marL="1600200" indent="-228600" algn="just">
              <a:buClr>
                <a:schemeClr val="tx1"/>
              </a:buClr>
              <a:buFont typeface="Arial" panose="020B0604020202020204" pitchFamily="34" charset="0"/>
              <a:buChar char="•"/>
              <a:defRPr sz="2400">
                <a:solidFill>
                  <a:schemeClr val="tx1"/>
                </a:solidFill>
              </a:defRPr>
            </a:lvl4pPr>
            <a:lvl5pPr marL="2057400" indent="-228600" algn="just">
              <a:buClr>
                <a:schemeClr val="tx1"/>
              </a:buClr>
              <a:buFont typeface="Arial" panose="020B0604020202020204" pitchFamily="34" charset="0"/>
              <a:buChar char="•"/>
              <a:defRPr sz="240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4E0BD87-E562-4700-B394-6DA446413C76}"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23D65EEA-3A8A-45C3-9398-9959B3BE9FED}"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marL="342900" indent="-342900">
              <a:buClr>
                <a:schemeClr val="tx1"/>
              </a:buClr>
              <a:buFont typeface="Wingdings" panose="05000000000000000000" pitchFamily="2" charset="2"/>
              <a:buChar char="§"/>
              <a:defRPr sz="2400"/>
            </a:lvl1pPr>
            <a:lvl2pPr marL="742950" indent="-285750">
              <a:buClr>
                <a:schemeClr val="tx1"/>
              </a:buClr>
              <a:buFont typeface="Wingdings" panose="05000000000000000000" pitchFamily="2" charset="2"/>
              <a:buChar char="§"/>
              <a:defRPr sz="2400"/>
            </a:lvl2pPr>
            <a:lvl3pPr marL="1143000" indent="-228600">
              <a:buClr>
                <a:schemeClr val="tx1"/>
              </a:buClr>
              <a:buFont typeface="Wingdings" panose="05000000000000000000" pitchFamily="2" charset="2"/>
              <a:buChar char="§"/>
              <a:defRPr sz="2400"/>
            </a:lvl3pPr>
            <a:lvl4pPr marL="1600200" indent="-228600">
              <a:buClr>
                <a:schemeClr val="tx1"/>
              </a:buClr>
              <a:buFont typeface="Wingdings" panose="05000000000000000000" pitchFamily="2" charset="2"/>
              <a:buChar char="§"/>
              <a:defRPr sz="2400"/>
            </a:lvl4pPr>
            <a:lvl5pPr marL="2057400" indent="-228600">
              <a:buClr>
                <a:schemeClr val="tx1"/>
              </a:buClr>
              <a:buFont typeface="Wingdings" panose="05000000000000000000" pitchFamily="2" charset="2"/>
              <a:buChar char="§"/>
              <a:defRPr sz="2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981200"/>
            <a:ext cx="4038600" cy="3886200"/>
          </a:xfrm>
        </p:spPr>
        <p:txBody>
          <a:bodyPr/>
          <a:lstStyle>
            <a:lvl1pPr marL="342900" indent="-342900" algn="l">
              <a:buClr>
                <a:schemeClr val="tx1"/>
              </a:buClr>
              <a:buFont typeface="Wingdings" panose="05000000000000000000" pitchFamily="2" charset="2"/>
              <a:buChar char="§"/>
              <a:defRPr sz="2800"/>
            </a:lvl1pPr>
            <a:lvl2pPr marL="742950" indent="-285750" algn="l">
              <a:buClr>
                <a:schemeClr val="tx1"/>
              </a:buClr>
              <a:buFont typeface="Wingdings" panose="05000000000000000000" pitchFamily="2" charset="2"/>
              <a:buChar char="§"/>
              <a:defRPr sz="2400"/>
            </a:lvl2pPr>
            <a:lvl3pPr marL="1143000" indent="-228600" algn="l">
              <a:buClr>
                <a:schemeClr val="tx1"/>
              </a:buClr>
              <a:buFont typeface="Wingdings" panose="05000000000000000000" pitchFamily="2" charset="2"/>
              <a:buChar char="§"/>
              <a:defRPr sz="2000"/>
            </a:lvl3pPr>
            <a:lvl4pPr marL="1600200" indent="-228600" algn="l">
              <a:buClr>
                <a:schemeClr val="tx1"/>
              </a:buClr>
              <a:buFont typeface="Wingdings" panose="05000000000000000000" pitchFamily="2" charset="2"/>
              <a:buChar char="§"/>
              <a:defRPr sz="1800"/>
            </a:lvl4pPr>
            <a:lvl5pPr marL="2057400" indent="-228600" algn="l">
              <a:buClr>
                <a:schemeClr val="tx1"/>
              </a:buClr>
              <a:buFont typeface="Wingdings" panose="05000000000000000000"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A65B7E0-8579-400C-B906-E6806C2CBCB1}"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634E1DFD-9720-48A7-BE87-1E6BB1E162CB}"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C91E0EE7-68F0-426E-82D5-2EE9D6FAA3D8}"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4B00F038-61D3-4D6C-B3DB-7818C82F0C2A}"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5365BF2-83E6-45BB-A47D-6C4F04D2BDF7}"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82FC05B5-3741-4F7A-A761-1A6DF972BDEC}"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435D6ABC-3B5A-42B1-B66F-0163047D5FAB}"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6A319F4-E559-489C-91A7-3B830BC32C73}"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ltLang="zh-CN"/>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ltLang="zh-CN"/>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82E9CF40-C12A-4392-99F8-DD8A75E0D544}" type="slidenum">
              <a:rPr lang="en-US" altLang="zh-CN"/>
              <a:pPr/>
              <a:t>‹#›</a:t>
            </a:fld>
            <a:endParaRPr lang="en-US" altLang="zh-CN"/>
          </a:p>
        </p:txBody>
      </p:sp>
    </p:spTree>
    <p:extLst>
      <p:ext uri="{BB962C8B-B14F-4D97-AF65-F5344CB8AC3E}">
        <p14:creationId xmlns:p14="http://schemas.microsoft.com/office/powerpoint/2010/main" xmlns="" val="3546955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n-US"/>
          </a:p>
        </p:txBody>
      </p:sp>
      <p:sp>
        <p:nvSpPr>
          <p:cNvPr id="48131"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defRPr>
            </a:lvl1pPr>
          </a:lstStyle>
          <a:p>
            <a:pPr>
              <a:defRPr/>
            </a:pPr>
            <a:fld id="{B0729C1D-6A56-4C33-A56F-9C26C289D79C}" type="slidenum">
              <a:rPr lang="en-US"/>
              <a:pPr>
                <a:defRPr/>
              </a:pPr>
              <a:t>‹#›</a:t>
            </a:fld>
            <a:endParaRPr lang="en-US"/>
          </a:p>
        </p:txBody>
      </p:sp>
      <p:grpSp>
        <p:nvGrpSpPr>
          <p:cNvPr id="1028" name="Group 4"/>
          <p:cNvGrpSpPr>
            <a:grpSpLocks/>
          </p:cNvGrpSpPr>
          <p:nvPr/>
        </p:nvGrpSpPr>
        <p:grpSpPr bwMode="auto">
          <a:xfrm>
            <a:off x="0" y="0"/>
            <a:ext cx="9144000" cy="546100"/>
            <a:chOff x="0" y="0"/>
            <a:chExt cx="5760" cy="344"/>
          </a:xfrm>
        </p:grpSpPr>
        <p:sp>
          <p:nvSpPr>
            <p:cNvPr id="48133"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GB" sz="2400">
                <a:latin typeface="Times New Roman" pitchFamily="18" charset="0"/>
              </a:endParaRPr>
            </a:p>
          </p:txBody>
        </p:sp>
        <p:sp>
          <p:nvSpPr>
            <p:cNvPr id="48134"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GB" sz="2400">
                <a:latin typeface="Times New Roman" pitchFamily="18" charset="0"/>
              </a:endParaRPr>
            </a:p>
          </p:txBody>
        </p:sp>
        <p:sp>
          <p:nvSpPr>
            <p:cNvPr id="48135"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GB">
                <a:solidFill>
                  <a:schemeClr val="hlink"/>
                </a:solidFill>
              </a:endParaRPr>
            </a:p>
          </p:txBody>
        </p:sp>
        <p:sp>
          <p:nvSpPr>
            <p:cNvPr id="48136"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GB">
                <a:solidFill>
                  <a:schemeClr val="hlink"/>
                </a:solidFill>
              </a:endParaRPr>
            </a:p>
          </p:txBody>
        </p:sp>
        <p:sp>
          <p:nvSpPr>
            <p:cNvPr id="48137"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GB">
                <a:solidFill>
                  <a:schemeClr val="accent2"/>
                </a:solidFill>
              </a:endParaRPr>
            </a:p>
          </p:txBody>
        </p:sp>
        <p:sp>
          <p:nvSpPr>
            <p:cNvPr id="48138"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GB">
                <a:solidFill>
                  <a:schemeClr val="hlink"/>
                </a:solidFill>
              </a:endParaRPr>
            </a:p>
          </p:txBody>
        </p:sp>
        <p:sp>
          <p:nvSpPr>
            <p:cNvPr id="48139"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GB" sz="2400">
                <a:latin typeface="Times New Roman" pitchFamily="18" charset="0"/>
              </a:endParaRPr>
            </a:p>
          </p:txBody>
        </p:sp>
        <p:sp>
          <p:nvSpPr>
            <p:cNvPr id="48140"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GB">
                <a:solidFill>
                  <a:schemeClr val="accent2"/>
                </a:solidFill>
              </a:endParaRPr>
            </a:p>
          </p:txBody>
        </p:sp>
        <p:sp>
          <p:nvSpPr>
            <p:cNvPr id="48141"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GB">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814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hf hdr="0" ftr="0" dt="0"/>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cs typeface="Arial" charset="0"/>
        </a:defRPr>
      </a:lvl2pPr>
      <a:lvl3pPr algn="l" rtl="0" eaLnBrk="0" fontAlgn="base" hangingPunct="0">
        <a:spcBef>
          <a:spcPct val="0"/>
        </a:spcBef>
        <a:spcAft>
          <a:spcPct val="0"/>
        </a:spcAft>
        <a:defRPr sz="4400">
          <a:solidFill>
            <a:schemeClr val="tx1"/>
          </a:solidFill>
          <a:latin typeface="Arial" charset="0"/>
          <a:cs typeface="Arial" charset="0"/>
        </a:defRPr>
      </a:lvl3pPr>
      <a:lvl4pPr algn="l" rtl="0" eaLnBrk="0" fontAlgn="base" hangingPunct="0">
        <a:spcBef>
          <a:spcPct val="0"/>
        </a:spcBef>
        <a:spcAft>
          <a:spcPct val="0"/>
        </a:spcAft>
        <a:defRPr sz="4400">
          <a:solidFill>
            <a:schemeClr val="tx1"/>
          </a:solidFill>
          <a:latin typeface="Arial" charset="0"/>
          <a:cs typeface="Arial" charset="0"/>
        </a:defRPr>
      </a:lvl4pPr>
      <a:lvl5pPr algn="l" rtl="0" eaLnBrk="0" fontAlgn="base" hangingPunct="0">
        <a:spcBef>
          <a:spcPct val="0"/>
        </a:spcBef>
        <a:spcAft>
          <a:spcPct val="0"/>
        </a:spcAft>
        <a:defRPr sz="4400">
          <a:solidFill>
            <a:schemeClr val="tx1"/>
          </a:solidFill>
          <a:latin typeface="Arial" charset="0"/>
          <a:cs typeface="Arial" charset="0"/>
        </a:defRPr>
      </a:lvl5pPr>
      <a:lvl6pPr marL="457200" algn="l" rtl="0" fontAlgn="base">
        <a:spcBef>
          <a:spcPct val="0"/>
        </a:spcBef>
        <a:spcAft>
          <a:spcPct val="0"/>
        </a:spcAft>
        <a:defRPr sz="4400">
          <a:solidFill>
            <a:schemeClr val="tx1"/>
          </a:solidFill>
          <a:latin typeface="Arial" charset="0"/>
          <a:cs typeface="Arial" charset="0"/>
        </a:defRPr>
      </a:lvl6pPr>
      <a:lvl7pPr marL="914400" algn="l" rtl="0" fontAlgn="base">
        <a:spcBef>
          <a:spcPct val="0"/>
        </a:spcBef>
        <a:spcAft>
          <a:spcPct val="0"/>
        </a:spcAft>
        <a:defRPr sz="4400">
          <a:solidFill>
            <a:schemeClr val="tx1"/>
          </a:solidFill>
          <a:latin typeface="Arial" charset="0"/>
          <a:cs typeface="Arial" charset="0"/>
        </a:defRPr>
      </a:lvl7pPr>
      <a:lvl8pPr marL="1371600" algn="l" rtl="0" fontAlgn="base">
        <a:spcBef>
          <a:spcPct val="0"/>
        </a:spcBef>
        <a:spcAft>
          <a:spcPct val="0"/>
        </a:spcAft>
        <a:defRPr sz="4400">
          <a:solidFill>
            <a:schemeClr val="tx1"/>
          </a:solidFill>
          <a:latin typeface="Arial" charset="0"/>
          <a:cs typeface="Arial" charset="0"/>
        </a:defRPr>
      </a:lvl8pPr>
      <a:lvl9pPr marL="1828800" algn="l" rtl="0" fontAlgn="base">
        <a:spcBef>
          <a:spcPct val="0"/>
        </a:spcBef>
        <a:spcAft>
          <a:spcPct val="0"/>
        </a:spcAft>
        <a:defRPr sz="44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cs typeface="+mn-cs"/>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xmlns="" val="810826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6553200" y="6245225"/>
            <a:ext cx="1981200" cy="476250"/>
          </a:xfrm>
          <a:prstGeom prst="rect">
            <a:avLst/>
          </a:prstGeom>
        </p:spPr>
        <p:txBody>
          <a:bodyPr/>
          <a:lstStyle/>
          <a:p>
            <a:fld id="{ABF6861B-5E23-45EF-9E3C-82FB43634A95}" type="slidenum">
              <a:rPr lang="en-US"/>
              <a:pPr/>
              <a:t>2</a:t>
            </a:fld>
            <a:endParaRPr lang="en-US"/>
          </a:p>
        </p:txBody>
      </p:sp>
      <p:sp>
        <p:nvSpPr>
          <p:cNvPr id="211970" name="Rectangle 2"/>
          <p:cNvSpPr>
            <a:spLocks noGrp="1" noChangeArrowheads="1"/>
          </p:cNvSpPr>
          <p:nvPr>
            <p:ph type="title"/>
          </p:nvPr>
        </p:nvSpPr>
        <p:spPr>
          <a:xfrm>
            <a:off x="574674" y="304800"/>
            <a:ext cx="8416925" cy="891566"/>
          </a:xfrm>
        </p:spPr>
        <p:txBody>
          <a:bodyPr/>
          <a:lstStyle/>
          <a:p>
            <a:r>
              <a:rPr lang="en-US" b="1" dirty="0">
                <a:solidFill>
                  <a:schemeClr val="tx1"/>
                </a:solidFill>
              </a:rPr>
              <a:t>Monitor Project Progress and Make Corrections</a:t>
            </a:r>
          </a:p>
        </p:txBody>
      </p:sp>
      <p:grpSp>
        <p:nvGrpSpPr>
          <p:cNvPr id="2" name="Group 4"/>
          <p:cNvGrpSpPr>
            <a:grpSpLocks noChangeAspect="1"/>
          </p:cNvGrpSpPr>
          <p:nvPr/>
        </p:nvGrpSpPr>
        <p:grpSpPr bwMode="auto">
          <a:xfrm>
            <a:off x="0" y="2941028"/>
            <a:ext cx="8839200" cy="2730500"/>
            <a:chOff x="192" y="1832"/>
            <a:chExt cx="5568" cy="1720"/>
          </a:xfrm>
        </p:grpSpPr>
        <p:sp>
          <p:nvSpPr>
            <p:cNvPr id="3" name="AutoShape 3"/>
            <p:cNvSpPr>
              <a:spLocks noChangeAspect="1" noChangeArrowheads="1" noTextEdit="1"/>
            </p:cNvSpPr>
            <p:nvPr/>
          </p:nvSpPr>
          <p:spPr bwMode="auto">
            <a:xfrm>
              <a:off x="192" y="1832"/>
              <a:ext cx="5568" cy="172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12325" name="Picture 5"/>
            <p:cNvPicPr>
              <a:picLocks noChangeAspect="1" noChangeArrowheads="1"/>
            </p:cNvPicPr>
            <p:nvPr/>
          </p:nvPicPr>
          <p:blipFill>
            <a:blip r:embed="rId2">
              <a:extLst>
                <a:ext uri="{BEBA8EAE-BF5A-486C-A8C5-ECC9F3942E4B}">
                  <a14:imgProps xmlns:a14="http://schemas.microsoft.com/office/drawing/2010/main" xmlns="">
                    <a14:imgLayer r:embed="rId3">
                      <a14:imgEffect>
                        <a14:saturation sat="400000"/>
                      </a14:imgEffect>
                    </a14:imgLayer>
                  </a14:imgProps>
                </a:ext>
                <a:ext uri="{28A0092B-C50C-407E-A947-70E740481C1C}">
                  <a14:useLocalDpi xmlns:a14="http://schemas.microsoft.com/office/drawing/2010/main" xmlns="" val="0"/>
                </a:ext>
              </a:extLst>
            </a:blip>
            <a:srcRect/>
            <a:stretch>
              <a:fillRect/>
            </a:stretch>
          </p:blipFill>
          <p:spPr bwMode="auto">
            <a:xfrm>
              <a:off x="192" y="1832"/>
              <a:ext cx="5574" cy="172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sp>
        <p:nvSpPr>
          <p:cNvPr id="4" name="Down Arrow 3"/>
          <p:cNvSpPr/>
          <p:nvPr/>
        </p:nvSpPr>
        <p:spPr>
          <a:xfrm rot="1938961">
            <a:off x="4695611" y="2806700"/>
            <a:ext cx="381000" cy="1143000"/>
          </a:xfrm>
          <a:prstGeom prst="downArrow">
            <a:avLst/>
          </a:prstGeom>
          <a:solidFill>
            <a:srgbClr val="FF000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7" name="Action Button: Help 6">
            <a:hlinkClick r:id="" action="ppaction://noaction" highlightClick="1"/>
          </p:cNvPr>
          <p:cNvSpPr/>
          <p:nvPr/>
        </p:nvSpPr>
        <p:spPr>
          <a:xfrm>
            <a:off x="4895423" y="1758950"/>
            <a:ext cx="914400" cy="1079500"/>
          </a:xfrm>
          <a:prstGeom prst="actionButtonHelp">
            <a:avLst/>
          </a:prstGeom>
          <a:solidFill>
            <a:schemeClr val="bg1"/>
          </a:solidFill>
          <a:ln>
            <a:solidFill>
              <a:schemeClr val="tx1">
                <a:lumMod val="95000"/>
                <a:lumOff val="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163736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a:xfrm>
            <a:off x="456481" y="253801"/>
            <a:ext cx="8228160" cy="1183680"/>
          </a:xfrm>
          <a:ln/>
        </p:spPr>
        <p:txBody>
          <a:bodyPr/>
          <a:lstStyle/>
          <a:p>
            <a:pPr>
              <a:lnSpc>
                <a:spcPct val="98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dirty="0"/>
              <a:t>When to monitor and </a:t>
            </a:r>
            <a:r>
              <a:rPr lang="fi-FI" dirty="0" smtClean="0">
                <a:solidFill>
                  <a:srgbClr val="FF0000"/>
                </a:solidFill>
              </a:rPr>
              <a:t>evaluate ?</a:t>
            </a:r>
            <a:endParaRPr lang="fi-FI" dirty="0">
              <a:solidFill>
                <a:srgbClr val="FF0000"/>
              </a:solidFill>
            </a:endParaRPr>
          </a:p>
        </p:txBody>
      </p:sp>
      <p:sp>
        <p:nvSpPr>
          <p:cNvPr id="18434" name="Rectangle 2"/>
          <p:cNvSpPr>
            <a:spLocks noGrp="1" noChangeArrowheads="1"/>
          </p:cNvSpPr>
          <p:nvPr>
            <p:ph type="body" idx="1"/>
          </p:nvPr>
        </p:nvSpPr>
        <p:spPr>
          <a:xfrm>
            <a:off x="456481" y="1604521"/>
            <a:ext cx="8228160" cy="4443840"/>
          </a:xfrm>
          <a:ln/>
        </p:spPr>
        <p:txBody>
          <a:bodyPr/>
          <a:lstStyle/>
          <a:p>
            <a:pPr algn="l">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Monitoring and evaluation of a project is done throughout its entire life cycle</a:t>
            </a:r>
          </a:p>
          <a:p>
            <a:pPr algn="l">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fi-FI"/>
              <a:t>There four major types of project evaluation:</a:t>
            </a:r>
            <a:br>
              <a:rPr lang="fi-FI"/>
            </a:br>
            <a:r>
              <a:rPr lang="fi-FI"/>
              <a:t>1. Preproject evaluation</a:t>
            </a:r>
            <a:br>
              <a:rPr lang="fi-FI"/>
            </a:br>
            <a:r>
              <a:rPr lang="fi-FI"/>
              <a:t>2. Ongoing project evaluation</a:t>
            </a:r>
            <a:br>
              <a:rPr lang="fi-FI"/>
            </a:br>
            <a:r>
              <a:rPr lang="fi-FI"/>
              <a:t>3. Project completion evaluation</a:t>
            </a:r>
            <a:br>
              <a:rPr lang="fi-FI"/>
            </a:br>
            <a:r>
              <a:rPr lang="fi-FI"/>
              <a:t>4. Postproject evaluation</a:t>
            </a:r>
          </a:p>
        </p:txBody>
      </p:sp>
    </p:spTree>
    <p:extLst>
      <p:ext uri="{BB962C8B-B14F-4D97-AF65-F5344CB8AC3E}">
        <p14:creationId xmlns:p14="http://schemas.microsoft.com/office/powerpoint/2010/main" xmlns="" val="25264635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23812" y="2743200"/>
            <a:ext cx="9525000" cy="2133600"/>
          </a:xfrm>
        </p:spPr>
        <p:txBody>
          <a:bodyPr/>
          <a:lstStyle/>
          <a:p>
            <a:pPr eaLnBrk="1" hangingPunct="1"/>
            <a:r>
              <a:rPr lang="en-US" sz="2400" b="1" dirty="0"/>
              <a:t>Lesson 11: Monitoring and Controlling Project Work</a:t>
            </a:r>
            <a:br>
              <a:rPr lang="en-US" sz="2400" b="1" dirty="0"/>
            </a:br>
            <a:r>
              <a:rPr lang="en-US" sz="2400" dirty="0"/>
              <a:t>Topic 11A: Identify the Monitor and Control Project Work Process</a:t>
            </a:r>
            <a:br>
              <a:rPr lang="en-US" sz="2400" dirty="0"/>
            </a:br>
            <a:r>
              <a:rPr lang="en-US" sz="2400" dirty="0">
                <a:solidFill>
                  <a:srgbClr val="FF0000"/>
                </a:solidFill>
              </a:rPr>
              <a:t>Topic 11B: Develop an Integrated Change Control System</a:t>
            </a:r>
            <a:br>
              <a:rPr lang="en-US" sz="2400" dirty="0">
                <a:solidFill>
                  <a:srgbClr val="FF0000"/>
                </a:solidFill>
              </a:rPr>
            </a:br>
            <a:r>
              <a:rPr lang="en-US" sz="2400" dirty="0">
                <a:solidFill>
                  <a:srgbClr val="FF0000"/>
                </a:solidFill>
              </a:rPr>
              <a:t>Topic 11C: Utilize the Integrated Change Control System</a:t>
            </a:r>
            <a:br>
              <a:rPr lang="en-US" sz="2400" dirty="0">
                <a:solidFill>
                  <a:srgbClr val="FF0000"/>
                </a:solidFill>
              </a:rPr>
            </a:br>
            <a:r>
              <a:rPr lang="en-US" sz="2400" dirty="0">
                <a:solidFill>
                  <a:srgbClr val="FF0000"/>
                </a:solidFill>
              </a:rPr>
              <a:t>Topic 11D: Review Deliverables and Work Results</a:t>
            </a:r>
            <a:r>
              <a:rPr lang="en-US" sz="2400" dirty="0"/>
              <a:t/>
            </a:r>
            <a:br>
              <a:rPr lang="en-US" sz="2400" dirty="0"/>
            </a:br>
            <a:r>
              <a:rPr lang="en-US" sz="2400" dirty="0"/>
              <a:t>Topic 11E: Control the Project Scope</a:t>
            </a:r>
            <a:br>
              <a:rPr lang="en-US" sz="2400" dirty="0"/>
            </a:br>
            <a:endParaRPr lang="en-US" sz="2400" dirty="0" smtClean="0">
              <a:solidFill>
                <a:schemeClr val="tx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Title 1"/>
          <p:cNvSpPr>
            <a:spLocks noGrp="1"/>
          </p:cNvSpPr>
          <p:nvPr>
            <p:ph type="title"/>
          </p:nvPr>
        </p:nvSpPr>
        <p:spPr>
          <a:xfrm>
            <a:off x="0" y="2438400"/>
            <a:ext cx="8991600" cy="1981200"/>
          </a:xfrm>
        </p:spPr>
        <p:txBody>
          <a:bodyPr/>
          <a:lstStyle/>
          <a:p>
            <a:r>
              <a:rPr lang="en-US" sz="4000" dirty="0" smtClean="0"/>
              <a:t>		   “Change Control”</a:t>
            </a:r>
            <a:br>
              <a:rPr lang="en-US" sz="4000" dirty="0" smtClean="0"/>
            </a:br>
            <a:r>
              <a:rPr lang="en-US" sz="4000" dirty="0"/>
              <a:t/>
            </a:r>
            <a:br>
              <a:rPr lang="en-US" sz="4000" dirty="0"/>
            </a:br>
            <a:r>
              <a:rPr lang="en-US" sz="4000" dirty="0" smtClean="0"/>
              <a:t/>
            </a:r>
            <a:br>
              <a:rPr lang="en-US" sz="4000" dirty="0" smtClean="0"/>
            </a:br>
            <a:r>
              <a:rPr lang="en-US" sz="3200" dirty="0" smtClean="0"/>
              <a:t>      		 </a:t>
            </a:r>
            <a:br>
              <a:rPr lang="en-US" sz="3200" dirty="0" smtClean="0"/>
            </a:br>
            <a:r>
              <a:rPr lang="en-US" sz="3200" dirty="0" smtClean="0"/>
              <a:t>   </a:t>
            </a:r>
            <a:r>
              <a:rPr lang="en-US" sz="2400" dirty="0" smtClean="0"/>
              <a:t>System for Implementing Monitoring and Controlling</a:t>
            </a:r>
          </a:p>
        </p:txBody>
      </p:sp>
      <p:sp>
        <p:nvSpPr>
          <p:cNvPr id="28675" name="Slide Number Placeholder 3"/>
          <p:cNvSpPr>
            <a:spLocks noGrp="1"/>
          </p:cNvSpPr>
          <p:nvPr>
            <p:ph type="sldNum" sz="quarter" idx="11"/>
          </p:nvPr>
        </p:nvSpPr>
        <p:spPr>
          <a:noFill/>
        </p:spPr>
        <p:txBody>
          <a:bodyPr/>
          <a:lstStyle/>
          <a:p>
            <a:fld id="{CC64422C-311E-4B03-97AF-00E89437843C}" type="slidenum">
              <a:rPr lang="en-US" smtClean="0"/>
              <a:pPr/>
              <a:t>5</a:t>
            </a:fld>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mtClean="0"/>
              <a:t>References</a:t>
            </a:r>
          </a:p>
        </p:txBody>
      </p:sp>
      <p:sp>
        <p:nvSpPr>
          <p:cNvPr id="29698" name="Content Placeholder 2"/>
          <p:cNvSpPr>
            <a:spLocks noGrp="1"/>
          </p:cNvSpPr>
          <p:nvPr>
            <p:ph idx="1"/>
          </p:nvPr>
        </p:nvSpPr>
        <p:spPr/>
        <p:txBody>
          <a:bodyPr/>
          <a:lstStyle/>
          <a:p>
            <a:r>
              <a:rPr lang="en-US" dirty="0" smtClean="0"/>
              <a:t>PMBOK</a:t>
            </a:r>
          </a:p>
          <a:p>
            <a:r>
              <a:rPr lang="en-US" dirty="0" smtClean="0"/>
              <a:t>CMMI</a:t>
            </a:r>
          </a:p>
          <a:p>
            <a:pPr marL="0" indent="0">
              <a:buNone/>
            </a:pPr>
            <a:endParaRPr lang="en-US" dirty="0" smtClean="0"/>
          </a:p>
        </p:txBody>
      </p:sp>
      <p:sp>
        <p:nvSpPr>
          <p:cNvPr id="29699" name="Slide Number Placeholder 3"/>
          <p:cNvSpPr>
            <a:spLocks noGrp="1"/>
          </p:cNvSpPr>
          <p:nvPr>
            <p:ph type="sldNum" sz="quarter" idx="11"/>
          </p:nvPr>
        </p:nvSpPr>
        <p:spPr>
          <a:noFill/>
        </p:spPr>
        <p:txBody>
          <a:bodyPr/>
          <a:lstStyle/>
          <a:p>
            <a:fld id="{E6E220D9-5A20-4471-A741-974B6647BAFF}" type="slidenum">
              <a:rPr lang="en-US" smtClean="0"/>
              <a:pPr/>
              <a:t>6</a:t>
            </a:fld>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mtClean="0"/>
              <a:t>PMBOK - Integrated Change Control</a:t>
            </a:r>
          </a:p>
        </p:txBody>
      </p:sp>
      <p:sp>
        <p:nvSpPr>
          <p:cNvPr id="30722" name="Content Placeholder 2"/>
          <p:cNvSpPr>
            <a:spLocks noGrp="1"/>
          </p:cNvSpPr>
          <p:nvPr>
            <p:ph idx="1"/>
          </p:nvPr>
        </p:nvSpPr>
        <p:spPr/>
        <p:txBody>
          <a:bodyPr/>
          <a:lstStyle/>
          <a:p>
            <a:r>
              <a:rPr lang="en-US" smtClean="0"/>
              <a:t>Part of the Project Integration Management Knowledge Area:</a:t>
            </a:r>
          </a:p>
          <a:p>
            <a:pPr lvl="1"/>
            <a:r>
              <a:rPr lang="en-US" smtClean="0"/>
              <a:t>Develop Project Charter, Develop Preliminary Project Scope Statement, Develop Project Management Plan, Direct and Manage Project Execution, Monitor and Control Project Work, </a:t>
            </a:r>
            <a:r>
              <a:rPr lang="en-US" b="1" smtClean="0"/>
              <a:t>Integrated Change Control</a:t>
            </a:r>
            <a:r>
              <a:rPr lang="en-US" smtClean="0"/>
              <a:t>, and Close Project</a:t>
            </a:r>
          </a:p>
        </p:txBody>
      </p:sp>
      <p:sp>
        <p:nvSpPr>
          <p:cNvPr id="30723" name="Slide Number Placeholder 3"/>
          <p:cNvSpPr>
            <a:spLocks noGrp="1"/>
          </p:cNvSpPr>
          <p:nvPr>
            <p:ph type="sldNum" sz="quarter" idx="11"/>
          </p:nvPr>
        </p:nvSpPr>
        <p:spPr>
          <a:noFill/>
        </p:spPr>
        <p:txBody>
          <a:bodyPr/>
          <a:lstStyle/>
          <a:p>
            <a:fld id="{A4D7FCCC-2BA3-4E1A-9AA6-FB4D833ED669}" type="slidenum">
              <a:rPr lang="en-US" smtClean="0"/>
              <a:pPr/>
              <a:t>7</a:t>
            </a:fld>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en-US" dirty="0"/>
              <a:t>"It must be considered that there is nothing more difficult to carry out nor more doubtful of success nor more dangerous to handle than to initiate a new order of things."</a:t>
            </a:r>
            <a:br>
              <a:rPr lang="en-US" dirty="0"/>
            </a:br>
            <a:endParaRPr lang="en-US" dirty="0" smtClean="0"/>
          </a:p>
          <a:p>
            <a:pPr marL="0" indent="0">
              <a:buNone/>
            </a:pPr>
            <a:r>
              <a:rPr lang="en-US" dirty="0" smtClean="0"/>
              <a:t>Machiavelli </a:t>
            </a:r>
            <a:r>
              <a:rPr lang="en-US" dirty="0"/>
              <a:t>(1446-1507)</a:t>
            </a:r>
            <a:endParaRPr lang="en-GB"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8</a:t>
            </a:fld>
            <a:endParaRPr lang="en-US"/>
          </a:p>
        </p:txBody>
      </p:sp>
    </p:spTree>
    <p:extLst>
      <p:ext uri="{BB962C8B-B14F-4D97-AF65-F5344CB8AC3E}">
        <p14:creationId xmlns:p14="http://schemas.microsoft.com/office/powerpoint/2010/main" xmlns="" val="3769733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PM Process Group </a:t>
            </a:r>
          </a:p>
        </p:txBody>
      </p:sp>
      <p:sp>
        <p:nvSpPr>
          <p:cNvPr id="31746" name="Content Placeholder 2"/>
          <p:cNvSpPr>
            <a:spLocks noGrp="1"/>
          </p:cNvSpPr>
          <p:nvPr>
            <p:ph idx="1"/>
          </p:nvPr>
        </p:nvSpPr>
        <p:spPr/>
        <p:txBody>
          <a:bodyPr/>
          <a:lstStyle/>
          <a:p>
            <a:r>
              <a:rPr lang="en-US" smtClean="0"/>
              <a:t>Integrated Change Control and all processes in the Project Integration Area are coordinated within the </a:t>
            </a:r>
            <a:r>
              <a:rPr lang="en-US" b="1" smtClean="0"/>
              <a:t>Project Management Process Groups</a:t>
            </a:r>
          </a:p>
          <a:p>
            <a:endParaRPr lang="en-US" smtClean="0"/>
          </a:p>
        </p:txBody>
      </p:sp>
      <p:sp>
        <p:nvSpPr>
          <p:cNvPr id="31747" name="Slide Number Placeholder 3"/>
          <p:cNvSpPr>
            <a:spLocks noGrp="1"/>
          </p:cNvSpPr>
          <p:nvPr>
            <p:ph type="sldNum" sz="quarter" idx="11"/>
          </p:nvPr>
        </p:nvSpPr>
        <p:spPr>
          <a:noFill/>
        </p:spPr>
        <p:txBody>
          <a:bodyPr/>
          <a:lstStyle/>
          <a:p>
            <a:fld id="{2873BD7F-38E3-4C53-B369-4C09F6CEB73B}" type="slidenum">
              <a:rPr lang="en-US" smtClean="0"/>
              <a:pPr/>
              <a:t>9</a:t>
            </a:fld>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mtClean="0"/>
              <a:t>Definition</a:t>
            </a:r>
          </a:p>
        </p:txBody>
      </p:sp>
      <p:sp>
        <p:nvSpPr>
          <p:cNvPr id="32770" name="Content Placeholder 2"/>
          <p:cNvSpPr>
            <a:spLocks noGrp="1"/>
          </p:cNvSpPr>
          <p:nvPr>
            <p:ph idx="1"/>
          </p:nvPr>
        </p:nvSpPr>
        <p:spPr>
          <a:xfrm>
            <a:off x="457200" y="1676400"/>
            <a:ext cx="8229600" cy="4191000"/>
          </a:xfrm>
        </p:spPr>
        <p:txBody>
          <a:bodyPr/>
          <a:lstStyle/>
          <a:p>
            <a:r>
              <a:rPr lang="en-US" i="1" smtClean="0"/>
              <a:t>ICC is the process necessary for </a:t>
            </a:r>
            <a:r>
              <a:rPr lang="en-US" b="1" i="1" smtClean="0"/>
              <a:t>controlling</a:t>
            </a:r>
            <a:r>
              <a:rPr lang="en-US" i="1" smtClean="0"/>
              <a:t> factors that create changes to make sure those changes are beneficial, </a:t>
            </a:r>
            <a:r>
              <a:rPr lang="en-US" b="1" i="1" smtClean="0"/>
              <a:t>determining</a:t>
            </a:r>
            <a:r>
              <a:rPr lang="en-US" i="1" smtClean="0"/>
              <a:t> whether a change has occurred, and </a:t>
            </a:r>
            <a:r>
              <a:rPr lang="en-US" b="1" i="1" smtClean="0"/>
              <a:t>managing </a:t>
            </a:r>
            <a:r>
              <a:rPr lang="en-US" i="1" smtClean="0"/>
              <a:t>the approved changes, including when they occur.</a:t>
            </a:r>
            <a:r>
              <a:rPr lang="en-US" smtClean="0"/>
              <a:t> </a:t>
            </a:r>
          </a:p>
          <a:p>
            <a:r>
              <a:rPr lang="en-US" smtClean="0"/>
              <a:t>ICC process is performed throughout the project, from project initiation through project closure.</a:t>
            </a:r>
          </a:p>
        </p:txBody>
      </p:sp>
      <p:sp>
        <p:nvSpPr>
          <p:cNvPr id="32771" name="Slide Number Placeholder 3"/>
          <p:cNvSpPr>
            <a:spLocks noGrp="1"/>
          </p:cNvSpPr>
          <p:nvPr>
            <p:ph type="sldNum" sz="quarter" idx="11"/>
          </p:nvPr>
        </p:nvSpPr>
        <p:spPr>
          <a:noFill/>
        </p:spPr>
        <p:txBody>
          <a:bodyPr/>
          <a:lstStyle/>
          <a:p>
            <a:fld id="{6C9ED1EA-7BE3-457B-8D9B-6E0CB4ABCE7C}" type="slidenum">
              <a:rPr lang="en-US" smtClean="0"/>
              <a:pPr/>
              <a:t>10</a:t>
            </a:fld>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smtClean="0"/>
              <a:t>Activities [1]</a:t>
            </a:r>
          </a:p>
        </p:txBody>
      </p:sp>
      <p:sp>
        <p:nvSpPr>
          <p:cNvPr id="33794" name="Content Placeholder 2"/>
          <p:cNvSpPr>
            <a:spLocks noGrp="1"/>
          </p:cNvSpPr>
          <p:nvPr>
            <p:ph idx="1"/>
          </p:nvPr>
        </p:nvSpPr>
        <p:spPr/>
        <p:txBody>
          <a:bodyPr/>
          <a:lstStyle/>
          <a:p>
            <a:r>
              <a:rPr lang="en-US" dirty="0" smtClean="0"/>
              <a:t>Identifying that a change needs to occur or has occurred.</a:t>
            </a:r>
          </a:p>
          <a:p>
            <a:r>
              <a:rPr lang="en-US" dirty="0" smtClean="0"/>
              <a:t>Influencing the factors that circumvent integrated change control so that only approved changes are implemented.</a:t>
            </a:r>
          </a:p>
          <a:p>
            <a:r>
              <a:rPr lang="en-US" dirty="0" smtClean="0"/>
              <a:t>Reviewing and approving requested changes.</a:t>
            </a:r>
          </a:p>
        </p:txBody>
      </p:sp>
      <p:sp>
        <p:nvSpPr>
          <p:cNvPr id="33795" name="Slide Number Placeholder 3"/>
          <p:cNvSpPr>
            <a:spLocks noGrp="1"/>
          </p:cNvSpPr>
          <p:nvPr>
            <p:ph type="sldNum" sz="quarter" idx="11"/>
          </p:nvPr>
        </p:nvSpPr>
        <p:spPr>
          <a:noFill/>
        </p:spPr>
        <p:txBody>
          <a:bodyPr/>
          <a:lstStyle/>
          <a:p>
            <a:fld id="{D4E4403F-2F68-472E-9A46-8AF8CB30A121}" type="slidenum">
              <a:rPr lang="en-US" smtClean="0"/>
              <a:pPr/>
              <a:t>11</a:t>
            </a:fld>
            <a:endParaRPr lang="en-US"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Title 1"/>
          <p:cNvSpPr>
            <a:spLocks noGrp="1"/>
          </p:cNvSpPr>
          <p:nvPr>
            <p:ph type="title"/>
          </p:nvPr>
        </p:nvSpPr>
        <p:spPr/>
        <p:txBody>
          <a:bodyPr/>
          <a:lstStyle/>
          <a:p>
            <a:r>
              <a:rPr lang="en-US" smtClean="0"/>
              <a:t>Activities [2]</a:t>
            </a:r>
          </a:p>
        </p:txBody>
      </p:sp>
      <p:sp>
        <p:nvSpPr>
          <p:cNvPr id="34818" name="Content Placeholder 2"/>
          <p:cNvSpPr>
            <a:spLocks noGrp="1"/>
          </p:cNvSpPr>
          <p:nvPr>
            <p:ph idx="1"/>
          </p:nvPr>
        </p:nvSpPr>
        <p:spPr/>
        <p:txBody>
          <a:bodyPr/>
          <a:lstStyle/>
          <a:p>
            <a:r>
              <a:rPr lang="en-US" smtClean="0"/>
              <a:t>Managing the approved changes when and as they occur, by regulating the flow of requested changes.</a:t>
            </a:r>
          </a:p>
          <a:p>
            <a:r>
              <a:rPr lang="en-US" smtClean="0"/>
              <a:t>Maintaining the integrity of baselines by releasing only approved changes for incorporation into project products or services, and maintaining their related configuration and planning documentation.</a:t>
            </a:r>
          </a:p>
        </p:txBody>
      </p:sp>
      <p:sp>
        <p:nvSpPr>
          <p:cNvPr id="34819" name="Slide Number Placeholder 3"/>
          <p:cNvSpPr>
            <a:spLocks noGrp="1"/>
          </p:cNvSpPr>
          <p:nvPr>
            <p:ph type="sldNum" sz="quarter" idx="11"/>
          </p:nvPr>
        </p:nvSpPr>
        <p:spPr>
          <a:noFill/>
        </p:spPr>
        <p:txBody>
          <a:bodyPr/>
          <a:lstStyle/>
          <a:p>
            <a:fld id="{CE633228-0617-4D3B-A149-5FF93388401A}" type="slidenum">
              <a:rPr lang="en-US" smtClean="0"/>
              <a:pPr/>
              <a:t>12</a:t>
            </a:fld>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smtClean="0"/>
              <a:t>Activities[3]</a:t>
            </a:r>
          </a:p>
        </p:txBody>
      </p:sp>
      <p:sp>
        <p:nvSpPr>
          <p:cNvPr id="35842" name="Content Placeholder 2"/>
          <p:cNvSpPr>
            <a:spLocks noGrp="1"/>
          </p:cNvSpPr>
          <p:nvPr>
            <p:ph idx="1"/>
          </p:nvPr>
        </p:nvSpPr>
        <p:spPr>
          <a:xfrm>
            <a:off x="457200" y="1600200"/>
            <a:ext cx="8229600" cy="4267200"/>
          </a:xfrm>
        </p:spPr>
        <p:txBody>
          <a:bodyPr/>
          <a:lstStyle/>
          <a:p>
            <a:r>
              <a:rPr lang="en-US" dirty="0" smtClean="0"/>
              <a:t>Reviewing and approving all recommended corrective and preventive actions. </a:t>
            </a:r>
          </a:p>
          <a:p>
            <a:r>
              <a:rPr lang="en-US" dirty="0" smtClean="0"/>
              <a:t>Controlling and updating the scope, cost, budget, schedule and quality requirements based upon approved changes, by coordinating changes across the entire project. </a:t>
            </a:r>
          </a:p>
        </p:txBody>
      </p:sp>
      <p:sp>
        <p:nvSpPr>
          <p:cNvPr id="35843" name="Slide Number Placeholder 3"/>
          <p:cNvSpPr>
            <a:spLocks noGrp="1"/>
          </p:cNvSpPr>
          <p:nvPr>
            <p:ph type="sldNum" sz="quarter" idx="11"/>
          </p:nvPr>
        </p:nvSpPr>
        <p:spPr>
          <a:noFill/>
        </p:spPr>
        <p:txBody>
          <a:bodyPr/>
          <a:lstStyle/>
          <a:p>
            <a:fld id="{40650AF2-185D-4B1A-9D24-4F69E3200BFC}" type="slidenum">
              <a:rPr lang="en-US" smtClean="0"/>
              <a:pPr/>
              <a:t>13</a:t>
            </a:fld>
            <a:endParaRPr lang="en-US"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Title 1"/>
          <p:cNvSpPr>
            <a:spLocks noGrp="1"/>
          </p:cNvSpPr>
          <p:nvPr>
            <p:ph type="title"/>
          </p:nvPr>
        </p:nvSpPr>
        <p:spPr>
          <a:xfrm>
            <a:off x="381000" y="457200"/>
            <a:ext cx="8229600" cy="1371600"/>
          </a:xfrm>
        </p:spPr>
        <p:txBody>
          <a:bodyPr/>
          <a:lstStyle/>
          <a:p>
            <a:r>
              <a:rPr lang="en-US" smtClean="0"/>
              <a:t>Activities[4]</a:t>
            </a:r>
          </a:p>
        </p:txBody>
      </p:sp>
      <p:sp>
        <p:nvSpPr>
          <p:cNvPr id="36866" name="Content Placeholder 2"/>
          <p:cNvSpPr>
            <a:spLocks noGrp="1"/>
          </p:cNvSpPr>
          <p:nvPr>
            <p:ph idx="1"/>
          </p:nvPr>
        </p:nvSpPr>
        <p:spPr>
          <a:xfrm>
            <a:off x="457200" y="1828800"/>
            <a:ext cx="8229600" cy="3886200"/>
          </a:xfrm>
        </p:spPr>
        <p:txBody>
          <a:bodyPr/>
          <a:lstStyle/>
          <a:p>
            <a:r>
              <a:rPr lang="en-US" dirty="0" smtClean="0"/>
              <a:t>Documenting the complete impact of requested changes.</a:t>
            </a:r>
          </a:p>
          <a:p>
            <a:r>
              <a:rPr lang="en-US" dirty="0" smtClean="0"/>
              <a:t>Validating defect repair.</a:t>
            </a:r>
          </a:p>
          <a:p>
            <a:r>
              <a:rPr lang="en-US" dirty="0" smtClean="0"/>
              <a:t>Controlling project quality to standards based on quality reports</a:t>
            </a:r>
          </a:p>
        </p:txBody>
      </p:sp>
      <p:sp>
        <p:nvSpPr>
          <p:cNvPr id="36867" name="Slide Number Placeholder 3"/>
          <p:cNvSpPr>
            <a:spLocks noGrp="1"/>
          </p:cNvSpPr>
          <p:nvPr>
            <p:ph type="sldNum" sz="quarter" idx="11"/>
          </p:nvPr>
        </p:nvSpPr>
        <p:spPr>
          <a:noFill/>
        </p:spPr>
        <p:txBody>
          <a:bodyPr/>
          <a:lstStyle/>
          <a:p>
            <a:fld id="{5CF1C50D-687D-4598-BE25-A84A7DF840FD}" type="slidenum">
              <a:rPr lang="en-US" smtClean="0"/>
              <a:pPr/>
              <a:t>14</a:t>
            </a:fld>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ctrTitle"/>
          </p:nvPr>
        </p:nvSpPr>
        <p:spPr>
          <a:xfrm>
            <a:off x="1981200" y="1828801"/>
            <a:ext cx="4800600" cy="2667000"/>
          </a:xfrm>
        </p:spPr>
        <p:txBody>
          <a:bodyPr/>
          <a:lstStyle/>
          <a:p>
            <a:r>
              <a:rPr lang="en-US" altLang="zh-CN" sz="4000" b="1" dirty="0"/>
              <a:t>Types of control</a:t>
            </a:r>
          </a:p>
        </p:txBody>
      </p:sp>
    </p:spTree>
    <p:extLst>
      <p:ext uri="{BB962C8B-B14F-4D97-AF65-F5344CB8AC3E}">
        <p14:creationId xmlns:p14="http://schemas.microsoft.com/office/powerpoint/2010/main" xmlns="" val="239333390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zh-CN" dirty="0"/>
              <a:t>Three types of control</a:t>
            </a:r>
          </a:p>
        </p:txBody>
      </p:sp>
      <p:sp>
        <p:nvSpPr>
          <p:cNvPr id="33795" name="Rectangle 3"/>
          <p:cNvSpPr>
            <a:spLocks noGrp="1" noChangeArrowheads="1"/>
          </p:cNvSpPr>
          <p:nvPr>
            <p:ph type="body" idx="1"/>
          </p:nvPr>
        </p:nvSpPr>
        <p:spPr/>
        <p:txBody>
          <a:bodyPr/>
          <a:lstStyle/>
          <a:p>
            <a:r>
              <a:rPr lang="en-US" altLang="zh-CN" dirty="0" err="1"/>
              <a:t>Feedforward</a:t>
            </a:r>
            <a:r>
              <a:rPr lang="en-US" altLang="zh-CN" dirty="0"/>
              <a:t> control</a:t>
            </a:r>
          </a:p>
          <a:p>
            <a:r>
              <a:rPr lang="en-US" altLang="zh-CN" dirty="0"/>
              <a:t>Concurrent control</a:t>
            </a:r>
          </a:p>
          <a:p>
            <a:r>
              <a:rPr lang="en-US" altLang="zh-CN" dirty="0"/>
              <a:t>Feedback control</a:t>
            </a:r>
          </a:p>
          <a:p>
            <a:endParaRPr lang="en-US" altLang="zh-CN" dirty="0"/>
          </a:p>
        </p:txBody>
      </p:sp>
      <p:pic>
        <p:nvPicPr>
          <p:cNvPr id="33796" name="Picture 4" descr="PH01619J"/>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9800" y="4191000"/>
            <a:ext cx="2819400" cy="24272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904148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zh-CN" dirty="0" err="1"/>
              <a:t>Feedforward</a:t>
            </a:r>
            <a:r>
              <a:rPr lang="en-US" altLang="zh-CN" dirty="0"/>
              <a:t> Control</a:t>
            </a:r>
          </a:p>
        </p:txBody>
      </p:sp>
      <p:sp>
        <p:nvSpPr>
          <p:cNvPr id="34819" name="Rectangle 3"/>
          <p:cNvSpPr>
            <a:spLocks noGrp="1" noChangeArrowheads="1"/>
          </p:cNvSpPr>
          <p:nvPr>
            <p:ph type="body" idx="1"/>
          </p:nvPr>
        </p:nvSpPr>
        <p:spPr/>
        <p:txBody>
          <a:bodyPr/>
          <a:lstStyle/>
          <a:p>
            <a:pPr>
              <a:lnSpc>
                <a:spcPct val="90000"/>
              </a:lnSpc>
            </a:pPr>
            <a:r>
              <a:rPr lang="en-US" altLang="zh-CN" dirty="0"/>
              <a:t>Definition:</a:t>
            </a:r>
          </a:p>
          <a:p>
            <a:pPr lvl="1">
              <a:lnSpc>
                <a:spcPct val="90000"/>
              </a:lnSpc>
            </a:pPr>
            <a:r>
              <a:rPr lang="en-US" altLang="zh-CN" dirty="0"/>
              <a:t>Process control in which changes are detected at the process input and an anticipating correction signal is applied before process output is affected. </a:t>
            </a:r>
          </a:p>
          <a:p>
            <a:pPr>
              <a:lnSpc>
                <a:spcPct val="90000"/>
              </a:lnSpc>
            </a:pPr>
            <a:endParaRPr lang="en-US" altLang="zh-CN" dirty="0"/>
          </a:p>
          <a:p>
            <a:pPr>
              <a:lnSpc>
                <a:spcPct val="90000"/>
              </a:lnSpc>
              <a:buFont typeface="Wingdings" panose="05000000000000000000" pitchFamily="2" charset="2"/>
              <a:buNone/>
            </a:pPr>
            <a:r>
              <a:rPr lang="en-US" altLang="zh-CN" dirty="0"/>
              <a:t/>
            </a:r>
            <a:br>
              <a:rPr lang="en-US" altLang="zh-CN" dirty="0"/>
            </a:br>
            <a:endParaRPr lang="en-US" altLang="zh-CN" dirty="0"/>
          </a:p>
        </p:txBody>
      </p:sp>
    </p:spTree>
    <p:extLst>
      <p:ext uri="{BB962C8B-B14F-4D97-AF65-F5344CB8AC3E}">
        <p14:creationId xmlns:p14="http://schemas.microsoft.com/office/powerpoint/2010/main" xmlns="" val="253575849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zh-CN" dirty="0" err="1"/>
              <a:t>Feedforward</a:t>
            </a:r>
            <a:r>
              <a:rPr lang="en-US" altLang="zh-CN" dirty="0"/>
              <a:t> Control</a:t>
            </a:r>
          </a:p>
        </p:txBody>
      </p:sp>
      <p:sp>
        <p:nvSpPr>
          <p:cNvPr id="36867" name="Rectangle 3"/>
          <p:cNvSpPr>
            <a:spLocks noGrp="1" noChangeArrowheads="1"/>
          </p:cNvSpPr>
          <p:nvPr>
            <p:ph type="body" idx="1"/>
          </p:nvPr>
        </p:nvSpPr>
        <p:spPr/>
        <p:txBody>
          <a:bodyPr/>
          <a:lstStyle/>
          <a:p>
            <a:r>
              <a:rPr lang="en-US" altLang="zh-CN" dirty="0"/>
              <a:t>Characteristic:</a:t>
            </a:r>
          </a:p>
          <a:p>
            <a:pPr lvl="1"/>
            <a:r>
              <a:rPr lang="en-US" altLang="zh-CN" dirty="0"/>
              <a:t>Future oriented</a:t>
            </a:r>
          </a:p>
          <a:p>
            <a:pPr lvl="1"/>
            <a:r>
              <a:rPr lang="en-US" altLang="zh-CN" dirty="0"/>
              <a:t>Limiting activities in advance</a:t>
            </a:r>
          </a:p>
          <a:p>
            <a:pPr lvl="1"/>
            <a:r>
              <a:rPr lang="en-US" altLang="zh-CN" dirty="0"/>
              <a:t>prevent the problems before  they arise</a:t>
            </a:r>
          </a:p>
          <a:p>
            <a:endParaRPr lang="en-US" altLang="zh-CN" dirty="0"/>
          </a:p>
        </p:txBody>
      </p:sp>
    </p:spTree>
    <p:extLst>
      <p:ext uri="{BB962C8B-B14F-4D97-AF65-F5344CB8AC3E}">
        <p14:creationId xmlns:p14="http://schemas.microsoft.com/office/powerpoint/2010/main" xmlns="" val="314276722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zh-CN"/>
              <a:t>Advantages and disadvantages</a:t>
            </a:r>
          </a:p>
        </p:txBody>
      </p:sp>
      <p:sp>
        <p:nvSpPr>
          <p:cNvPr id="37891" name="Rectangle 3"/>
          <p:cNvSpPr>
            <a:spLocks noGrp="1" noChangeArrowheads="1"/>
          </p:cNvSpPr>
          <p:nvPr>
            <p:ph type="body" idx="1"/>
          </p:nvPr>
        </p:nvSpPr>
        <p:spPr/>
        <p:txBody>
          <a:bodyPr/>
          <a:lstStyle/>
          <a:p>
            <a:r>
              <a:rPr lang="en-US" altLang="zh-CN" dirty="0"/>
              <a:t>Advantages:</a:t>
            </a:r>
          </a:p>
          <a:p>
            <a:pPr lvl="1"/>
            <a:r>
              <a:rPr lang="en-US" altLang="zh-CN" dirty="0"/>
              <a:t>Prevents accidents before they occur.</a:t>
            </a:r>
          </a:p>
          <a:p>
            <a:pPr lvl="1"/>
            <a:r>
              <a:rPr lang="en-US" altLang="zh-CN" dirty="0"/>
              <a:t>Easy to be accepted and  implemented.</a:t>
            </a:r>
          </a:p>
          <a:p>
            <a:r>
              <a:rPr lang="en-US" altLang="zh-CN" dirty="0"/>
              <a:t>Disadvantages:</a:t>
            </a:r>
          </a:p>
          <a:p>
            <a:pPr lvl="1"/>
            <a:r>
              <a:rPr lang="en-US" altLang="zh-CN" dirty="0"/>
              <a:t>Need  massive accurate information.</a:t>
            </a:r>
          </a:p>
          <a:p>
            <a:pPr lvl="1"/>
            <a:r>
              <a:rPr lang="en-US" altLang="zh-CN" dirty="0"/>
              <a:t>Hard to estimate the new situation and the question.</a:t>
            </a:r>
          </a:p>
          <a:p>
            <a:endParaRPr lang="en-US" altLang="zh-CN" dirty="0"/>
          </a:p>
        </p:txBody>
      </p:sp>
    </p:spTree>
    <p:extLst>
      <p:ext uri="{BB962C8B-B14F-4D97-AF65-F5344CB8AC3E}">
        <p14:creationId xmlns:p14="http://schemas.microsoft.com/office/powerpoint/2010/main" xmlns="" val="315971461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zh-CN" dirty="0" smtClean="0"/>
              <a:t>Examples</a:t>
            </a:r>
            <a:endParaRPr lang="en-US" altLang="zh-CN" dirty="0"/>
          </a:p>
        </p:txBody>
      </p:sp>
      <p:sp>
        <p:nvSpPr>
          <p:cNvPr id="38915" name="Rectangle 3"/>
          <p:cNvSpPr>
            <a:spLocks noGrp="1" noChangeArrowheads="1"/>
          </p:cNvSpPr>
          <p:nvPr>
            <p:ph type="body" idx="1"/>
          </p:nvPr>
        </p:nvSpPr>
        <p:spPr/>
        <p:txBody>
          <a:bodyPr/>
          <a:lstStyle/>
          <a:p>
            <a:r>
              <a:rPr lang="en-US" altLang="zh-CN" dirty="0"/>
              <a:t>Inspection of raw materials </a:t>
            </a:r>
          </a:p>
          <a:p>
            <a:r>
              <a:rPr lang="en-US" altLang="zh-CN" dirty="0"/>
              <a:t>Proper selection and training of employees</a:t>
            </a:r>
          </a:p>
          <a:p>
            <a:r>
              <a:rPr lang="en-US" altLang="zh-CN" dirty="0" smtClean="0"/>
              <a:t>Unique </a:t>
            </a:r>
            <a:r>
              <a:rPr lang="en-US" altLang="zh-CN" dirty="0"/>
              <a:t>cost management system</a:t>
            </a:r>
          </a:p>
          <a:p>
            <a:endParaRPr lang="en-US" altLang="zh-CN" dirty="0"/>
          </a:p>
        </p:txBody>
      </p:sp>
    </p:spTree>
    <p:extLst>
      <p:ext uri="{BB962C8B-B14F-4D97-AF65-F5344CB8AC3E}">
        <p14:creationId xmlns:p14="http://schemas.microsoft.com/office/powerpoint/2010/main" xmlns="" val="311690097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zh-CN" dirty="0"/>
              <a:t>Concurrent control</a:t>
            </a:r>
          </a:p>
        </p:txBody>
      </p:sp>
      <p:sp>
        <p:nvSpPr>
          <p:cNvPr id="39939" name="Rectangle 3"/>
          <p:cNvSpPr>
            <a:spLocks noGrp="1" noChangeArrowheads="1"/>
          </p:cNvSpPr>
          <p:nvPr>
            <p:ph type="body" idx="1"/>
          </p:nvPr>
        </p:nvSpPr>
        <p:spPr/>
        <p:txBody>
          <a:bodyPr/>
          <a:lstStyle/>
          <a:p>
            <a:r>
              <a:rPr lang="en-US" altLang="zh-CN" dirty="0"/>
              <a:t>Definition:</a:t>
            </a:r>
          </a:p>
          <a:p>
            <a:pPr lvl="1"/>
            <a:r>
              <a:rPr lang="en-US" altLang="zh-CN" dirty="0"/>
              <a:t>Take place while plans are carried out ,</a:t>
            </a:r>
          </a:p>
          <a:p>
            <a:pPr lvl="1"/>
            <a:r>
              <a:rPr lang="en-US" altLang="zh-CN" dirty="0"/>
              <a:t>is the heart of any control system.</a:t>
            </a:r>
          </a:p>
          <a:p>
            <a:r>
              <a:rPr lang="en-US" altLang="zh-CN" dirty="0"/>
              <a:t>Characteristic:</a:t>
            </a:r>
          </a:p>
          <a:p>
            <a:pPr lvl="1"/>
            <a:r>
              <a:rPr lang="en-US" altLang="zh-CN" dirty="0"/>
              <a:t>While plans are being carried out</a:t>
            </a:r>
          </a:p>
          <a:p>
            <a:pPr lvl="1"/>
            <a:r>
              <a:rPr lang="en-US" altLang="zh-CN" dirty="0"/>
              <a:t>Directing , monitoring and fine-tuning activities</a:t>
            </a:r>
          </a:p>
          <a:p>
            <a:pPr>
              <a:buFont typeface="Wingdings" panose="05000000000000000000" pitchFamily="2" charset="2"/>
              <a:buNone/>
            </a:pPr>
            <a:endParaRPr lang="en-US" altLang="zh-CN" dirty="0"/>
          </a:p>
        </p:txBody>
      </p:sp>
    </p:spTree>
    <p:extLst>
      <p:ext uri="{BB962C8B-B14F-4D97-AF65-F5344CB8AC3E}">
        <p14:creationId xmlns:p14="http://schemas.microsoft.com/office/powerpoint/2010/main" xmlns="" val="360292711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zh-CN" dirty="0"/>
              <a:t>Advantages and disadvantages</a:t>
            </a:r>
          </a:p>
        </p:txBody>
      </p:sp>
      <p:sp>
        <p:nvSpPr>
          <p:cNvPr id="40963" name="Rectangle 3"/>
          <p:cNvSpPr>
            <a:spLocks noGrp="1" noChangeArrowheads="1"/>
          </p:cNvSpPr>
          <p:nvPr>
            <p:ph type="body" idx="1"/>
          </p:nvPr>
        </p:nvSpPr>
        <p:spPr/>
        <p:txBody>
          <a:bodyPr/>
          <a:lstStyle/>
          <a:p>
            <a:r>
              <a:rPr lang="en-US" altLang="zh-CN" dirty="0"/>
              <a:t>Advantages:</a:t>
            </a:r>
          </a:p>
          <a:p>
            <a:pPr lvl="1"/>
            <a:r>
              <a:rPr lang="en-US" altLang="zh-CN" dirty="0"/>
              <a:t>Is helpful to improve  staff's working ability and the self-control ability.</a:t>
            </a:r>
          </a:p>
          <a:p>
            <a:pPr lvl="1"/>
            <a:r>
              <a:rPr lang="en-US" altLang="zh-CN" dirty="0"/>
              <a:t>Reduce loss quickly</a:t>
            </a:r>
          </a:p>
          <a:p>
            <a:r>
              <a:rPr lang="en-US" altLang="zh-CN" dirty="0"/>
              <a:t>Disadvantages:</a:t>
            </a:r>
          </a:p>
          <a:p>
            <a:pPr lvl="1"/>
            <a:r>
              <a:rPr lang="en-US" altLang="zh-CN" dirty="0"/>
              <a:t>The cost is high</a:t>
            </a:r>
          </a:p>
          <a:p>
            <a:pPr lvl="1"/>
            <a:r>
              <a:rPr lang="en-US" altLang="zh-CN" dirty="0"/>
              <a:t>hard to be accepted</a:t>
            </a:r>
          </a:p>
          <a:p>
            <a:endParaRPr lang="en-US" altLang="zh-CN" dirty="0"/>
          </a:p>
        </p:txBody>
      </p:sp>
    </p:spTree>
    <p:extLst>
      <p:ext uri="{BB962C8B-B14F-4D97-AF65-F5344CB8AC3E}">
        <p14:creationId xmlns:p14="http://schemas.microsoft.com/office/powerpoint/2010/main" xmlns="" val="268988539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zh-CN" sz="2500"/>
              <a:t>Examples</a:t>
            </a:r>
          </a:p>
        </p:txBody>
      </p:sp>
      <p:sp>
        <p:nvSpPr>
          <p:cNvPr id="41987" name="Rectangle 3"/>
          <p:cNvSpPr>
            <a:spLocks noGrp="1" noChangeArrowheads="1"/>
          </p:cNvSpPr>
          <p:nvPr>
            <p:ph type="body" idx="1"/>
          </p:nvPr>
        </p:nvSpPr>
        <p:spPr/>
        <p:txBody>
          <a:bodyPr/>
          <a:lstStyle/>
          <a:p>
            <a:r>
              <a:rPr lang="en-US" altLang="zh-CN"/>
              <a:t>Supervisors monitor the employees</a:t>
            </a:r>
          </a:p>
          <a:p>
            <a:r>
              <a:rPr lang="en-US" altLang="zh-CN"/>
              <a:t>Production line </a:t>
            </a:r>
          </a:p>
          <a:p>
            <a:r>
              <a:rPr lang="en-US" altLang="zh-CN"/>
              <a:t>Question:</a:t>
            </a:r>
          </a:p>
          <a:p>
            <a:r>
              <a:rPr lang="en-US" altLang="zh-CN"/>
              <a:t>How does Information technology affect the concurrent control?</a:t>
            </a:r>
          </a:p>
          <a:p>
            <a:endParaRPr lang="en-US" altLang="zh-CN"/>
          </a:p>
          <a:p>
            <a:endParaRPr lang="en-US" altLang="zh-CN"/>
          </a:p>
          <a:p>
            <a:endParaRPr lang="en-US" altLang="zh-CN"/>
          </a:p>
        </p:txBody>
      </p:sp>
      <p:pic>
        <p:nvPicPr>
          <p:cNvPr id="41988" name="Picture 4" descr="HH01780_"/>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32537" y="1633537"/>
            <a:ext cx="1908175" cy="1352550"/>
          </a:xfrm>
          <a:prstGeom prst="rect">
            <a:avLst/>
          </a:prstGeom>
          <a:noFill/>
          <a:extLst>
            <a:ext uri="{909E8E84-426E-40DD-AFC4-6F175D3DCCD1}">
              <a14:hiddenFill xmlns:a14="http://schemas.microsoft.com/office/drawing/2010/main" xmlns="">
                <a:solidFill>
                  <a:srgbClr val="FFFFFF"/>
                </a:solidFill>
              </a14:hiddenFill>
            </a:ext>
          </a:extLst>
        </p:spPr>
      </p:pic>
      <p:pic>
        <p:nvPicPr>
          <p:cNvPr id="41989" name="Picture 5" descr="PE01847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08724" y="4143374"/>
            <a:ext cx="1682750" cy="1136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5987998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zh-CN" dirty="0"/>
              <a:t>Feedback control</a:t>
            </a:r>
          </a:p>
        </p:txBody>
      </p:sp>
      <p:sp>
        <p:nvSpPr>
          <p:cNvPr id="43011" name="Rectangle 3"/>
          <p:cNvSpPr>
            <a:spLocks noGrp="1" noChangeArrowheads="1"/>
          </p:cNvSpPr>
          <p:nvPr>
            <p:ph type="body" idx="1"/>
          </p:nvPr>
        </p:nvSpPr>
        <p:spPr>
          <a:xfrm>
            <a:off x="457200" y="1600200"/>
            <a:ext cx="8686800" cy="4525963"/>
          </a:xfrm>
        </p:spPr>
        <p:txBody>
          <a:bodyPr/>
          <a:lstStyle/>
          <a:p>
            <a:r>
              <a:rPr lang="en-US" altLang="zh-CN" dirty="0"/>
              <a:t>Definition:</a:t>
            </a:r>
          </a:p>
          <a:p>
            <a:r>
              <a:rPr lang="en-US" altLang="zh-CN" dirty="0"/>
              <a:t>Feedback control implies that performance data were gathered and analyzed and the results returned to someone (or something) in the process to make corrections.</a:t>
            </a:r>
          </a:p>
          <a:p>
            <a:endParaRPr lang="en-US" altLang="zh-CN" dirty="0"/>
          </a:p>
          <a:p>
            <a:endParaRPr lang="en-US" altLang="zh-CN" dirty="0"/>
          </a:p>
        </p:txBody>
      </p:sp>
    </p:spTree>
    <p:extLst>
      <p:ext uri="{BB962C8B-B14F-4D97-AF65-F5344CB8AC3E}">
        <p14:creationId xmlns:p14="http://schemas.microsoft.com/office/powerpoint/2010/main" xmlns="" val="255296053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zh-CN"/>
              <a:t>Feedback control</a:t>
            </a:r>
          </a:p>
        </p:txBody>
      </p:sp>
      <p:sp>
        <p:nvSpPr>
          <p:cNvPr id="44035" name="Rectangle 3"/>
          <p:cNvSpPr>
            <a:spLocks noGrp="1" noChangeArrowheads="1"/>
          </p:cNvSpPr>
          <p:nvPr>
            <p:ph type="body" idx="1"/>
          </p:nvPr>
        </p:nvSpPr>
        <p:spPr/>
        <p:txBody>
          <a:bodyPr/>
          <a:lstStyle/>
          <a:p>
            <a:r>
              <a:rPr lang="en-US" altLang="zh-CN" dirty="0"/>
              <a:t>Characteristic:</a:t>
            </a:r>
          </a:p>
          <a:p>
            <a:pPr lvl="1"/>
            <a:r>
              <a:rPr lang="en-US" altLang="zh-CN" dirty="0"/>
              <a:t>Waiting for results and comparing them with goals</a:t>
            </a:r>
          </a:p>
          <a:p>
            <a:pPr lvl="1"/>
            <a:r>
              <a:rPr lang="en-US" altLang="zh-CN" dirty="0"/>
              <a:t>analyzing the reason </a:t>
            </a:r>
          </a:p>
          <a:p>
            <a:pPr lvl="1"/>
            <a:r>
              <a:rPr lang="en-US" altLang="zh-CN" dirty="0"/>
              <a:t>taking corrective action</a:t>
            </a:r>
          </a:p>
          <a:p>
            <a:endParaRPr lang="en-US" altLang="zh-CN" dirty="0"/>
          </a:p>
        </p:txBody>
      </p:sp>
    </p:spTree>
    <p:extLst>
      <p:ext uri="{BB962C8B-B14F-4D97-AF65-F5344CB8AC3E}">
        <p14:creationId xmlns:p14="http://schemas.microsoft.com/office/powerpoint/2010/main" xmlns="" val="315806033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04800" y="304800"/>
            <a:ext cx="8540750" cy="1143000"/>
          </a:xfrm>
        </p:spPr>
        <p:txBody>
          <a:bodyPr/>
          <a:lstStyle/>
          <a:p>
            <a:r>
              <a:rPr lang="en-US" altLang="zh-CN"/>
              <a:t>Advantages and disadvantages</a:t>
            </a:r>
          </a:p>
        </p:txBody>
      </p:sp>
      <p:sp>
        <p:nvSpPr>
          <p:cNvPr id="45059" name="Rectangle 3"/>
          <p:cNvSpPr>
            <a:spLocks noGrp="1" noChangeArrowheads="1"/>
          </p:cNvSpPr>
          <p:nvPr>
            <p:ph type="body" idx="1"/>
          </p:nvPr>
        </p:nvSpPr>
        <p:spPr>
          <a:xfrm>
            <a:off x="304800" y="1219200"/>
            <a:ext cx="8540750" cy="4194175"/>
          </a:xfrm>
        </p:spPr>
        <p:txBody>
          <a:bodyPr/>
          <a:lstStyle/>
          <a:p>
            <a:r>
              <a:rPr lang="en-US" altLang="zh-CN" dirty="0"/>
              <a:t>Advantages:</a:t>
            </a:r>
          </a:p>
          <a:p>
            <a:pPr lvl="1"/>
            <a:r>
              <a:rPr lang="en-US" altLang="zh-CN" dirty="0"/>
              <a:t>Summarizing the rule for further implementation, creating the condition , realizing the positive cycle, enhancing the efficiency and so on.</a:t>
            </a:r>
          </a:p>
          <a:p>
            <a:r>
              <a:rPr lang="en-US" altLang="zh-CN" dirty="0"/>
              <a:t>Disadvantages:</a:t>
            </a:r>
          </a:p>
          <a:p>
            <a:pPr lvl="1"/>
            <a:r>
              <a:rPr lang="en-US" altLang="zh-CN" dirty="0"/>
              <a:t>The deviation has produced before the implementation measure.</a:t>
            </a:r>
          </a:p>
          <a:p>
            <a:pPr lvl="1"/>
            <a:r>
              <a:rPr lang="en-US" altLang="zh-CN" dirty="0"/>
              <a:t>cannot control the process in time </a:t>
            </a:r>
          </a:p>
        </p:txBody>
      </p:sp>
    </p:spTree>
    <p:extLst>
      <p:ext uri="{BB962C8B-B14F-4D97-AF65-F5344CB8AC3E}">
        <p14:creationId xmlns:p14="http://schemas.microsoft.com/office/powerpoint/2010/main" xmlns="" val="176036396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81000" y="685800"/>
            <a:ext cx="8229600" cy="1143000"/>
          </a:xfrm>
        </p:spPr>
        <p:txBody>
          <a:bodyPr/>
          <a:lstStyle/>
          <a:p>
            <a:r>
              <a:rPr lang="en-US" altLang="zh-CN"/>
              <a:t>Important aspect—Timing</a:t>
            </a:r>
            <a:br>
              <a:rPr lang="en-US" altLang="zh-CN"/>
            </a:br>
            <a:endParaRPr lang="en-US" altLang="zh-CN"/>
          </a:p>
        </p:txBody>
      </p:sp>
      <p:sp>
        <p:nvSpPr>
          <p:cNvPr id="46083" name="Rectangle 3"/>
          <p:cNvSpPr>
            <a:spLocks noGrp="1" noChangeArrowheads="1"/>
          </p:cNvSpPr>
          <p:nvPr>
            <p:ph type="body" idx="1"/>
          </p:nvPr>
        </p:nvSpPr>
        <p:spPr/>
        <p:txBody>
          <a:bodyPr/>
          <a:lstStyle/>
          <a:p>
            <a:r>
              <a:rPr lang="en-US" altLang="zh-CN" dirty="0"/>
              <a:t>If feedback on performance is not timely, managers cannot quickly identify and eliminate the problem and prevent more serious harm.</a:t>
            </a:r>
          </a:p>
          <a:p>
            <a:endParaRPr lang="en-US" altLang="zh-CN" dirty="0"/>
          </a:p>
        </p:txBody>
      </p:sp>
    </p:spTree>
    <p:extLst>
      <p:ext uri="{BB962C8B-B14F-4D97-AF65-F5344CB8AC3E}">
        <p14:creationId xmlns:p14="http://schemas.microsoft.com/office/powerpoint/2010/main" xmlns="" val="348828879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zh-CN" dirty="0" smtClean="0"/>
              <a:t>Examples</a:t>
            </a:r>
            <a:endParaRPr lang="en-US" altLang="zh-CN" dirty="0"/>
          </a:p>
        </p:txBody>
      </p:sp>
      <p:sp>
        <p:nvSpPr>
          <p:cNvPr id="47107" name="Rectangle 3"/>
          <p:cNvSpPr>
            <a:spLocks noGrp="1" noChangeArrowheads="1"/>
          </p:cNvSpPr>
          <p:nvPr>
            <p:ph type="body" idx="1"/>
          </p:nvPr>
        </p:nvSpPr>
        <p:spPr/>
        <p:txBody>
          <a:bodyPr/>
          <a:lstStyle/>
          <a:p>
            <a:r>
              <a:rPr lang="en-US" altLang="zh-CN" dirty="0"/>
              <a:t>The product quality checks</a:t>
            </a:r>
          </a:p>
          <a:p>
            <a:r>
              <a:rPr lang="en-US" altLang="zh-CN" dirty="0"/>
              <a:t>Evaluate an accomplishment </a:t>
            </a:r>
          </a:p>
          <a:p>
            <a:endParaRPr lang="en-US" altLang="zh-CN" dirty="0"/>
          </a:p>
        </p:txBody>
      </p:sp>
      <p:pic>
        <p:nvPicPr>
          <p:cNvPr id="47108" name="Picture 4" descr="BD07052_"/>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2200" y="4267200"/>
            <a:ext cx="1682750" cy="18145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0294693"/>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06388"/>
            <a:ext cx="7848600" cy="1047750"/>
          </a:xfrm>
        </p:spPr>
        <p:txBody>
          <a:bodyPr/>
          <a:lstStyle/>
          <a:p>
            <a:r>
              <a:rPr lang="en-US" altLang="zh-CN" sz="2500"/>
              <a:t>Difference and connection</a:t>
            </a:r>
          </a:p>
        </p:txBody>
      </p:sp>
      <p:sp>
        <p:nvSpPr>
          <p:cNvPr id="48131" name="AutoShape 3"/>
          <p:cNvSpPr>
            <a:spLocks noChangeArrowheads="1"/>
          </p:cNvSpPr>
          <p:nvPr/>
        </p:nvSpPr>
        <p:spPr bwMode="auto">
          <a:xfrm>
            <a:off x="533400" y="2514600"/>
            <a:ext cx="1828800" cy="914400"/>
          </a:xfrm>
          <a:prstGeom prst="roundRect">
            <a:avLst>
              <a:gd name="adj" fmla="val 16667"/>
            </a:avLst>
          </a:prstGeom>
          <a:solidFill>
            <a:srgbClr val="66CCFF"/>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rgbClr val="66CCFF"/>
            </a:extrusionClr>
            <a:contourClr>
              <a:srgbClr val="66CCFF"/>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en-US"/>
          </a:p>
        </p:txBody>
      </p:sp>
      <p:sp>
        <p:nvSpPr>
          <p:cNvPr id="48132" name="AutoShape 4"/>
          <p:cNvSpPr>
            <a:spLocks noChangeArrowheads="1"/>
          </p:cNvSpPr>
          <p:nvPr/>
        </p:nvSpPr>
        <p:spPr bwMode="auto">
          <a:xfrm>
            <a:off x="3733800" y="2133600"/>
            <a:ext cx="1828800" cy="1524000"/>
          </a:xfrm>
          <a:prstGeom prst="diamond">
            <a:avLst/>
          </a:prstGeom>
          <a:solidFill>
            <a:schemeClr val="accent2"/>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2"/>
            </a:extrusionClr>
            <a:contourClr>
              <a:schemeClr val="accent2"/>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en-US"/>
          </a:p>
        </p:txBody>
      </p:sp>
      <p:sp>
        <p:nvSpPr>
          <p:cNvPr id="48133" name="AutoShape 5"/>
          <p:cNvSpPr>
            <a:spLocks noChangeArrowheads="1"/>
          </p:cNvSpPr>
          <p:nvPr/>
        </p:nvSpPr>
        <p:spPr bwMode="auto">
          <a:xfrm>
            <a:off x="6781800" y="2438400"/>
            <a:ext cx="1828800" cy="914400"/>
          </a:xfrm>
          <a:prstGeom prst="roundRect">
            <a:avLst>
              <a:gd name="adj" fmla="val 16667"/>
            </a:avLst>
          </a:prstGeom>
          <a:solidFill>
            <a:schemeClr val="accent1"/>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en-US"/>
          </a:p>
        </p:txBody>
      </p:sp>
      <p:sp>
        <p:nvSpPr>
          <p:cNvPr id="48134" name="Oval 6"/>
          <p:cNvSpPr>
            <a:spLocks noChangeArrowheads="1"/>
          </p:cNvSpPr>
          <p:nvPr/>
        </p:nvSpPr>
        <p:spPr bwMode="auto">
          <a:xfrm>
            <a:off x="304800" y="5029200"/>
            <a:ext cx="2438400" cy="1295400"/>
          </a:xfrm>
          <a:prstGeom prst="ellipse">
            <a:avLst/>
          </a:prstGeom>
          <a:solidFill>
            <a:srgbClr val="CC00CC"/>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rgbClr val="CC00CC"/>
            </a:extrusionClr>
            <a:contourClr>
              <a:srgbClr val="CC00CC"/>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en-US"/>
          </a:p>
        </p:txBody>
      </p:sp>
      <p:sp>
        <p:nvSpPr>
          <p:cNvPr id="48135" name="Oval 7"/>
          <p:cNvSpPr>
            <a:spLocks noChangeArrowheads="1"/>
          </p:cNvSpPr>
          <p:nvPr/>
        </p:nvSpPr>
        <p:spPr bwMode="auto">
          <a:xfrm>
            <a:off x="6934200" y="4876800"/>
            <a:ext cx="1828800" cy="1219200"/>
          </a:xfrm>
          <a:prstGeom prst="ellipse">
            <a:avLst/>
          </a:prstGeom>
          <a:solidFill>
            <a:srgbClr val="8155C1"/>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rgbClr val="8155C1"/>
            </a:extrusionClr>
            <a:contourClr>
              <a:srgbClr val="8155C1"/>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en-US"/>
          </a:p>
        </p:txBody>
      </p:sp>
      <p:sp>
        <p:nvSpPr>
          <p:cNvPr id="48136" name="Oval 8"/>
          <p:cNvSpPr>
            <a:spLocks noChangeArrowheads="1"/>
          </p:cNvSpPr>
          <p:nvPr/>
        </p:nvSpPr>
        <p:spPr bwMode="auto">
          <a:xfrm>
            <a:off x="3733800" y="4876800"/>
            <a:ext cx="2133600" cy="1219200"/>
          </a:xfrm>
          <a:prstGeom prst="ellipse">
            <a:avLst/>
          </a:prstGeom>
          <a:solidFill>
            <a:srgbClr val="EDC7D7"/>
          </a:solidFill>
          <a:ln w="9525">
            <a:miter lim="800000"/>
            <a:headEnd/>
            <a:tailEnd/>
          </a:ln>
          <a:effectLst/>
          <a:scene3d>
            <a:camera prst="legacyObliqueBottomLeft"/>
            <a:lightRig rig="legacyFlat3" dir="t"/>
          </a:scene3d>
          <a:sp3d extrusionH="430200" prstMaterial="legacyMatte">
            <a:bevelT w="13500" h="13500" prst="angle"/>
            <a:bevelB w="13500" h="13500" prst="angle"/>
            <a:extrusionClr>
              <a:srgbClr val="EDC7D7"/>
            </a:extrusionClr>
            <a:contourClr>
              <a:srgbClr val="EDC7D7"/>
            </a:contour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en-US"/>
          </a:p>
        </p:txBody>
      </p:sp>
      <p:sp>
        <p:nvSpPr>
          <p:cNvPr id="48137" name="AutoShape 9"/>
          <p:cNvSpPr>
            <a:spLocks noChangeArrowheads="1"/>
          </p:cNvSpPr>
          <p:nvPr/>
        </p:nvSpPr>
        <p:spPr bwMode="auto">
          <a:xfrm>
            <a:off x="2438400" y="2819400"/>
            <a:ext cx="1066800" cy="381000"/>
          </a:xfrm>
          <a:prstGeom prst="rightArrow">
            <a:avLst>
              <a:gd name="adj1" fmla="val 50000"/>
              <a:gd name="adj2" fmla="val 70000"/>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kumimoji="1" lang="en-US" sz="2400">
              <a:solidFill>
                <a:schemeClr val="hlink"/>
              </a:solidFill>
              <a:latin typeface="Tahoma" panose="020B0604030504040204" pitchFamily="34" charset="0"/>
            </a:endParaRPr>
          </a:p>
        </p:txBody>
      </p:sp>
      <p:sp>
        <p:nvSpPr>
          <p:cNvPr id="48138" name="AutoShape 10"/>
          <p:cNvSpPr>
            <a:spLocks noChangeArrowheads="1"/>
          </p:cNvSpPr>
          <p:nvPr/>
        </p:nvSpPr>
        <p:spPr bwMode="auto">
          <a:xfrm>
            <a:off x="5638800" y="2743200"/>
            <a:ext cx="990600" cy="381000"/>
          </a:xfrm>
          <a:prstGeom prst="rightArrow">
            <a:avLst>
              <a:gd name="adj1" fmla="val 50000"/>
              <a:gd name="adj2" fmla="val 65000"/>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8139" name="Text Box 11"/>
          <p:cNvSpPr txBox="1">
            <a:spLocks noChangeArrowheads="1"/>
          </p:cNvSpPr>
          <p:nvPr/>
        </p:nvSpPr>
        <p:spPr bwMode="auto">
          <a:xfrm>
            <a:off x="914400" y="2743200"/>
            <a:ext cx="1143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solidFill>
                  <a:schemeClr val="bg1"/>
                </a:solidFill>
                <a:latin typeface="Tahoma" panose="020B0604030504040204" pitchFamily="34" charset="0"/>
              </a:rPr>
              <a:t>In put </a:t>
            </a:r>
          </a:p>
        </p:txBody>
      </p:sp>
      <p:sp>
        <p:nvSpPr>
          <p:cNvPr id="48140" name="Text Box 12"/>
          <p:cNvSpPr txBox="1">
            <a:spLocks noChangeArrowheads="1"/>
          </p:cNvSpPr>
          <p:nvPr/>
        </p:nvSpPr>
        <p:spPr bwMode="auto">
          <a:xfrm>
            <a:off x="3810000" y="2743200"/>
            <a:ext cx="1828800"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CN" sz="1600" b="1">
                <a:solidFill>
                  <a:schemeClr val="bg1"/>
                </a:solidFill>
                <a:latin typeface="Tahoma" panose="020B0604030504040204" pitchFamily="34" charset="0"/>
              </a:rPr>
              <a:t>Transformation        processes  </a:t>
            </a:r>
          </a:p>
        </p:txBody>
      </p:sp>
      <p:sp>
        <p:nvSpPr>
          <p:cNvPr id="48141" name="Text Box 13"/>
          <p:cNvSpPr txBox="1">
            <a:spLocks noChangeArrowheads="1"/>
          </p:cNvSpPr>
          <p:nvPr/>
        </p:nvSpPr>
        <p:spPr bwMode="auto">
          <a:xfrm>
            <a:off x="7010400" y="2667000"/>
            <a:ext cx="1447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solidFill>
                  <a:schemeClr val="bg1"/>
                </a:solidFill>
                <a:latin typeface="Tahoma" panose="020B0604030504040204" pitchFamily="34" charset="0"/>
              </a:rPr>
              <a:t>Out put </a:t>
            </a:r>
          </a:p>
        </p:txBody>
      </p:sp>
      <p:sp>
        <p:nvSpPr>
          <p:cNvPr id="48142" name="Text Box 14"/>
          <p:cNvSpPr txBox="1">
            <a:spLocks noChangeArrowheads="1"/>
          </p:cNvSpPr>
          <p:nvPr/>
        </p:nvSpPr>
        <p:spPr bwMode="auto">
          <a:xfrm>
            <a:off x="457200" y="5257800"/>
            <a:ext cx="21336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solidFill>
                  <a:schemeClr val="bg1"/>
                </a:solidFill>
                <a:latin typeface="Tahoma" panose="020B0604030504040204" pitchFamily="34" charset="0"/>
              </a:rPr>
              <a:t>Feedforward control</a:t>
            </a:r>
          </a:p>
        </p:txBody>
      </p:sp>
      <p:sp>
        <p:nvSpPr>
          <p:cNvPr id="48143" name="Text Box 15"/>
          <p:cNvSpPr txBox="1">
            <a:spLocks noChangeArrowheads="1"/>
          </p:cNvSpPr>
          <p:nvPr/>
        </p:nvSpPr>
        <p:spPr bwMode="auto">
          <a:xfrm>
            <a:off x="7086600" y="5105400"/>
            <a:ext cx="20574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solidFill>
                  <a:schemeClr val="bg1"/>
                </a:solidFill>
                <a:latin typeface="Tahoma" panose="020B0604030504040204" pitchFamily="34" charset="0"/>
              </a:rPr>
              <a:t>Feedback control</a:t>
            </a:r>
          </a:p>
        </p:txBody>
      </p:sp>
      <p:sp>
        <p:nvSpPr>
          <p:cNvPr id="48144" name="Text Box 16"/>
          <p:cNvSpPr txBox="1">
            <a:spLocks noChangeArrowheads="1"/>
          </p:cNvSpPr>
          <p:nvPr/>
        </p:nvSpPr>
        <p:spPr bwMode="auto">
          <a:xfrm>
            <a:off x="3886200" y="5105400"/>
            <a:ext cx="190500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kumimoji="1" lang="en-US" altLang="zh-CN" sz="2400" b="1">
                <a:solidFill>
                  <a:schemeClr val="bg1"/>
                </a:solidFill>
                <a:latin typeface="Tahoma" panose="020B0604030504040204" pitchFamily="34" charset="0"/>
              </a:rPr>
              <a:t>Concurrent control</a:t>
            </a:r>
          </a:p>
        </p:txBody>
      </p:sp>
      <p:sp>
        <p:nvSpPr>
          <p:cNvPr id="48145" name="Line 17"/>
          <p:cNvSpPr>
            <a:spLocks noChangeShapeType="1"/>
          </p:cNvSpPr>
          <p:nvPr/>
        </p:nvSpPr>
        <p:spPr bwMode="auto">
          <a:xfrm>
            <a:off x="1219200" y="3581400"/>
            <a:ext cx="0" cy="144780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46" name="Line 18"/>
          <p:cNvSpPr>
            <a:spLocks noChangeShapeType="1"/>
          </p:cNvSpPr>
          <p:nvPr/>
        </p:nvSpPr>
        <p:spPr bwMode="auto">
          <a:xfrm>
            <a:off x="7620000" y="3505200"/>
            <a:ext cx="0" cy="137160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47" name="Line 19"/>
          <p:cNvSpPr>
            <a:spLocks noChangeShapeType="1"/>
          </p:cNvSpPr>
          <p:nvPr/>
        </p:nvSpPr>
        <p:spPr bwMode="auto">
          <a:xfrm>
            <a:off x="4495800" y="3810000"/>
            <a:ext cx="0" cy="114300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48" name="Line 20"/>
          <p:cNvSpPr>
            <a:spLocks noChangeShapeType="1"/>
          </p:cNvSpPr>
          <p:nvPr/>
        </p:nvSpPr>
        <p:spPr bwMode="auto">
          <a:xfrm flipV="1">
            <a:off x="4800600" y="3581400"/>
            <a:ext cx="0" cy="1295400"/>
          </a:xfrm>
          <a:prstGeom prst="line">
            <a:avLst/>
          </a:prstGeom>
          <a:noFill/>
          <a:ln w="28575">
            <a:solidFill>
              <a:schemeClr val="tx1"/>
            </a:solidFill>
            <a:prstDash val="dashDot"/>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49" name="Line 21"/>
          <p:cNvSpPr>
            <a:spLocks noChangeShapeType="1"/>
          </p:cNvSpPr>
          <p:nvPr/>
        </p:nvSpPr>
        <p:spPr bwMode="auto">
          <a:xfrm flipV="1">
            <a:off x="1600200" y="3429000"/>
            <a:ext cx="2438400" cy="1524000"/>
          </a:xfrm>
          <a:prstGeom prst="line">
            <a:avLst/>
          </a:prstGeom>
          <a:noFill/>
          <a:ln w="28575">
            <a:solidFill>
              <a:schemeClr val="tx1"/>
            </a:solidFill>
            <a:prstDash val="dashDot"/>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50" name="Line 22"/>
          <p:cNvSpPr>
            <a:spLocks noChangeShapeType="1"/>
          </p:cNvSpPr>
          <p:nvPr/>
        </p:nvSpPr>
        <p:spPr bwMode="auto">
          <a:xfrm flipV="1">
            <a:off x="1524000" y="3581400"/>
            <a:ext cx="0" cy="1371600"/>
          </a:xfrm>
          <a:prstGeom prst="line">
            <a:avLst/>
          </a:prstGeom>
          <a:noFill/>
          <a:ln w="28575">
            <a:solidFill>
              <a:schemeClr val="tx1"/>
            </a:solidFill>
            <a:prstDash val="dashDot"/>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51" name="Line 23"/>
          <p:cNvSpPr>
            <a:spLocks noChangeShapeType="1"/>
          </p:cNvSpPr>
          <p:nvPr/>
        </p:nvSpPr>
        <p:spPr bwMode="auto">
          <a:xfrm flipH="1" flipV="1">
            <a:off x="5029200" y="3352800"/>
            <a:ext cx="2590800" cy="1524000"/>
          </a:xfrm>
          <a:prstGeom prst="line">
            <a:avLst/>
          </a:prstGeom>
          <a:noFill/>
          <a:ln w="28575">
            <a:solidFill>
              <a:schemeClr val="tx1"/>
            </a:solidFill>
            <a:prstDash val="dashDot"/>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48152" name="Line 24"/>
          <p:cNvSpPr>
            <a:spLocks noChangeShapeType="1"/>
          </p:cNvSpPr>
          <p:nvPr/>
        </p:nvSpPr>
        <p:spPr bwMode="auto">
          <a:xfrm flipH="1" flipV="1">
            <a:off x="2133600" y="3581400"/>
            <a:ext cx="5334000" cy="1295400"/>
          </a:xfrm>
          <a:prstGeom prst="line">
            <a:avLst/>
          </a:prstGeom>
          <a:noFill/>
          <a:ln w="28575">
            <a:solidFill>
              <a:schemeClr val="tx1"/>
            </a:solidFill>
            <a:prstDash val="dashDot"/>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xmlns="" val="46635093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zh-CN" sz="2500"/>
              <a:t>Difference</a:t>
            </a:r>
          </a:p>
        </p:txBody>
      </p:sp>
      <p:graphicFrame>
        <p:nvGraphicFramePr>
          <p:cNvPr id="49155" name="Group 3"/>
          <p:cNvGraphicFramePr>
            <a:graphicFrameLocks noGrp="1"/>
          </p:cNvGraphicFramePr>
          <p:nvPr>
            <p:ph idx="1"/>
          </p:nvPr>
        </p:nvGraphicFramePr>
        <p:xfrm>
          <a:off x="381000" y="1600200"/>
          <a:ext cx="8610600" cy="4000500"/>
        </p:xfrm>
        <a:graphic>
          <a:graphicData uri="http://schemas.openxmlformats.org/drawingml/2006/table">
            <a:tbl>
              <a:tblPr/>
              <a:tblGrid>
                <a:gridCol w="2114550"/>
                <a:gridCol w="2305050"/>
                <a:gridCol w="2286000"/>
                <a:gridCol w="1905000"/>
              </a:tblGrid>
              <a:tr h="83820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Feedfordward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Concurrent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Feedback  control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The time they take place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Focus on in a control system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Function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9182" name="Line 30"/>
          <p:cNvSpPr>
            <a:spLocks noChangeShapeType="1"/>
          </p:cNvSpPr>
          <p:nvPr/>
        </p:nvSpPr>
        <p:spPr bwMode="auto">
          <a:xfrm>
            <a:off x="381000" y="1676400"/>
            <a:ext cx="2133600" cy="762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9183" name="Text Box 31"/>
          <p:cNvSpPr txBox="1">
            <a:spLocks noChangeArrowheads="1"/>
          </p:cNvSpPr>
          <p:nvPr/>
        </p:nvSpPr>
        <p:spPr bwMode="auto">
          <a:xfrm>
            <a:off x="1143000" y="1676400"/>
            <a:ext cx="1600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a:t>Control type</a:t>
            </a:r>
          </a:p>
        </p:txBody>
      </p:sp>
      <p:sp>
        <p:nvSpPr>
          <p:cNvPr id="49184" name="Text Box 32"/>
          <p:cNvSpPr txBox="1">
            <a:spLocks noChangeArrowheads="1"/>
          </p:cNvSpPr>
          <p:nvPr/>
        </p:nvSpPr>
        <p:spPr bwMode="auto">
          <a:xfrm>
            <a:off x="533400" y="2057400"/>
            <a:ext cx="13716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sz="2000"/>
              <a:t>Aspect</a:t>
            </a:r>
          </a:p>
        </p:txBody>
      </p:sp>
      <p:sp>
        <p:nvSpPr>
          <p:cNvPr id="49185" name="Text Box 33"/>
          <p:cNvSpPr txBox="1">
            <a:spLocks noChangeArrowheads="1"/>
          </p:cNvSpPr>
          <p:nvPr/>
        </p:nvSpPr>
        <p:spPr bwMode="auto">
          <a:xfrm>
            <a:off x="533400" y="5791200"/>
            <a:ext cx="86106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sz="2800"/>
              <a:t>Can you tell more difference?</a:t>
            </a:r>
          </a:p>
        </p:txBody>
      </p:sp>
    </p:spTree>
    <p:extLst>
      <p:ext uri="{BB962C8B-B14F-4D97-AF65-F5344CB8AC3E}">
        <p14:creationId xmlns:p14="http://schemas.microsoft.com/office/powerpoint/2010/main" xmlns="" val="228856256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zh-CN" sz="2800" b="1" dirty="0"/>
              <a:t>Difference</a:t>
            </a:r>
          </a:p>
        </p:txBody>
      </p:sp>
      <p:graphicFrame>
        <p:nvGraphicFramePr>
          <p:cNvPr id="50179" name="Group 3"/>
          <p:cNvGraphicFramePr>
            <a:graphicFrameLocks noGrp="1"/>
          </p:cNvGraphicFramePr>
          <p:nvPr>
            <p:ph idx="1"/>
            <p:extLst>
              <p:ext uri="{D42A27DB-BD31-4B8C-83A1-F6EECF244321}">
                <p14:modId xmlns:p14="http://schemas.microsoft.com/office/powerpoint/2010/main" xmlns="" val="3779284883"/>
              </p:ext>
            </p:extLst>
          </p:nvPr>
        </p:nvGraphicFramePr>
        <p:xfrm>
          <a:off x="381000" y="1600200"/>
          <a:ext cx="8610600" cy="4263390"/>
        </p:xfrm>
        <a:graphic>
          <a:graphicData uri="http://schemas.openxmlformats.org/drawingml/2006/table">
            <a:tbl>
              <a:tblPr/>
              <a:tblGrid>
                <a:gridCol w="2114550"/>
                <a:gridCol w="2305050"/>
                <a:gridCol w="2286000"/>
                <a:gridCol w="1905000"/>
              </a:tblGrid>
              <a:tr h="83820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endParaRPr kumimoji="0" lang="en-US" sz="20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Feedfordward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Concurrent control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Feedback  control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6680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The time they take place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Before operations begin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While plans are being carried out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After the fact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Focus on in a control system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input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Transformation processes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Out put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7750">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Function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Prevent problems before they arise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Monitor behavior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Wingdings" panose="05000000000000000000" pitchFamily="2" charset="2"/>
                        <a:defRPr sz="2800">
                          <a:solidFill>
                            <a:schemeClr val="tx1"/>
                          </a:solidFill>
                          <a:latin typeface="Arial" panose="020B0604020202020204" pitchFamily="34" charset="0"/>
                          <a:ea typeface="宋体" panose="02010600030101010101" pitchFamily="2" charset="-122"/>
                        </a:defRPr>
                      </a:lvl1pPr>
                      <a:lvl2pPr>
                        <a:spcBef>
                          <a:spcPct val="20000"/>
                        </a:spcBef>
                        <a:buClr>
                          <a:schemeClr val="accent1"/>
                        </a:buClr>
                        <a:buFont typeface="Wingdings" panose="05000000000000000000" pitchFamily="2" charset="2"/>
                        <a:defRPr sz="2300">
                          <a:solidFill>
                            <a:schemeClr val="tx1"/>
                          </a:solidFill>
                          <a:latin typeface="Arial" panose="020B0604020202020204" pitchFamily="34" charset="0"/>
                          <a:ea typeface="宋体" panose="02010600030101010101" pitchFamily="2" charset="-122"/>
                        </a:defRPr>
                      </a:lvl2pPr>
                      <a:lvl3pPr>
                        <a:spcBef>
                          <a:spcPct val="20000"/>
                        </a:spcBef>
                        <a:buClr>
                          <a:schemeClr val="accent1"/>
                        </a:buClr>
                        <a:buFont typeface="Wingdings" panose="05000000000000000000" pitchFamily="2" charset="2"/>
                        <a:defRPr sz="2100">
                          <a:solidFill>
                            <a:schemeClr val="tx1"/>
                          </a:solidFill>
                          <a:latin typeface="Arial" panose="020B0604020202020204" pitchFamily="34" charset="0"/>
                          <a:ea typeface="宋体" panose="02010600030101010101" pitchFamily="2" charset="-122"/>
                        </a:defRPr>
                      </a:lvl3pPr>
                      <a:lvl4pPr>
                        <a:spcBef>
                          <a:spcPct val="20000"/>
                        </a:spcBef>
                        <a:buClr>
                          <a:schemeClr val="accent1"/>
                        </a:buClr>
                        <a:defRPr>
                          <a:solidFill>
                            <a:schemeClr val="tx1"/>
                          </a:solidFill>
                          <a:latin typeface="Arial" panose="020B0604020202020204" pitchFamily="34" charset="0"/>
                          <a:ea typeface="宋体" panose="02010600030101010101" pitchFamily="2" charset="-122"/>
                        </a:defRPr>
                      </a:lvl4pPr>
                      <a:lvl5pPr>
                        <a:spcBef>
                          <a:spcPct val="20000"/>
                        </a:spcBef>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buClr>
                          <a:schemeClr val="accent1"/>
                        </a:buClr>
                        <a:buFont typeface="Wingdings" panose="05000000000000000000" pitchFamily="2" charset="2"/>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anose="05000000000000000000" pitchFamily="2" charset="2"/>
                        <a:buNone/>
                        <a:tabLst/>
                      </a:pPr>
                      <a:r>
                        <a:rPr kumimoji="0" lang="en-US" altLang="zh-CN" sz="20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Point out and correct improper performance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0206" name="Line 30"/>
          <p:cNvSpPr>
            <a:spLocks noChangeShapeType="1"/>
          </p:cNvSpPr>
          <p:nvPr/>
        </p:nvSpPr>
        <p:spPr bwMode="auto">
          <a:xfrm>
            <a:off x="381000" y="1676400"/>
            <a:ext cx="2133600" cy="762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0207" name="Text Box 31"/>
          <p:cNvSpPr txBox="1">
            <a:spLocks noChangeArrowheads="1"/>
          </p:cNvSpPr>
          <p:nvPr/>
        </p:nvSpPr>
        <p:spPr bwMode="auto">
          <a:xfrm>
            <a:off x="1143000" y="1676400"/>
            <a:ext cx="16002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dirty="0"/>
              <a:t>Control type</a:t>
            </a:r>
          </a:p>
        </p:txBody>
      </p:sp>
      <p:sp>
        <p:nvSpPr>
          <p:cNvPr id="50208" name="Text Box 32"/>
          <p:cNvSpPr txBox="1">
            <a:spLocks noChangeArrowheads="1"/>
          </p:cNvSpPr>
          <p:nvPr/>
        </p:nvSpPr>
        <p:spPr bwMode="auto">
          <a:xfrm>
            <a:off x="533400" y="2057400"/>
            <a:ext cx="13716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a:t>Aspect</a:t>
            </a:r>
          </a:p>
        </p:txBody>
      </p:sp>
      <p:sp>
        <p:nvSpPr>
          <p:cNvPr id="50209" name="Text Box 33"/>
          <p:cNvSpPr txBox="1">
            <a:spLocks noChangeArrowheads="1"/>
          </p:cNvSpPr>
          <p:nvPr/>
        </p:nvSpPr>
        <p:spPr bwMode="auto">
          <a:xfrm>
            <a:off x="533400" y="5791200"/>
            <a:ext cx="86106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zh-CN"/>
              <a:t>Can you tell more difference?</a:t>
            </a:r>
          </a:p>
        </p:txBody>
      </p:sp>
    </p:spTree>
    <p:extLst>
      <p:ext uri="{BB962C8B-B14F-4D97-AF65-F5344CB8AC3E}">
        <p14:creationId xmlns:p14="http://schemas.microsoft.com/office/powerpoint/2010/main" xmlns="" val="91290864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81000" y="0"/>
            <a:ext cx="8540750" cy="1143000"/>
          </a:xfrm>
        </p:spPr>
        <p:txBody>
          <a:bodyPr/>
          <a:lstStyle/>
          <a:p>
            <a:r>
              <a:rPr lang="en-US" altLang="zh-CN" dirty="0" smtClean="0"/>
              <a:t>Connection</a:t>
            </a:r>
            <a:endParaRPr lang="en-US" altLang="zh-CN" dirty="0"/>
          </a:p>
        </p:txBody>
      </p:sp>
      <p:sp>
        <p:nvSpPr>
          <p:cNvPr id="51203" name="Rectangle 3"/>
          <p:cNvSpPr>
            <a:spLocks noGrp="1" noChangeArrowheads="1"/>
          </p:cNvSpPr>
          <p:nvPr>
            <p:ph type="body" idx="1"/>
          </p:nvPr>
        </p:nvSpPr>
        <p:spPr>
          <a:xfrm>
            <a:off x="381000" y="1295400"/>
            <a:ext cx="8540750" cy="4194175"/>
          </a:xfrm>
        </p:spPr>
        <p:txBody>
          <a:bodyPr/>
          <a:lstStyle/>
          <a:p>
            <a:pPr>
              <a:lnSpc>
                <a:spcPct val="90000"/>
              </a:lnSpc>
            </a:pPr>
            <a:r>
              <a:rPr lang="en-US" altLang="zh-CN" dirty="0"/>
              <a:t>Three type of control Compose a control system .</a:t>
            </a:r>
          </a:p>
          <a:p>
            <a:pPr>
              <a:lnSpc>
                <a:spcPct val="90000"/>
              </a:lnSpc>
            </a:pPr>
            <a:r>
              <a:rPr lang="en-US" altLang="zh-CN" dirty="0"/>
              <a:t>They  mutually affect.</a:t>
            </a:r>
          </a:p>
          <a:p>
            <a:pPr>
              <a:lnSpc>
                <a:spcPct val="90000"/>
              </a:lnSpc>
            </a:pPr>
            <a:r>
              <a:rPr lang="en-US" altLang="zh-CN" dirty="0"/>
              <a:t>Preliminary control sets antecedents </a:t>
            </a:r>
          </a:p>
          <a:p>
            <a:pPr>
              <a:lnSpc>
                <a:spcPct val="90000"/>
              </a:lnSpc>
            </a:pPr>
            <a:r>
              <a:rPr lang="en-US" altLang="zh-CN" dirty="0"/>
              <a:t>Concurrent control monitor behavior According to the antecedents and find the information results.</a:t>
            </a:r>
          </a:p>
          <a:p>
            <a:pPr>
              <a:lnSpc>
                <a:spcPct val="90000"/>
              </a:lnSpc>
            </a:pPr>
            <a:r>
              <a:rPr lang="en-US" altLang="zh-CN" dirty="0"/>
              <a:t>Feedback control analyze the results in order to correct improper performance or revised the antecedents.</a:t>
            </a:r>
          </a:p>
        </p:txBody>
      </p:sp>
    </p:spTree>
    <p:extLst>
      <p:ext uri="{BB962C8B-B14F-4D97-AF65-F5344CB8AC3E}">
        <p14:creationId xmlns:p14="http://schemas.microsoft.com/office/powerpoint/2010/main" xmlns="" val="1289953200"/>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0" y="685800"/>
            <a:ext cx="9144000" cy="914400"/>
          </a:xfrm>
        </p:spPr>
        <p:txBody>
          <a:bodyPr/>
          <a:lstStyle/>
          <a:p>
            <a:r>
              <a:rPr lang="en-US" altLang="zh-CN" sz="2500"/>
              <a:t>which type of control do they belong to?</a:t>
            </a:r>
          </a:p>
        </p:txBody>
      </p:sp>
      <p:sp>
        <p:nvSpPr>
          <p:cNvPr id="52227" name="Rectangle 3"/>
          <p:cNvSpPr>
            <a:spLocks noGrp="1" noChangeArrowheads="1"/>
          </p:cNvSpPr>
          <p:nvPr>
            <p:ph type="body" idx="1"/>
          </p:nvPr>
        </p:nvSpPr>
        <p:spPr/>
        <p:txBody>
          <a:bodyPr/>
          <a:lstStyle/>
          <a:p>
            <a:r>
              <a:rPr lang="en-US" altLang="zh-CN"/>
              <a:t>Rocket launching</a:t>
            </a:r>
          </a:p>
          <a:p>
            <a:r>
              <a:rPr lang="en-US" altLang="zh-CN"/>
              <a:t>Legislation</a:t>
            </a:r>
          </a:p>
          <a:p>
            <a:r>
              <a:rPr lang="en-US" altLang="zh-CN"/>
              <a:t>sign contract </a:t>
            </a:r>
          </a:p>
          <a:p>
            <a:r>
              <a:rPr lang="en-US" altLang="zh-CN"/>
              <a:t>Work summary</a:t>
            </a:r>
          </a:p>
          <a:p>
            <a:r>
              <a:rPr lang="en-US" altLang="zh-CN"/>
              <a:t>Directing working </a:t>
            </a:r>
          </a:p>
          <a:p>
            <a:r>
              <a:rPr lang="en-US" altLang="zh-CN"/>
              <a:t>reduce the staff</a:t>
            </a:r>
          </a:p>
          <a:p>
            <a:r>
              <a:rPr lang="en-US" altLang="zh-CN"/>
              <a:t>revises  the law</a:t>
            </a:r>
          </a:p>
          <a:p>
            <a:endParaRPr lang="en-US" altLang="zh-CN"/>
          </a:p>
          <a:p>
            <a:endParaRPr lang="en-US" altLang="zh-CN"/>
          </a:p>
        </p:txBody>
      </p:sp>
    </p:spTree>
    <p:extLst>
      <p:ext uri="{BB962C8B-B14F-4D97-AF65-F5344CB8AC3E}">
        <p14:creationId xmlns:p14="http://schemas.microsoft.com/office/powerpoint/2010/main" xmlns="" val="271205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zh-CN" sz="2500"/>
              <a:t>Question</a:t>
            </a:r>
            <a:br>
              <a:rPr lang="en-US" altLang="zh-CN" sz="2500"/>
            </a:br>
            <a:endParaRPr lang="en-US" altLang="zh-CN" sz="2500"/>
          </a:p>
        </p:txBody>
      </p:sp>
      <p:sp>
        <p:nvSpPr>
          <p:cNvPr id="53251" name="Rectangle 3"/>
          <p:cNvSpPr>
            <a:spLocks noGrp="1" noChangeArrowheads="1"/>
          </p:cNvSpPr>
          <p:nvPr>
            <p:ph type="body" idx="1"/>
          </p:nvPr>
        </p:nvSpPr>
        <p:spPr/>
        <p:txBody>
          <a:bodyPr/>
          <a:lstStyle/>
          <a:p>
            <a:r>
              <a:rPr lang="en-US" altLang="zh-CN" dirty="0"/>
              <a:t>Analyzes the control types of </a:t>
            </a:r>
            <a:r>
              <a:rPr lang="en-US" altLang="zh-CN" dirty="0" smtClean="0"/>
              <a:t>your organization </a:t>
            </a:r>
            <a:r>
              <a:rPr lang="en-US" altLang="zh-CN" dirty="0"/>
              <a:t>and their connection during the appraisal stage.</a:t>
            </a:r>
          </a:p>
        </p:txBody>
      </p:sp>
    </p:spTree>
    <p:extLst>
      <p:ext uri="{BB962C8B-B14F-4D97-AF65-F5344CB8AC3E}">
        <p14:creationId xmlns:p14="http://schemas.microsoft.com/office/powerpoint/2010/main" xmlns="" val="342456032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mtClean="0"/>
              <a:t>Inputs</a:t>
            </a:r>
          </a:p>
        </p:txBody>
      </p:sp>
      <p:sp>
        <p:nvSpPr>
          <p:cNvPr id="37890" name="Content Placeholder 2"/>
          <p:cNvSpPr>
            <a:spLocks noGrp="1"/>
          </p:cNvSpPr>
          <p:nvPr>
            <p:ph idx="1"/>
          </p:nvPr>
        </p:nvSpPr>
        <p:spPr>
          <a:xfrm>
            <a:off x="457200" y="1752600"/>
            <a:ext cx="8229600" cy="4114800"/>
          </a:xfrm>
        </p:spPr>
        <p:txBody>
          <a:bodyPr/>
          <a:lstStyle/>
          <a:p>
            <a:r>
              <a:rPr lang="en-US" dirty="0" smtClean="0"/>
              <a:t>Project Management Plan</a:t>
            </a:r>
          </a:p>
          <a:p>
            <a:r>
              <a:rPr lang="en-US" dirty="0" smtClean="0"/>
              <a:t>Requested Changes</a:t>
            </a:r>
          </a:p>
          <a:p>
            <a:r>
              <a:rPr lang="en-US" dirty="0" smtClean="0"/>
              <a:t>Work Performance Information</a:t>
            </a:r>
          </a:p>
          <a:p>
            <a:r>
              <a:rPr lang="en-US" dirty="0" smtClean="0"/>
              <a:t>Recommended Preventive Actions</a:t>
            </a:r>
          </a:p>
          <a:p>
            <a:r>
              <a:rPr lang="en-US" dirty="0" smtClean="0"/>
              <a:t>Recommended Corrective Actions</a:t>
            </a:r>
          </a:p>
          <a:p>
            <a:r>
              <a:rPr lang="en-US" dirty="0" smtClean="0"/>
              <a:t>Recommended Defect Repair</a:t>
            </a:r>
          </a:p>
          <a:p>
            <a:r>
              <a:rPr lang="en-US" dirty="0" smtClean="0"/>
              <a:t>Deliverables</a:t>
            </a:r>
          </a:p>
        </p:txBody>
      </p:sp>
      <p:sp>
        <p:nvSpPr>
          <p:cNvPr id="37891" name="Slide Number Placeholder 3"/>
          <p:cNvSpPr>
            <a:spLocks noGrp="1"/>
          </p:cNvSpPr>
          <p:nvPr>
            <p:ph type="sldNum" sz="quarter" idx="11"/>
          </p:nvPr>
        </p:nvSpPr>
        <p:spPr>
          <a:noFill/>
        </p:spPr>
        <p:txBody>
          <a:bodyPr/>
          <a:lstStyle/>
          <a:p>
            <a:fld id="{B15F1A51-9B59-48D4-A9DE-D41AFDA9F912}" type="slidenum">
              <a:rPr lang="en-US" smtClean="0"/>
              <a:pPr/>
              <a:t>35</a:t>
            </a:fld>
            <a:endParaRPr lang="en-US"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smtClean="0"/>
              <a:t>Tools and Techniques</a:t>
            </a:r>
          </a:p>
        </p:txBody>
      </p:sp>
      <p:sp>
        <p:nvSpPr>
          <p:cNvPr id="38914" name="Content Placeholder 2"/>
          <p:cNvSpPr>
            <a:spLocks noGrp="1"/>
          </p:cNvSpPr>
          <p:nvPr>
            <p:ph idx="1"/>
          </p:nvPr>
        </p:nvSpPr>
        <p:spPr/>
        <p:txBody>
          <a:bodyPr/>
          <a:lstStyle/>
          <a:p>
            <a:r>
              <a:rPr lang="en-US" dirty="0" smtClean="0"/>
              <a:t>Project Management Methodology</a:t>
            </a:r>
          </a:p>
          <a:p>
            <a:r>
              <a:rPr lang="en-US" dirty="0" smtClean="0"/>
              <a:t>Project Management Information System</a:t>
            </a:r>
          </a:p>
          <a:p>
            <a:r>
              <a:rPr lang="en-US" dirty="0" smtClean="0"/>
              <a:t>Expert Judgment</a:t>
            </a:r>
          </a:p>
          <a:p>
            <a:endParaRPr lang="en-US" dirty="0" smtClean="0"/>
          </a:p>
        </p:txBody>
      </p:sp>
      <p:sp>
        <p:nvSpPr>
          <p:cNvPr id="38915" name="Slide Number Placeholder 3"/>
          <p:cNvSpPr>
            <a:spLocks noGrp="1"/>
          </p:cNvSpPr>
          <p:nvPr>
            <p:ph type="sldNum" sz="quarter" idx="11"/>
          </p:nvPr>
        </p:nvSpPr>
        <p:spPr>
          <a:noFill/>
        </p:spPr>
        <p:txBody>
          <a:bodyPr/>
          <a:lstStyle/>
          <a:p>
            <a:fld id="{F5D57AB0-237A-4266-B6F9-9CA989815680}" type="slidenum">
              <a:rPr lang="en-US" smtClean="0"/>
              <a:pPr/>
              <a:t>36</a:t>
            </a:fld>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mtClean="0"/>
              <a:t>Outputs[1]</a:t>
            </a:r>
          </a:p>
        </p:txBody>
      </p:sp>
      <p:sp>
        <p:nvSpPr>
          <p:cNvPr id="39938" name="Content Placeholder 2"/>
          <p:cNvSpPr>
            <a:spLocks noGrp="1"/>
          </p:cNvSpPr>
          <p:nvPr>
            <p:ph idx="1"/>
          </p:nvPr>
        </p:nvSpPr>
        <p:spPr/>
        <p:txBody>
          <a:bodyPr/>
          <a:lstStyle/>
          <a:p>
            <a:r>
              <a:rPr lang="en-US" dirty="0" smtClean="0"/>
              <a:t>Approved Change Requests</a:t>
            </a:r>
          </a:p>
          <a:p>
            <a:r>
              <a:rPr lang="en-US" dirty="0" smtClean="0"/>
              <a:t>Rejected Change Requests</a:t>
            </a:r>
          </a:p>
          <a:p>
            <a:r>
              <a:rPr lang="en-US" dirty="0" smtClean="0"/>
              <a:t>Project Management Plan (Updates)</a:t>
            </a:r>
          </a:p>
          <a:p>
            <a:r>
              <a:rPr lang="en-US" dirty="0" smtClean="0"/>
              <a:t>Project Scope Statement (Updates)</a:t>
            </a:r>
          </a:p>
          <a:p>
            <a:r>
              <a:rPr lang="en-US" dirty="0" smtClean="0"/>
              <a:t>Approved Corrective Actions</a:t>
            </a:r>
          </a:p>
          <a:p>
            <a:r>
              <a:rPr lang="en-US" dirty="0" smtClean="0"/>
              <a:t>Approved Preventive Actions</a:t>
            </a:r>
          </a:p>
        </p:txBody>
      </p:sp>
      <p:sp>
        <p:nvSpPr>
          <p:cNvPr id="39939" name="Slide Number Placeholder 3"/>
          <p:cNvSpPr>
            <a:spLocks noGrp="1"/>
          </p:cNvSpPr>
          <p:nvPr>
            <p:ph type="sldNum" sz="quarter" idx="11"/>
          </p:nvPr>
        </p:nvSpPr>
        <p:spPr>
          <a:noFill/>
        </p:spPr>
        <p:txBody>
          <a:bodyPr/>
          <a:lstStyle/>
          <a:p>
            <a:fld id="{ED2762AC-F8F8-4663-8959-C2E976574BB0}" type="slidenum">
              <a:rPr lang="en-US" smtClean="0"/>
              <a:pPr/>
              <a:t>37</a:t>
            </a:fld>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US" smtClean="0"/>
              <a:t>Outputs[2]</a:t>
            </a:r>
          </a:p>
        </p:txBody>
      </p:sp>
      <p:sp>
        <p:nvSpPr>
          <p:cNvPr id="40962" name="Content Placeholder 2"/>
          <p:cNvSpPr>
            <a:spLocks noGrp="1"/>
          </p:cNvSpPr>
          <p:nvPr>
            <p:ph idx="1"/>
          </p:nvPr>
        </p:nvSpPr>
        <p:spPr/>
        <p:txBody>
          <a:bodyPr/>
          <a:lstStyle/>
          <a:p>
            <a:r>
              <a:rPr lang="en-US" dirty="0" smtClean="0"/>
              <a:t>Approved Defect Repair</a:t>
            </a:r>
          </a:p>
          <a:p>
            <a:r>
              <a:rPr lang="en-US" smtClean="0"/>
              <a:t>Deliverables</a:t>
            </a:r>
            <a:endParaRPr lang="en-US" dirty="0" smtClean="0"/>
          </a:p>
        </p:txBody>
      </p:sp>
      <p:sp>
        <p:nvSpPr>
          <p:cNvPr id="40963" name="Slide Number Placeholder 3"/>
          <p:cNvSpPr>
            <a:spLocks noGrp="1"/>
          </p:cNvSpPr>
          <p:nvPr>
            <p:ph type="sldNum" sz="quarter" idx="11"/>
          </p:nvPr>
        </p:nvSpPr>
        <p:spPr>
          <a:noFill/>
        </p:spPr>
        <p:txBody>
          <a:bodyPr/>
          <a:lstStyle/>
          <a:p>
            <a:fld id="{477AE630-EC33-43DC-98BA-7E1A6829CC93}" type="slidenum">
              <a:rPr lang="en-US" smtClean="0"/>
              <a:pPr/>
              <a:t>38</a:t>
            </a:fld>
            <a:endParaRPr lang="en-US"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GB" dirty="0"/>
          </a:p>
        </p:txBody>
      </p:sp>
      <p:pic>
        <p:nvPicPr>
          <p:cNvPr id="5" name="Content Placeholder 4"/>
          <p:cNvPicPr>
            <a:picLocks noGrp="1" noChangeAspect="1"/>
          </p:cNvPicPr>
          <p:nvPr>
            <p:ph idx="1"/>
          </p:nvPr>
        </p:nvPicPr>
        <p:blipFill>
          <a:blip r:embed="rId2">
            <a:extLst>
              <a:ext uri="{BEBA8EAE-BF5A-486C-A8C5-ECC9F3942E4B}">
                <a14:imgProps xmlns:a14="http://schemas.microsoft.com/office/drawing/2010/main" xmlns="">
                  <a14:imgLayer r:embed="rId3">
                    <a14:imgEffect>
                      <a14:saturation sat="400000"/>
                    </a14:imgEffect>
                  </a14:imgLayer>
                </a14:imgProps>
              </a:ext>
              <a:ext uri="{28A0092B-C50C-407E-A947-70E740481C1C}">
                <a14:useLocalDpi xmlns:a14="http://schemas.microsoft.com/office/drawing/2010/main" xmlns="" val="0"/>
              </a:ext>
            </a:extLst>
          </a:blip>
          <a:stretch>
            <a:fillRect/>
          </a:stretch>
        </p:blipFill>
        <p:spPr>
          <a:xfrm>
            <a:off x="152400" y="1523999"/>
            <a:ext cx="8991600" cy="4963929"/>
          </a:xfrm>
        </p:spPr>
      </p:pic>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39</a:t>
            </a:fld>
            <a:endParaRPr lang="en-US"/>
          </a:p>
        </p:txBody>
      </p:sp>
    </p:spTree>
    <p:extLst>
      <p:ext uri="{BB962C8B-B14F-4D97-AF65-F5344CB8AC3E}">
        <p14:creationId xmlns:p14="http://schemas.microsoft.com/office/powerpoint/2010/main" xmlns="" val="42624412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71600"/>
          </a:xfrm>
        </p:spPr>
        <p:txBody>
          <a:bodyPr/>
          <a:lstStyle/>
          <a:p>
            <a:r>
              <a:rPr lang="en-US" dirty="0" smtClean="0"/>
              <a:t>Examples</a:t>
            </a:r>
            <a:endParaRPr lang="en-GB" dirty="0"/>
          </a:p>
        </p:txBody>
      </p:sp>
      <p:sp>
        <p:nvSpPr>
          <p:cNvPr id="3" name="Content Placeholder 2"/>
          <p:cNvSpPr>
            <a:spLocks noGrp="1"/>
          </p:cNvSpPr>
          <p:nvPr>
            <p:ph idx="1"/>
          </p:nvPr>
        </p:nvSpPr>
        <p:spPr>
          <a:xfrm>
            <a:off x="228600" y="1371600"/>
            <a:ext cx="8305800" cy="4953000"/>
          </a:xfrm>
        </p:spPr>
        <p:txBody>
          <a:bodyPr/>
          <a:lstStyle/>
          <a:p>
            <a:r>
              <a:rPr lang="en-US" b="1" dirty="0"/>
              <a:t>Procedures</a:t>
            </a:r>
            <a:r>
              <a:rPr lang="en-US" dirty="0"/>
              <a:t> should be subject to Change Management. If there is a change in system backup scheduling, that must go through Change Management. </a:t>
            </a:r>
            <a:endParaRPr lang="en-US" dirty="0" smtClean="0"/>
          </a:p>
          <a:p>
            <a:r>
              <a:rPr lang="en-US" b="1" dirty="0" smtClean="0"/>
              <a:t>Standard </a:t>
            </a:r>
            <a:r>
              <a:rPr lang="en-US" b="1" dirty="0"/>
              <a:t>periodic maintenance </a:t>
            </a:r>
            <a:r>
              <a:rPr lang="en-US" dirty="0"/>
              <a:t>should be preapproved. If it is a normal process to reboot a server on Sunday morning at 2:00 AM, it is not necessary to submit an RFC each time, but that process must be approved in advance.</a:t>
            </a:r>
          </a:p>
          <a:p>
            <a:r>
              <a:rPr lang="en-US" b="1" dirty="0"/>
              <a:t>Ad-hoc maintenance </a:t>
            </a:r>
            <a:r>
              <a:rPr lang="en-US" dirty="0"/>
              <a:t>must adhere to the CMP. Include such things as testing the fire suppression systems, cleaning sub-flooring in the data center, </a:t>
            </a:r>
            <a:r>
              <a:rPr lang="en-US" dirty="0" smtClean="0"/>
              <a:t>etc.</a:t>
            </a:r>
            <a:endParaRPr lang="en-US" dirty="0"/>
          </a:p>
          <a:p>
            <a:endParaRPr lang="en-GB"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40</a:t>
            </a:fld>
            <a:endParaRPr lang="en-US"/>
          </a:p>
        </p:txBody>
      </p:sp>
    </p:spTree>
    <p:extLst>
      <p:ext uri="{BB962C8B-B14F-4D97-AF65-F5344CB8AC3E}">
        <p14:creationId xmlns:p14="http://schemas.microsoft.com/office/powerpoint/2010/main" xmlns="" val="37989511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r>
              <a:rPr lang="en-US" smtClean="0"/>
              <a:t>CMMI – Configuration Management</a:t>
            </a:r>
          </a:p>
        </p:txBody>
      </p:sp>
      <p:sp>
        <p:nvSpPr>
          <p:cNvPr id="41986" name="Content Placeholder 2"/>
          <p:cNvSpPr>
            <a:spLocks noGrp="1"/>
          </p:cNvSpPr>
          <p:nvPr>
            <p:ph idx="1"/>
          </p:nvPr>
        </p:nvSpPr>
        <p:spPr/>
        <p:txBody>
          <a:bodyPr/>
          <a:lstStyle/>
          <a:p>
            <a:r>
              <a:rPr lang="en-US" dirty="0" smtClean="0"/>
              <a:t>The purpose of Configuration Management (CM) is to </a:t>
            </a:r>
            <a:r>
              <a:rPr lang="en-US" b="1" dirty="0" smtClean="0"/>
              <a:t>establish and maintain the integrity of work products </a:t>
            </a:r>
            <a:r>
              <a:rPr lang="en-US" dirty="0" smtClean="0"/>
              <a:t>using configuration identification, configuration control, configuration status accounting, and configuration audits.</a:t>
            </a:r>
          </a:p>
        </p:txBody>
      </p:sp>
      <p:sp>
        <p:nvSpPr>
          <p:cNvPr id="41987" name="Slide Number Placeholder 3"/>
          <p:cNvSpPr>
            <a:spLocks noGrp="1"/>
          </p:cNvSpPr>
          <p:nvPr>
            <p:ph type="sldNum" sz="quarter" idx="11"/>
          </p:nvPr>
        </p:nvSpPr>
        <p:spPr>
          <a:noFill/>
        </p:spPr>
        <p:txBody>
          <a:bodyPr/>
          <a:lstStyle/>
          <a:p>
            <a:fld id="{10468474-23C6-43D4-906A-017C8B75D6E1}" type="slidenum">
              <a:rPr lang="en-US" smtClean="0"/>
              <a:pPr/>
              <a:t>41</a:t>
            </a:fld>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smtClean="0"/>
              <a:t>CMMI Specific Goals and Practices [1]</a:t>
            </a:r>
          </a:p>
        </p:txBody>
      </p:sp>
      <p:sp>
        <p:nvSpPr>
          <p:cNvPr id="3" name="Content Placeholder 2"/>
          <p:cNvSpPr>
            <a:spLocks noGrp="1"/>
          </p:cNvSpPr>
          <p:nvPr>
            <p:ph idx="1"/>
          </p:nvPr>
        </p:nvSpPr>
        <p:spPr/>
        <p:txBody>
          <a:bodyPr/>
          <a:lstStyle/>
          <a:p>
            <a:pPr algn="l">
              <a:defRPr/>
            </a:pPr>
            <a:r>
              <a:rPr lang="en-US" dirty="0" smtClean="0"/>
              <a:t>SG 1 Establish Baselines</a:t>
            </a:r>
          </a:p>
          <a:p>
            <a:pPr lvl="1" algn="l">
              <a:defRPr/>
            </a:pPr>
            <a:r>
              <a:rPr lang="en-US" dirty="0" smtClean="0">
                <a:ea typeface="+mn-ea"/>
              </a:rPr>
              <a:t>SP 1.1 Identify Configuration Items</a:t>
            </a:r>
          </a:p>
          <a:p>
            <a:pPr lvl="1" algn="l">
              <a:defRPr/>
            </a:pPr>
            <a:r>
              <a:rPr lang="en-US" dirty="0" smtClean="0">
                <a:ea typeface="+mn-ea"/>
              </a:rPr>
              <a:t>SP 1.2 Establish a Configuration Management System</a:t>
            </a:r>
          </a:p>
          <a:p>
            <a:pPr lvl="1" algn="l">
              <a:defRPr/>
            </a:pPr>
            <a:r>
              <a:rPr lang="en-US" dirty="0" smtClean="0">
                <a:ea typeface="+mn-ea"/>
              </a:rPr>
              <a:t>SP 1.3 Create or Release Baselines</a:t>
            </a:r>
          </a:p>
        </p:txBody>
      </p:sp>
      <p:sp>
        <p:nvSpPr>
          <p:cNvPr id="43011" name="Slide Number Placeholder 3"/>
          <p:cNvSpPr>
            <a:spLocks noGrp="1"/>
          </p:cNvSpPr>
          <p:nvPr>
            <p:ph type="sldNum" sz="quarter" idx="11"/>
          </p:nvPr>
        </p:nvSpPr>
        <p:spPr>
          <a:noFill/>
        </p:spPr>
        <p:txBody>
          <a:bodyPr/>
          <a:lstStyle/>
          <a:p>
            <a:fld id="{7E00961D-4645-45AE-B139-4DA145A1A334}" type="slidenum">
              <a:rPr lang="en-US" smtClean="0"/>
              <a:pPr/>
              <a:t>42</a:t>
            </a:fld>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smtClean="0"/>
              <a:t>CMMI Specific Goals and Practices [2]</a:t>
            </a:r>
          </a:p>
        </p:txBody>
      </p:sp>
      <p:sp>
        <p:nvSpPr>
          <p:cNvPr id="3" name="Content Placeholder 2"/>
          <p:cNvSpPr>
            <a:spLocks noGrp="1"/>
          </p:cNvSpPr>
          <p:nvPr>
            <p:ph idx="1"/>
          </p:nvPr>
        </p:nvSpPr>
        <p:spPr/>
        <p:txBody>
          <a:bodyPr/>
          <a:lstStyle/>
          <a:p>
            <a:pPr>
              <a:defRPr/>
            </a:pPr>
            <a:r>
              <a:rPr lang="en-US" dirty="0" smtClean="0"/>
              <a:t>SG 2 Track and Control Changes</a:t>
            </a:r>
          </a:p>
          <a:p>
            <a:pPr lvl="1">
              <a:defRPr/>
            </a:pPr>
            <a:r>
              <a:rPr lang="en-US" dirty="0" smtClean="0">
                <a:ea typeface="+mn-ea"/>
              </a:rPr>
              <a:t>SP 2.1 Track Change Requests</a:t>
            </a:r>
          </a:p>
          <a:p>
            <a:pPr lvl="1">
              <a:defRPr/>
            </a:pPr>
            <a:r>
              <a:rPr lang="en-US" dirty="0" smtClean="0">
                <a:ea typeface="+mn-ea"/>
              </a:rPr>
              <a:t>SP 2.2 Control Configuration Items</a:t>
            </a:r>
          </a:p>
        </p:txBody>
      </p:sp>
      <p:sp>
        <p:nvSpPr>
          <p:cNvPr id="44035" name="Slide Number Placeholder 3"/>
          <p:cNvSpPr>
            <a:spLocks noGrp="1"/>
          </p:cNvSpPr>
          <p:nvPr>
            <p:ph type="sldNum" sz="quarter" idx="11"/>
          </p:nvPr>
        </p:nvSpPr>
        <p:spPr>
          <a:noFill/>
        </p:spPr>
        <p:txBody>
          <a:bodyPr/>
          <a:lstStyle/>
          <a:p>
            <a:fld id="{B9E85F2E-8DB6-43DD-9F04-8E4006F418A2}" type="slidenum">
              <a:rPr lang="en-US" smtClean="0"/>
              <a:pPr/>
              <a:t>43</a:t>
            </a:fld>
            <a:endParaRPr lang="en-US"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smtClean="0"/>
              <a:t>CMMI Specific Goals and Practices [3]</a:t>
            </a:r>
          </a:p>
        </p:txBody>
      </p:sp>
      <p:sp>
        <p:nvSpPr>
          <p:cNvPr id="3" name="Content Placeholder 2"/>
          <p:cNvSpPr>
            <a:spLocks noGrp="1"/>
          </p:cNvSpPr>
          <p:nvPr>
            <p:ph idx="1"/>
          </p:nvPr>
        </p:nvSpPr>
        <p:spPr/>
        <p:txBody>
          <a:bodyPr/>
          <a:lstStyle/>
          <a:p>
            <a:pPr algn="l">
              <a:defRPr/>
            </a:pPr>
            <a:r>
              <a:rPr lang="en-US" dirty="0" smtClean="0"/>
              <a:t>SG 3 Establish Integrity</a:t>
            </a:r>
          </a:p>
          <a:p>
            <a:pPr lvl="1" algn="l">
              <a:defRPr/>
            </a:pPr>
            <a:r>
              <a:rPr lang="en-US" dirty="0" smtClean="0">
                <a:ea typeface="+mn-ea"/>
              </a:rPr>
              <a:t>SP 3.1 Establish Configuration Management Records</a:t>
            </a:r>
          </a:p>
          <a:p>
            <a:pPr lvl="1" algn="l">
              <a:defRPr/>
            </a:pPr>
            <a:r>
              <a:rPr lang="en-US" dirty="0" smtClean="0">
                <a:ea typeface="+mn-ea"/>
              </a:rPr>
              <a:t>SP 3.2 Perform Configuration Audits</a:t>
            </a:r>
            <a:endParaRPr lang="en-US" dirty="0"/>
          </a:p>
        </p:txBody>
      </p:sp>
      <p:sp>
        <p:nvSpPr>
          <p:cNvPr id="45059" name="Slide Number Placeholder 3"/>
          <p:cNvSpPr>
            <a:spLocks noGrp="1"/>
          </p:cNvSpPr>
          <p:nvPr>
            <p:ph type="sldNum" sz="quarter" idx="11"/>
          </p:nvPr>
        </p:nvSpPr>
        <p:spPr>
          <a:noFill/>
        </p:spPr>
        <p:txBody>
          <a:bodyPr/>
          <a:lstStyle/>
          <a:p>
            <a:fld id="{1C237AD1-5553-41D1-82D6-84BB1E93C81C}" type="slidenum">
              <a:rPr lang="en-US" smtClean="0"/>
              <a:pPr/>
              <a:t>44</a:t>
            </a:fld>
            <a:endParaRPr lang="en-US"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GB" dirty="0"/>
          </a:p>
        </p:txBody>
      </p:sp>
      <p:sp>
        <p:nvSpPr>
          <p:cNvPr id="3" name="Content Placeholder 2"/>
          <p:cNvSpPr>
            <a:spLocks noGrp="1"/>
          </p:cNvSpPr>
          <p:nvPr>
            <p:ph idx="1"/>
          </p:nvPr>
        </p:nvSpPr>
        <p:spPr/>
        <p:txBody>
          <a:bodyPr/>
          <a:lstStyle/>
          <a:p>
            <a:pPr marL="0" indent="0">
              <a:buNone/>
            </a:pPr>
            <a:endParaRPr lang="en-GB"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45</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2413" y="357188"/>
            <a:ext cx="8639175" cy="61436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4792261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Request</a:t>
            </a:r>
            <a:endParaRPr lang="en-GB" dirty="0"/>
          </a:p>
        </p:txBody>
      </p:sp>
      <p:sp>
        <p:nvSpPr>
          <p:cNvPr id="3" name="Content Placeholder 2"/>
          <p:cNvSpPr>
            <a:spLocks noGrp="1"/>
          </p:cNvSpPr>
          <p:nvPr>
            <p:ph idx="1"/>
          </p:nvPr>
        </p:nvSpPr>
        <p:spPr>
          <a:xfrm>
            <a:off x="152400" y="1828800"/>
            <a:ext cx="9067800" cy="3886200"/>
          </a:xfrm>
        </p:spPr>
        <p:txBody>
          <a:bodyPr/>
          <a:lstStyle/>
          <a:p>
            <a:pPr algn="l"/>
            <a:r>
              <a:rPr lang="en-US" dirty="0"/>
              <a:t>Change information should include the following: </a:t>
            </a:r>
          </a:p>
          <a:p>
            <a:pPr lvl="1" algn="l"/>
            <a:r>
              <a:rPr lang="en-US" dirty="0" smtClean="0"/>
              <a:t>The </a:t>
            </a:r>
            <a:r>
              <a:rPr lang="en-US" dirty="0"/>
              <a:t>reason/business justification for the change </a:t>
            </a:r>
          </a:p>
          <a:p>
            <a:pPr lvl="1" algn="l"/>
            <a:r>
              <a:rPr lang="en-US" dirty="0" smtClean="0"/>
              <a:t>Why </a:t>
            </a:r>
            <a:r>
              <a:rPr lang="en-US" dirty="0"/>
              <a:t>the change is needed </a:t>
            </a:r>
            <a:r>
              <a:rPr lang="en-US" dirty="0" smtClean="0"/>
              <a:t>–implications </a:t>
            </a:r>
            <a:r>
              <a:rPr lang="en-US" dirty="0"/>
              <a:t>of not implementing the change </a:t>
            </a:r>
            <a:endParaRPr lang="en-US" dirty="0" smtClean="0"/>
          </a:p>
          <a:p>
            <a:pPr lvl="1" algn="l"/>
            <a:r>
              <a:rPr lang="en-US" dirty="0" smtClean="0"/>
              <a:t>Known </a:t>
            </a:r>
            <a:r>
              <a:rPr lang="en-US" dirty="0"/>
              <a:t>risks or impact to the business of implementing the </a:t>
            </a:r>
            <a:r>
              <a:rPr lang="en-US" dirty="0" smtClean="0"/>
              <a:t>change</a:t>
            </a:r>
            <a:endParaRPr lang="en-US" dirty="0"/>
          </a:p>
          <a:p>
            <a:pPr lvl="1" algn="l"/>
            <a:r>
              <a:rPr lang="en-US" dirty="0" smtClean="0"/>
              <a:t>Required resources</a:t>
            </a:r>
            <a:endParaRPr lang="en-GB"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46</a:t>
            </a:fld>
            <a:endParaRPr lang="en-US"/>
          </a:p>
        </p:txBody>
      </p:sp>
    </p:spTree>
    <p:extLst>
      <p:ext uri="{BB962C8B-B14F-4D97-AF65-F5344CB8AC3E}">
        <p14:creationId xmlns:p14="http://schemas.microsoft.com/office/powerpoint/2010/main" xmlns="" val="212859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attributes</a:t>
            </a:r>
            <a:br>
              <a:rPr lang="en-US" dirty="0" smtClean="0"/>
            </a:br>
            <a:endParaRPr lang="en-GB" dirty="0"/>
          </a:p>
        </p:txBody>
      </p:sp>
      <p:sp>
        <p:nvSpPr>
          <p:cNvPr id="3" name="Content Placeholder 2"/>
          <p:cNvSpPr>
            <a:spLocks noGrp="1"/>
          </p:cNvSpPr>
          <p:nvPr>
            <p:ph idx="1"/>
          </p:nvPr>
        </p:nvSpPr>
        <p:spPr>
          <a:xfrm>
            <a:off x="152400" y="1143000"/>
            <a:ext cx="8229600" cy="3886200"/>
          </a:xfrm>
        </p:spPr>
        <p:txBody>
          <a:bodyPr/>
          <a:lstStyle/>
          <a:p>
            <a:r>
              <a:rPr lang="en-US" dirty="0" smtClean="0"/>
              <a:t>Priority</a:t>
            </a:r>
          </a:p>
          <a:p>
            <a:pPr lvl="1"/>
            <a:r>
              <a:rPr lang="en-US" dirty="0" smtClean="0"/>
              <a:t>Emergency </a:t>
            </a:r>
            <a:r>
              <a:rPr lang="en-US" dirty="0"/>
              <a:t>– needs doing immediately (emergency change </a:t>
            </a:r>
            <a:r>
              <a:rPr lang="en-US" dirty="0" smtClean="0"/>
              <a:t>process)</a:t>
            </a:r>
          </a:p>
          <a:p>
            <a:pPr lvl="1"/>
            <a:r>
              <a:rPr lang="en-US" dirty="0" smtClean="0"/>
              <a:t>High </a:t>
            </a:r>
            <a:r>
              <a:rPr lang="en-US" dirty="0"/>
              <a:t>– needs doing within 48 </a:t>
            </a:r>
            <a:r>
              <a:rPr lang="en-US" dirty="0" smtClean="0"/>
              <a:t>hours.</a:t>
            </a:r>
          </a:p>
          <a:p>
            <a:pPr lvl="1"/>
            <a:r>
              <a:rPr lang="en-US" dirty="0" smtClean="0"/>
              <a:t>Medium </a:t>
            </a:r>
            <a:r>
              <a:rPr lang="en-US" dirty="0"/>
              <a:t>– needs doing within five </a:t>
            </a:r>
            <a:r>
              <a:rPr lang="en-US" dirty="0" smtClean="0"/>
              <a:t>days</a:t>
            </a:r>
            <a:r>
              <a:rPr lang="en-US" b="1" dirty="0" smtClean="0"/>
              <a:t>.</a:t>
            </a:r>
          </a:p>
          <a:p>
            <a:pPr lvl="1"/>
            <a:r>
              <a:rPr lang="en-US" dirty="0" smtClean="0"/>
              <a:t>Low </a:t>
            </a:r>
            <a:r>
              <a:rPr lang="en-US" dirty="0"/>
              <a:t>– needs doing by the indicated </a:t>
            </a:r>
            <a:r>
              <a:rPr lang="en-US" dirty="0" smtClean="0"/>
              <a:t>date</a:t>
            </a:r>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47</a:t>
            </a:fld>
            <a:endParaRPr lang="en-US"/>
          </a:p>
        </p:txBody>
      </p:sp>
    </p:spTree>
    <p:extLst>
      <p:ext uri="{BB962C8B-B14F-4D97-AF65-F5344CB8AC3E}">
        <p14:creationId xmlns:p14="http://schemas.microsoft.com/office/powerpoint/2010/main" xmlns="" val="20965766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a:t>
            </a:r>
            <a:r>
              <a:rPr lang="en-US" dirty="0" smtClean="0"/>
              <a:t>attributes [2]</a:t>
            </a:r>
            <a:endParaRPr lang="en-GB" dirty="0"/>
          </a:p>
        </p:txBody>
      </p:sp>
      <p:sp>
        <p:nvSpPr>
          <p:cNvPr id="3" name="Content Placeholder 2"/>
          <p:cNvSpPr>
            <a:spLocks noGrp="1"/>
          </p:cNvSpPr>
          <p:nvPr>
            <p:ph idx="1"/>
          </p:nvPr>
        </p:nvSpPr>
        <p:spPr>
          <a:xfrm>
            <a:off x="152400" y="1524000"/>
            <a:ext cx="8229600" cy="3886200"/>
          </a:xfrm>
        </p:spPr>
        <p:txBody>
          <a:bodyPr/>
          <a:lstStyle/>
          <a:p>
            <a:pPr algn="l"/>
            <a:r>
              <a:rPr lang="en-US" dirty="0"/>
              <a:t>Category</a:t>
            </a:r>
          </a:p>
          <a:p>
            <a:pPr lvl="1" algn="l"/>
            <a:r>
              <a:rPr lang="en-US" sz="2400" dirty="0"/>
              <a:t>Standard change – using a procedure – pre-</a:t>
            </a:r>
            <a:r>
              <a:rPr lang="en-US" sz="2400" dirty="0" err="1"/>
              <a:t>authorised</a:t>
            </a:r>
            <a:r>
              <a:rPr lang="en-US" sz="2400" dirty="0"/>
              <a:t> </a:t>
            </a:r>
          </a:p>
          <a:p>
            <a:pPr lvl="1" algn="l"/>
            <a:r>
              <a:rPr lang="en-US" sz="2400" dirty="0"/>
              <a:t>IT change model – using a procedure – may need some level of </a:t>
            </a:r>
            <a:r>
              <a:rPr lang="en-US" sz="2400" dirty="0" err="1"/>
              <a:t>authorisation</a:t>
            </a:r>
            <a:r>
              <a:rPr lang="en-US" sz="2400" dirty="0"/>
              <a:t> </a:t>
            </a:r>
          </a:p>
          <a:p>
            <a:pPr lvl="1" algn="l"/>
            <a:r>
              <a:rPr lang="en-US" sz="2400" dirty="0"/>
              <a:t>Minor change – </a:t>
            </a:r>
            <a:r>
              <a:rPr lang="en-US" sz="2400" dirty="0" err="1"/>
              <a:t>authorised</a:t>
            </a:r>
            <a:r>
              <a:rPr lang="en-US" sz="2400" dirty="0"/>
              <a:t> by Change Manager alone (low risk and low impact to the business) </a:t>
            </a:r>
          </a:p>
          <a:p>
            <a:pPr lvl="1" algn="l"/>
            <a:r>
              <a:rPr lang="en-US" sz="2400" dirty="0"/>
              <a:t>Significant change – </a:t>
            </a:r>
            <a:r>
              <a:rPr lang="en-US" sz="2400" dirty="0" err="1"/>
              <a:t>authorised</a:t>
            </a:r>
            <a:r>
              <a:rPr lang="en-US" sz="2400" dirty="0"/>
              <a:t> by a CAB (medium risk and/or medium impact to the business) </a:t>
            </a:r>
          </a:p>
          <a:p>
            <a:pPr lvl="1" algn="l"/>
            <a:r>
              <a:rPr lang="en-US" sz="2400" dirty="0"/>
              <a:t>Major change – </a:t>
            </a:r>
            <a:r>
              <a:rPr lang="en-US" sz="2400" dirty="0" err="1"/>
              <a:t>authorised</a:t>
            </a:r>
            <a:r>
              <a:rPr lang="en-US" sz="2400" dirty="0"/>
              <a:t> by a CAB (senior level) (high risk and/or high impact to the business) </a:t>
            </a:r>
            <a:endParaRPr lang="en-GB" sz="2400" dirty="0"/>
          </a:p>
          <a:p>
            <a:endParaRPr lang="en-GB"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48</a:t>
            </a:fld>
            <a:endParaRPr lang="en-US"/>
          </a:p>
        </p:txBody>
      </p:sp>
    </p:spTree>
    <p:extLst>
      <p:ext uri="{BB962C8B-B14F-4D97-AF65-F5344CB8AC3E}">
        <p14:creationId xmlns:p14="http://schemas.microsoft.com/office/powerpoint/2010/main" xmlns="" val="18484227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endParaRPr lang="en-GB"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49</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33375" y="742950"/>
            <a:ext cx="8477250" cy="5372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411454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Authorisation</a:t>
            </a:r>
            <a:r>
              <a:rPr lang="en-US" dirty="0"/>
              <a:t> of a change by the Change Advisory Board</a:t>
            </a:r>
            <a:endParaRPr lang="en-GB" dirty="0"/>
          </a:p>
        </p:txBody>
      </p:sp>
      <p:sp>
        <p:nvSpPr>
          <p:cNvPr id="3" name="Content Placeholder 2"/>
          <p:cNvSpPr>
            <a:spLocks noGrp="1"/>
          </p:cNvSpPr>
          <p:nvPr>
            <p:ph idx="1"/>
          </p:nvPr>
        </p:nvSpPr>
        <p:spPr/>
        <p:txBody>
          <a:bodyPr/>
          <a:lstStyle/>
          <a:p>
            <a:r>
              <a:rPr lang="en-GB" dirty="0"/>
              <a:t>A standard CAB agenda </a:t>
            </a:r>
          </a:p>
          <a:p>
            <a:pPr lvl="1"/>
            <a:r>
              <a:rPr lang="en-GB" sz="2200" dirty="0" smtClean="0"/>
              <a:t>Failed </a:t>
            </a:r>
            <a:r>
              <a:rPr lang="en-GB" sz="2200" dirty="0"/>
              <a:t>changes </a:t>
            </a:r>
          </a:p>
          <a:p>
            <a:pPr lvl="1"/>
            <a:r>
              <a:rPr lang="en-GB" sz="2200" dirty="0" smtClean="0"/>
              <a:t>Backed </a:t>
            </a:r>
            <a:r>
              <a:rPr lang="en-GB" sz="2200" dirty="0"/>
              <a:t>out changes </a:t>
            </a:r>
          </a:p>
          <a:p>
            <a:pPr lvl="1"/>
            <a:r>
              <a:rPr lang="en-US" sz="2200" dirty="0" smtClean="0"/>
              <a:t>RFCs </a:t>
            </a:r>
            <a:r>
              <a:rPr lang="en-US" sz="2200" dirty="0"/>
              <a:t>to be assessed by CAB members </a:t>
            </a:r>
          </a:p>
          <a:p>
            <a:pPr lvl="1"/>
            <a:r>
              <a:rPr lang="en-US" sz="2200" dirty="0" smtClean="0"/>
              <a:t>RFCs </a:t>
            </a:r>
            <a:r>
              <a:rPr lang="en-US" sz="2200" dirty="0"/>
              <a:t>that have been assessed by CAB members </a:t>
            </a:r>
          </a:p>
          <a:p>
            <a:pPr lvl="1"/>
            <a:r>
              <a:rPr lang="en-GB" sz="2200" dirty="0" smtClean="0"/>
              <a:t>Implemented </a:t>
            </a:r>
            <a:r>
              <a:rPr lang="en-GB" sz="2200" dirty="0"/>
              <a:t>change are reviewed </a:t>
            </a:r>
          </a:p>
          <a:p>
            <a:pPr lvl="1"/>
            <a:r>
              <a:rPr lang="en-US" sz="2200" dirty="0" smtClean="0"/>
              <a:t>The </a:t>
            </a:r>
            <a:r>
              <a:rPr lang="en-US" sz="2200" dirty="0"/>
              <a:t>change management process – including any amendments made to the process, as well as proposed changes to the process (as appropriate) </a:t>
            </a:r>
          </a:p>
          <a:p>
            <a:pPr lvl="1"/>
            <a:r>
              <a:rPr lang="en-US" sz="2200" dirty="0" smtClean="0"/>
              <a:t>Change </a:t>
            </a:r>
            <a:r>
              <a:rPr lang="en-US" sz="2200" dirty="0"/>
              <a:t>management successes for the period under </a:t>
            </a:r>
            <a:r>
              <a:rPr lang="en-US" sz="2200" dirty="0" smtClean="0"/>
              <a:t>discussion</a:t>
            </a:r>
            <a:endParaRPr lang="en-GB" sz="2200" dirty="0"/>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50</a:t>
            </a:fld>
            <a:endParaRPr lang="en-US"/>
          </a:p>
        </p:txBody>
      </p:sp>
    </p:spTree>
    <p:extLst>
      <p:ext uri="{BB962C8B-B14F-4D97-AF65-F5344CB8AC3E}">
        <p14:creationId xmlns:p14="http://schemas.microsoft.com/office/powerpoint/2010/main" xmlns="" val="266114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 considerations for each change (prior to </a:t>
            </a:r>
            <a:r>
              <a:rPr lang="en-US" dirty="0" err="1"/>
              <a:t>authorisation</a:t>
            </a:r>
            <a:r>
              <a:rPr lang="en-US" dirty="0"/>
              <a:t>)</a:t>
            </a:r>
            <a:endParaRPr lang="en-GB" dirty="0"/>
          </a:p>
        </p:txBody>
      </p:sp>
      <p:sp>
        <p:nvSpPr>
          <p:cNvPr id="3" name="Content Placeholder 2"/>
          <p:cNvSpPr>
            <a:spLocks noGrp="1"/>
          </p:cNvSpPr>
          <p:nvPr>
            <p:ph idx="1"/>
          </p:nvPr>
        </p:nvSpPr>
        <p:spPr>
          <a:xfrm>
            <a:off x="304800" y="1752600"/>
            <a:ext cx="8382000" cy="4114800"/>
          </a:xfrm>
        </p:spPr>
        <p:txBody>
          <a:bodyPr/>
          <a:lstStyle/>
          <a:p>
            <a:r>
              <a:rPr lang="en-US" sz="2400" dirty="0"/>
              <a:t>Impact assessment (on the business) </a:t>
            </a:r>
          </a:p>
          <a:p>
            <a:r>
              <a:rPr lang="en-US" sz="2400" dirty="0" smtClean="0"/>
              <a:t>Risk </a:t>
            </a:r>
            <a:r>
              <a:rPr lang="en-US" sz="2400" dirty="0"/>
              <a:t>assessment (on the business) </a:t>
            </a:r>
          </a:p>
          <a:p>
            <a:r>
              <a:rPr lang="en-US" sz="2400" dirty="0" smtClean="0"/>
              <a:t>Effect </a:t>
            </a:r>
            <a:r>
              <a:rPr lang="en-US" sz="2400" dirty="0"/>
              <a:t>upon the infrastructure and customer service, as defined in the SLA, and upon the capacity and performance, reliability and resilience, contingency plans, and security </a:t>
            </a:r>
          </a:p>
          <a:p>
            <a:r>
              <a:rPr lang="en-US" sz="2400" dirty="0" smtClean="0"/>
              <a:t>Impact </a:t>
            </a:r>
            <a:r>
              <a:rPr lang="en-US" sz="2400" dirty="0"/>
              <a:t>on other services that run on the same infrastructure (or on software development projects) </a:t>
            </a:r>
          </a:p>
          <a:p>
            <a:r>
              <a:rPr lang="en-US" sz="2400" dirty="0" smtClean="0"/>
              <a:t>Resource </a:t>
            </a:r>
            <a:r>
              <a:rPr lang="en-US" sz="2400" dirty="0"/>
              <a:t>assessment – the IT, business and other resources required to implement the change, covering the likely costs, the number and availability of people required, the elapsed time, and any new infrastructure elements required </a:t>
            </a:r>
          </a:p>
        </p:txBody>
      </p:sp>
      <p:sp>
        <p:nvSpPr>
          <p:cNvPr id="4" name="Slide Number Placeholder 3"/>
          <p:cNvSpPr>
            <a:spLocks noGrp="1"/>
          </p:cNvSpPr>
          <p:nvPr>
            <p:ph type="sldNum" sz="quarter" idx="11"/>
          </p:nvPr>
        </p:nvSpPr>
        <p:spPr/>
        <p:txBody>
          <a:bodyPr/>
          <a:lstStyle/>
          <a:p>
            <a:pPr>
              <a:defRPr/>
            </a:pPr>
            <a:fld id="{34E0BD87-E562-4700-B394-6DA446413C76}" type="slidenum">
              <a:rPr lang="en-US" smtClean="0"/>
              <a:pPr>
                <a:defRPr/>
              </a:pPr>
              <a:t>51</a:t>
            </a:fld>
            <a:endParaRPr lang="en-US"/>
          </a:p>
        </p:txBody>
      </p:sp>
    </p:spTree>
    <p:extLst>
      <p:ext uri="{BB962C8B-B14F-4D97-AF65-F5344CB8AC3E}">
        <p14:creationId xmlns:p14="http://schemas.microsoft.com/office/powerpoint/2010/main" xmlns="" val="3607184729"/>
      </p:ext>
    </p:extLst>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8541</TotalTime>
  <Words>1530</Words>
  <Application>Microsoft Office PowerPoint</Application>
  <PresentationFormat>On-screen Show (4:3)</PresentationFormat>
  <Paragraphs>262</Paragraphs>
  <Slides>51</Slides>
  <Notes>3</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Pixel</vt:lpstr>
      <vt:lpstr>Quick Recap</vt:lpstr>
      <vt:lpstr>Monitor Project Progress and Make Corrections</vt:lpstr>
      <vt:lpstr>When to monitor and evaluate ?</vt:lpstr>
      <vt:lpstr>Lesson 11: Monitoring and Controlling Project Work Topic 11A: Identify the Monitor and Control Project Work Process Topic 11B: Develop an Integrated Change Control System Topic 11C: Utilize the Integrated Change Control System Topic 11D: Review Deliverables and Work Results Topic 11E: Control the Project Scope </vt:lpstr>
      <vt:lpstr>     “Change Control”                System for Implementing Monitoring and Controlling</vt:lpstr>
      <vt:lpstr>References</vt:lpstr>
      <vt:lpstr>PMBOK - Integrated Change Control</vt:lpstr>
      <vt:lpstr>Slide 8</vt:lpstr>
      <vt:lpstr>PM Process Group </vt:lpstr>
      <vt:lpstr>Definition</vt:lpstr>
      <vt:lpstr>Activities [1]</vt:lpstr>
      <vt:lpstr>Activities [2]</vt:lpstr>
      <vt:lpstr>Activities[3]</vt:lpstr>
      <vt:lpstr>Activities[4]</vt:lpstr>
      <vt:lpstr>Types of control</vt:lpstr>
      <vt:lpstr>Three types of control</vt:lpstr>
      <vt:lpstr>Feedforward Control</vt:lpstr>
      <vt:lpstr>Feedforward Control</vt:lpstr>
      <vt:lpstr>Advantages and disadvantages</vt:lpstr>
      <vt:lpstr>Examples</vt:lpstr>
      <vt:lpstr>Concurrent control</vt:lpstr>
      <vt:lpstr>Advantages and disadvantages</vt:lpstr>
      <vt:lpstr>Examples</vt:lpstr>
      <vt:lpstr>Feedback control</vt:lpstr>
      <vt:lpstr>Feedback control</vt:lpstr>
      <vt:lpstr>Advantages and disadvantages</vt:lpstr>
      <vt:lpstr>Important aspect—Timing </vt:lpstr>
      <vt:lpstr>Examples</vt:lpstr>
      <vt:lpstr>Difference and connection</vt:lpstr>
      <vt:lpstr>Difference</vt:lpstr>
      <vt:lpstr>Difference</vt:lpstr>
      <vt:lpstr>Connection</vt:lpstr>
      <vt:lpstr>which type of control do they belong to?</vt:lpstr>
      <vt:lpstr>Question </vt:lpstr>
      <vt:lpstr>Inputs</vt:lpstr>
      <vt:lpstr>Tools and Techniques</vt:lpstr>
      <vt:lpstr>Outputs[1]</vt:lpstr>
      <vt:lpstr>Outputs[2]</vt:lpstr>
      <vt:lpstr>Example</vt:lpstr>
      <vt:lpstr>Examples</vt:lpstr>
      <vt:lpstr>CMMI – Configuration Management</vt:lpstr>
      <vt:lpstr>CMMI Specific Goals and Practices [1]</vt:lpstr>
      <vt:lpstr>CMMI Specific Goals and Practices [2]</vt:lpstr>
      <vt:lpstr>CMMI Specific Goals and Practices [3]</vt:lpstr>
      <vt:lpstr>Example</vt:lpstr>
      <vt:lpstr>Change Request</vt:lpstr>
      <vt:lpstr>Change attributes </vt:lpstr>
      <vt:lpstr>Change attributes [2]</vt:lpstr>
      <vt:lpstr>Slide 49</vt:lpstr>
      <vt:lpstr>Authorisation of a change by the Change Advisory Board</vt:lpstr>
      <vt:lpstr>CAB considerations for each change (prior to authorisation)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Hateem</dc:creator>
  <cp:lastModifiedBy>vcomsats</cp:lastModifiedBy>
  <cp:revision>235</cp:revision>
  <cp:lastPrinted>1601-01-01T00:00:00Z</cp:lastPrinted>
  <dcterms:created xsi:type="dcterms:W3CDTF">1601-01-01T00:00:00Z</dcterms:created>
  <dcterms:modified xsi:type="dcterms:W3CDTF">2013-06-13T08:35:35Z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