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425" r:id="rId2"/>
    <p:sldId id="427" r:id="rId3"/>
    <p:sldId id="426" r:id="rId4"/>
    <p:sldId id="428" r:id="rId5"/>
    <p:sldId id="424" r:id="rId6"/>
    <p:sldId id="429" r:id="rId7"/>
    <p:sldId id="397" r:id="rId8"/>
    <p:sldId id="398" r:id="rId9"/>
    <p:sldId id="399" r:id="rId10"/>
    <p:sldId id="400" r:id="rId11"/>
    <p:sldId id="401" r:id="rId12"/>
    <p:sldId id="402" r:id="rId13"/>
    <p:sldId id="403" r:id="rId14"/>
    <p:sldId id="404" r:id="rId15"/>
    <p:sldId id="405" r:id="rId16"/>
    <p:sldId id="406" r:id="rId17"/>
    <p:sldId id="407" r:id="rId18"/>
    <p:sldId id="408" r:id="rId19"/>
    <p:sldId id="409" r:id="rId20"/>
    <p:sldId id="410" r:id="rId21"/>
    <p:sldId id="411" r:id="rId22"/>
    <p:sldId id="412" r:id="rId23"/>
    <p:sldId id="413" r:id="rId24"/>
    <p:sldId id="414" r:id="rId25"/>
    <p:sldId id="415" r:id="rId26"/>
    <p:sldId id="416" r:id="rId27"/>
    <p:sldId id="417" r:id="rId28"/>
    <p:sldId id="418" r:id="rId29"/>
    <p:sldId id="419" r:id="rId30"/>
    <p:sldId id="420" r:id="rId31"/>
    <p:sldId id="421" r:id="rId32"/>
    <p:sldId id="422" r:id="rId33"/>
    <p:sldId id="423"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0A98490-5065-457D-8429-B88E8CD40D9F}" type="slidenum">
              <a:rPr lang="en-US"/>
              <a:pPr/>
              <a:t>‹#›</a:t>
            </a:fld>
            <a:endParaRPr lang="en-US"/>
          </a:p>
        </p:txBody>
      </p:sp>
    </p:spTree>
    <p:extLst>
      <p:ext uri="{BB962C8B-B14F-4D97-AF65-F5344CB8AC3E}">
        <p14:creationId xmlns:p14="http://schemas.microsoft.com/office/powerpoint/2010/main" xmlns="" val="1516098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6"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682000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6089FB1-D52C-4748-A141-EC6E08498872}" type="slidenum">
              <a:rPr lang="fi-FI"/>
              <a:pPr/>
              <a:t>7</a:t>
            </a:fld>
            <a:endParaRPr lang="fi-FI"/>
          </a:p>
        </p:txBody>
      </p:sp>
      <p:sp>
        <p:nvSpPr>
          <p:cNvPr id="3072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0722" name="Rectangle 2"/>
          <p:cNvSpPr txBox="1">
            <a:spLocks noGrp="1" noChangeArrowheads="1"/>
          </p:cNvSpPr>
          <p:nvPr>
            <p:ph type="body" idx="1"/>
          </p:nvPr>
        </p:nvSpPr>
        <p:spPr bwMode="auto">
          <a:xfrm>
            <a:off x="755650" y="5078413"/>
            <a:ext cx="6043613"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617261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6024DE6-C26D-4BB2-9783-64C9C8E0F9C0}" type="slidenum">
              <a:rPr lang="fi-FI"/>
              <a:pPr/>
              <a:t>8</a:t>
            </a:fld>
            <a:endParaRPr lang="fi-FI"/>
          </a:p>
        </p:txBody>
      </p:sp>
      <p:sp>
        <p:nvSpPr>
          <p:cNvPr id="31745"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809159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220D63B-DAC8-44EA-8D24-E8BE342A395C}" type="slidenum">
              <a:rPr lang="fi-FI"/>
              <a:pPr/>
              <a:t>9</a:t>
            </a:fld>
            <a:endParaRPr lang="fi-FI"/>
          </a:p>
        </p:txBody>
      </p:sp>
      <p:sp>
        <p:nvSpPr>
          <p:cNvPr id="32769"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045174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2A47477-7087-41BE-A035-5B85676891BF}" type="slidenum">
              <a:rPr lang="fi-FI"/>
              <a:pPr/>
              <a:t>10</a:t>
            </a:fld>
            <a:endParaRPr lang="fi-FI"/>
          </a:p>
        </p:txBody>
      </p:sp>
      <p:sp>
        <p:nvSpPr>
          <p:cNvPr id="33793"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653828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E1AA1CD-AC48-4151-95EF-03B25712A862}" type="slidenum">
              <a:rPr lang="fi-FI"/>
              <a:pPr/>
              <a:t>11</a:t>
            </a:fld>
            <a:endParaRPr lang="fi-FI"/>
          </a:p>
        </p:txBody>
      </p:sp>
      <p:sp>
        <p:nvSpPr>
          <p:cNvPr id="34817"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522899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A58360B-7BDD-47CC-AB60-5745BFCF3CA1}" type="slidenum">
              <a:rPr lang="fi-FI"/>
              <a:pPr/>
              <a:t>12</a:t>
            </a:fld>
            <a:endParaRPr lang="fi-FI"/>
          </a:p>
        </p:txBody>
      </p:sp>
      <p:sp>
        <p:nvSpPr>
          <p:cNvPr id="3584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32484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3E2637C-32B9-4C61-9DD3-C9AAFF54B8F9}" type="slidenum">
              <a:rPr lang="fi-FI"/>
              <a:pPr/>
              <a:t>13</a:t>
            </a:fld>
            <a:endParaRPr lang="fi-FI"/>
          </a:p>
        </p:txBody>
      </p:sp>
      <p:sp>
        <p:nvSpPr>
          <p:cNvPr id="36865"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193440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FBC03D2-5F6D-4D3C-8AA7-1FB721FFD1A0}" type="slidenum">
              <a:rPr lang="fi-FI"/>
              <a:pPr/>
              <a:t>14</a:t>
            </a:fld>
            <a:endParaRPr lang="fi-FI"/>
          </a:p>
        </p:txBody>
      </p:sp>
      <p:sp>
        <p:nvSpPr>
          <p:cNvPr id="37889"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949452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76DF4EC-0EEA-499B-B3F4-5D1A022B85B7}" type="slidenum">
              <a:rPr lang="fi-FI"/>
              <a:pPr/>
              <a:t>15</a:t>
            </a:fld>
            <a:endParaRPr lang="fi-FI"/>
          </a:p>
        </p:txBody>
      </p:sp>
      <p:sp>
        <p:nvSpPr>
          <p:cNvPr id="38913"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70575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B93BDE4-C82D-48B6-A3BA-26D82071139C}" type="slidenum">
              <a:rPr lang="fi-FI"/>
              <a:pPr/>
              <a:t>16</a:t>
            </a:fld>
            <a:endParaRPr lang="fi-FI"/>
          </a:p>
        </p:txBody>
      </p:sp>
      <p:sp>
        <p:nvSpPr>
          <p:cNvPr id="39937"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341534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D1C2409-DAD6-4D15-915B-6AD66C28F183}" type="slidenum">
              <a:rPr lang="fi-FI"/>
              <a:pPr/>
              <a:t>17</a:t>
            </a:fld>
            <a:endParaRPr lang="fi-FI"/>
          </a:p>
        </p:txBody>
      </p:sp>
      <p:sp>
        <p:nvSpPr>
          <p:cNvPr id="4096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165145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2BBD625-DA3C-4033-990F-F45606B3E600}" type="slidenum">
              <a:rPr lang="fi-FI"/>
              <a:pPr/>
              <a:t>18</a:t>
            </a:fld>
            <a:endParaRPr lang="fi-FI"/>
          </a:p>
        </p:txBody>
      </p:sp>
      <p:sp>
        <p:nvSpPr>
          <p:cNvPr id="41985"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426075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A7DE7C6-9875-4FE6-B87A-CBC280314DDB}" type="slidenum">
              <a:rPr lang="fi-FI"/>
              <a:pPr/>
              <a:t>19</a:t>
            </a:fld>
            <a:endParaRPr lang="fi-FI"/>
          </a:p>
        </p:txBody>
      </p:sp>
      <p:sp>
        <p:nvSpPr>
          <p:cNvPr id="43009"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505705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7AE8A0E-4CA6-475A-A79D-3571CF561939}" type="slidenum">
              <a:rPr lang="fi-FI"/>
              <a:pPr/>
              <a:t>20</a:t>
            </a:fld>
            <a:endParaRPr lang="fi-FI"/>
          </a:p>
        </p:txBody>
      </p:sp>
      <p:sp>
        <p:nvSpPr>
          <p:cNvPr id="44033"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734853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9DBEFB2-2D31-448D-938C-FFDA59503065}" type="slidenum">
              <a:rPr lang="fi-FI"/>
              <a:pPr/>
              <a:t>21</a:t>
            </a:fld>
            <a:endParaRPr lang="fi-FI"/>
          </a:p>
        </p:txBody>
      </p:sp>
      <p:sp>
        <p:nvSpPr>
          <p:cNvPr id="45057"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78443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D7C467F-0105-4EA9-98BE-69A3331611C3}" type="slidenum">
              <a:rPr lang="fi-FI"/>
              <a:pPr/>
              <a:t>22</a:t>
            </a:fld>
            <a:endParaRPr lang="fi-FI"/>
          </a:p>
        </p:txBody>
      </p:sp>
      <p:sp>
        <p:nvSpPr>
          <p:cNvPr id="4608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241999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5377AF0-53F5-42B7-8423-E58C18A2F950}" type="slidenum">
              <a:rPr lang="fi-FI"/>
              <a:pPr/>
              <a:t>23</a:t>
            </a:fld>
            <a:endParaRPr lang="fi-FI"/>
          </a:p>
        </p:txBody>
      </p:sp>
      <p:sp>
        <p:nvSpPr>
          <p:cNvPr id="47105"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897915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2936120-43E8-494F-9622-3358D7F58634}" type="slidenum">
              <a:rPr lang="fi-FI"/>
              <a:pPr/>
              <a:t>24</a:t>
            </a:fld>
            <a:endParaRPr lang="fi-FI"/>
          </a:p>
        </p:txBody>
      </p:sp>
      <p:sp>
        <p:nvSpPr>
          <p:cNvPr id="48129"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737963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867A2AD-7484-419C-8EF3-BC857BEF0E24}" type="slidenum">
              <a:rPr lang="fi-FI"/>
              <a:pPr/>
              <a:t>25</a:t>
            </a:fld>
            <a:endParaRPr lang="fi-FI"/>
          </a:p>
        </p:txBody>
      </p:sp>
      <p:sp>
        <p:nvSpPr>
          <p:cNvPr id="49153"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524343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0B30A11-F73D-4AA4-821E-7C2ABFEBF1BC}" type="slidenum">
              <a:rPr lang="fi-FI"/>
              <a:pPr/>
              <a:t>26</a:t>
            </a:fld>
            <a:endParaRPr lang="fi-FI"/>
          </a:p>
        </p:txBody>
      </p:sp>
      <p:sp>
        <p:nvSpPr>
          <p:cNvPr id="50177"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0178"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817297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4396C8A-BE26-45A0-8A23-C483B3BC4E89}" type="slidenum">
              <a:rPr lang="fi-FI"/>
              <a:pPr/>
              <a:t>27</a:t>
            </a:fld>
            <a:endParaRPr lang="fi-FI"/>
          </a:p>
        </p:txBody>
      </p:sp>
      <p:sp>
        <p:nvSpPr>
          <p:cNvPr id="5120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636131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E69F741-0AD2-4F4B-B822-B7F4B99AFB77}" type="slidenum">
              <a:rPr lang="fi-FI"/>
              <a:pPr/>
              <a:t>28</a:t>
            </a:fld>
            <a:endParaRPr lang="fi-FI"/>
          </a:p>
        </p:txBody>
      </p:sp>
      <p:sp>
        <p:nvSpPr>
          <p:cNvPr id="52225"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2226"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53829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70D0C99-4F09-4ADA-AECF-4310F5EDA01E}" type="slidenum">
              <a:rPr lang="fi-FI"/>
              <a:pPr/>
              <a:t>29</a:t>
            </a:fld>
            <a:endParaRPr lang="fi-FI"/>
          </a:p>
        </p:txBody>
      </p:sp>
      <p:sp>
        <p:nvSpPr>
          <p:cNvPr id="53249"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3250"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947171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EBC5C2-3132-4916-8D5A-6134B6238680}" type="slidenum">
              <a:rPr lang="fi-FI"/>
              <a:pPr/>
              <a:t>30</a:t>
            </a:fld>
            <a:endParaRPr lang="fi-FI"/>
          </a:p>
        </p:txBody>
      </p:sp>
      <p:sp>
        <p:nvSpPr>
          <p:cNvPr id="54273"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4274"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7023302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42F3401-88B1-4CF6-91D6-9C553518D2A9}" type="slidenum">
              <a:rPr lang="fi-FI"/>
              <a:pPr/>
              <a:t>31</a:t>
            </a:fld>
            <a:endParaRPr lang="fi-FI"/>
          </a:p>
        </p:txBody>
      </p:sp>
      <p:sp>
        <p:nvSpPr>
          <p:cNvPr id="55297"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5298"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692871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7F874A9-6BA1-47DC-9382-3E4C26104898}" type="slidenum">
              <a:rPr lang="fi-FI"/>
              <a:pPr/>
              <a:t>32</a:t>
            </a:fld>
            <a:endParaRPr lang="fi-FI"/>
          </a:p>
        </p:txBody>
      </p:sp>
      <p:sp>
        <p:nvSpPr>
          <p:cNvPr id="5632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6322"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584697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38948B9-AD4F-496A-AC07-B0C4E716D736}" type="slidenum">
              <a:rPr lang="fi-FI"/>
              <a:pPr/>
              <a:t>33</a:t>
            </a:fld>
            <a:endParaRPr lang="fi-FI"/>
          </a:p>
        </p:txBody>
      </p:sp>
      <p:sp>
        <p:nvSpPr>
          <p:cNvPr id="57345"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57346"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896670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xmlns="" val="1177821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ri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2400" baseline="0"/>
            </a:lvl1pPr>
            <a:lvl2pPr>
              <a:defRPr sz="2400" baseline="0"/>
            </a:lvl2pPr>
            <a:lvl3pPr>
              <a:defRPr sz="2400" baseline="0"/>
            </a:lvl3pPr>
            <a:lvl4pPr>
              <a:defRPr sz="2400" baseline="0"/>
            </a:lvl4pPr>
            <a:lvl5pPr>
              <a:defRPr sz="2400"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xmlns="" val="320513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B6A92B6-C1FF-4264-A34D-F12DFFB7D8BD}" type="slidenum">
              <a:rPr lang="en-US"/>
              <a:pPr/>
              <a:t>‹#›</a:t>
            </a:fld>
            <a:endParaRPr lang="en-US"/>
          </a:p>
        </p:txBody>
      </p:sp>
    </p:spTree>
    <p:extLst>
      <p:ext uri="{BB962C8B-B14F-4D97-AF65-F5344CB8AC3E}">
        <p14:creationId xmlns:p14="http://schemas.microsoft.com/office/powerpoint/2010/main" xmlns="" val="2071698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7736260-5883-4386-8BF7-2D7AC15ADE66}" type="slidenum">
              <a:rPr lang="en-US"/>
              <a:pPr/>
              <a:t>‹#›</a:t>
            </a:fld>
            <a:endParaRPr lang="en-US"/>
          </a:p>
        </p:txBody>
      </p:sp>
    </p:spTree>
    <p:extLst>
      <p:ext uri="{BB962C8B-B14F-4D97-AF65-F5344CB8AC3E}">
        <p14:creationId xmlns:p14="http://schemas.microsoft.com/office/powerpoint/2010/main" xmlns="" val="337629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7D0D1C4-8E7A-4728-87E7-6976C7013F3D}" type="slidenum">
              <a:rPr lang="en-US"/>
              <a:pPr/>
              <a:t>‹#›</a:t>
            </a:fld>
            <a:endParaRPr lang="en-US"/>
          </a:p>
        </p:txBody>
      </p:sp>
    </p:spTree>
    <p:extLst>
      <p:ext uri="{BB962C8B-B14F-4D97-AF65-F5344CB8AC3E}">
        <p14:creationId xmlns:p14="http://schemas.microsoft.com/office/powerpoint/2010/main" xmlns="" val="185168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7EF9878-AE66-4227-A6FA-6BC5D836C179}" type="slidenum">
              <a:rPr lang="en-US"/>
              <a:pPr/>
              <a:t>‹#›</a:t>
            </a:fld>
            <a:endParaRPr lang="en-US"/>
          </a:p>
        </p:txBody>
      </p:sp>
    </p:spTree>
    <p:extLst>
      <p:ext uri="{BB962C8B-B14F-4D97-AF65-F5344CB8AC3E}">
        <p14:creationId xmlns:p14="http://schemas.microsoft.com/office/powerpoint/2010/main" xmlns="" val="3725485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51F5919-350A-4D1C-841C-D702C6A5206D}" type="slidenum">
              <a:rPr lang="en-US"/>
              <a:pPr/>
              <a:t>‹#›</a:t>
            </a:fld>
            <a:endParaRPr lang="en-US"/>
          </a:p>
        </p:txBody>
      </p:sp>
    </p:spTree>
    <p:extLst>
      <p:ext uri="{BB962C8B-B14F-4D97-AF65-F5344CB8AC3E}">
        <p14:creationId xmlns:p14="http://schemas.microsoft.com/office/powerpoint/2010/main" xmlns="" val="3220226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65E4270-6AFC-41DF-9399-F37AB18239E5}" type="slidenum">
              <a:rPr lang="en-US"/>
              <a:pPr/>
              <a:t>‹#›</a:t>
            </a:fld>
            <a:endParaRPr lang="en-US"/>
          </a:p>
        </p:txBody>
      </p:sp>
    </p:spTree>
    <p:extLst>
      <p:ext uri="{BB962C8B-B14F-4D97-AF65-F5344CB8AC3E}">
        <p14:creationId xmlns:p14="http://schemas.microsoft.com/office/powerpoint/2010/main" xmlns="" val="108213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2D6D4A3-A368-4405-A9B0-4202445099E7}" type="slidenum">
              <a:rPr lang="en-US"/>
              <a:pPr/>
              <a:t>‹#›</a:t>
            </a:fld>
            <a:endParaRPr lang="en-US"/>
          </a:p>
        </p:txBody>
      </p:sp>
    </p:spTree>
    <p:extLst>
      <p:ext uri="{BB962C8B-B14F-4D97-AF65-F5344CB8AC3E}">
        <p14:creationId xmlns:p14="http://schemas.microsoft.com/office/powerpoint/2010/main" xmlns="" val="2081205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BB17B4B-8CF4-453A-9C6E-FFCC22ED3475}" type="slidenum">
              <a:rPr lang="en-US"/>
              <a:pPr/>
              <a:t>‹#›</a:t>
            </a:fld>
            <a:endParaRPr lang="en-US"/>
          </a:p>
        </p:txBody>
      </p:sp>
    </p:spTree>
    <p:extLst>
      <p:ext uri="{BB962C8B-B14F-4D97-AF65-F5344CB8AC3E}">
        <p14:creationId xmlns:p14="http://schemas.microsoft.com/office/powerpoint/2010/main" xmlns="" val="78897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C4DDD35-8BA2-4D7A-A513-5129B926EBF1}" type="slidenum">
              <a:rPr lang="en-US"/>
              <a:pPr/>
              <a:t>‹#›</a:t>
            </a:fld>
            <a:endParaRPr lang="en-US"/>
          </a:p>
        </p:txBody>
      </p:sp>
    </p:spTree>
    <p:extLst>
      <p:ext uri="{BB962C8B-B14F-4D97-AF65-F5344CB8AC3E}">
        <p14:creationId xmlns:p14="http://schemas.microsoft.com/office/powerpoint/2010/main" xmlns="" val="4225188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9C12929-75A6-4E0D-86C0-2ED7A138EB1C}" type="slidenum">
              <a:rPr lang="en-US"/>
              <a:pPr/>
              <a:t>‹#›</a:t>
            </a:fld>
            <a:endParaRPr lang="en-US"/>
          </a:p>
        </p:txBody>
      </p:sp>
    </p:spTree>
    <p:extLst>
      <p:ext uri="{BB962C8B-B14F-4D97-AF65-F5344CB8AC3E}">
        <p14:creationId xmlns:p14="http://schemas.microsoft.com/office/powerpoint/2010/main" xmlns="" val="1358846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C07B0FAA-B004-4415-8372-66CC3B324BA5}" type="slidenum">
              <a:rPr lang="en-US"/>
              <a:pPr/>
              <a:t>‹#›</a:t>
            </a:fld>
            <a:endParaRPr lang="en-US"/>
          </a:p>
        </p:txBody>
      </p:sp>
    </p:spTree>
    <p:extLst>
      <p:ext uri="{BB962C8B-B14F-4D97-AF65-F5344CB8AC3E}">
        <p14:creationId xmlns:p14="http://schemas.microsoft.com/office/powerpoint/2010/main" xmlns="" val="3809730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D5BA100-E540-4487-8EBB-3707CC39C0E6}" type="slidenum">
              <a:rPr lang="en-US"/>
              <a:pPr/>
              <a:t>‹#›</a:t>
            </a:fld>
            <a:endParaRPr lang="en-US"/>
          </a:p>
        </p:txBody>
      </p:sp>
    </p:spTree>
    <p:extLst>
      <p:ext uri="{BB962C8B-B14F-4D97-AF65-F5344CB8AC3E}">
        <p14:creationId xmlns:p14="http://schemas.microsoft.com/office/powerpoint/2010/main" xmlns="" val="395703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2EC3523-CC91-4458-90FE-6D0896166FE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xmlns="" val="5582187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228600" y="23884"/>
            <a:ext cx="8763000" cy="1143000"/>
          </a:xfrm>
        </p:spPr>
        <p:txBody>
          <a:bodyPr rtlCol="0">
            <a:normAutofit/>
          </a:bodyPr>
          <a:lstStyle/>
          <a:p>
            <a:pPr fontAlgn="auto">
              <a:spcAft>
                <a:spcPts val="0"/>
              </a:spcAft>
              <a:defRPr/>
            </a:pPr>
            <a:r>
              <a:rPr lang="en-US" dirty="0" smtClean="0"/>
              <a:t>Procurement Framework</a:t>
            </a:r>
            <a:endParaRPr lang="en-US" dirty="0"/>
          </a:p>
        </p:txBody>
      </p:sp>
      <p:pic>
        <p:nvPicPr>
          <p:cNvPr id="40964" name="Picture 2"/>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saturation sat="400000"/>
                    </a14:imgEffect>
                  </a14:imgLayer>
                </a14:imgProps>
              </a:ext>
              <a:ext uri="{28A0092B-C50C-407E-A947-70E740481C1C}">
                <a14:useLocalDpi xmlns:a14="http://schemas.microsoft.com/office/drawing/2010/main" xmlns="" val="0"/>
              </a:ext>
            </a:extLst>
          </a:blip>
          <a:srcRect l="9467" t="3320" r="7574" b="7245"/>
          <a:stretch>
            <a:fillRect/>
          </a:stretch>
        </p:blipFill>
        <p:spPr bwMode="auto">
          <a:xfrm>
            <a:off x="2592387" y="1066800"/>
            <a:ext cx="4283421" cy="57912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372787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245660" y="1087852"/>
            <a:ext cx="8382000" cy="5181600"/>
          </a:xfrm>
        </p:spPr>
        <p:txBody>
          <a:bodyPr/>
          <a:lstStyle/>
          <a:p>
            <a:pPr marL="609585" indent="-609585">
              <a:lnSpc>
                <a:spcPct val="120000"/>
              </a:lnSpc>
              <a:buClr>
                <a:schemeClr val="tx1"/>
              </a:buClr>
              <a:buFont typeface="Arial" panose="020B0604020202020204" pitchFamily="34" charset="0"/>
              <a:buChar char="•"/>
            </a:pPr>
            <a:endParaRPr lang="en-US" sz="2200" dirty="0"/>
          </a:p>
          <a:p>
            <a:pPr marL="609585" indent="-609585">
              <a:lnSpc>
                <a:spcPct val="80000"/>
              </a:lnSpc>
              <a:buClr>
                <a:schemeClr val="tx1"/>
              </a:buClr>
              <a:buFont typeface="Arial" panose="020B0604020202020204" pitchFamily="34" charset="0"/>
              <a:buChar char="•"/>
            </a:pPr>
            <a:r>
              <a:rPr lang="en-US" sz="2200" dirty="0"/>
              <a:t>The following is a summary of the recommended process steps for preparing a Statement of Work SOW :</a:t>
            </a:r>
          </a:p>
          <a:p>
            <a:pPr marL="609585" indent="-609585">
              <a:lnSpc>
                <a:spcPct val="40000"/>
              </a:lnSpc>
              <a:buClr>
                <a:schemeClr val="tx1"/>
              </a:buClr>
              <a:buFont typeface="Arial" panose="020B0604020202020204" pitchFamily="34" charset="0"/>
              <a:buChar char="•"/>
            </a:pPr>
            <a:endParaRPr lang="en-US" sz="2200" dirty="0"/>
          </a:p>
          <a:p>
            <a:pPr marL="609585" indent="-609585">
              <a:lnSpc>
                <a:spcPct val="80000"/>
              </a:lnSpc>
              <a:buClr>
                <a:schemeClr val="tx1"/>
              </a:buClr>
              <a:buFont typeface="Arial" panose="020B0604020202020204" pitchFamily="34" charset="0"/>
              <a:buChar char="•"/>
            </a:pPr>
            <a:r>
              <a:rPr lang="en-US" sz="2200" dirty="0"/>
              <a:t>Establish a preliminary scope statement ( i.e., the purpose or objective of your procurement)</a:t>
            </a:r>
          </a:p>
          <a:p>
            <a:pPr marL="609585" indent="-609585">
              <a:lnSpc>
                <a:spcPct val="80000"/>
              </a:lnSpc>
              <a:buClr>
                <a:schemeClr val="tx1"/>
              </a:buClr>
              <a:buFont typeface="Arial" panose="020B0604020202020204" pitchFamily="34" charset="0"/>
              <a:buChar char="•"/>
            </a:pPr>
            <a:r>
              <a:rPr lang="en-US" sz="2200" dirty="0"/>
              <a:t>List the tasks to be performed ( i.e., All performance requirements you intend the contractor to satisfy, all requirements that the contractor must comply with during contract performance )</a:t>
            </a:r>
          </a:p>
          <a:p>
            <a:pPr marL="609585" indent="-609585">
              <a:lnSpc>
                <a:spcPct val="80000"/>
              </a:lnSpc>
              <a:buClr>
                <a:schemeClr val="tx1"/>
              </a:buClr>
              <a:buFont typeface="Arial" panose="020B0604020202020204" pitchFamily="34" charset="0"/>
              <a:buChar char="•"/>
            </a:pPr>
            <a:r>
              <a:rPr lang="en-US" sz="2200" dirty="0"/>
              <a:t>Group similar and related tasks.</a:t>
            </a:r>
          </a:p>
          <a:p>
            <a:pPr marL="609585" indent="-609585">
              <a:lnSpc>
                <a:spcPct val="80000"/>
              </a:lnSpc>
              <a:buClr>
                <a:schemeClr val="tx1"/>
              </a:buClr>
              <a:buFont typeface="Arial" panose="020B0604020202020204" pitchFamily="34" charset="0"/>
              <a:buChar char="•"/>
            </a:pPr>
            <a:r>
              <a:rPr lang="en-US" sz="2200" dirty="0"/>
              <a:t>Organize the tasks in logical sequence</a:t>
            </a:r>
          </a:p>
          <a:p>
            <a:pPr marL="609585" indent="-609585">
              <a:lnSpc>
                <a:spcPct val="80000"/>
              </a:lnSpc>
              <a:buClr>
                <a:schemeClr val="tx1"/>
              </a:buClr>
              <a:buFont typeface="Arial" panose="020B0604020202020204" pitchFamily="34" charset="0"/>
              <a:buChar char="•"/>
            </a:pPr>
            <a:r>
              <a:rPr lang="en-US" sz="2200" dirty="0"/>
              <a:t>Identify the input ( Required resources to perform the tasks)</a:t>
            </a:r>
          </a:p>
          <a:p>
            <a:pPr marL="609585" indent="-609585">
              <a:lnSpc>
                <a:spcPct val="80000"/>
              </a:lnSpc>
              <a:buClr>
                <a:schemeClr val="tx1"/>
              </a:buClr>
              <a:buFont typeface="Arial" panose="020B0604020202020204" pitchFamily="34" charset="0"/>
              <a:buChar char="•"/>
            </a:pPr>
            <a:r>
              <a:rPr lang="en-US" sz="2200" dirty="0"/>
              <a:t>Identify the output ( Required results or deliverables )</a:t>
            </a:r>
          </a:p>
          <a:p>
            <a:pPr marL="609585" indent="-609585">
              <a:lnSpc>
                <a:spcPct val="80000"/>
              </a:lnSpc>
              <a:buClr>
                <a:schemeClr val="tx1"/>
              </a:buClr>
              <a:buFont typeface="Arial" panose="020B0604020202020204" pitchFamily="34" charset="0"/>
              <a:buChar char="•"/>
            </a:pPr>
            <a:r>
              <a:rPr lang="en-US" sz="2200" dirty="0"/>
              <a:t>Identify the timeline or frequency of the deliverables (output)</a:t>
            </a:r>
          </a:p>
          <a:p>
            <a:pPr marL="609585" indent="-609585">
              <a:lnSpc>
                <a:spcPct val="80000"/>
              </a:lnSpc>
              <a:buClr>
                <a:schemeClr val="tx1"/>
              </a:buClr>
              <a:buFont typeface="Arial" panose="020B0604020202020204" pitchFamily="34" charset="0"/>
              <a:buChar char="•"/>
            </a:pPr>
            <a:r>
              <a:rPr lang="en-US" sz="2200" dirty="0"/>
              <a:t>Develop the parameters for acceptable quality and performance</a:t>
            </a:r>
          </a:p>
          <a:p>
            <a:pPr marL="609585" indent="-609585">
              <a:lnSpc>
                <a:spcPct val="80000"/>
              </a:lnSpc>
              <a:buClr>
                <a:schemeClr val="tx1"/>
              </a:buClr>
              <a:buFont typeface="Arial" panose="020B0604020202020204" pitchFamily="34" charset="0"/>
              <a:buChar char="•"/>
            </a:pPr>
            <a:r>
              <a:rPr lang="en-US" sz="2200" dirty="0"/>
              <a:t>Determine how you will monitor the deliverables</a:t>
            </a:r>
          </a:p>
        </p:txBody>
      </p:sp>
      <p:sp>
        <p:nvSpPr>
          <p:cNvPr id="12290" name="Rectangle 2"/>
          <p:cNvSpPr>
            <a:spLocks noGrp="1" noChangeArrowheads="1"/>
          </p:cNvSpPr>
          <p:nvPr>
            <p:ph type="title"/>
          </p:nvPr>
        </p:nvSpPr>
        <p:spPr>
          <a:xfrm>
            <a:off x="550460" y="148431"/>
            <a:ext cx="7772400" cy="914400"/>
          </a:xfrm>
        </p:spPr>
        <p:txBody>
          <a:bodyPr>
            <a:noAutofit/>
          </a:bodyPr>
          <a:lstStyle/>
          <a:p>
            <a:r>
              <a:rPr lang="en-US" dirty="0" smtClean="0">
                <a:solidFill>
                  <a:schemeClr val="tx1"/>
                </a:solidFill>
                <a:effectLst/>
              </a:rPr>
              <a:t>STATEMENT </a:t>
            </a:r>
            <a:r>
              <a:rPr lang="en-US" dirty="0">
                <a:solidFill>
                  <a:schemeClr val="tx1"/>
                </a:solidFill>
                <a:effectLst/>
              </a:rPr>
              <a:t>OF WORK </a:t>
            </a:r>
            <a:br>
              <a:rPr lang="en-US" dirty="0">
                <a:solidFill>
                  <a:schemeClr val="tx1"/>
                </a:solidFill>
                <a:effectLst/>
              </a:rPr>
            </a:br>
            <a:r>
              <a:rPr lang="en-US" dirty="0">
                <a:solidFill>
                  <a:schemeClr val="tx1"/>
                </a:solidFill>
                <a:effectLst/>
              </a:rPr>
              <a:t> PROCESS OVERVIEW</a:t>
            </a:r>
          </a:p>
        </p:txBody>
      </p:sp>
    </p:spTree>
    <p:extLst>
      <p:ext uri="{BB962C8B-B14F-4D97-AF65-F5344CB8AC3E}">
        <p14:creationId xmlns:p14="http://schemas.microsoft.com/office/powerpoint/2010/main" xmlns="" val="38406797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3200"/>
            <a:ext cx="9372600" cy="1143000"/>
          </a:xfrm>
        </p:spPr>
        <p:txBody>
          <a:bodyPr/>
          <a:lstStyle/>
          <a:p>
            <a:pPr algn="l"/>
            <a:r>
              <a:rPr lang="en-US" sz="2400" dirty="0"/>
              <a:t>Lesson 11: Monitoring and Controlling Project Work</a:t>
            </a:r>
            <a:br>
              <a:rPr lang="en-US" sz="2400" dirty="0"/>
            </a:br>
            <a:r>
              <a:rPr lang="en-US" sz="2400" b="0" dirty="0" smtClean="0"/>
              <a:t>Topic 11A:  Identify the Monitor and Control Project Work Process</a:t>
            </a:r>
            <a:r>
              <a:rPr lang="en-US" sz="2400" dirty="0" smtClean="0"/>
              <a:t/>
            </a:r>
            <a:br>
              <a:rPr lang="en-US" sz="2400" dirty="0" smtClean="0"/>
            </a:br>
            <a:endParaRPr lang="en-US" sz="2400" dirty="0"/>
          </a:p>
        </p:txBody>
      </p:sp>
    </p:spTree>
    <p:extLst>
      <p:ext uri="{BB962C8B-B14F-4D97-AF65-F5344CB8AC3E}">
        <p14:creationId xmlns:p14="http://schemas.microsoft.com/office/powerpoint/2010/main" xmlns="" val="2260509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6553200" y="6245225"/>
            <a:ext cx="1981200" cy="476250"/>
          </a:xfrm>
          <a:prstGeom prst="rect">
            <a:avLst/>
          </a:prstGeom>
        </p:spPr>
        <p:txBody>
          <a:bodyPr/>
          <a:lstStyle/>
          <a:p>
            <a:fld id="{ABF6861B-5E23-45EF-9E3C-82FB43634A95}" type="slidenum">
              <a:rPr lang="en-US"/>
              <a:pPr/>
              <a:t>5</a:t>
            </a:fld>
            <a:endParaRPr lang="en-US"/>
          </a:p>
        </p:txBody>
      </p:sp>
      <p:sp>
        <p:nvSpPr>
          <p:cNvPr id="211970" name="Rectangle 2"/>
          <p:cNvSpPr>
            <a:spLocks noGrp="1" noChangeArrowheads="1"/>
          </p:cNvSpPr>
          <p:nvPr>
            <p:ph type="title"/>
          </p:nvPr>
        </p:nvSpPr>
        <p:spPr>
          <a:xfrm>
            <a:off x="574675" y="304800"/>
            <a:ext cx="8001000" cy="914400"/>
          </a:xfrm>
        </p:spPr>
        <p:txBody>
          <a:bodyPr/>
          <a:lstStyle/>
          <a:p>
            <a:r>
              <a:rPr lang="en-US" b="1" dirty="0">
                <a:solidFill>
                  <a:schemeClr val="tx1"/>
                </a:solidFill>
              </a:rPr>
              <a:t>Monitor Project Progress and Make Corrections</a:t>
            </a:r>
          </a:p>
        </p:txBody>
      </p:sp>
      <p:sp>
        <p:nvSpPr>
          <p:cNvPr id="211972" name="Rectangle 4"/>
          <p:cNvSpPr>
            <a:spLocks noGrp="1" noChangeArrowheads="1"/>
          </p:cNvSpPr>
          <p:nvPr>
            <p:ph type="body" idx="1"/>
          </p:nvPr>
        </p:nvSpPr>
        <p:spPr>
          <a:xfrm>
            <a:off x="457200" y="1917700"/>
            <a:ext cx="8229600" cy="762000"/>
          </a:xfrm>
          <a:noFill/>
          <a:ln/>
        </p:spPr>
        <p:txBody>
          <a:bodyPr/>
          <a:lstStyle/>
          <a:p>
            <a:pPr marL="0" indent="0">
              <a:lnSpc>
                <a:spcPct val="90000"/>
              </a:lnSpc>
              <a:buNone/>
            </a:pPr>
            <a:r>
              <a:rPr lang="en-GB" dirty="0" smtClean="0"/>
              <a:t>       Process </a:t>
            </a:r>
            <a:r>
              <a:rPr lang="en-GB" dirty="0"/>
              <a:t>to monitor and control project execution</a:t>
            </a:r>
          </a:p>
        </p:txBody>
      </p:sp>
      <p:grpSp>
        <p:nvGrpSpPr>
          <p:cNvPr id="2" name="Group 4"/>
          <p:cNvGrpSpPr>
            <a:grpSpLocks noChangeAspect="1"/>
          </p:cNvGrpSpPr>
          <p:nvPr/>
        </p:nvGrpSpPr>
        <p:grpSpPr bwMode="auto">
          <a:xfrm>
            <a:off x="304800" y="2908300"/>
            <a:ext cx="8839200" cy="2730500"/>
            <a:chOff x="192" y="1832"/>
            <a:chExt cx="5568" cy="1720"/>
          </a:xfrm>
        </p:grpSpPr>
        <p:sp>
          <p:nvSpPr>
            <p:cNvPr id="3" name="AutoShape 3"/>
            <p:cNvSpPr>
              <a:spLocks noChangeAspect="1" noChangeArrowheads="1" noTextEdit="1"/>
            </p:cNvSpPr>
            <p:nvPr/>
          </p:nvSpPr>
          <p:spPr bwMode="auto">
            <a:xfrm>
              <a:off x="192" y="1832"/>
              <a:ext cx="5568" cy="172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2325" name="Picture 5"/>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saturation sat="400000"/>
                      </a14:imgEffect>
                    </a14:imgLayer>
                  </a14:imgProps>
                </a:ext>
                <a:ext uri="{28A0092B-C50C-407E-A947-70E740481C1C}">
                  <a14:useLocalDpi xmlns:a14="http://schemas.microsoft.com/office/drawing/2010/main" xmlns="" val="0"/>
                </a:ext>
              </a:extLst>
            </a:blip>
            <a:srcRect/>
            <a:stretch>
              <a:fillRect/>
            </a:stretch>
          </p:blipFill>
          <p:spPr bwMode="auto">
            <a:xfrm>
              <a:off x="192" y="1832"/>
              <a:ext cx="5574" cy="172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3943428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lstStyle/>
          <a:p>
            <a:r>
              <a:rPr lang="en-US" sz="3600" dirty="0">
                <a:solidFill>
                  <a:schemeClr val="tx1"/>
                </a:solidFill>
              </a:rPr>
              <a:t>Monitoring, </a:t>
            </a:r>
            <a:r>
              <a:rPr lang="en-US" sz="3600" i="1" u="sng" dirty="0">
                <a:solidFill>
                  <a:srgbClr val="FF0000"/>
                </a:solidFill>
              </a:rPr>
              <a:t>Evaluation</a:t>
            </a:r>
            <a:r>
              <a:rPr lang="en-US" sz="3600" dirty="0">
                <a:solidFill>
                  <a:schemeClr val="tx1"/>
                </a:solidFill>
              </a:rPr>
              <a:t>, Controlling </a:t>
            </a:r>
            <a:br>
              <a:rPr lang="en-US" sz="3600" dirty="0">
                <a:solidFill>
                  <a:schemeClr val="tx1"/>
                </a:solidFill>
              </a:rPr>
            </a:br>
            <a:endParaRPr lang="en-US" sz="3600" dirty="0">
              <a:solidFill>
                <a:schemeClr val="tx1"/>
              </a:solidFill>
            </a:endParaRPr>
          </a:p>
        </p:txBody>
      </p:sp>
    </p:spTree>
    <p:extLst>
      <p:ext uri="{BB962C8B-B14F-4D97-AF65-F5344CB8AC3E}">
        <p14:creationId xmlns:p14="http://schemas.microsoft.com/office/powerpoint/2010/main" xmlns="" val="1327172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p:txBody>
          <a:bodyPr/>
          <a:lstStyle/>
          <a:p>
            <a:r>
              <a:rPr lang="fi-FI" dirty="0" smtClean="0"/>
              <a:t>Project Monitoring, </a:t>
            </a:r>
            <a:r>
              <a:rPr lang="fi-FI" dirty="0" smtClean="0">
                <a:solidFill>
                  <a:srgbClr val="FF0000"/>
                </a:solidFill>
              </a:rPr>
              <a:t>”</a:t>
            </a:r>
            <a:r>
              <a:rPr lang="fi-FI" sz="3200" dirty="0" smtClean="0">
                <a:solidFill>
                  <a:srgbClr val="FF0000"/>
                </a:solidFill>
              </a:rPr>
              <a:t>Evaluation”</a:t>
            </a:r>
            <a:r>
              <a:rPr lang="fi-FI" dirty="0" smtClean="0"/>
              <a:t>, and Control</a:t>
            </a:r>
            <a:endParaRPr lang="fi-FI" dirty="0"/>
          </a:p>
        </p:txBody>
      </p:sp>
      <p:sp>
        <p:nvSpPr>
          <p:cNvPr id="3074" name="Rectangle 2"/>
          <p:cNvSpPr>
            <a:spLocks noGrp="1" noChangeArrowheads="1"/>
          </p:cNvSpPr>
          <p:nvPr>
            <p:ph type="body" idx="1"/>
          </p:nvPr>
        </p:nvSpPr>
        <p:spPr/>
        <p:txBody>
          <a:bodyPr/>
          <a:lstStyle/>
          <a:p>
            <a:pPr algn="just"/>
            <a:r>
              <a:rPr lang="fi-FI" dirty="0" smtClean="0"/>
              <a:t>Control is a management function which is the process of monitoring, avaluating and comparing planned results with actual results to determine the progress torward the project cost, schedule, and technical performance objectives, as well as the project's ”strategic fit” with enterprise purposes.</a:t>
            </a:r>
          </a:p>
          <a:p>
            <a:pPr algn="just"/>
            <a:r>
              <a:rPr lang="fi-FI" dirty="0" smtClean="0"/>
              <a:t>It's role is more predictive than investigative and answers the question what may happen according to the management type than what has happened</a:t>
            </a:r>
            <a:endParaRPr lang="fi-FI" dirty="0"/>
          </a:p>
        </p:txBody>
      </p:sp>
    </p:spTree>
    <p:extLst>
      <p:ext uri="{BB962C8B-B14F-4D97-AF65-F5344CB8AC3E}">
        <p14:creationId xmlns:p14="http://schemas.microsoft.com/office/powerpoint/2010/main" xmlns="" val="11042968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456481" y="273961"/>
            <a:ext cx="8228160" cy="114480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Steps in control cycle</a:t>
            </a:r>
          </a:p>
        </p:txBody>
      </p:sp>
      <p:sp>
        <p:nvSpPr>
          <p:cNvPr id="4098" name="Text Box 2"/>
          <p:cNvSpPr txBox="1">
            <a:spLocks noChangeArrowheads="1"/>
          </p:cNvSpPr>
          <p:nvPr/>
        </p:nvSpPr>
        <p:spPr bwMode="auto">
          <a:xfrm>
            <a:off x="3778561" y="1633321"/>
            <a:ext cx="1784160" cy="10857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Lst>
              <a:defRPr>
                <a:solidFill>
                  <a:srgbClr val="000000"/>
                </a:solidFill>
                <a:latin typeface="Arial" panose="020B0604020202020204" pitchFamily="34" charset="0"/>
                <a:ea typeface="msmincho" charset="0"/>
                <a:cs typeface="msmincho" charset="0"/>
              </a:defRPr>
            </a:lvl1pPr>
            <a:lvl2pPr>
              <a:tabLst>
                <a:tab pos="723900" algn="l"/>
                <a:tab pos="1447800" algn="l"/>
              </a:tabLst>
              <a:defRPr>
                <a:solidFill>
                  <a:srgbClr val="000000"/>
                </a:solidFill>
                <a:latin typeface="Arial" panose="020B0604020202020204" pitchFamily="34" charset="0"/>
                <a:ea typeface="msmincho" charset="0"/>
                <a:cs typeface="msmincho" charset="0"/>
              </a:defRPr>
            </a:lvl2pPr>
            <a:lvl3pPr>
              <a:tabLst>
                <a:tab pos="723900" algn="l"/>
                <a:tab pos="1447800" algn="l"/>
              </a:tabLst>
              <a:defRPr>
                <a:solidFill>
                  <a:srgbClr val="000000"/>
                </a:solidFill>
                <a:latin typeface="Arial" panose="020B0604020202020204" pitchFamily="34" charset="0"/>
                <a:ea typeface="msmincho" charset="0"/>
                <a:cs typeface="msmincho" charset="0"/>
              </a:defRPr>
            </a:lvl3pPr>
            <a:lvl4pPr>
              <a:tabLst>
                <a:tab pos="723900" algn="l"/>
                <a:tab pos="1447800" algn="l"/>
              </a:tabLst>
              <a:defRPr>
                <a:solidFill>
                  <a:srgbClr val="000000"/>
                </a:solidFill>
                <a:latin typeface="Arial" panose="020B0604020202020204" pitchFamily="34" charset="0"/>
                <a:ea typeface="msmincho" charset="0"/>
                <a:cs typeface="msmincho" charset="0"/>
              </a:defRPr>
            </a:lvl4pPr>
            <a:lvl5pPr>
              <a:tabLst>
                <a:tab pos="723900" algn="l"/>
                <a:tab pos="14478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9pPr>
          </a:lstStyle>
          <a:p>
            <a:pPr algn="ctr"/>
            <a:r>
              <a:rPr lang="fi-FI" sz="2358"/>
              <a:t>(1)</a:t>
            </a:r>
            <a:r>
              <a:rPr lang="ar-SA" sz="2358">
                <a:cs typeface="Arial" panose="020B0604020202020204" pitchFamily="34" charset="0"/>
              </a:rPr>
              <a:t>‏</a:t>
            </a:r>
            <a:endParaRPr lang="fi-FI" sz="2358"/>
          </a:p>
          <a:p>
            <a:pPr algn="ctr"/>
            <a:r>
              <a:rPr lang="fi-FI" sz="2358"/>
              <a:t>Establishing</a:t>
            </a:r>
          </a:p>
          <a:p>
            <a:pPr algn="ctr"/>
            <a:r>
              <a:rPr lang="fi-FI" sz="2358"/>
              <a:t>standards</a:t>
            </a:r>
          </a:p>
        </p:txBody>
      </p:sp>
      <p:sp>
        <p:nvSpPr>
          <p:cNvPr id="4099" name="Text Box 3"/>
          <p:cNvSpPr txBox="1">
            <a:spLocks noChangeArrowheads="1"/>
          </p:cNvSpPr>
          <p:nvPr/>
        </p:nvSpPr>
        <p:spPr bwMode="auto">
          <a:xfrm>
            <a:off x="338401" y="3045961"/>
            <a:ext cx="1465920" cy="14212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Lst>
              <a:defRPr>
                <a:solidFill>
                  <a:srgbClr val="000000"/>
                </a:solidFill>
                <a:latin typeface="Arial" panose="020B0604020202020204" pitchFamily="34" charset="0"/>
                <a:ea typeface="msmincho" charset="0"/>
                <a:cs typeface="msmincho" charset="0"/>
              </a:defRPr>
            </a:lvl1pPr>
            <a:lvl2pPr>
              <a:tabLst>
                <a:tab pos="723900" algn="l"/>
                <a:tab pos="1447800" algn="l"/>
              </a:tabLst>
              <a:defRPr>
                <a:solidFill>
                  <a:srgbClr val="000000"/>
                </a:solidFill>
                <a:latin typeface="Arial" panose="020B0604020202020204" pitchFamily="34" charset="0"/>
                <a:ea typeface="msmincho" charset="0"/>
                <a:cs typeface="msmincho" charset="0"/>
              </a:defRPr>
            </a:lvl2pPr>
            <a:lvl3pPr>
              <a:tabLst>
                <a:tab pos="723900" algn="l"/>
                <a:tab pos="1447800" algn="l"/>
              </a:tabLst>
              <a:defRPr>
                <a:solidFill>
                  <a:srgbClr val="000000"/>
                </a:solidFill>
                <a:latin typeface="Arial" panose="020B0604020202020204" pitchFamily="34" charset="0"/>
                <a:ea typeface="msmincho" charset="0"/>
                <a:cs typeface="msmincho" charset="0"/>
              </a:defRPr>
            </a:lvl3pPr>
            <a:lvl4pPr>
              <a:tabLst>
                <a:tab pos="723900" algn="l"/>
                <a:tab pos="1447800" algn="l"/>
              </a:tabLst>
              <a:defRPr>
                <a:solidFill>
                  <a:srgbClr val="000000"/>
                </a:solidFill>
                <a:latin typeface="Arial" panose="020B0604020202020204" pitchFamily="34" charset="0"/>
                <a:ea typeface="msmincho" charset="0"/>
                <a:cs typeface="msmincho" charset="0"/>
              </a:defRPr>
            </a:lvl4pPr>
            <a:lvl5pPr>
              <a:tabLst>
                <a:tab pos="723900" algn="l"/>
                <a:tab pos="14478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9pPr>
          </a:lstStyle>
          <a:p>
            <a:pPr algn="ctr"/>
            <a:r>
              <a:rPr lang="fi-FI" sz="2358"/>
              <a:t>(4)</a:t>
            </a:r>
            <a:r>
              <a:rPr lang="ar-SA" sz="2358">
                <a:cs typeface="Arial" panose="020B0604020202020204" pitchFamily="34" charset="0"/>
              </a:rPr>
              <a:t>‏</a:t>
            </a:r>
            <a:endParaRPr lang="fi-FI" sz="2358"/>
          </a:p>
          <a:p>
            <a:pPr algn="ctr"/>
            <a:r>
              <a:rPr lang="fi-FI" sz="2358"/>
              <a:t>Taking</a:t>
            </a:r>
          </a:p>
          <a:p>
            <a:pPr algn="ctr"/>
            <a:r>
              <a:rPr lang="fi-FI" sz="2358"/>
              <a:t>corrective</a:t>
            </a:r>
          </a:p>
          <a:p>
            <a:pPr algn="ctr"/>
            <a:r>
              <a:rPr lang="fi-FI" sz="2358"/>
              <a:t>action</a:t>
            </a:r>
          </a:p>
        </p:txBody>
      </p:sp>
      <p:sp>
        <p:nvSpPr>
          <p:cNvPr id="4100" name="Text Box 4"/>
          <p:cNvSpPr txBox="1">
            <a:spLocks noChangeArrowheads="1"/>
          </p:cNvSpPr>
          <p:nvPr/>
        </p:nvSpPr>
        <p:spPr bwMode="auto">
          <a:xfrm>
            <a:off x="7021441" y="3213001"/>
            <a:ext cx="1851840" cy="10857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Lst>
              <a:defRPr>
                <a:solidFill>
                  <a:srgbClr val="000000"/>
                </a:solidFill>
                <a:latin typeface="Arial" panose="020B0604020202020204" pitchFamily="34" charset="0"/>
                <a:ea typeface="msmincho" charset="0"/>
                <a:cs typeface="msmincho" charset="0"/>
              </a:defRPr>
            </a:lvl1pPr>
            <a:lvl2pPr>
              <a:tabLst>
                <a:tab pos="723900" algn="l"/>
                <a:tab pos="1447800" algn="l"/>
              </a:tabLst>
              <a:defRPr>
                <a:solidFill>
                  <a:srgbClr val="000000"/>
                </a:solidFill>
                <a:latin typeface="Arial" panose="020B0604020202020204" pitchFamily="34" charset="0"/>
                <a:ea typeface="msmincho" charset="0"/>
                <a:cs typeface="msmincho" charset="0"/>
              </a:defRPr>
            </a:lvl2pPr>
            <a:lvl3pPr>
              <a:tabLst>
                <a:tab pos="723900" algn="l"/>
                <a:tab pos="1447800" algn="l"/>
              </a:tabLst>
              <a:defRPr>
                <a:solidFill>
                  <a:srgbClr val="000000"/>
                </a:solidFill>
                <a:latin typeface="Arial" panose="020B0604020202020204" pitchFamily="34" charset="0"/>
                <a:ea typeface="msmincho" charset="0"/>
                <a:cs typeface="msmincho" charset="0"/>
              </a:defRPr>
            </a:lvl3pPr>
            <a:lvl4pPr>
              <a:tabLst>
                <a:tab pos="723900" algn="l"/>
                <a:tab pos="1447800" algn="l"/>
              </a:tabLst>
              <a:defRPr>
                <a:solidFill>
                  <a:srgbClr val="000000"/>
                </a:solidFill>
                <a:latin typeface="Arial" panose="020B0604020202020204" pitchFamily="34" charset="0"/>
                <a:ea typeface="msmincho" charset="0"/>
                <a:cs typeface="msmincho" charset="0"/>
              </a:defRPr>
            </a:lvl4pPr>
            <a:lvl5pPr>
              <a:tabLst>
                <a:tab pos="723900" algn="l"/>
                <a:tab pos="14478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Lst>
              <a:defRPr>
                <a:solidFill>
                  <a:srgbClr val="000000"/>
                </a:solidFill>
                <a:latin typeface="Arial" panose="020B0604020202020204" pitchFamily="34" charset="0"/>
                <a:ea typeface="msmincho" charset="0"/>
                <a:cs typeface="msmincho" charset="0"/>
              </a:defRPr>
            </a:lvl9pPr>
          </a:lstStyle>
          <a:p>
            <a:pPr algn="ctr"/>
            <a:r>
              <a:rPr lang="fi-FI" sz="2358"/>
              <a:t>(2)</a:t>
            </a:r>
            <a:r>
              <a:rPr lang="ar-SA" sz="2358">
                <a:cs typeface="Arial" panose="020B0604020202020204" pitchFamily="34" charset="0"/>
              </a:rPr>
              <a:t>‏</a:t>
            </a:r>
            <a:endParaRPr lang="fi-FI" sz="2358"/>
          </a:p>
          <a:p>
            <a:pPr algn="ctr"/>
            <a:r>
              <a:rPr lang="fi-FI" sz="2358"/>
              <a:t>Observing</a:t>
            </a:r>
          </a:p>
          <a:p>
            <a:pPr algn="ctr"/>
            <a:r>
              <a:rPr lang="fi-FI" sz="2358"/>
              <a:t>performance</a:t>
            </a:r>
          </a:p>
        </p:txBody>
      </p:sp>
      <p:sp>
        <p:nvSpPr>
          <p:cNvPr id="4101" name="Text Box 5"/>
          <p:cNvSpPr txBox="1">
            <a:spLocks noChangeArrowheads="1"/>
          </p:cNvSpPr>
          <p:nvPr/>
        </p:nvSpPr>
        <p:spPr bwMode="auto">
          <a:xfrm>
            <a:off x="3312001" y="5224681"/>
            <a:ext cx="2520000" cy="10857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9pPr>
          </a:lstStyle>
          <a:p>
            <a:pPr algn="ctr"/>
            <a:r>
              <a:rPr lang="fi-FI" sz="2358"/>
              <a:t>(3)</a:t>
            </a:r>
            <a:r>
              <a:rPr lang="ar-SA" sz="2358">
                <a:cs typeface="Arial" panose="020B0604020202020204" pitchFamily="34" charset="0"/>
              </a:rPr>
              <a:t>‏</a:t>
            </a:r>
            <a:endParaRPr lang="fi-FI" sz="2358"/>
          </a:p>
          <a:p>
            <a:pPr algn="ctr"/>
            <a:r>
              <a:rPr lang="fi-FI" sz="2358"/>
              <a:t>Comparing actual</a:t>
            </a:r>
          </a:p>
          <a:p>
            <a:pPr algn="ctr"/>
            <a:r>
              <a:rPr lang="fi-FI" sz="2358"/>
              <a:t>performance</a:t>
            </a:r>
          </a:p>
        </p:txBody>
      </p:sp>
      <p:cxnSp>
        <p:nvCxnSpPr>
          <p:cNvPr id="4102" name="AutoShape 6"/>
          <p:cNvCxnSpPr>
            <a:cxnSpLocks noChangeShapeType="1"/>
            <a:stCxn id="4098" idx="3"/>
            <a:endCxn id="4100" idx="0"/>
          </p:cNvCxnSpPr>
          <p:nvPr/>
        </p:nvCxnSpPr>
        <p:spPr bwMode="auto">
          <a:xfrm>
            <a:off x="5561280" y="2176201"/>
            <a:ext cx="2384640" cy="1036800"/>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4103" name="AutoShape 7"/>
          <p:cNvCxnSpPr>
            <a:cxnSpLocks noChangeShapeType="1"/>
            <a:stCxn id="4100" idx="2"/>
            <a:endCxn id="4101" idx="3"/>
          </p:cNvCxnSpPr>
          <p:nvPr/>
        </p:nvCxnSpPr>
        <p:spPr bwMode="auto">
          <a:xfrm flipH="1">
            <a:off x="5832001" y="4298761"/>
            <a:ext cx="2115360" cy="1470240"/>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4104" name="AutoShape 8"/>
          <p:cNvCxnSpPr>
            <a:cxnSpLocks noChangeShapeType="1"/>
            <a:stCxn id="4101" idx="1"/>
            <a:endCxn id="4099" idx="2"/>
          </p:cNvCxnSpPr>
          <p:nvPr/>
        </p:nvCxnSpPr>
        <p:spPr bwMode="auto">
          <a:xfrm flipH="1" flipV="1">
            <a:off x="1071361" y="4465801"/>
            <a:ext cx="2239200" cy="1301760"/>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4105" name="AutoShape 9"/>
          <p:cNvCxnSpPr>
            <a:cxnSpLocks noChangeShapeType="1"/>
            <a:stCxn id="4099" idx="0"/>
            <a:endCxn id="4098" idx="1"/>
          </p:cNvCxnSpPr>
          <p:nvPr/>
        </p:nvCxnSpPr>
        <p:spPr bwMode="auto">
          <a:xfrm flipV="1">
            <a:off x="1071361" y="2176201"/>
            <a:ext cx="2705760" cy="868320"/>
          </a:xfrm>
          <a:prstGeom prst="curved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spTree>
    <p:extLst>
      <p:ext uri="{BB962C8B-B14F-4D97-AF65-F5344CB8AC3E}">
        <p14:creationId xmlns:p14="http://schemas.microsoft.com/office/powerpoint/2010/main" xmlns="" val="28453058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Performance standards</a:t>
            </a:r>
          </a:p>
        </p:txBody>
      </p:sp>
      <p:sp>
        <p:nvSpPr>
          <p:cNvPr id="5122" name="Rectangle 2"/>
          <p:cNvSpPr>
            <a:spLocks noGrp="1" noChangeArrowheads="1"/>
          </p:cNvSpPr>
          <p:nvPr>
            <p:ph type="body" idx="1"/>
          </p:nvPr>
        </p:nvSpPr>
        <p:spPr>
          <a:xfrm>
            <a:off x="456481" y="1604521"/>
            <a:ext cx="8228160" cy="487152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358" dirty="0"/>
              <a:t>Performance standards are based on the project pan, including at minimum the expectations for the project, established in the project objectives, goals, strategies, relative to project cost, schedule, technical specifications and strategic fit.</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358" dirty="0"/>
              <a:t>Key standards include:</a:t>
            </a:r>
            <a:br>
              <a:rPr lang="fi-FI" sz="2358" dirty="0"/>
            </a:br>
            <a:r>
              <a:rPr lang="fi-FI" sz="2358" dirty="0"/>
              <a:t>- Scope of work</a:t>
            </a:r>
            <a:br>
              <a:rPr lang="fi-FI" sz="2358" dirty="0"/>
            </a:br>
            <a:r>
              <a:rPr lang="fi-FI" sz="2358" dirty="0"/>
              <a:t>- Project specification</a:t>
            </a:r>
            <a:br>
              <a:rPr lang="fi-FI" sz="2358" dirty="0"/>
            </a:br>
            <a:r>
              <a:rPr lang="fi-FI" sz="2358" dirty="0"/>
              <a:t>- WBS !!?</a:t>
            </a:r>
            <a:br>
              <a:rPr lang="fi-FI" sz="2358" dirty="0"/>
            </a:br>
            <a:r>
              <a:rPr lang="fi-FI" sz="2358" dirty="0"/>
              <a:t>- Work packages</a:t>
            </a:r>
            <a:br>
              <a:rPr lang="fi-FI" sz="2358" dirty="0"/>
            </a:br>
            <a:r>
              <a:rPr lang="fi-FI" sz="2358" dirty="0"/>
              <a:t>- Cost estimates and budgets</a:t>
            </a:r>
            <a:br>
              <a:rPr lang="fi-FI" sz="2358" dirty="0"/>
            </a:br>
            <a:r>
              <a:rPr lang="fi-FI" sz="2358" dirty="0"/>
              <a:t>- Quality</a:t>
            </a:r>
            <a:br>
              <a:rPr lang="fi-FI" sz="2358" dirty="0"/>
            </a:br>
            <a:r>
              <a:rPr lang="fi-FI" sz="2358" dirty="0"/>
              <a:t>- Project team satisfaction</a:t>
            </a:r>
            <a:br>
              <a:rPr lang="fi-FI" sz="2358" dirty="0"/>
            </a:br>
            <a:r>
              <a:rPr lang="fi-FI" sz="2358" dirty="0"/>
              <a:t>- Resource utilization</a:t>
            </a:r>
          </a:p>
        </p:txBody>
      </p:sp>
    </p:spTree>
    <p:extLst>
      <p:ext uri="{BB962C8B-B14F-4D97-AF65-F5344CB8AC3E}">
        <p14:creationId xmlns:p14="http://schemas.microsoft.com/office/powerpoint/2010/main" xmlns="" val="6179079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Performance observation</a:t>
            </a:r>
          </a:p>
        </p:txBody>
      </p:sp>
      <p:sp>
        <p:nvSpPr>
          <p:cNvPr id="6146" name="Rectangle 2"/>
          <p:cNvSpPr>
            <a:spLocks noGrp="1" noChangeArrowheads="1"/>
          </p:cNvSpPr>
          <p:nvPr>
            <p:ph type="body" idx="1"/>
          </p:nvPr>
        </p:nvSpPr>
        <p:spPr>
          <a:xfrm>
            <a:off x="456481" y="1604521"/>
            <a:ext cx="8228160" cy="44438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Performance observation is the receipt of the sufficient information about the project to make an intelligent comparison of planned and actual performance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Information can be obtained either from formal sources like reports, briefings, participation in review meetings, letters; or from informal sources such as casual conversations, listening to rumors or gossip etc.</a:t>
            </a:r>
          </a:p>
        </p:txBody>
      </p:sp>
    </p:spTree>
    <p:extLst>
      <p:ext uri="{BB962C8B-B14F-4D97-AF65-F5344CB8AC3E}">
        <p14:creationId xmlns:p14="http://schemas.microsoft.com/office/powerpoint/2010/main" xmlns="" val="42277253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Comparing planned and actual performance</a:t>
            </a:r>
          </a:p>
        </p:txBody>
      </p:sp>
      <p:sp>
        <p:nvSpPr>
          <p:cNvPr id="7170" name="Rectangle 2"/>
          <p:cNvSpPr>
            <a:spLocks noGrp="1" noChangeArrowheads="1"/>
          </p:cNvSpPr>
          <p:nvPr>
            <p:ph type="body" idx="1"/>
          </p:nvPr>
        </p:nvSpPr>
        <p:spPr>
          <a:xfrm>
            <a:off x="456481" y="1604521"/>
            <a:ext cx="8228160" cy="444384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During this comparison we have the opportunity to answer three key questions:</a:t>
            </a:r>
            <a:br>
              <a:rPr lang="fi-FI" sz="2540"/>
            </a:br>
            <a:r>
              <a:rPr lang="fi-FI" sz="2540"/>
              <a:t>- How is the project going?</a:t>
            </a:r>
            <a:br>
              <a:rPr lang="fi-FI" sz="2540"/>
            </a:br>
            <a:r>
              <a:rPr lang="fi-FI" sz="2540"/>
              <a:t>- If there are deviations from the project plan, what caused these deviations?</a:t>
            </a:r>
            <a:br>
              <a:rPr lang="fi-FI" sz="2540"/>
            </a:br>
            <a:r>
              <a:rPr lang="fi-FI" sz="2540"/>
              <a:t>- What should be done about these deviations?</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It is the responsibility of the project team and the senior managers</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Its the basis for reaching a judgment about the project's status and whether corrective action is required</a:t>
            </a:r>
          </a:p>
        </p:txBody>
      </p:sp>
    </p:spTree>
    <p:extLst>
      <p:ext uri="{BB962C8B-B14F-4D97-AF65-F5344CB8AC3E}">
        <p14:creationId xmlns:p14="http://schemas.microsoft.com/office/powerpoint/2010/main" xmlns="" val="146899696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Corrective action</a:t>
            </a:r>
          </a:p>
        </p:txBody>
      </p:sp>
      <p:sp>
        <p:nvSpPr>
          <p:cNvPr id="8194" name="Rectangle 2"/>
          <p:cNvSpPr>
            <a:spLocks noGrp="1" noChangeArrowheads="1"/>
          </p:cNvSpPr>
          <p:nvPr>
            <p:ph type="body" idx="1"/>
          </p:nvPr>
        </p:nvSpPr>
        <p:spPr>
          <a:xfrm>
            <a:off x="456481" y="1604521"/>
            <a:ext cx="8228160" cy="479376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Corrective action can take the form of replanning, reprogramming or reallocating resources, or changing the way the project is managed and organized</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Corrective actions center on the cost, schedule, and technical performance parameters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Correcting a problem with one of the parameters of the project may have reverberations on one or both of the other parameters, thus alternatives should also be considered</a:t>
            </a:r>
          </a:p>
        </p:txBody>
      </p:sp>
    </p:spTree>
    <p:extLst>
      <p:ext uri="{BB962C8B-B14F-4D97-AF65-F5344CB8AC3E}">
        <p14:creationId xmlns:p14="http://schemas.microsoft.com/office/powerpoint/2010/main" xmlns="" val="13692006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Monitoring and evaluation</a:t>
            </a:r>
          </a:p>
        </p:txBody>
      </p:sp>
      <p:sp>
        <p:nvSpPr>
          <p:cNvPr id="9218" name="Rectangle 2"/>
          <p:cNvSpPr>
            <a:spLocks noGrp="1" noChangeArrowheads="1"/>
          </p:cNvSpPr>
          <p:nvPr>
            <p:ph type="body" idx="1"/>
          </p:nvPr>
        </p:nvSpPr>
        <p:spPr>
          <a:xfrm>
            <a:off x="456481" y="1604521"/>
            <a:ext cx="8228160" cy="44438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Monitoring is to keep track of and to check systematically all project activities.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Evaluation is the examination and appraisal of how things are going on the project.</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Monitoring and </a:t>
            </a:r>
            <a:r>
              <a:rPr lang="fi-FI" dirty="0" smtClean="0"/>
              <a:t>Evaluation </a:t>
            </a:r>
            <a:r>
              <a:rPr lang="fi-FI" dirty="0"/>
              <a:t>of the project require that the project team look inward to the project and the sponsoring organization as well as outward to the stakeholders and the general ”system” enviroment.</a:t>
            </a:r>
          </a:p>
        </p:txBody>
      </p:sp>
    </p:spTree>
    <p:extLst>
      <p:ext uri="{BB962C8B-B14F-4D97-AF65-F5344CB8AC3E}">
        <p14:creationId xmlns:p14="http://schemas.microsoft.com/office/powerpoint/2010/main" xmlns="" val="25470192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Evaluation</a:t>
            </a:r>
          </a:p>
        </p:txBody>
      </p:sp>
      <p:sp>
        <p:nvSpPr>
          <p:cNvPr id="10242" name="Rectangle 2"/>
          <p:cNvSpPr>
            <a:spLocks noGrp="1" noChangeArrowheads="1"/>
          </p:cNvSpPr>
          <p:nvPr>
            <p:ph type="body" idx="1"/>
          </p:nvPr>
        </p:nvSpPr>
        <p:spPr>
          <a:xfrm>
            <a:off x="456481" y="1604521"/>
            <a:ext cx="8228160" cy="479376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 framework for doing the evaluation can consist of a series of key questions about the project which must be answered on an ongoing basis.</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Project team meetings should be done regularly so that team members could think about these questions more often</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Example of questions:</a:t>
            </a:r>
            <a:br>
              <a:rPr lang="fi-FI"/>
            </a:br>
            <a:r>
              <a:rPr lang="fi-FI"/>
              <a:t>- What is going wrong?</a:t>
            </a:r>
            <a:br>
              <a:rPr lang="fi-FI"/>
            </a:br>
            <a:r>
              <a:rPr lang="fi-FI"/>
              <a:t>- What opportunities are emerging?</a:t>
            </a:r>
            <a:br>
              <a:rPr lang="fi-FI"/>
            </a:br>
            <a:r>
              <a:rPr lang="fi-FI"/>
              <a:t>- Is the project making money for the company?</a:t>
            </a:r>
          </a:p>
        </p:txBody>
      </p:sp>
    </p:spTree>
    <p:extLst>
      <p:ext uri="{BB962C8B-B14F-4D97-AF65-F5344CB8AC3E}">
        <p14:creationId xmlns:p14="http://schemas.microsoft.com/office/powerpoint/2010/main" xmlns="" val="4509688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Success and failure examples</a:t>
            </a:r>
          </a:p>
        </p:txBody>
      </p:sp>
      <p:sp>
        <p:nvSpPr>
          <p:cNvPr id="11266" name="Rectangle 2"/>
          <p:cNvSpPr>
            <a:spLocks noGrp="1" noChangeArrowheads="1"/>
          </p:cNvSpPr>
          <p:nvPr>
            <p:ph type="body" idx="1"/>
          </p:nvPr>
        </p:nvSpPr>
        <p:spPr>
          <a:xfrm>
            <a:off x="456481" y="1604521"/>
            <a:ext cx="8228160" cy="50774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NASA's upper atmosphere research satellite was kept on cost and schedule in part because the project team combined political savvy with technical conservatism to guard the project from controversy. In addition good planning was also a factor in controlling the use of the resources correctly.</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EOS enviromental satellite was $13 billion above its  original cost projections and 5 years behind schedule due to its managers overestimating their political support and underestimating the technical challenge. The project became mired in controversy.</a:t>
            </a:r>
          </a:p>
        </p:txBody>
      </p:sp>
    </p:spTree>
    <p:extLst>
      <p:ext uri="{BB962C8B-B14F-4D97-AF65-F5344CB8AC3E}">
        <p14:creationId xmlns:p14="http://schemas.microsoft.com/office/powerpoint/2010/main" xmlns="" val="35583085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Management Function Evaluation</a:t>
            </a:r>
          </a:p>
        </p:txBody>
      </p:sp>
      <p:sp>
        <p:nvSpPr>
          <p:cNvPr id="12290" name="Rectangle 2"/>
          <p:cNvSpPr>
            <a:spLocks noGrp="1" noChangeArrowheads="1"/>
          </p:cNvSpPr>
          <p:nvPr>
            <p:ph type="body" idx="1"/>
          </p:nvPr>
        </p:nvSpPr>
        <p:spPr>
          <a:xfrm>
            <a:off x="456481" y="1604521"/>
            <a:ext cx="8228160" cy="444384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Management-related activities can be used to adress representative key questions to evaluate the project.</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Sorted by category:</a:t>
            </a:r>
            <a:br>
              <a:rPr lang="fi-FI"/>
            </a:br>
            <a:r>
              <a:rPr lang="fi-FI"/>
              <a:t>- Project planning</a:t>
            </a:r>
            <a:br>
              <a:rPr lang="fi-FI"/>
            </a:br>
            <a:r>
              <a:rPr lang="fi-FI"/>
              <a:t>- Project organization</a:t>
            </a:r>
            <a:br>
              <a:rPr lang="fi-FI"/>
            </a:br>
            <a:r>
              <a:rPr lang="fi-FI"/>
              <a:t>- Program management process</a:t>
            </a:r>
            <a:br>
              <a:rPr lang="fi-FI"/>
            </a:br>
            <a:r>
              <a:rPr lang="fi-FI"/>
              <a:t>- Project accomplishments</a:t>
            </a:r>
            <a:br>
              <a:rPr lang="fi-FI"/>
            </a:br>
            <a:r>
              <a:rPr lang="fi-FI"/>
              <a:t>- Project information</a:t>
            </a:r>
          </a:p>
        </p:txBody>
      </p:sp>
    </p:spTree>
    <p:extLst>
      <p:ext uri="{BB962C8B-B14F-4D97-AF65-F5344CB8AC3E}">
        <p14:creationId xmlns:p14="http://schemas.microsoft.com/office/powerpoint/2010/main" xmlns="" val="260872608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Project planning</a:t>
            </a:r>
          </a:p>
        </p:txBody>
      </p:sp>
      <p:sp>
        <p:nvSpPr>
          <p:cNvPr id="13314" name="Rectangle 2"/>
          <p:cNvSpPr>
            <a:spLocks noGrp="1" noChangeArrowheads="1"/>
          </p:cNvSpPr>
          <p:nvPr>
            <p:ph type="body" idx="1"/>
          </p:nvPr>
        </p:nvSpPr>
        <p:spPr>
          <a:xfrm>
            <a:off x="456481" y="1604521"/>
            <a:ext cx="8228160" cy="444384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Are the original objectives and goals realistic?</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Is the plan for the availability of project resources adequate?</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Are the original project schedule and budget realistic?</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Are there adequate project control systems?</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Was facility planning adequate?</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etc..</a:t>
            </a:r>
          </a:p>
        </p:txBody>
      </p:sp>
    </p:spTree>
    <p:extLst>
      <p:ext uri="{BB962C8B-B14F-4D97-AF65-F5344CB8AC3E}">
        <p14:creationId xmlns:p14="http://schemas.microsoft.com/office/powerpoint/2010/main" xmlns="" val="8545522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Project organization</a:t>
            </a:r>
          </a:p>
        </p:txBody>
      </p:sp>
      <p:sp>
        <p:nvSpPr>
          <p:cNvPr id="14338" name="Rectangle 2"/>
          <p:cNvSpPr>
            <a:spLocks noGrp="1" noChangeArrowheads="1"/>
          </p:cNvSpPr>
          <p:nvPr>
            <p:ph type="body" idx="1"/>
          </p:nvPr>
        </p:nvSpPr>
        <p:spPr>
          <a:xfrm>
            <a:off x="456481" y="1604521"/>
            <a:ext cx="8228160" cy="483696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How effective is the current organizational structure in meeting the project objective?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Does the project manager have adequate authority?</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Is the organization o the project office staff suitable?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Have the interfaces in the matrix organization been adequately defined?</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Do key project stakeholders understand the organization of the project office?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Have key roles been defined in the project?</a:t>
            </a:r>
          </a:p>
        </p:txBody>
      </p:sp>
    </p:spTree>
    <p:extLst>
      <p:ext uri="{BB962C8B-B14F-4D97-AF65-F5344CB8AC3E}">
        <p14:creationId xmlns:p14="http://schemas.microsoft.com/office/powerpoint/2010/main" xmlns="" val="41515372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Program management process</a:t>
            </a:r>
          </a:p>
        </p:txBody>
      </p:sp>
      <p:sp>
        <p:nvSpPr>
          <p:cNvPr id="15362" name="Rectangle 2"/>
          <p:cNvSpPr>
            <a:spLocks noGrp="1" noChangeArrowheads="1"/>
          </p:cNvSpPr>
          <p:nvPr>
            <p:ph type="body" idx="1"/>
          </p:nvPr>
        </p:nvSpPr>
        <p:spPr>
          <a:xfrm>
            <a:off x="456481" y="1604520"/>
            <a:ext cx="8228160" cy="51206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Does the project manager adequately control project funds?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Are the project team personnel innovative and creative by suggesting project management improvements?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Does the project manager maintain adequate management of the project team?</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Do the project team people get together on a regular basis to see how things are going?</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etc..</a:t>
            </a:r>
          </a:p>
        </p:txBody>
      </p:sp>
    </p:spTree>
    <p:extLst>
      <p:ext uri="{BB962C8B-B14F-4D97-AF65-F5344CB8AC3E}">
        <p14:creationId xmlns:p14="http://schemas.microsoft.com/office/powerpoint/2010/main" xmlns="" val="8317331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Project accomplishments</a:t>
            </a:r>
          </a:p>
        </p:txBody>
      </p:sp>
      <p:sp>
        <p:nvSpPr>
          <p:cNvPr id="16386" name="Rectangle 2"/>
          <p:cNvSpPr>
            <a:spLocks noGrp="1" noChangeArrowheads="1"/>
          </p:cNvSpPr>
          <p:nvPr>
            <p:ph type="body" idx="1"/>
          </p:nvPr>
        </p:nvSpPr>
        <p:spPr>
          <a:xfrm>
            <a:off x="456481" y="1604521"/>
            <a:ext cx="8228160" cy="483696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To what extent have the original project goals been achieved?</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How valuable are the technical achievements?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How useful are the organizational and/or management achievements?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Are the results being implemented?</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Are the users being notified properly?</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Is the customer happy with the project results to date?</a:t>
            </a:r>
          </a:p>
        </p:txBody>
      </p:sp>
    </p:spTree>
    <p:extLst>
      <p:ext uri="{BB962C8B-B14F-4D97-AF65-F5344CB8AC3E}">
        <p14:creationId xmlns:p14="http://schemas.microsoft.com/office/powerpoint/2010/main" xmlns="" val="28873869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Project information</a:t>
            </a:r>
          </a:p>
        </p:txBody>
      </p:sp>
      <p:sp>
        <p:nvSpPr>
          <p:cNvPr id="17410" name="Rectangle 2"/>
          <p:cNvSpPr>
            <a:spLocks noGrp="1" noChangeArrowheads="1"/>
          </p:cNvSpPr>
          <p:nvPr>
            <p:ph type="body" idx="1"/>
          </p:nvPr>
        </p:nvSpPr>
        <p:spPr>
          <a:xfrm>
            <a:off x="456481" y="1604520"/>
            <a:ext cx="8228160" cy="445248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Key systems can provide key information on the status of the project which is necessery for the operations of the project team</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Such systems are:</a:t>
            </a:r>
            <a:br>
              <a:rPr lang="fi-FI" sz="2540"/>
            </a:br>
            <a:r>
              <a:rPr lang="fi-FI" sz="2540"/>
              <a:t>- An equipment, labor, and material IS</a:t>
            </a:r>
            <a:br>
              <a:rPr lang="fi-FI" sz="2540"/>
            </a:br>
            <a:r>
              <a:rPr lang="fi-FI" sz="2540"/>
              <a:t>- A cost control system</a:t>
            </a:r>
            <a:br>
              <a:rPr lang="fi-FI" sz="2540"/>
            </a:br>
            <a:r>
              <a:rPr lang="fi-FI" sz="2540"/>
              <a:t>- A schedule control system</a:t>
            </a:r>
            <a:br>
              <a:rPr lang="fi-FI" sz="2540"/>
            </a:br>
            <a:r>
              <a:rPr lang="fi-FI" sz="2540"/>
              <a:t>- A budget/financial planning/commitment approval system</a:t>
            </a:r>
            <a:br>
              <a:rPr lang="fi-FI" sz="2540"/>
            </a:br>
            <a:r>
              <a:rPr lang="fi-FI" sz="2540"/>
              <a:t>- A work authorization system</a:t>
            </a:r>
            <a:br>
              <a:rPr lang="fi-FI" sz="2540"/>
            </a:br>
            <a:r>
              <a:rPr lang="fi-FI" sz="2540"/>
              <a:t>- A method of using the collective judgment of team members to judge the progress being made</a:t>
            </a:r>
          </a:p>
        </p:txBody>
      </p:sp>
    </p:spTree>
    <p:extLst>
      <p:ext uri="{BB962C8B-B14F-4D97-AF65-F5344CB8AC3E}">
        <p14:creationId xmlns:p14="http://schemas.microsoft.com/office/powerpoint/2010/main" xmlns="" val="3872872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When to monitor and evaluate</a:t>
            </a:r>
          </a:p>
        </p:txBody>
      </p:sp>
      <p:sp>
        <p:nvSpPr>
          <p:cNvPr id="18434" name="Rectangle 2"/>
          <p:cNvSpPr>
            <a:spLocks noGrp="1" noChangeArrowheads="1"/>
          </p:cNvSpPr>
          <p:nvPr>
            <p:ph type="body" idx="1"/>
          </p:nvPr>
        </p:nvSpPr>
        <p:spPr>
          <a:xfrm>
            <a:off x="456481" y="1604521"/>
            <a:ext cx="8228160" cy="444384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Monitoring and evaluation of a project is done throughout its entire life cycle</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There four major types of project evaluation:</a:t>
            </a:r>
            <a:br>
              <a:rPr lang="fi-FI"/>
            </a:br>
            <a:r>
              <a:rPr lang="fi-FI"/>
              <a:t>1. Preproject evaluation</a:t>
            </a:r>
            <a:br>
              <a:rPr lang="fi-FI"/>
            </a:br>
            <a:r>
              <a:rPr lang="fi-FI"/>
              <a:t>2. Ongoing project evaluation</a:t>
            </a:r>
            <a:br>
              <a:rPr lang="fi-FI"/>
            </a:br>
            <a:r>
              <a:rPr lang="fi-FI"/>
              <a:t>3. Project completion evaluation</a:t>
            </a:r>
            <a:br>
              <a:rPr lang="fi-FI"/>
            </a:br>
            <a:r>
              <a:rPr lang="fi-FI"/>
              <a:t>4. Postproject evaluation</a:t>
            </a:r>
          </a:p>
        </p:txBody>
      </p:sp>
    </p:spTree>
    <p:extLst>
      <p:ext uri="{BB962C8B-B14F-4D97-AF65-F5344CB8AC3E}">
        <p14:creationId xmlns:p14="http://schemas.microsoft.com/office/powerpoint/2010/main" xmlns="" val="23687414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Planning for monitoring and evaluation</a:t>
            </a:r>
          </a:p>
        </p:txBody>
      </p:sp>
      <p:sp>
        <p:nvSpPr>
          <p:cNvPr id="19458" name="Rectangle 2"/>
          <p:cNvSpPr>
            <a:spLocks noGrp="1" noChangeArrowheads="1"/>
          </p:cNvSpPr>
          <p:nvPr>
            <p:ph type="body" idx="1"/>
          </p:nvPr>
        </p:nvSpPr>
        <p:spPr>
          <a:xfrm>
            <a:off x="456481" y="1604521"/>
            <a:ext cx="8228160" cy="44438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Part of the project planning should include the development of a strategy on how the project will be evaluated during its life cycle.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Evaluations should be done on a periodic basis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This way it is visible for the stakeholders that the principal managers have a concern for the degree to which the project objectives and goals are achieved and an important message is sent throughout the organization</a:t>
            </a:r>
          </a:p>
        </p:txBody>
      </p:sp>
    </p:spTree>
    <p:extLst>
      <p:ext uri="{BB962C8B-B14F-4D97-AF65-F5344CB8AC3E}">
        <p14:creationId xmlns:p14="http://schemas.microsoft.com/office/powerpoint/2010/main" xmlns="" val="18680982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Who monitors and evaluates?</a:t>
            </a:r>
          </a:p>
        </p:txBody>
      </p:sp>
      <p:sp>
        <p:nvSpPr>
          <p:cNvPr id="20482" name="Rectangle 2"/>
          <p:cNvSpPr>
            <a:spLocks noGrp="1" noChangeArrowheads="1"/>
          </p:cNvSpPr>
          <p:nvPr>
            <p:ph type="body" idx="1"/>
          </p:nvPr>
        </p:nvSpPr>
        <p:spPr>
          <a:xfrm>
            <a:off x="456481" y="1604521"/>
            <a:ext cx="8228160" cy="507744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The responsibility rests withe project team and the project owner. Also the manager who has ”general management” or ”project owner” jurisdiction also shares in the residual responsibility.</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This process is done at many levels such as:</a:t>
            </a:r>
            <a:br>
              <a:rPr lang="fi-FI"/>
            </a:br>
            <a:r>
              <a:rPr lang="fi-FI"/>
              <a:t>- The individual professional's level</a:t>
            </a:r>
            <a:br>
              <a:rPr lang="fi-FI"/>
            </a:br>
            <a:r>
              <a:rPr lang="fi-FI"/>
              <a:t>- The work package level</a:t>
            </a:r>
            <a:br>
              <a:rPr lang="fi-FI"/>
            </a:br>
            <a:r>
              <a:rPr lang="fi-FI"/>
              <a:t>- The functional manager's level</a:t>
            </a:r>
            <a:br>
              <a:rPr lang="fi-FI"/>
            </a:br>
            <a:r>
              <a:rPr lang="fi-FI"/>
              <a:t>- The project team level</a:t>
            </a:r>
            <a:br>
              <a:rPr lang="fi-FI"/>
            </a:br>
            <a:r>
              <a:rPr lang="fi-FI"/>
              <a:t>- The general manager's level</a:t>
            </a:r>
            <a:br>
              <a:rPr lang="fi-FI"/>
            </a:br>
            <a:r>
              <a:rPr lang="fi-FI"/>
              <a:t>- The project owner's level</a:t>
            </a:r>
          </a:p>
        </p:txBody>
      </p:sp>
    </p:spTree>
    <p:extLst>
      <p:ext uri="{BB962C8B-B14F-4D97-AF65-F5344CB8AC3E}">
        <p14:creationId xmlns:p14="http://schemas.microsoft.com/office/powerpoint/2010/main" xmlns="" val="1724664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456481" y="0"/>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Project Audits</a:t>
            </a:r>
          </a:p>
        </p:txBody>
      </p:sp>
      <p:sp>
        <p:nvSpPr>
          <p:cNvPr id="21506" name="Rectangle 2"/>
          <p:cNvSpPr>
            <a:spLocks noGrp="1" noChangeArrowheads="1"/>
          </p:cNvSpPr>
          <p:nvPr>
            <p:ph type="body" idx="1"/>
          </p:nvPr>
        </p:nvSpPr>
        <p:spPr>
          <a:xfrm>
            <a:off x="456481" y="914400"/>
            <a:ext cx="8228160" cy="503424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200" dirty="0"/>
              <a:t>Project audits provide the opportunity to have an independent appraisal of where the project stands and the efficiency and effectiveness with which the project is being managed.</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200" dirty="0"/>
              <a:t>Audits can be planned periodicly, but also requested when there is a sense that the project is in trouble, or when a new manager takes over in order to become accustomed with the project.</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200" dirty="0"/>
              <a:t>Project audits should:</a:t>
            </a:r>
            <a:br>
              <a:rPr lang="fi-FI" sz="2200" dirty="0"/>
            </a:br>
            <a:r>
              <a:rPr lang="fi-FI" sz="2200" dirty="0"/>
              <a:t>- Determine what is going right or wrong, and why</a:t>
            </a:r>
            <a:br>
              <a:rPr lang="fi-FI" sz="2200" dirty="0"/>
            </a:br>
            <a:r>
              <a:rPr lang="fi-FI" sz="2200" dirty="0"/>
              <a:t>- Identify forces and factors that have prevented achievements of cost, schedule, and technical performance goals</a:t>
            </a:r>
            <a:br>
              <a:rPr lang="fi-FI" sz="2200" dirty="0"/>
            </a:br>
            <a:r>
              <a:rPr lang="fi-FI" sz="2200" dirty="0"/>
              <a:t>- Evaluate the efficacy of existing project management strategy</a:t>
            </a:r>
            <a:br>
              <a:rPr lang="fi-FI" sz="2200" dirty="0"/>
            </a:br>
            <a:r>
              <a:rPr lang="fi-FI" sz="2200" dirty="0"/>
              <a:t>- Provide for an exchange of ideas, information, problems, solutions, and strategies with the project team members</a:t>
            </a:r>
          </a:p>
        </p:txBody>
      </p:sp>
    </p:spTree>
    <p:extLst>
      <p:ext uri="{BB962C8B-B14F-4D97-AF65-F5344CB8AC3E}">
        <p14:creationId xmlns:p14="http://schemas.microsoft.com/office/powerpoint/2010/main" xmlns="" val="36156016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 Responsibilities of the audit team</a:t>
            </a:r>
          </a:p>
        </p:txBody>
      </p:sp>
      <p:sp>
        <p:nvSpPr>
          <p:cNvPr id="22530" name="Rectangle 2"/>
          <p:cNvSpPr>
            <a:spLocks noGrp="1" noChangeArrowheads="1"/>
          </p:cNvSpPr>
          <p:nvPr>
            <p:ph type="body" idx="1"/>
          </p:nvPr>
        </p:nvSpPr>
        <p:spPr>
          <a:xfrm>
            <a:off x="456481" y="1600200"/>
            <a:ext cx="8228160" cy="44438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Critical review of the project documentation</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Interview of the project team and other project stakeholders to gain insight into their perceptions of the project affairs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Participation in enough of the project activities to gain an appreciation of what is going on regarding the project and insight into the project problems and opportunities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Preparation and submission of a final audit report and the </a:t>
            </a:r>
            <a:r>
              <a:rPr lang="fi-FI" dirty="0" smtClean="0"/>
              <a:t>debriefing </a:t>
            </a:r>
            <a:r>
              <a:rPr lang="fi-FI" dirty="0"/>
              <a:t>of the project stakeholders on the results of the audit</a:t>
            </a:r>
          </a:p>
        </p:txBody>
      </p:sp>
    </p:spTree>
    <p:extLst>
      <p:ext uri="{BB962C8B-B14F-4D97-AF65-F5344CB8AC3E}">
        <p14:creationId xmlns:p14="http://schemas.microsoft.com/office/powerpoint/2010/main" xmlns="" val="9772947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456481" y="0"/>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Project audits implementation profile (PIP)</a:t>
            </a:r>
            <a:r>
              <a:rPr lang="ar-SA" dirty="0">
                <a:cs typeface="Arial" panose="020B0604020202020204" pitchFamily="34" charset="0"/>
              </a:rPr>
              <a:t>‏</a:t>
            </a:r>
            <a:endParaRPr lang="fi-FI" dirty="0"/>
          </a:p>
        </p:txBody>
      </p:sp>
      <p:sp>
        <p:nvSpPr>
          <p:cNvPr id="23554" name="Rectangle 2"/>
          <p:cNvSpPr>
            <a:spLocks noGrp="1" noChangeArrowheads="1"/>
          </p:cNvSpPr>
          <p:nvPr>
            <p:ph type="body" idx="1"/>
          </p:nvPr>
        </p:nvSpPr>
        <p:spPr>
          <a:xfrm>
            <a:off x="456481" y="1405636"/>
            <a:ext cx="8228160" cy="5232960"/>
          </a:xfrm>
          <a:ln/>
        </p:spPr>
        <p:txBody>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358" dirty="0"/>
              <a:t>Developed by Pinto and Slevin to use in making periodic assessments of the current status of or key factors concerining a project</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358" dirty="0"/>
              <a:t>Ten critical success factors can be measured</a:t>
            </a:r>
            <a:br>
              <a:rPr lang="fi-FI" sz="2358" dirty="0"/>
            </a:br>
            <a:r>
              <a:rPr lang="fi-FI" sz="2358" dirty="0"/>
              <a:t>- Project mission</a:t>
            </a:r>
            <a:br>
              <a:rPr lang="fi-FI" sz="2358" dirty="0"/>
            </a:br>
            <a:r>
              <a:rPr lang="fi-FI" sz="2358" dirty="0"/>
              <a:t>- Top management support</a:t>
            </a:r>
            <a:br>
              <a:rPr lang="fi-FI" sz="2358" dirty="0"/>
            </a:br>
            <a:r>
              <a:rPr lang="fi-FI" sz="2358" dirty="0"/>
              <a:t>- Project schedule/plan</a:t>
            </a:r>
            <a:br>
              <a:rPr lang="fi-FI" sz="2358" dirty="0"/>
            </a:br>
            <a:r>
              <a:rPr lang="fi-FI" sz="2358" dirty="0"/>
              <a:t>- Client consultation</a:t>
            </a:r>
            <a:br>
              <a:rPr lang="fi-FI" sz="2358" dirty="0"/>
            </a:br>
            <a:r>
              <a:rPr lang="fi-FI" sz="2358" dirty="0"/>
              <a:t>- Personnel</a:t>
            </a:r>
            <a:br>
              <a:rPr lang="fi-FI" sz="2358" dirty="0"/>
            </a:br>
            <a:r>
              <a:rPr lang="fi-FI" sz="2358" dirty="0"/>
              <a:t>- Technical tasks</a:t>
            </a:r>
            <a:br>
              <a:rPr lang="fi-FI" sz="2358" dirty="0"/>
            </a:br>
            <a:r>
              <a:rPr lang="fi-FI" sz="2358" dirty="0"/>
              <a:t>- Client acceptance</a:t>
            </a:r>
            <a:br>
              <a:rPr lang="fi-FI" sz="2358" dirty="0"/>
            </a:br>
            <a:r>
              <a:rPr lang="fi-FI" sz="2358" dirty="0"/>
              <a:t>- Monitoring and feedback</a:t>
            </a:r>
            <a:br>
              <a:rPr lang="fi-FI" sz="2358" dirty="0"/>
            </a:br>
            <a:r>
              <a:rPr lang="fi-FI" sz="2358" dirty="0"/>
              <a:t>- Communication</a:t>
            </a:r>
            <a:br>
              <a:rPr lang="fi-FI" sz="2358" dirty="0"/>
            </a:br>
            <a:r>
              <a:rPr lang="fi-FI" sz="2358" dirty="0"/>
              <a:t>- Troubleshooting</a:t>
            </a:r>
          </a:p>
        </p:txBody>
      </p:sp>
    </p:spTree>
    <p:extLst>
      <p:ext uri="{BB962C8B-B14F-4D97-AF65-F5344CB8AC3E}">
        <p14:creationId xmlns:p14="http://schemas.microsoft.com/office/powerpoint/2010/main" xmlns="" val="33283868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Postproject reviews</a:t>
            </a:r>
          </a:p>
        </p:txBody>
      </p:sp>
      <p:sp>
        <p:nvSpPr>
          <p:cNvPr id="24578" name="Rectangle 2"/>
          <p:cNvSpPr>
            <a:spLocks noGrp="1" noChangeArrowheads="1"/>
          </p:cNvSpPr>
          <p:nvPr>
            <p:ph type="body" idx="1"/>
          </p:nvPr>
        </p:nvSpPr>
        <p:spPr>
          <a:xfrm>
            <a:off x="456481" y="1604521"/>
            <a:ext cx="8228160" cy="495792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PPRs are used in order to evaluate the efficiency and effectiveness with which projects are managed</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Such reviews have become commonplace to determine which project costs have been incurred reasonably in the nuclear plant industry</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At British Petroleum, these reviews have become an integral part of the corporate planning and control process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Teams perform a better job of managing a project when they know that they will be evaluated</a:t>
            </a:r>
          </a:p>
        </p:txBody>
      </p:sp>
    </p:spTree>
    <p:extLst>
      <p:ext uri="{BB962C8B-B14F-4D97-AF65-F5344CB8AC3E}">
        <p14:creationId xmlns:p14="http://schemas.microsoft.com/office/powerpoint/2010/main" xmlns="" val="11499429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608" name="AutoShape 8"/>
          <p:cNvCxnSpPr>
            <a:cxnSpLocks noChangeShapeType="1"/>
            <a:stCxn id="25601" idx="2"/>
            <a:endCxn id="25602" idx="0"/>
          </p:cNvCxnSpPr>
          <p:nvPr/>
        </p:nvCxnSpPr>
        <p:spPr bwMode="auto">
          <a:xfrm flipH="1">
            <a:off x="1632960" y="580681"/>
            <a:ext cx="11520" cy="30240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09" name="AutoShape 9"/>
          <p:cNvCxnSpPr>
            <a:cxnSpLocks noChangeShapeType="1"/>
            <a:stCxn id="25602" idx="2"/>
            <a:endCxn id="25603" idx="0"/>
          </p:cNvCxnSpPr>
          <p:nvPr/>
        </p:nvCxnSpPr>
        <p:spPr bwMode="auto">
          <a:xfrm>
            <a:off x="1632961" y="1633321"/>
            <a:ext cx="12960" cy="22896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10" name="AutoShape 10"/>
          <p:cNvCxnSpPr>
            <a:cxnSpLocks noChangeShapeType="1"/>
            <a:stCxn id="25603" idx="2"/>
            <a:endCxn id="25604" idx="0"/>
          </p:cNvCxnSpPr>
          <p:nvPr/>
        </p:nvCxnSpPr>
        <p:spPr bwMode="auto">
          <a:xfrm>
            <a:off x="1644481" y="2612520"/>
            <a:ext cx="4320" cy="23616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11" name="AutoShape 11"/>
          <p:cNvCxnSpPr>
            <a:cxnSpLocks noChangeShapeType="1"/>
            <a:stCxn id="25604" idx="2"/>
            <a:endCxn id="25605" idx="0"/>
          </p:cNvCxnSpPr>
          <p:nvPr/>
        </p:nvCxnSpPr>
        <p:spPr bwMode="auto">
          <a:xfrm flipH="1">
            <a:off x="1644481" y="3266280"/>
            <a:ext cx="2880" cy="23616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12" name="AutoShape 12"/>
          <p:cNvCxnSpPr>
            <a:cxnSpLocks noChangeShapeType="1"/>
            <a:stCxn id="25605" idx="2"/>
            <a:endCxn id="25606" idx="0"/>
          </p:cNvCxnSpPr>
          <p:nvPr/>
        </p:nvCxnSpPr>
        <p:spPr bwMode="auto">
          <a:xfrm>
            <a:off x="1644481" y="3918601"/>
            <a:ext cx="1440" cy="23616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13" name="AutoShape 13"/>
          <p:cNvCxnSpPr>
            <a:cxnSpLocks noChangeShapeType="1"/>
            <a:stCxn id="25606" idx="2"/>
            <a:endCxn id="25607" idx="0"/>
          </p:cNvCxnSpPr>
          <p:nvPr/>
        </p:nvCxnSpPr>
        <p:spPr bwMode="auto">
          <a:xfrm>
            <a:off x="1644481" y="4906441"/>
            <a:ext cx="1440" cy="22896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sp>
        <p:nvSpPr>
          <p:cNvPr id="25614" name="Text Box 14"/>
          <p:cNvSpPr txBox="1">
            <a:spLocks noChangeArrowheads="1"/>
          </p:cNvSpPr>
          <p:nvPr/>
        </p:nvSpPr>
        <p:spPr bwMode="auto">
          <a:xfrm>
            <a:off x="3428641" y="65161"/>
            <a:ext cx="2842560" cy="7516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marL="342900" indent="-342900">
              <a:buFont typeface="Wingdings" panose="05000000000000000000" pitchFamily="2" charset="2"/>
              <a:buChar char="q"/>
            </a:pPr>
            <a:r>
              <a:rPr lang="fi-FI" dirty="0">
                <a:solidFill>
                  <a:srgbClr val="FF0000"/>
                </a:solidFill>
              </a:rPr>
              <a:t>Strategic fit</a:t>
            </a:r>
          </a:p>
          <a:p>
            <a:pPr marL="342900" indent="-342900">
              <a:buFont typeface="Wingdings" panose="05000000000000000000" pitchFamily="2" charset="2"/>
              <a:buChar char="q"/>
            </a:pPr>
            <a:r>
              <a:rPr lang="fi-FI" dirty="0">
                <a:solidFill>
                  <a:srgbClr val="FF0000"/>
                </a:solidFill>
              </a:rPr>
              <a:t>Broad perspectives</a:t>
            </a:r>
          </a:p>
        </p:txBody>
      </p:sp>
      <p:sp>
        <p:nvSpPr>
          <p:cNvPr id="25615" name="Text Box 15"/>
          <p:cNvSpPr txBox="1">
            <a:spLocks noChangeArrowheads="1"/>
          </p:cNvSpPr>
          <p:nvPr/>
        </p:nvSpPr>
        <p:spPr bwMode="auto">
          <a:xfrm>
            <a:off x="3428641" y="881641"/>
            <a:ext cx="3376800" cy="7516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a:solidFill>
                  <a:srgbClr val="000000"/>
                </a:solidFill>
                <a:latin typeface="Arial" panose="020B0604020202020204" pitchFamily="34" charset="0"/>
                <a:ea typeface="msmincho" charset="0"/>
                <a:cs typeface="msmincho" charset="0"/>
              </a:defRPr>
            </a:lvl9pPr>
          </a:lstStyle>
          <a:p>
            <a:pPr marL="342900" indent="-342900">
              <a:buFont typeface="Wingdings" panose="05000000000000000000" pitchFamily="2" charset="2"/>
              <a:buChar char="q"/>
            </a:pPr>
            <a:r>
              <a:rPr lang="fi-FI" dirty="0">
                <a:solidFill>
                  <a:srgbClr val="FF0000"/>
                </a:solidFill>
              </a:rPr>
              <a:t>Financial analysis</a:t>
            </a:r>
          </a:p>
          <a:p>
            <a:pPr marL="342900" indent="-342900">
              <a:buFont typeface="Wingdings" panose="05000000000000000000" pitchFamily="2" charset="2"/>
              <a:buChar char="q"/>
            </a:pPr>
            <a:r>
              <a:rPr lang="fi-FI" dirty="0">
                <a:solidFill>
                  <a:srgbClr val="FF0000"/>
                </a:solidFill>
              </a:rPr>
              <a:t>Specific market outlook</a:t>
            </a:r>
          </a:p>
        </p:txBody>
      </p:sp>
      <p:sp>
        <p:nvSpPr>
          <p:cNvPr id="25616" name="Text Box 16"/>
          <p:cNvSpPr txBox="1">
            <a:spLocks noChangeArrowheads="1"/>
          </p:cNvSpPr>
          <p:nvPr/>
        </p:nvSpPr>
        <p:spPr bwMode="auto">
          <a:xfrm>
            <a:off x="3430080" y="2032201"/>
            <a:ext cx="4245120" cy="4161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9pPr>
          </a:lstStyle>
          <a:p>
            <a:pPr marL="342900" indent="-342900">
              <a:buFont typeface="Wingdings" panose="05000000000000000000" pitchFamily="2" charset="2"/>
              <a:buChar char="q"/>
            </a:pPr>
            <a:r>
              <a:rPr lang="fi-FI">
                <a:solidFill>
                  <a:srgbClr val="FF0000"/>
                </a:solidFill>
              </a:rPr>
              <a:t>Validation of key assumptions</a:t>
            </a:r>
          </a:p>
        </p:txBody>
      </p:sp>
      <p:sp>
        <p:nvSpPr>
          <p:cNvPr id="25617" name="Text Box 17"/>
          <p:cNvSpPr txBox="1">
            <a:spLocks noChangeArrowheads="1"/>
          </p:cNvSpPr>
          <p:nvPr/>
        </p:nvSpPr>
        <p:spPr bwMode="auto">
          <a:xfrm>
            <a:off x="3428641" y="2848681"/>
            <a:ext cx="4196160" cy="4161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9pPr>
          </a:lstStyle>
          <a:p>
            <a:pPr marL="342900" indent="-342900">
              <a:buFont typeface="Wingdings" panose="05000000000000000000" pitchFamily="2" charset="2"/>
              <a:buChar char="q"/>
            </a:pPr>
            <a:r>
              <a:rPr lang="fi-FI">
                <a:solidFill>
                  <a:srgbClr val="FF0000"/>
                </a:solidFill>
              </a:rPr>
              <a:t>Approval by top management</a:t>
            </a:r>
          </a:p>
        </p:txBody>
      </p:sp>
      <p:sp>
        <p:nvSpPr>
          <p:cNvPr id="25618" name="Text Box 18"/>
          <p:cNvSpPr txBox="1">
            <a:spLocks noChangeArrowheads="1"/>
          </p:cNvSpPr>
          <p:nvPr/>
        </p:nvSpPr>
        <p:spPr bwMode="auto">
          <a:xfrm>
            <a:off x="3428641" y="3502441"/>
            <a:ext cx="4245120" cy="4161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9pPr>
          </a:lstStyle>
          <a:p>
            <a:pPr marL="342900" indent="-342900">
              <a:buFont typeface="Wingdings" panose="05000000000000000000" pitchFamily="2" charset="2"/>
              <a:buChar char="q"/>
            </a:pPr>
            <a:r>
              <a:rPr lang="fi-FI">
                <a:solidFill>
                  <a:srgbClr val="FF0000"/>
                </a:solidFill>
              </a:rPr>
              <a:t>Authorization to spend money</a:t>
            </a:r>
          </a:p>
        </p:txBody>
      </p:sp>
      <p:sp>
        <p:nvSpPr>
          <p:cNvPr id="25619" name="Text Box 19"/>
          <p:cNvSpPr txBox="1">
            <a:spLocks noChangeArrowheads="1"/>
          </p:cNvSpPr>
          <p:nvPr/>
        </p:nvSpPr>
        <p:spPr bwMode="auto">
          <a:xfrm>
            <a:off x="3430081" y="4318921"/>
            <a:ext cx="4144320" cy="4161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81638" tIns="40819" rIns="81638" bIns="40819"/>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Lst>
              <a:defRPr>
                <a:solidFill>
                  <a:srgbClr val="000000"/>
                </a:solidFill>
                <a:latin typeface="Arial" panose="020B0604020202020204" pitchFamily="34" charset="0"/>
                <a:ea typeface="msmincho" charset="0"/>
                <a:cs typeface="msmincho" charset="0"/>
              </a:defRPr>
            </a:lvl9pPr>
          </a:lstStyle>
          <a:p>
            <a:pPr marL="342900" indent="-342900">
              <a:buFont typeface="Wingdings" panose="05000000000000000000" pitchFamily="2" charset="2"/>
              <a:buChar char="q"/>
            </a:pPr>
            <a:r>
              <a:rPr lang="fi-FI">
                <a:solidFill>
                  <a:srgbClr val="FF0000"/>
                </a:solidFill>
              </a:rPr>
              <a:t>Implementation of the project</a:t>
            </a:r>
          </a:p>
        </p:txBody>
      </p:sp>
      <p:grpSp>
        <p:nvGrpSpPr>
          <p:cNvPr id="2" name="Group 1"/>
          <p:cNvGrpSpPr/>
          <p:nvPr/>
        </p:nvGrpSpPr>
        <p:grpSpPr>
          <a:xfrm>
            <a:off x="162721" y="163081"/>
            <a:ext cx="8000640" cy="6530400"/>
            <a:chOff x="162721" y="163081"/>
            <a:chExt cx="8000640" cy="6530400"/>
          </a:xfrm>
          <a:effectLst>
            <a:outerShdw blurRad="63500" sx="102000" sy="102000" algn="ctr" rotWithShape="0">
              <a:prstClr val="black">
                <a:alpha val="40000"/>
              </a:prstClr>
            </a:outerShdw>
          </a:effectLst>
        </p:grpSpPr>
        <p:sp>
          <p:nvSpPr>
            <p:cNvPr id="25601" name="Text Box 1"/>
            <p:cNvSpPr txBox="1">
              <a:spLocks noChangeArrowheads="1"/>
            </p:cNvSpPr>
            <p:nvPr/>
          </p:nvSpPr>
          <p:spPr bwMode="auto">
            <a:xfrm>
              <a:off x="188641" y="163081"/>
              <a:ext cx="2913120" cy="41616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r>
                <a:rPr lang="fi-FI" dirty="0"/>
                <a:t>Conceptual phase</a:t>
              </a:r>
            </a:p>
          </p:txBody>
        </p:sp>
        <p:sp>
          <p:nvSpPr>
            <p:cNvPr id="25602" name="Text Box 2"/>
            <p:cNvSpPr txBox="1">
              <a:spLocks noChangeArrowheads="1"/>
            </p:cNvSpPr>
            <p:nvPr/>
          </p:nvSpPr>
          <p:spPr bwMode="auto">
            <a:xfrm>
              <a:off x="162721" y="881641"/>
              <a:ext cx="2939040" cy="75168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algn="ctr"/>
              <a:r>
                <a:rPr lang="fi-FI" dirty="0"/>
                <a:t>Project justification</a:t>
              </a:r>
            </a:p>
            <a:p>
              <a:pPr algn="ctr"/>
              <a:r>
                <a:rPr lang="fi-FI" dirty="0"/>
                <a:t>phase</a:t>
              </a:r>
            </a:p>
          </p:txBody>
        </p:sp>
        <p:sp>
          <p:nvSpPr>
            <p:cNvPr id="25603" name="Text Box 3"/>
            <p:cNvSpPr txBox="1">
              <a:spLocks noChangeArrowheads="1"/>
            </p:cNvSpPr>
            <p:nvPr/>
          </p:nvSpPr>
          <p:spPr bwMode="auto">
            <a:xfrm>
              <a:off x="188641" y="1860841"/>
              <a:ext cx="2913120" cy="75168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algn="ctr"/>
              <a:r>
                <a:rPr lang="fi-FI" dirty="0"/>
                <a:t>Pre-approval audit</a:t>
              </a:r>
            </a:p>
            <a:p>
              <a:pPr algn="ctr"/>
              <a:r>
                <a:rPr lang="fi-FI" dirty="0"/>
                <a:t>phase</a:t>
              </a:r>
            </a:p>
          </p:txBody>
        </p:sp>
        <p:sp>
          <p:nvSpPr>
            <p:cNvPr id="25604" name="Text Box 4"/>
            <p:cNvSpPr txBox="1">
              <a:spLocks noChangeArrowheads="1"/>
            </p:cNvSpPr>
            <p:nvPr/>
          </p:nvSpPr>
          <p:spPr bwMode="auto">
            <a:xfrm>
              <a:off x="195841" y="2848681"/>
              <a:ext cx="2905920" cy="41616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algn="ctr"/>
              <a:r>
                <a:rPr lang="fi-FI" dirty="0"/>
                <a:t>Approval phase</a:t>
              </a:r>
            </a:p>
          </p:txBody>
        </p:sp>
        <p:sp>
          <p:nvSpPr>
            <p:cNvPr id="25605" name="Text Box 5"/>
            <p:cNvSpPr txBox="1">
              <a:spLocks noChangeArrowheads="1"/>
            </p:cNvSpPr>
            <p:nvPr/>
          </p:nvSpPr>
          <p:spPr bwMode="auto">
            <a:xfrm>
              <a:off x="188641" y="3502441"/>
              <a:ext cx="2913120" cy="41616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algn="ctr"/>
              <a:r>
                <a:rPr lang="fi-FI" dirty="0"/>
                <a:t>Appropriation phase</a:t>
              </a:r>
            </a:p>
          </p:txBody>
        </p:sp>
        <p:sp>
          <p:nvSpPr>
            <p:cNvPr id="25606" name="Text Box 6"/>
            <p:cNvSpPr txBox="1">
              <a:spLocks noChangeArrowheads="1"/>
            </p:cNvSpPr>
            <p:nvPr/>
          </p:nvSpPr>
          <p:spPr bwMode="auto">
            <a:xfrm>
              <a:off x="188641" y="4154761"/>
              <a:ext cx="2913120" cy="75168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algn="ctr"/>
              <a:r>
                <a:rPr lang="fi-FI" dirty="0"/>
                <a:t>Construction and start-up phase</a:t>
              </a:r>
            </a:p>
          </p:txBody>
        </p:sp>
        <p:sp>
          <p:nvSpPr>
            <p:cNvPr id="25607" name="Text Box 7"/>
            <p:cNvSpPr txBox="1">
              <a:spLocks noChangeArrowheads="1"/>
            </p:cNvSpPr>
            <p:nvPr/>
          </p:nvSpPr>
          <p:spPr bwMode="auto">
            <a:xfrm>
              <a:off x="188641" y="5135401"/>
              <a:ext cx="2913120" cy="75168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Lst>
                <a:defRPr>
                  <a:solidFill>
                    <a:srgbClr val="000000"/>
                  </a:solidFill>
                  <a:latin typeface="Arial" panose="020B0604020202020204" pitchFamily="34" charset="0"/>
                  <a:ea typeface="msmincho" charset="0"/>
                  <a:cs typeface="msmincho" charset="0"/>
                </a:defRPr>
              </a:lvl9pPr>
            </a:lstStyle>
            <a:p>
              <a:pPr algn="ctr"/>
              <a:r>
                <a:rPr lang="fi-FI" dirty="0"/>
                <a:t>Post-completion</a:t>
              </a:r>
            </a:p>
            <a:p>
              <a:pPr algn="ctr"/>
              <a:r>
                <a:rPr lang="fi-FI" dirty="0"/>
                <a:t>review phase</a:t>
              </a:r>
            </a:p>
          </p:txBody>
        </p:sp>
        <p:sp>
          <p:nvSpPr>
            <p:cNvPr id="25620" name="Text Box 20"/>
            <p:cNvSpPr txBox="1">
              <a:spLocks noChangeArrowheads="1"/>
            </p:cNvSpPr>
            <p:nvPr/>
          </p:nvSpPr>
          <p:spPr bwMode="auto">
            <a:xfrm>
              <a:off x="1143361" y="6277321"/>
              <a:ext cx="2122560" cy="41616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9pPr>
            </a:lstStyle>
            <a:p>
              <a:pPr algn="ctr"/>
              <a:r>
                <a:rPr lang="fi-FI" dirty="0"/>
                <a:t>Interim review</a:t>
              </a:r>
            </a:p>
          </p:txBody>
        </p:sp>
        <p:sp>
          <p:nvSpPr>
            <p:cNvPr id="25621" name="Text Box 21"/>
            <p:cNvSpPr txBox="1">
              <a:spLocks noChangeArrowheads="1"/>
            </p:cNvSpPr>
            <p:nvPr/>
          </p:nvSpPr>
          <p:spPr bwMode="auto">
            <a:xfrm>
              <a:off x="3591361" y="6277321"/>
              <a:ext cx="2122560" cy="41616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9pPr>
            </a:lstStyle>
            <a:p>
              <a:pPr algn="ctr"/>
              <a:r>
                <a:rPr lang="fi-FI" dirty="0"/>
                <a:t>Full review</a:t>
              </a:r>
            </a:p>
          </p:txBody>
        </p:sp>
        <p:sp>
          <p:nvSpPr>
            <p:cNvPr id="25622" name="Text Box 22"/>
            <p:cNvSpPr txBox="1">
              <a:spLocks noChangeArrowheads="1"/>
            </p:cNvSpPr>
            <p:nvPr/>
          </p:nvSpPr>
          <p:spPr bwMode="auto">
            <a:xfrm>
              <a:off x="6040801" y="6277321"/>
              <a:ext cx="2122560" cy="416160"/>
            </a:xfrm>
            <a:prstGeom prst="rect">
              <a:avLst/>
            </a:prstGeom>
            <a:ln>
              <a:solidFill>
                <a:srgbClr val="FF0000"/>
              </a:solidFill>
              <a:headEnd/>
              <a:tailEnd/>
            </a:ln>
          </p:spPr>
          <p:style>
            <a:lnRef idx="1">
              <a:schemeClr val="accent6"/>
            </a:lnRef>
            <a:fillRef idx="2">
              <a:schemeClr val="accent6"/>
            </a:fillRef>
            <a:effectRef idx="1">
              <a:schemeClr val="accent6"/>
            </a:effectRef>
            <a:fontRef idx="minor">
              <a:schemeClr val="dk1"/>
            </a:fontRef>
          </p:style>
          <p:txBody>
            <a:bodyPr lIns="81638" tIns="40819" rIns="81638" bIns="40819"/>
            <a:lstStyle>
              <a:lvl1pPr>
                <a:tabLst>
                  <a:tab pos="723900" algn="l"/>
                  <a:tab pos="1447800" algn="l"/>
                  <a:tab pos="2171700" algn="l"/>
                </a:tabLst>
                <a:defRPr>
                  <a:solidFill>
                    <a:srgbClr val="000000"/>
                  </a:solidFill>
                  <a:latin typeface="Arial" panose="020B0604020202020204" pitchFamily="34" charset="0"/>
                  <a:ea typeface="msmincho" charset="0"/>
                  <a:cs typeface="msmincho" charset="0"/>
                </a:defRPr>
              </a:lvl1pPr>
              <a:lvl2pPr>
                <a:tabLst>
                  <a:tab pos="723900" algn="l"/>
                  <a:tab pos="1447800" algn="l"/>
                  <a:tab pos="2171700" algn="l"/>
                </a:tabLst>
                <a:defRPr>
                  <a:solidFill>
                    <a:srgbClr val="000000"/>
                  </a:solidFill>
                  <a:latin typeface="Arial" panose="020B0604020202020204" pitchFamily="34" charset="0"/>
                  <a:ea typeface="msmincho" charset="0"/>
                  <a:cs typeface="msmincho" charset="0"/>
                </a:defRPr>
              </a:lvl2pPr>
              <a:lvl3pPr>
                <a:tabLst>
                  <a:tab pos="723900" algn="l"/>
                  <a:tab pos="1447800" algn="l"/>
                  <a:tab pos="2171700" algn="l"/>
                </a:tabLst>
                <a:defRPr>
                  <a:solidFill>
                    <a:srgbClr val="000000"/>
                  </a:solidFill>
                  <a:latin typeface="Arial" panose="020B0604020202020204" pitchFamily="34" charset="0"/>
                  <a:ea typeface="msmincho" charset="0"/>
                  <a:cs typeface="msmincho" charset="0"/>
                </a:defRPr>
              </a:lvl3pPr>
              <a:lvl4pPr>
                <a:tabLst>
                  <a:tab pos="723900" algn="l"/>
                  <a:tab pos="1447800" algn="l"/>
                  <a:tab pos="2171700" algn="l"/>
                </a:tabLst>
                <a:defRPr>
                  <a:solidFill>
                    <a:srgbClr val="000000"/>
                  </a:solidFill>
                  <a:latin typeface="Arial" panose="020B0604020202020204" pitchFamily="34" charset="0"/>
                  <a:ea typeface="msmincho" charset="0"/>
                  <a:cs typeface="msmincho" charset="0"/>
                </a:defRPr>
              </a:lvl4pPr>
              <a:lvl5pPr>
                <a:tabLst>
                  <a:tab pos="723900" algn="l"/>
                  <a:tab pos="1447800" algn="l"/>
                  <a:tab pos="2171700" algn="l"/>
                </a:tabLst>
                <a:defRPr>
                  <a:solidFill>
                    <a:srgbClr val="000000"/>
                  </a:solidFill>
                  <a:latin typeface="Arial" panose="020B0604020202020204" pitchFamily="34" charset="0"/>
                  <a:ea typeface="msmincho" charset="0"/>
                  <a:cs typeface="msmincho" charset="0"/>
                </a:defRPr>
              </a:lvl5pPr>
              <a:lvl6pPr marL="15367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6pPr>
              <a:lvl7pPr marL="19939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7pPr>
              <a:lvl8pPr marL="24511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8pPr>
              <a:lvl9pPr marL="2908300" indent="-215900" defTabSz="449263"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Lst>
                <a:defRPr>
                  <a:solidFill>
                    <a:srgbClr val="000000"/>
                  </a:solidFill>
                  <a:latin typeface="Arial" panose="020B0604020202020204" pitchFamily="34" charset="0"/>
                  <a:ea typeface="msmincho" charset="0"/>
                  <a:cs typeface="msmincho" charset="0"/>
                </a:defRPr>
              </a:lvl9pPr>
            </a:lstStyle>
            <a:p>
              <a:pPr algn="ctr"/>
              <a:r>
                <a:rPr lang="fi-FI" dirty="0"/>
                <a:t>Mini review</a:t>
              </a:r>
            </a:p>
          </p:txBody>
        </p:sp>
      </p:grpSp>
      <p:cxnSp>
        <p:nvCxnSpPr>
          <p:cNvPr id="25623" name="AutoShape 23"/>
          <p:cNvCxnSpPr>
            <a:cxnSpLocks noChangeShapeType="1"/>
            <a:stCxn id="25607" idx="3"/>
            <a:endCxn id="25607" idx="3"/>
          </p:cNvCxnSpPr>
          <p:nvPr/>
        </p:nvCxnSpPr>
        <p:spPr bwMode="auto">
          <a:xfrm>
            <a:off x="3101761" y="5511241"/>
            <a:ext cx="1440" cy="1440"/>
          </a:xfrm>
          <a:prstGeom prst="bentConnector3">
            <a:avLst>
              <a:gd name="adj1" fmla="val 50000"/>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24" name="AutoShape 24"/>
          <p:cNvCxnSpPr>
            <a:cxnSpLocks noChangeShapeType="1"/>
            <a:stCxn id="25623" idx="1"/>
            <a:endCxn id="25621" idx="0"/>
          </p:cNvCxnSpPr>
          <p:nvPr/>
        </p:nvCxnSpPr>
        <p:spPr bwMode="auto">
          <a:xfrm>
            <a:off x="3101761" y="5511241"/>
            <a:ext cx="1550880" cy="767520"/>
          </a:xfrm>
          <a:prstGeom prst="bentConnector3">
            <a:avLst>
              <a:gd name="adj1" fmla="val 50000"/>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cxnSp>
        <p:nvCxnSpPr>
          <p:cNvPr id="25625" name="AutoShape 25"/>
          <p:cNvCxnSpPr>
            <a:cxnSpLocks noChangeShapeType="1"/>
            <a:stCxn id="25620" idx="0"/>
            <a:endCxn id="25622" idx="0"/>
          </p:cNvCxnSpPr>
          <p:nvPr/>
        </p:nvCxnSpPr>
        <p:spPr bwMode="auto">
          <a:xfrm>
            <a:off x="2204641" y="6277321"/>
            <a:ext cx="4898880" cy="1440"/>
          </a:xfrm>
          <a:prstGeom prst="bentConnector3">
            <a:avLst>
              <a:gd name="adj1" fmla="val 50000"/>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cxnSp>
    </p:spTree>
    <p:extLst>
      <p:ext uri="{BB962C8B-B14F-4D97-AF65-F5344CB8AC3E}">
        <p14:creationId xmlns:p14="http://schemas.microsoft.com/office/powerpoint/2010/main" xmlns="" val="11366306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Configuration management and control</a:t>
            </a:r>
          </a:p>
        </p:txBody>
      </p:sp>
      <p:sp>
        <p:nvSpPr>
          <p:cNvPr id="26626" name="Rectangle 2"/>
          <p:cNvSpPr>
            <a:spLocks noGrp="1" noChangeArrowheads="1"/>
          </p:cNvSpPr>
          <p:nvPr>
            <p:ph type="body" idx="1"/>
          </p:nvPr>
        </p:nvSpPr>
        <p:spPr>
          <a:xfrm>
            <a:off x="456481" y="1604521"/>
            <a:ext cx="8228160" cy="461520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Configuration control regulates changes that are made in a system, which if not properly done could reverberate throughout the rest of the components of the system, causing problems with budges, schedules etc..</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Configuration management is the discipline which integrates the technical and administrative actions of identifying the functional and physical characteristics of a system (or product) during its life cycle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sz="2540"/>
              <a:t>Configuration management compirses three major areas of effort: Configuration identification, status accounting, and control</a:t>
            </a:r>
          </a:p>
        </p:txBody>
      </p:sp>
    </p:spTree>
    <p:extLst>
      <p:ext uri="{BB962C8B-B14F-4D97-AF65-F5344CB8AC3E}">
        <p14:creationId xmlns:p14="http://schemas.microsoft.com/office/powerpoint/2010/main" xmlns="" val="41542941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Configuration identification</a:t>
            </a:r>
          </a:p>
        </p:txBody>
      </p:sp>
      <p:sp>
        <p:nvSpPr>
          <p:cNvPr id="27650" name="Rectangle 2"/>
          <p:cNvSpPr>
            <a:spLocks noGrp="1" noChangeArrowheads="1"/>
          </p:cNvSpPr>
          <p:nvPr>
            <p:ph type="body" idx="1"/>
          </p:nvPr>
        </p:nvSpPr>
        <p:spPr>
          <a:xfrm>
            <a:off x="456481" y="1604521"/>
            <a:ext cx="8228160" cy="44438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Configuration identification is the process of establishing and describing an initial system baseline, which in turn is described in technical documentation</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The concept of a baseline system requires that the total system requirements and the requirements for each item of the system be defined and documented at designated points in the evolution of the system</a:t>
            </a:r>
          </a:p>
        </p:txBody>
      </p:sp>
    </p:spTree>
    <p:extLst>
      <p:ext uri="{BB962C8B-B14F-4D97-AF65-F5344CB8AC3E}">
        <p14:creationId xmlns:p14="http://schemas.microsoft.com/office/powerpoint/2010/main" xmlns="" val="26692133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Configuration status accounting</a:t>
            </a:r>
          </a:p>
        </p:txBody>
      </p:sp>
      <p:sp>
        <p:nvSpPr>
          <p:cNvPr id="28674" name="Rectangle 2"/>
          <p:cNvSpPr>
            <a:spLocks noGrp="1" noChangeArrowheads="1"/>
          </p:cNvSpPr>
          <p:nvPr>
            <p:ph type="body" idx="1"/>
          </p:nvPr>
        </p:nvSpPr>
        <p:spPr>
          <a:xfrm>
            <a:off x="456481" y="1604521"/>
            <a:ext cx="8228160" cy="444384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Configuration status accounting is the process of recording and documenting changes to an approved baseline to maintain a continuous record of the status of individual items that make up the system</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Also shows what actions are required and what engineering changes are complete</a:t>
            </a:r>
          </a:p>
        </p:txBody>
      </p:sp>
    </p:spTree>
    <p:extLst>
      <p:ext uri="{BB962C8B-B14F-4D97-AF65-F5344CB8AC3E}">
        <p14:creationId xmlns:p14="http://schemas.microsoft.com/office/powerpoint/2010/main" xmlns="" val="29239290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456481" y="314281"/>
            <a:ext cx="8228160" cy="106272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Configuration control</a:t>
            </a:r>
          </a:p>
        </p:txBody>
      </p:sp>
      <p:sp>
        <p:nvSpPr>
          <p:cNvPr id="29698" name="Rectangle 2"/>
          <p:cNvSpPr>
            <a:spLocks noGrp="1" noChangeArrowheads="1"/>
          </p:cNvSpPr>
          <p:nvPr>
            <p:ph type="body" idx="1"/>
          </p:nvPr>
        </p:nvSpPr>
        <p:spPr>
          <a:xfrm>
            <a:off x="456481" y="1474921"/>
            <a:ext cx="8228160" cy="5240160"/>
          </a:xfrm>
          <a:ln/>
        </p:spPr>
        <p:txBody>
          <a:bodyPr/>
          <a:lstStyle/>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Configuration control is the process of maintaing the baseline identification and regulating all changes to that baseline.</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The configuration control board can provide a single-point authority for coordinating and approving engineering change proposals</a:t>
            </a:r>
          </a:p>
          <a:p>
            <a:pPr algn="just">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Such engineering changes have two potential costs. The first is the direct cost of the change itself while the second is related indirectly to the change order, or the ”ripple effect”, e.g., additional supervisions, consequential damages, etc..</a:t>
            </a:r>
          </a:p>
        </p:txBody>
      </p:sp>
    </p:spTree>
    <p:extLst>
      <p:ext uri="{BB962C8B-B14F-4D97-AF65-F5344CB8AC3E}">
        <p14:creationId xmlns:p14="http://schemas.microsoft.com/office/powerpoint/2010/main" xmlns="" val="7377136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1987</TotalTime>
  <Words>1694</Words>
  <Application>Microsoft Office PowerPoint</Application>
  <PresentationFormat>On-screen Show (4:3)</PresentationFormat>
  <Paragraphs>185</Paragraphs>
  <Slides>33</Slides>
  <Notes>28</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Default Design</vt:lpstr>
      <vt:lpstr>Quick Recap</vt:lpstr>
      <vt:lpstr>Procurement Framework</vt:lpstr>
      <vt:lpstr>STATEMENT OF WORK   PROCESS OVERVIEW</vt:lpstr>
      <vt:lpstr>Lesson 11: Monitoring and Controlling Project Work Topic 11A:  Identify the Monitor and Control Project Work Process </vt:lpstr>
      <vt:lpstr>Monitor Project Progress and Make Corrections</vt:lpstr>
      <vt:lpstr>Monitoring, Evaluation, Controlling  </vt:lpstr>
      <vt:lpstr>Project Monitoring, ”Evaluation”, and Control</vt:lpstr>
      <vt:lpstr>Steps in control cycle</vt:lpstr>
      <vt:lpstr>Performance standards</vt:lpstr>
      <vt:lpstr>Performance observation</vt:lpstr>
      <vt:lpstr>Comparing planned and actual performance</vt:lpstr>
      <vt:lpstr>Corrective action</vt:lpstr>
      <vt:lpstr>Monitoring and evaluation</vt:lpstr>
      <vt:lpstr>Evaluation</vt:lpstr>
      <vt:lpstr>Success and failure examples</vt:lpstr>
      <vt:lpstr>Management Function Evaluation</vt:lpstr>
      <vt:lpstr>Project planning</vt:lpstr>
      <vt:lpstr>Project organization</vt:lpstr>
      <vt:lpstr>Program management process</vt:lpstr>
      <vt:lpstr>Project accomplishments</vt:lpstr>
      <vt:lpstr>Project information</vt:lpstr>
      <vt:lpstr>When to monitor and evaluate</vt:lpstr>
      <vt:lpstr>Planning for monitoring and evaluation</vt:lpstr>
      <vt:lpstr>Who monitors and evaluates?</vt:lpstr>
      <vt:lpstr>Project Audits</vt:lpstr>
      <vt:lpstr> Responsibilities of the audit team</vt:lpstr>
      <vt:lpstr>Project audits implementation profile (PIP)‏</vt:lpstr>
      <vt:lpstr>Postproject reviews</vt:lpstr>
      <vt:lpstr>Slide 29</vt:lpstr>
      <vt:lpstr>Configuration management and control</vt:lpstr>
      <vt:lpstr>Configuration identification</vt:lpstr>
      <vt:lpstr>Configuration status accounting</vt:lpstr>
      <vt:lpstr>Configuration control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SCHEDULED DEVELOPMENT</dc:title>
  <dc:creator>Hateem</dc:creator>
  <cp:lastModifiedBy>Administrator</cp:lastModifiedBy>
  <cp:revision>46</cp:revision>
  <dcterms:created xsi:type="dcterms:W3CDTF">2007-12-07T13:12:01Z</dcterms:created>
  <dcterms:modified xsi:type="dcterms:W3CDTF">2013-06-12T13:18:50Z</dcterms:modified>
</cp:coreProperties>
</file>