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theme/themeOverride4.xml" ContentType="application/vnd.openxmlformats-officedocument.themeOverride+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heme/themeOverride3.xml" ContentType="application/vnd.openxmlformats-officedocument.themeOverr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829" r:id="rId2"/>
  </p:sldMasterIdLst>
  <p:notesMasterIdLst>
    <p:notesMasterId r:id="rId54"/>
  </p:notesMasterIdLst>
  <p:handoutMasterIdLst>
    <p:handoutMasterId r:id="rId55"/>
  </p:handoutMasterIdLst>
  <p:sldIdLst>
    <p:sldId id="384" r:id="rId3"/>
    <p:sldId id="333" r:id="rId4"/>
    <p:sldId id="334" r:id="rId5"/>
    <p:sldId id="335" r:id="rId6"/>
    <p:sldId id="336" r:id="rId7"/>
    <p:sldId id="338" r:id="rId8"/>
    <p:sldId id="339" r:id="rId9"/>
    <p:sldId id="340" r:id="rId10"/>
    <p:sldId id="370" r:id="rId11"/>
    <p:sldId id="371" r:id="rId12"/>
    <p:sldId id="372" r:id="rId13"/>
    <p:sldId id="373" r:id="rId14"/>
    <p:sldId id="374" r:id="rId15"/>
    <p:sldId id="375" r:id="rId16"/>
    <p:sldId id="376" r:id="rId17"/>
    <p:sldId id="377" r:id="rId18"/>
    <p:sldId id="378" r:id="rId19"/>
    <p:sldId id="379" r:id="rId20"/>
    <p:sldId id="380" r:id="rId21"/>
    <p:sldId id="381" r:id="rId22"/>
    <p:sldId id="382" r:id="rId23"/>
    <p:sldId id="383" r:id="rId24"/>
    <p:sldId id="341" r:id="rId25"/>
    <p:sldId id="342" r:id="rId26"/>
    <p:sldId id="343" r:id="rId27"/>
    <p:sldId id="344" r:id="rId28"/>
    <p:sldId id="345" r:id="rId29"/>
    <p:sldId id="346" r:id="rId30"/>
    <p:sldId id="347" r:id="rId31"/>
    <p:sldId id="348" r:id="rId32"/>
    <p:sldId id="349" r:id="rId33"/>
    <p:sldId id="350" r:id="rId34"/>
    <p:sldId id="351" r:id="rId35"/>
    <p:sldId id="352" r:id="rId36"/>
    <p:sldId id="353" r:id="rId37"/>
    <p:sldId id="354" r:id="rId38"/>
    <p:sldId id="355" r:id="rId39"/>
    <p:sldId id="356" r:id="rId40"/>
    <p:sldId id="357" r:id="rId41"/>
    <p:sldId id="358" r:id="rId42"/>
    <p:sldId id="359" r:id="rId43"/>
    <p:sldId id="360" r:id="rId44"/>
    <p:sldId id="361" r:id="rId45"/>
    <p:sldId id="362" r:id="rId46"/>
    <p:sldId id="363" r:id="rId47"/>
    <p:sldId id="364" r:id="rId48"/>
    <p:sldId id="365" r:id="rId49"/>
    <p:sldId id="366" r:id="rId50"/>
    <p:sldId id="367" r:id="rId51"/>
    <p:sldId id="368" r:id="rId52"/>
    <p:sldId id="369" r:id="rId53"/>
  </p:sldIdLst>
  <p:sldSz cx="9144000" cy="6858000" type="screen4x3"/>
  <p:notesSz cx="6854825" cy="929322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213" cy="465138"/>
          </a:xfrm>
          <a:prstGeom prst="rect">
            <a:avLst/>
          </a:prstGeom>
        </p:spPr>
        <p:txBody>
          <a:bodyPr vert="horz" lIns="91440" tIns="45720" rIns="91440" bIns="45720" rtlCol="0"/>
          <a:lstStyle>
            <a:lvl1pPr algn="l">
              <a:defRPr sz="1200" smtClean="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3025" y="0"/>
            <a:ext cx="2970213" cy="465138"/>
          </a:xfrm>
          <a:prstGeom prst="rect">
            <a:avLst/>
          </a:prstGeom>
        </p:spPr>
        <p:txBody>
          <a:bodyPr vert="horz" lIns="91440" tIns="45720" rIns="91440" bIns="45720" rtlCol="0"/>
          <a:lstStyle>
            <a:lvl1pPr algn="r">
              <a:defRPr sz="1200" smtClean="0">
                <a:latin typeface="Arial" charset="0"/>
                <a:cs typeface="Arial" charset="0"/>
              </a:defRPr>
            </a:lvl1pPr>
          </a:lstStyle>
          <a:p>
            <a:pPr>
              <a:defRPr/>
            </a:pPr>
            <a:fld id="{75C997CB-5CFE-46A7-99EA-4D5B638E3423}" type="datetimeFigureOut">
              <a:rPr lang="en-US"/>
              <a:pPr>
                <a:defRPr/>
              </a:pPr>
              <a:t>6/10/2013</a:t>
            </a:fld>
            <a:endParaRPr lang="en-US"/>
          </a:p>
        </p:txBody>
      </p:sp>
      <p:sp>
        <p:nvSpPr>
          <p:cNvPr id="4" name="Footer Placeholder 3"/>
          <p:cNvSpPr>
            <a:spLocks noGrp="1"/>
          </p:cNvSpPr>
          <p:nvPr>
            <p:ph type="ftr" sz="quarter" idx="2"/>
          </p:nvPr>
        </p:nvSpPr>
        <p:spPr>
          <a:xfrm>
            <a:off x="0" y="8826500"/>
            <a:ext cx="2970213" cy="465138"/>
          </a:xfrm>
          <a:prstGeom prst="rect">
            <a:avLst/>
          </a:prstGeom>
        </p:spPr>
        <p:txBody>
          <a:bodyPr vert="horz" lIns="91440" tIns="45720" rIns="91440" bIns="45720" rtlCol="0" anchor="b"/>
          <a:lstStyle>
            <a:lvl1pPr algn="l">
              <a:defRPr sz="1200" smtClean="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3025" y="8826500"/>
            <a:ext cx="2970213"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1F9B19D-1CA0-4CBA-B1C5-62DDB63A4EDB}" type="slidenum">
              <a:rPr lang="en-US"/>
              <a:pPr/>
              <a:t>‹#›</a:t>
            </a:fld>
            <a:endParaRPr lang="en-US"/>
          </a:p>
        </p:txBody>
      </p:sp>
    </p:spTree>
    <p:extLst>
      <p:ext uri="{BB962C8B-B14F-4D97-AF65-F5344CB8AC3E}">
        <p14:creationId xmlns:p14="http://schemas.microsoft.com/office/powerpoint/2010/main" xmlns="" val="1508566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0213"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3025" y="0"/>
            <a:ext cx="2970213" cy="465138"/>
          </a:xfrm>
          <a:prstGeom prst="rect">
            <a:avLst/>
          </a:prstGeom>
        </p:spPr>
        <p:txBody>
          <a:bodyPr vert="horz" lIns="91440" tIns="45720" rIns="91440" bIns="45720" rtlCol="0"/>
          <a:lstStyle>
            <a:lvl1pPr algn="r">
              <a:defRPr sz="1200"/>
            </a:lvl1pPr>
          </a:lstStyle>
          <a:p>
            <a:fld id="{CA5827D2-4222-4702-931B-6FD19981CA3D}" type="datetimeFigureOut">
              <a:rPr lang="en-US" smtClean="0"/>
              <a:pPr/>
              <a:t>6/10/2013</a:t>
            </a:fld>
            <a:endParaRPr lang="en-US"/>
          </a:p>
        </p:txBody>
      </p:sp>
      <p:sp>
        <p:nvSpPr>
          <p:cNvPr id="4" name="Slide Image Placeholder 3"/>
          <p:cNvSpPr>
            <a:spLocks noGrp="1" noRot="1" noChangeAspect="1"/>
          </p:cNvSpPr>
          <p:nvPr>
            <p:ph type="sldImg" idx="2"/>
          </p:nvPr>
        </p:nvSpPr>
        <p:spPr>
          <a:xfrm>
            <a:off x="1336675" y="1162050"/>
            <a:ext cx="4181475" cy="31353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1988"/>
            <a:ext cx="5483225" cy="36591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8088"/>
            <a:ext cx="2970213"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3025" y="8828088"/>
            <a:ext cx="2970213" cy="465137"/>
          </a:xfrm>
          <a:prstGeom prst="rect">
            <a:avLst/>
          </a:prstGeom>
        </p:spPr>
        <p:txBody>
          <a:bodyPr vert="horz" lIns="91440" tIns="45720" rIns="91440" bIns="45720" rtlCol="0" anchor="b"/>
          <a:lstStyle>
            <a:lvl1pPr algn="r">
              <a:defRPr sz="1200"/>
            </a:lvl1pPr>
          </a:lstStyle>
          <a:p>
            <a:fld id="{0D437CF1-8D98-4D30-B966-919024213DC7}" type="slidenum">
              <a:rPr lang="en-US" smtClean="0"/>
              <a:pPr/>
              <a:t>‹#›</a:t>
            </a:fld>
            <a:endParaRPr lang="en-US"/>
          </a:p>
        </p:txBody>
      </p:sp>
    </p:spTree>
    <p:extLst>
      <p:ext uri="{BB962C8B-B14F-4D97-AF65-F5344CB8AC3E}">
        <p14:creationId xmlns:p14="http://schemas.microsoft.com/office/powerpoint/2010/main" xmlns="" val="93298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5602"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163523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0"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850132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8"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395573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6"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108273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2"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840207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0"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269578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8"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7098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6"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0061558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4"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913708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6082"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741133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8130"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2451758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8"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5702503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6"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6278490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4"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470803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2"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3842075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0"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1334950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8"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328572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6"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426489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4" name="Rectangle 3"/>
          <p:cNvSpPr>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extLst>
      <p:ext uri="{BB962C8B-B14F-4D97-AF65-F5344CB8AC3E}">
        <p14:creationId xmlns:p14="http://schemas.microsoft.com/office/powerpoint/2010/main" xmlns="" val="1097478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DAA01045-FBF1-45D2-A2B1-0E11191CA9FA}" type="slidenum">
              <a:rPr lang="en-US"/>
              <a:pPr/>
              <a:t>37</a:t>
            </a:fld>
            <a:endParaRPr lang="en-US"/>
          </a:p>
        </p:txBody>
      </p:sp>
      <p:sp>
        <p:nvSpPr>
          <p:cNvPr id="46082" name="Rectangle 2"/>
          <p:cNvSpPr>
            <a:spLocks noGrp="1" noRot="1" noChangeAspect="1" noChangeArrowheads="1" noTextEdit="1"/>
          </p:cNvSpPr>
          <p:nvPr>
            <p:ph type="sldImg"/>
          </p:nvPr>
        </p:nvSpPr>
        <p:spPr>
          <a:xfrm>
            <a:off x="1187450" y="690563"/>
            <a:ext cx="4605338" cy="3454400"/>
          </a:xfrm>
          <a:prstGeom prst="rect">
            <a:avLst/>
          </a:prstGeom>
          <a:ln/>
        </p:spPr>
      </p:sp>
      <p:sp>
        <p:nvSpPr>
          <p:cNvPr id="46083" name="Rectangle 3"/>
          <p:cNvSpPr>
            <a:spLocks noGrp="1" noChangeArrowheads="1"/>
          </p:cNvSpPr>
          <p:nvPr>
            <p:ph type="body" idx="1"/>
          </p:nvPr>
        </p:nvSpPr>
        <p:spPr>
          <a:xfrm>
            <a:off x="698500" y="4375150"/>
            <a:ext cx="5583238" cy="4144963"/>
          </a:xfrm>
          <a:prstGeom prst="rect">
            <a:avLst/>
          </a:prstGeom>
        </p:spPr>
        <p:txBody>
          <a:bodyPr/>
          <a:lstStyle/>
          <a:p>
            <a:pPr>
              <a:lnSpc>
                <a:spcPct val="130000"/>
              </a:lnSpc>
            </a:pPr>
            <a:r>
              <a:rPr lang="en-US">
                <a:latin typeface="Arial" panose="020B0604020202020204" pitchFamily="34" charset="0"/>
              </a:rPr>
              <a:t>A performance based SOW promises to lower costs for both the customer and the vendor, allows more </a:t>
            </a:r>
          </a:p>
          <a:p>
            <a:r>
              <a:rPr lang="en-US">
                <a:latin typeface="Arial" panose="020B0604020202020204" pitchFamily="34" charset="0"/>
              </a:rPr>
              <a:t>flexibility in developing a solution to the customer’s requirements, and places the responsibility for a </a:t>
            </a:r>
          </a:p>
          <a:p>
            <a:r>
              <a:rPr lang="en-US">
                <a:latin typeface="Arial" panose="020B0604020202020204" pitchFamily="34" charset="0"/>
              </a:rPr>
              <a:t>solution that meets the customer’s requirements on the contractor.</a:t>
            </a:r>
          </a:p>
          <a:p>
            <a:endParaRPr lang="en-US">
              <a:latin typeface="Arial" panose="020B0604020202020204" pitchFamily="34" charset="0"/>
            </a:endParaRPr>
          </a:p>
          <a:p>
            <a:endParaRPr lang="en-US"/>
          </a:p>
          <a:p>
            <a:pPr>
              <a:lnSpc>
                <a:spcPct val="130000"/>
              </a:lnSpc>
            </a:pPr>
            <a:r>
              <a:rPr lang="en-US">
                <a:latin typeface="Arial" panose="020B0604020202020204" pitchFamily="34" charset="0"/>
              </a:rPr>
              <a:t>A performance based SOW promises to lower costs for</a:t>
            </a:r>
          </a:p>
          <a:p>
            <a:r>
              <a:rPr lang="en-US">
                <a:latin typeface="Arial" panose="020B0604020202020204" pitchFamily="34" charset="0"/>
              </a:rPr>
              <a:t>both the customer and the vendor, allows more </a:t>
            </a:r>
          </a:p>
          <a:p>
            <a:r>
              <a:rPr lang="en-US">
                <a:latin typeface="Arial" panose="020B0604020202020204" pitchFamily="34" charset="0"/>
              </a:rPr>
              <a:t>flexibility in developing a solution to the customer’s </a:t>
            </a:r>
          </a:p>
          <a:p>
            <a:r>
              <a:rPr lang="en-US">
                <a:latin typeface="Arial" panose="020B0604020202020204" pitchFamily="34" charset="0"/>
              </a:rPr>
              <a:t>requirements, and places the responsibility for a </a:t>
            </a:r>
          </a:p>
          <a:p>
            <a:r>
              <a:rPr lang="en-US">
                <a:latin typeface="Arial" panose="020B0604020202020204" pitchFamily="34" charset="0"/>
              </a:rPr>
              <a:t>solution that meets the customer’s requirements on the </a:t>
            </a:r>
          </a:p>
          <a:p>
            <a:r>
              <a:rPr lang="en-US">
                <a:latin typeface="Arial" panose="020B0604020202020204" pitchFamily="34" charset="0"/>
              </a:rPr>
              <a:t>vendor.</a:t>
            </a:r>
          </a:p>
          <a:p>
            <a:endParaRPr lang="en-US">
              <a:latin typeface="Arial" panose="020B0604020202020204" pitchFamily="34" charset="0"/>
            </a:endParaRPr>
          </a:p>
          <a:p>
            <a:endParaRPr lang="en-US"/>
          </a:p>
          <a:p>
            <a:endParaRPr lang="en-US"/>
          </a:p>
        </p:txBody>
      </p:sp>
    </p:spTree>
    <p:extLst>
      <p:ext uri="{BB962C8B-B14F-4D97-AF65-F5344CB8AC3E}">
        <p14:creationId xmlns:p14="http://schemas.microsoft.com/office/powerpoint/2010/main" xmlns="" val="2150314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3D6681B8-750A-46F2-870D-5DFF5F81EC46}" type="slidenum">
              <a:rPr lang="en-US"/>
              <a:pPr/>
              <a:t>38</a:t>
            </a:fld>
            <a:endParaRPr lang="en-US"/>
          </a:p>
        </p:txBody>
      </p:sp>
      <p:sp>
        <p:nvSpPr>
          <p:cNvPr id="47106" name="Rectangle 2"/>
          <p:cNvSpPr>
            <a:spLocks noGrp="1" noRot="1" noChangeAspect="1" noChangeArrowheads="1" noTextEdit="1"/>
          </p:cNvSpPr>
          <p:nvPr>
            <p:ph type="sldImg"/>
          </p:nvPr>
        </p:nvSpPr>
        <p:spPr>
          <a:xfrm>
            <a:off x="1187450" y="690563"/>
            <a:ext cx="4605338" cy="3454400"/>
          </a:xfrm>
          <a:prstGeom prst="rect">
            <a:avLst/>
          </a:prstGeom>
          <a:ln/>
        </p:spPr>
      </p:sp>
      <p:sp>
        <p:nvSpPr>
          <p:cNvPr id="47107" name="Rectangle 3"/>
          <p:cNvSpPr>
            <a:spLocks noGrp="1" noChangeArrowheads="1"/>
          </p:cNvSpPr>
          <p:nvPr>
            <p:ph type="body" idx="1"/>
          </p:nvPr>
        </p:nvSpPr>
        <p:spPr>
          <a:xfrm>
            <a:off x="698500" y="4375150"/>
            <a:ext cx="5583238" cy="4144963"/>
          </a:xfrm>
          <a:prstGeom prst="rect">
            <a:avLst/>
          </a:prstGeom>
        </p:spPr>
        <p:txBody>
          <a:bodyPr/>
          <a:lstStyle/>
          <a:p>
            <a:r>
              <a:rPr lang="en-US"/>
              <a:t>SOWs must reflect the full requirement to include a description of the work to be accomplished, the outcomes or deliverables, any NAFI/Government information to be provided the contractor, </a:t>
            </a:r>
            <a:r>
              <a:rPr lang="en-US">
                <a:latin typeface="Arial" panose="020B0604020202020204" pitchFamily="34" charset="0"/>
              </a:rPr>
              <a:t>All other documents must be consistent with your SOW. We will go into this a litlle later, however some examples are the evaluation factors/criteria, instructions for proposal presentation, </a:t>
            </a:r>
          </a:p>
          <a:p>
            <a:endParaRPr lang="en-US"/>
          </a:p>
        </p:txBody>
      </p:sp>
    </p:spTree>
    <p:extLst>
      <p:ext uri="{BB962C8B-B14F-4D97-AF65-F5344CB8AC3E}">
        <p14:creationId xmlns:p14="http://schemas.microsoft.com/office/powerpoint/2010/main" xmlns="" val="1840087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35F5EED0-FBB9-4992-B7F2-246EB51FC2B0}" type="slidenum">
              <a:rPr lang="en-US"/>
              <a:pPr/>
              <a:t>39</a:t>
            </a:fld>
            <a:endParaRPr lang="en-US"/>
          </a:p>
        </p:txBody>
      </p:sp>
      <p:sp>
        <p:nvSpPr>
          <p:cNvPr id="48130" name="Rectangle 2"/>
          <p:cNvSpPr>
            <a:spLocks noGrp="1" noRot="1" noChangeAspect="1" noChangeArrowheads="1" noTextEdit="1"/>
          </p:cNvSpPr>
          <p:nvPr>
            <p:ph type="sldImg"/>
          </p:nvPr>
        </p:nvSpPr>
        <p:spPr>
          <a:xfrm>
            <a:off x="1187450" y="690563"/>
            <a:ext cx="4605338" cy="3454400"/>
          </a:xfrm>
          <a:prstGeom prst="rect">
            <a:avLst/>
          </a:prstGeom>
          <a:ln/>
        </p:spPr>
      </p:sp>
      <p:sp>
        <p:nvSpPr>
          <p:cNvPr id="48131" name="Rectangle 3"/>
          <p:cNvSpPr>
            <a:spLocks noGrp="1" noChangeArrowheads="1"/>
          </p:cNvSpPr>
          <p:nvPr>
            <p:ph type="body" idx="1"/>
          </p:nvPr>
        </p:nvSpPr>
        <p:spPr>
          <a:xfrm>
            <a:off x="698500" y="4375150"/>
            <a:ext cx="5583238" cy="4144963"/>
          </a:xfrm>
          <a:prstGeom prst="rect">
            <a:avLst/>
          </a:prstGeom>
        </p:spPr>
        <p:txBody>
          <a:bodyPr/>
          <a:lstStyle/>
          <a:p>
            <a:r>
              <a:rPr lang="en-US"/>
              <a:t>Amendments during the solicitation and evaluation process</a:t>
            </a:r>
          </a:p>
          <a:p>
            <a:r>
              <a:rPr lang="en-US"/>
              <a:t>Ensures ease of administration – lessens possibility of misinterpretations of requirements.</a:t>
            </a:r>
          </a:p>
          <a:p>
            <a:r>
              <a:rPr lang="en-US"/>
              <a:t>Additional cost as a result of inadequate specification</a:t>
            </a:r>
          </a:p>
          <a:p>
            <a:endParaRPr lang="en-US"/>
          </a:p>
          <a:p>
            <a:r>
              <a:rPr lang="en-US"/>
              <a:t> </a:t>
            </a:r>
          </a:p>
        </p:txBody>
      </p:sp>
    </p:spTree>
    <p:extLst>
      <p:ext uri="{BB962C8B-B14F-4D97-AF65-F5344CB8AC3E}">
        <p14:creationId xmlns:p14="http://schemas.microsoft.com/office/powerpoint/2010/main" xmlns="" val="2895547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BDEBA8E2-7A6B-4519-A514-E305842F40E6}" type="slidenum">
              <a:rPr lang="en-US"/>
              <a:pPr/>
              <a:t>40</a:t>
            </a:fld>
            <a:endParaRPr lang="en-US"/>
          </a:p>
        </p:txBody>
      </p:sp>
      <p:sp>
        <p:nvSpPr>
          <p:cNvPr id="49154" name="Rectangle 2"/>
          <p:cNvSpPr>
            <a:spLocks noGrp="1" noRot="1" noChangeAspect="1" noChangeArrowheads="1" noTextEdit="1"/>
          </p:cNvSpPr>
          <p:nvPr>
            <p:ph type="sldImg"/>
          </p:nvPr>
        </p:nvSpPr>
        <p:spPr>
          <a:xfrm>
            <a:off x="1187450" y="690563"/>
            <a:ext cx="4605338" cy="3454400"/>
          </a:xfrm>
          <a:prstGeom prst="rect">
            <a:avLst/>
          </a:prstGeom>
          <a:ln/>
        </p:spPr>
      </p:sp>
      <p:sp>
        <p:nvSpPr>
          <p:cNvPr id="49155" name="Rectangle 3"/>
          <p:cNvSpPr>
            <a:spLocks noGrp="1" noChangeArrowheads="1"/>
          </p:cNvSpPr>
          <p:nvPr>
            <p:ph type="body" idx="1"/>
          </p:nvPr>
        </p:nvSpPr>
        <p:spPr>
          <a:xfrm>
            <a:off x="698500" y="4375150"/>
            <a:ext cx="5583238" cy="4144963"/>
          </a:xfrm>
          <a:prstGeom prst="rect">
            <a:avLst/>
          </a:prstGeom>
        </p:spPr>
        <p:txBody>
          <a:bodyPr/>
          <a:lstStyle/>
          <a:p>
            <a:r>
              <a:rPr lang="en-US"/>
              <a:t>All areas of the RFP are directly related to the SOW.  Refer back to the Acquisition Plan and all the elements that were developed</a:t>
            </a:r>
          </a:p>
        </p:txBody>
      </p:sp>
    </p:spTree>
    <p:extLst>
      <p:ext uri="{BB962C8B-B14F-4D97-AF65-F5344CB8AC3E}">
        <p14:creationId xmlns:p14="http://schemas.microsoft.com/office/powerpoint/2010/main" xmlns="" val="3126891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6674FDF1-7421-469B-B4C6-EE396A496237}" type="slidenum">
              <a:rPr lang="en-US"/>
              <a:pPr/>
              <a:t>42</a:t>
            </a:fld>
            <a:endParaRPr lang="en-US"/>
          </a:p>
        </p:txBody>
      </p:sp>
      <p:sp>
        <p:nvSpPr>
          <p:cNvPr id="51202" name="Rectangle 2"/>
          <p:cNvSpPr>
            <a:spLocks noGrp="1" noRot="1" noChangeAspect="1" noChangeArrowheads="1" noTextEdit="1"/>
          </p:cNvSpPr>
          <p:nvPr>
            <p:ph type="sldImg"/>
          </p:nvPr>
        </p:nvSpPr>
        <p:spPr>
          <a:xfrm>
            <a:off x="1187450" y="690563"/>
            <a:ext cx="4605338" cy="3454400"/>
          </a:xfrm>
          <a:prstGeom prst="rect">
            <a:avLst/>
          </a:prstGeom>
          <a:ln/>
        </p:spPr>
      </p:sp>
      <p:sp>
        <p:nvSpPr>
          <p:cNvPr id="51203" name="Rectangle 3"/>
          <p:cNvSpPr>
            <a:spLocks noGrp="1" noChangeArrowheads="1"/>
          </p:cNvSpPr>
          <p:nvPr>
            <p:ph type="body" idx="1"/>
          </p:nvPr>
        </p:nvSpPr>
        <p:spPr>
          <a:xfrm>
            <a:off x="698500" y="4375150"/>
            <a:ext cx="5583238" cy="4144963"/>
          </a:xfrm>
          <a:prstGeom prst="rect">
            <a:avLst/>
          </a:prstGeom>
        </p:spPr>
        <p:txBody>
          <a:bodyPr/>
          <a:lstStyle/>
          <a:p>
            <a:r>
              <a:rPr lang="en-US">
                <a:latin typeface="Arial" panose="020B0604020202020204" pitchFamily="34" charset="0"/>
              </a:rPr>
              <a:t>The scope of work of your SOW should identify the objective or </a:t>
            </a:r>
          </a:p>
          <a:p>
            <a:r>
              <a:rPr lang="en-US">
                <a:latin typeface="Arial" panose="020B0604020202020204" pitchFamily="34" charset="0"/>
              </a:rPr>
              <a:t>purpose of your procurement, and should define the magnitude of the</a:t>
            </a:r>
          </a:p>
          <a:p>
            <a:r>
              <a:rPr lang="en-US">
                <a:latin typeface="Arial" panose="020B0604020202020204" pitchFamily="34" charset="0"/>
              </a:rPr>
              <a:t>work to be performed.  It should also define the outside boundaries</a:t>
            </a:r>
          </a:p>
          <a:p>
            <a:r>
              <a:rPr lang="en-US">
                <a:latin typeface="Arial" panose="020B0604020202020204" pitchFamily="34" charset="0"/>
              </a:rPr>
              <a:t>of the contractor’s performance responsibilities.  This becomes </a:t>
            </a:r>
          </a:p>
          <a:p>
            <a:r>
              <a:rPr lang="en-US">
                <a:latin typeface="Arial" panose="020B0604020202020204" pitchFamily="34" charset="0"/>
              </a:rPr>
              <a:t>important during contract performance in determining whether </a:t>
            </a:r>
          </a:p>
          <a:p>
            <a:r>
              <a:rPr lang="en-US">
                <a:latin typeface="Arial" panose="020B0604020202020204" pitchFamily="34" charset="0"/>
              </a:rPr>
              <a:t>additional tasks or work is considered within the scope of the </a:t>
            </a:r>
          </a:p>
          <a:p>
            <a:r>
              <a:rPr lang="en-US">
                <a:latin typeface="Arial" panose="020B0604020202020204" pitchFamily="34" charset="0"/>
              </a:rPr>
              <a:t>originally planned responsibilities or is considered new work.</a:t>
            </a:r>
          </a:p>
        </p:txBody>
      </p:sp>
    </p:spTree>
    <p:extLst>
      <p:ext uri="{BB962C8B-B14F-4D97-AF65-F5344CB8AC3E}">
        <p14:creationId xmlns:p14="http://schemas.microsoft.com/office/powerpoint/2010/main" xmlns="" val="27037487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F85E4089-65B8-4A35-ADFE-224E471DFB46}" type="slidenum">
              <a:rPr lang="en-US"/>
              <a:pPr/>
              <a:t>43</a:t>
            </a:fld>
            <a:endParaRPr lang="en-US"/>
          </a:p>
        </p:txBody>
      </p:sp>
      <p:sp>
        <p:nvSpPr>
          <p:cNvPr id="53250" name="Rectangle 2"/>
          <p:cNvSpPr>
            <a:spLocks noGrp="1" noRot="1" noChangeAspect="1" noChangeArrowheads="1" noTextEdit="1"/>
          </p:cNvSpPr>
          <p:nvPr>
            <p:ph type="sldImg"/>
          </p:nvPr>
        </p:nvSpPr>
        <p:spPr>
          <a:xfrm>
            <a:off x="1187450" y="690563"/>
            <a:ext cx="4605338" cy="3454400"/>
          </a:xfrm>
          <a:prstGeom prst="rect">
            <a:avLst/>
          </a:prstGeom>
          <a:ln/>
        </p:spPr>
      </p:sp>
      <p:sp>
        <p:nvSpPr>
          <p:cNvPr id="53251" name="Rectangle 3"/>
          <p:cNvSpPr>
            <a:spLocks noGrp="1" noChangeArrowheads="1"/>
          </p:cNvSpPr>
          <p:nvPr>
            <p:ph type="body" idx="1"/>
          </p:nvPr>
        </p:nvSpPr>
        <p:spPr>
          <a:xfrm>
            <a:off x="698500" y="4375150"/>
            <a:ext cx="5583238" cy="4144963"/>
          </a:xfrm>
          <a:prstGeom prst="rect">
            <a:avLst/>
          </a:prstGeom>
        </p:spPr>
        <p:txBody>
          <a:bodyPr/>
          <a:lstStyle/>
          <a:p>
            <a:r>
              <a:rPr lang="en-US">
                <a:latin typeface="Arial" panose="020B0604020202020204" pitchFamily="34" charset="0"/>
              </a:rPr>
              <a:t>Now you should identify all tasks that may be required to accomplish the objective or purpose of the SOW.  </a:t>
            </a:r>
          </a:p>
          <a:p>
            <a:r>
              <a:rPr lang="en-US">
                <a:latin typeface="Arial" panose="020B0604020202020204" pitchFamily="34" charset="0"/>
              </a:rPr>
              <a:t>The tasks should focus on what the contractor will be required to do rather than how the contractor should </a:t>
            </a:r>
          </a:p>
          <a:p>
            <a:r>
              <a:rPr lang="en-US">
                <a:latin typeface="Arial" panose="020B0604020202020204" pitchFamily="34" charset="0"/>
              </a:rPr>
              <a:t>accomplish the effort.</a:t>
            </a:r>
          </a:p>
          <a:p>
            <a:endParaRPr lang="en-US"/>
          </a:p>
        </p:txBody>
      </p:sp>
    </p:spTree>
    <p:extLst>
      <p:ext uri="{BB962C8B-B14F-4D97-AF65-F5344CB8AC3E}">
        <p14:creationId xmlns:p14="http://schemas.microsoft.com/office/powerpoint/2010/main" xmlns="" val="103724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97216FCA-F45B-4B17-8686-9AB58CAF7027}" type="slidenum">
              <a:rPr lang="en-US"/>
              <a:pPr/>
              <a:t>44</a:t>
            </a:fld>
            <a:endParaRPr lang="en-US"/>
          </a:p>
        </p:txBody>
      </p:sp>
      <p:sp>
        <p:nvSpPr>
          <p:cNvPr id="56322" name="Rectangle 2"/>
          <p:cNvSpPr>
            <a:spLocks noGrp="1" noRot="1" noChangeAspect="1" noChangeArrowheads="1" noTextEdit="1"/>
          </p:cNvSpPr>
          <p:nvPr>
            <p:ph type="sldImg"/>
          </p:nvPr>
        </p:nvSpPr>
        <p:spPr>
          <a:xfrm>
            <a:off x="1187450" y="690563"/>
            <a:ext cx="4605338" cy="3454400"/>
          </a:xfrm>
          <a:prstGeom prst="rect">
            <a:avLst/>
          </a:prstGeom>
          <a:ln/>
        </p:spPr>
      </p:sp>
      <p:sp>
        <p:nvSpPr>
          <p:cNvPr id="56323" name="Rectangle 3"/>
          <p:cNvSpPr>
            <a:spLocks noGrp="1" noChangeArrowheads="1"/>
          </p:cNvSpPr>
          <p:nvPr>
            <p:ph type="body" idx="1"/>
          </p:nvPr>
        </p:nvSpPr>
        <p:spPr>
          <a:xfrm>
            <a:off x="698500" y="4375150"/>
            <a:ext cx="5583238" cy="4144963"/>
          </a:xfrm>
          <a:prstGeom prst="rect">
            <a:avLst/>
          </a:prstGeom>
        </p:spPr>
        <p:txBody>
          <a:bodyPr/>
          <a:lstStyle/>
          <a:p>
            <a:r>
              <a:rPr lang="en-US">
                <a:latin typeface="Arial" panose="020B0604020202020204" pitchFamily="34" charset="0"/>
              </a:rPr>
              <a:t>From the list of tasks generated, now identify the </a:t>
            </a:r>
          </a:p>
          <a:p>
            <a:r>
              <a:rPr lang="en-US">
                <a:latin typeface="Arial" panose="020B0604020202020204" pitchFamily="34" charset="0"/>
              </a:rPr>
              <a:t>major tasks and sub-tasks.  You need to group similar and related </a:t>
            </a:r>
          </a:p>
          <a:p>
            <a:r>
              <a:rPr lang="en-US">
                <a:latin typeface="Arial" panose="020B0604020202020204" pitchFamily="34" charset="0"/>
              </a:rPr>
              <a:t>requirements; make sure you separate the major tasks from one </a:t>
            </a:r>
          </a:p>
          <a:p>
            <a:r>
              <a:rPr lang="en-US">
                <a:latin typeface="Arial" panose="020B0604020202020204" pitchFamily="34" charset="0"/>
              </a:rPr>
              <a:t>another and list the sub-tasks under their appropriate major task.  If </a:t>
            </a:r>
          </a:p>
          <a:p>
            <a:r>
              <a:rPr lang="en-US">
                <a:latin typeface="Arial" panose="020B0604020202020204" pitchFamily="34" charset="0"/>
              </a:rPr>
              <a:t>you find that additional tasks (i.e., major or sub-tasks) are identified </a:t>
            </a:r>
          </a:p>
          <a:p>
            <a:r>
              <a:rPr lang="en-US">
                <a:latin typeface="Arial" panose="020B0604020202020204" pitchFamily="34" charset="0"/>
              </a:rPr>
              <a:t>as you group and categorize, then add them to your outline </a:t>
            </a:r>
          </a:p>
          <a:p>
            <a:r>
              <a:rPr lang="en-US">
                <a:latin typeface="Arial" panose="020B0604020202020204" pitchFamily="34" charset="0"/>
              </a:rPr>
              <a:t>accordingly.</a:t>
            </a:r>
          </a:p>
          <a:p>
            <a:pPr>
              <a:lnSpc>
                <a:spcPct val="40000"/>
              </a:lnSpc>
            </a:pPr>
            <a:endParaRPr lang="en-US">
              <a:latin typeface="Arial" panose="020B0604020202020204" pitchFamily="34" charset="0"/>
            </a:endParaRPr>
          </a:p>
          <a:p>
            <a:endParaRPr lang="en-US"/>
          </a:p>
          <a:p>
            <a:endParaRPr lang="en-US"/>
          </a:p>
        </p:txBody>
      </p:sp>
    </p:spTree>
    <p:extLst>
      <p:ext uri="{BB962C8B-B14F-4D97-AF65-F5344CB8AC3E}">
        <p14:creationId xmlns:p14="http://schemas.microsoft.com/office/powerpoint/2010/main" xmlns="" val="2808443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04107640-123A-4DF2-A635-0F8FD8ACC581}" type="slidenum">
              <a:rPr lang="en-US"/>
              <a:pPr/>
              <a:t>45</a:t>
            </a:fld>
            <a:endParaRPr lang="en-US"/>
          </a:p>
        </p:txBody>
      </p:sp>
      <p:sp>
        <p:nvSpPr>
          <p:cNvPr id="58370" name="Rectangle 2"/>
          <p:cNvSpPr>
            <a:spLocks noGrp="1" noRot="1" noChangeAspect="1" noChangeArrowheads="1" noTextEdit="1"/>
          </p:cNvSpPr>
          <p:nvPr>
            <p:ph type="sldImg"/>
          </p:nvPr>
        </p:nvSpPr>
        <p:spPr>
          <a:xfrm>
            <a:off x="1187450" y="690563"/>
            <a:ext cx="4605338" cy="3454400"/>
          </a:xfrm>
          <a:prstGeom prst="rect">
            <a:avLst/>
          </a:prstGeom>
          <a:ln/>
        </p:spPr>
      </p:sp>
      <p:sp>
        <p:nvSpPr>
          <p:cNvPr id="58371" name="Rectangle 3"/>
          <p:cNvSpPr>
            <a:spLocks noGrp="1" noChangeArrowheads="1"/>
          </p:cNvSpPr>
          <p:nvPr>
            <p:ph type="body" idx="1"/>
          </p:nvPr>
        </p:nvSpPr>
        <p:spPr>
          <a:xfrm>
            <a:off x="698500" y="4375150"/>
            <a:ext cx="5583238" cy="4144963"/>
          </a:xfrm>
          <a:prstGeom prst="rect">
            <a:avLst/>
          </a:prstGeom>
        </p:spPr>
        <p:txBody>
          <a:bodyPr/>
          <a:lstStyle/>
          <a:p>
            <a:pPr algn="just"/>
            <a:r>
              <a:rPr lang="en-US" sz="1300">
                <a:latin typeface="Arial" panose="020B0604020202020204" pitchFamily="34" charset="0"/>
              </a:rPr>
              <a:t>The major tasks and their corresponding sub-tasks must be arranged in a logical sequence (e.g., chronological order, time-phase, grouped by discipline </a:t>
            </a:r>
          </a:p>
          <a:p>
            <a:r>
              <a:rPr lang="en-US" sz="1300">
                <a:latin typeface="Arial" panose="020B0604020202020204" pitchFamily="34" charset="0"/>
              </a:rPr>
              <a:t>or task, or some combination).  This is a good time to make sure all the tasks required to meet the NAFI’s minimum requirements and successfully perform the </a:t>
            </a:r>
          </a:p>
          <a:p>
            <a:r>
              <a:rPr lang="en-US" sz="1300">
                <a:latin typeface="Arial" panose="020B0604020202020204" pitchFamily="34" charset="0"/>
              </a:rPr>
              <a:t>contract have been identified.  Repetitive orunnecessary tasks should be deleted at this step.</a:t>
            </a:r>
            <a:endParaRPr lang="en-US"/>
          </a:p>
        </p:txBody>
      </p:sp>
    </p:spTree>
    <p:extLst>
      <p:ext uri="{BB962C8B-B14F-4D97-AF65-F5344CB8AC3E}">
        <p14:creationId xmlns:p14="http://schemas.microsoft.com/office/powerpoint/2010/main" xmlns="" val="2382251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07242C2C-354F-4D5D-B2C8-F1923CA1B8F9}" type="slidenum">
              <a:rPr lang="en-US"/>
              <a:pPr/>
              <a:t>46</a:t>
            </a:fld>
            <a:endParaRPr lang="en-US"/>
          </a:p>
        </p:txBody>
      </p:sp>
      <p:sp>
        <p:nvSpPr>
          <p:cNvPr id="60418" name="Rectangle 2"/>
          <p:cNvSpPr>
            <a:spLocks noGrp="1" noRot="1" noChangeAspect="1" noChangeArrowheads="1" noTextEdit="1"/>
          </p:cNvSpPr>
          <p:nvPr>
            <p:ph type="sldImg"/>
          </p:nvPr>
        </p:nvSpPr>
        <p:spPr>
          <a:xfrm>
            <a:off x="1187450" y="690563"/>
            <a:ext cx="4605338" cy="3454400"/>
          </a:xfrm>
          <a:prstGeom prst="rect">
            <a:avLst/>
          </a:prstGeom>
          <a:ln/>
        </p:spPr>
      </p:sp>
      <p:sp>
        <p:nvSpPr>
          <p:cNvPr id="60419" name="Rectangle 3"/>
          <p:cNvSpPr>
            <a:spLocks noGrp="1" noChangeArrowheads="1"/>
          </p:cNvSpPr>
          <p:nvPr>
            <p:ph type="body" idx="1"/>
          </p:nvPr>
        </p:nvSpPr>
        <p:spPr>
          <a:xfrm>
            <a:off x="698500" y="4375150"/>
            <a:ext cx="5583238" cy="4144963"/>
          </a:xfrm>
          <a:prstGeom prst="rect">
            <a:avLst/>
          </a:prstGeom>
        </p:spPr>
        <p:txBody>
          <a:bodyPr/>
          <a:lstStyle/>
          <a:p>
            <a:r>
              <a:rPr lang="en-US" sz="1000">
                <a:latin typeface="Arial" panose="020B0604020202020204" pitchFamily="34" charset="0"/>
              </a:rPr>
              <a:t>You need to identify the required resources (the input) for each task in your final task list.  </a:t>
            </a:r>
            <a:r>
              <a:rPr lang="en-US" sz="1000" b="1">
                <a:latin typeface="Arial" panose="020B0604020202020204" pitchFamily="34" charset="0"/>
              </a:rPr>
              <a:t>Inputs are the resources such as labor, equipment and material</a:t>
            </a:r>
            <a:r>
              <a:rPr lang="en-US" sz="1000">
                <a:latin typeface="Arial" panose="020B0604020202020204" pitchFamily="34" charset="0"/>
              </a:rPr>
              <a:t> that </a:t>
            </a:r>
          </a:p>
          <a:p>
            <a:r>
              <a:rPr lang="en-US" sz="1000">
                <a:latin typeface="Arial" panose="020B0604020202020204" pitchFamily="34" charset="0"/>
              </a:rPr>
              <a:t>are necessary to perform the task(s).  The identified input will assist you with developing your list of NAFI furnished property and cost estimate.  You will also </a:t>
            </a:r>
          </a:p>
          <a:p>
            <a:r>
              <a:rPr lang="en-US" sz="1000">
                <a:latin typeface="Arial" panose="020B0604020202020204" pitchFamily="34" charset="0"/>
              </a:rPr>
              <a:t>need to identify any NAFI furnished property that is not necessarily associated with a particular task but that will provided as a part of the contract (e.g., office space, </a:t>
            </a:r>
          </a:p>
          <a:p>
            <a:r>
              <a:rPr lang="en-US" sz="1000">
                <a:latin typeface="Arial" panose="020B0604020202020204" pitchFamily="34" charset="0"/>
              </a:rPr>
              <a:t>telephones, etc.).For NAFI furnished property that involves equipment that is being provided to the contractor, you will need to identify the proper nomenclature, quantity, serial number </a:t>
            </a:r>
          </a:p>
          <a:p>
            <a:r>
              <a:rPr lang="en-US" sz="1000">
                <a:latin typeface="Arial" panose="020B0604020202020204" pitchFamily="34" charset="0"/>
              </a:rPr>
              <a:t>and estimated value for each item that will be provided as NAFI furnished property.  In addition, you will need to identify the condition of the property (e.g.,good/ready for </a:t>
            </a:r>
          </a:p>
          <a:p>
            <a:r>
              <a:rPr lang="en-US" sz="1000">
                <a:latin typeface="Arial" panose="020B0604020202020204" pitchFamily="34" charset="0"/>
              </a:rPr>
              <a:t>use, needs repair, etc.), physical location and when the property will be provided to the contractor. </a:t>
            </a:r>
          </a:p>
          <a:p>
            <a:endParaRPr lang="en-US" sz="1000">
              <a:latin typeface="Arial" panose="020B0604020202020204" pitchFamily="34" charset="0"/>
            </a:endParaRPr>
          </a:p>
          <a:p>
            <a:r>
              <a:rPr lang="en-US" sz="1000">
                <a:latin typeface="Arial" panose="020B0604020202020204" pitchFamily="34" charset="0"/>
              </a:rPr>
              <a:t>You will need to identify any restrictions or operating procedures (force protection level, hours of operation )that must be complied with when facilities are provided.  The NAFI furnished property information </a:t>
            </a:r>
          </a:p>
          <a:p>
            <a:r>
              <a:rPr lang="en-US" sz="1000">
                <a:latin typeface="Arial" panose="020B0604020202020204" pitchFamily="34" charset="0"/>
              </a:rPr>
              <a:t>will be included in your acquisition/purchase request package and will be used by your contracting officer to prepare the solicitation.</a:t>
            </a:r>
            <a:endParaRPr lang="en-US" sz="1000"/>
          </a:p>
        </p:txBody>
      </p:sp>
    </p:spTree>
    <p:extLst>
      <p:ext uri="{BB962C8B-B14F-4D97-AF65-F5344CB8AC3E}">
        <p14:creationId xmlns:p14="http://schemas.microsoft.com/office/powerpoint/2010/main" xmlns="" val="1239751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CCEB92D3-FE15-425C-9FDC-12542C6D9F06}" type="slidenum">
              <a:rPr lang="en-US"/>
              <a:pPr/>
              <a:t>47</a:t>
            </a:fld>
            <a:endParaRPr lang="en-US"/>
          </a:p>
        </p:txBody>
      </p:sp>
      <p:sp>
        <p:nvSpPr>
          <p:cNvPr id="62466" name="Rectangle 2"/>
          <p:cNvSpPr>
            <a:spLocks noGrp="1" noRot="1" noChangeAspect="1" noChangeArrowheads="1" noTextEdit="1"/>
          </p:cNvSpPr>
          <p:nvPr>
            <p:ph type="sldImg"/>
          </p:nvPr>
        </p:nvSpPr>
        <p:spPr>
          <a:xfrm>
            <a:off x="1187450" y="690563"/>
            <a:ext cx="4605338" cy="3454400"/>
          </a:xfrm>
          <a:prstGeom prst="rect">
            <a:avLst/>
          </a:prstGeom>
          <a:ln/>
        </p:spPr>
      </p:sp>
      <p:sp>
        <p:nvSpPr>
          <p:cNvPr id="62467" name="Rectangle 3"/>
          <p:cNvSpPr>
            <a:spLocks noGrp="1" noChangeArrowheads="1"/>
          </p:cNvSpPr>
          <p:nvPr>
            <p:ph type="body" idx="1"/>
          </p:nvPr>
        </p:nvSpPr>
        <p:spPr>
          <a:xfrm>
            <a:off x="698500" y="4375150"/>
            <a:ext cx="5583238" cy="4144963"/>
          </a:xfrm>
          <a:prstGeom prst="rect">
            <a:avLst/>
          </a:prstGeom>
        </p:spPr>
        <p:txBody>
          <a:bodyPr/>
          <a:lstStyle/>
          <a:p>
            <a:pPr>
              <a:lnSpc>
                <a:spcPct val="90000"/>
              </a:lnSpc>
            </a:pPr>
            <a:r>
              <a:rPr lang="en-US" sz="1000">
                <a:latin typeface="Arial" panose="020B0604020202020204" pitchFamily="34" charset="0"/>
              </a:rPr>
              <a:t>You need to identify the output for each task in your final task list.  </a:t>
            </a:r>
            <a:r>
              <a:rPr lang="en-US" sz="1000" b="1">
                <a:latin typeface="Arial" panose="020B0604020202020204" pitchFamily="34" charset="0"/>
              </a:rPr>
              <a:t>Outputs are the services (or the results) provided by the contractor and also deliverables such </a:t>
            </a:r>
          </a:p>
          <a:p>
            <a:pPr>
              <a:lnSpc>
                <a:spcPct val="90000"/>
              </a:lnSpc>
            </a:pPr>
            <a:r>
              <a:rPr lang="en-US" sz="1000" b="1">
                <a:latin typeface="Arial" panose="020B0604020202020204" pitchFamily="34" charset="0"/>
              </a:rPr>
              <a:t>as reports, software, designs or hardware.  </a:t>
            </a:r>
            <a:r>
              <a:rPr lang="en-US" sz="1000">
                <a:latin typeface="Arial" panose="020B0604020202020204" pitchFamily="34" charset="0"/>
              </a:rPr>
              <a:t>The identified output will help you develop your SOW, surveillance plan (if appropriate), reporting requirements and </a:t>
            </a:r>
          </a:p>
          <a:p>
            <a:pPr>
              <a:lnSpc>
                <a:spcPct val="90000"/>
              </a:lnSpc>
            </a:pPr>
            <a:r>
              <a:rPr lang="en-US" sz="1000">
                <a:latin typeface="Arial" panose="020B0604020202020204" pitchFamily="34" charset="0"/>
              </a:rPr>
              <a:t>cost estimate.</a:t>
            </a:r>
          </a:p>
          <a:p>
            <a:pPr>
              <a:lnSpc>
                <a:spcPct val="90000"/>
              </a:lnSpc>
            </a:pPr>
            <a:r>
              <a:rPr lang="en-US" sz="1000">
                <a:latin typeface="Arial" panose="020B0604020202020204" pitchFamily="34" charset="0"/>
              </a:rPr>
              <a:t>Remember, the contractor will be responsible for the work (transforming the input into the output).  Therefore, the output, should not, to the maximum extent </a:t>
            </a:r>
          </a:p>
          <a:p>
            <a:pPr>
              <a:lnSpc>
                <a:spcPct val="90000"/>
              </a:lnSpc>
            </a:pPr>
            <a:r>
              <a:rPr lang="en-US" sz="1000">
                <a:latin typeface="Arial" panose="020B0604020202020204" pitchFamily="34" charset="0"/>
              </a:rPr>
              <a:t>practicable, include procedures, methods or processes.  The outputs should identify all deliverables required.  These deliverables should:</a:t>
            </a:r>
          </a:p>
          <a:p>
            <a:pPr>
              <a:lnSpc>
                <a:spcPct val="90000"/>
              </a:lnSpc>
            </a:pPr>
            <a:endParaRPr lang="en-US" sz="1000">
              <a:latin typeface="Arial" panose="020B0604020202020204" pitchFamily="34" charset="0"/>
            </a:endParaRPr>
          </a:p>
          <a:p>
            <a:pPr>
              <a:lnSpc>
                <a:spcPct val="90000"/>
              </a:lnSpc>
            </a:pPr>
            <a:r>
              <a:rPr lang="en-US" sz="1000">
                <a:latin typeface="Arial" panose="020B0604020202020204" pitchFamily="34" charset="0"/>
              </a:rPr>
              <a:t>          1)  Be necessary;</a:t>
            </a:r>
          </a:p>
          <a:p>
            <a:pPr>
              <a:lnSpc>
                <a:spcPct val="90000"/>
              </a:lnSpc>
            </a:pPr>
            <a:r>
              <a:rPr lang="en-US" sz="1000">
                <a:latin typeface="Arial" panose="020B0604020202020204" pitchFamily="34" charset="0"/>
              </a:rPr>
              <a:t>          2)  Meet the minimum needs of the NAFI;</a:t>
            </a:r>
          </a:p>
          <a:p>
            <a:pPr>
              <a:lnSpc>
                <a:spcPct val="90000"/>
              </a:lnSpc>
            </a:pPr>
            <a:r>
              <a:rPr lang="en-US" sz="1000">
                <a:latin typeface="Arial" panose="020B0604020202020204" pitchFamily="34" charset="0"/>
              </a:rPr>
              <a:t>          3)  Be identified in the quantity required; and </a:t>
            </a:r>
          </a:p>
          <a:p>
            <a:pPr>
              <a:lnSpc>
                <a:spcPct val="90000"/>
              </a:lnSpc>
            </a:pPr>
            <a:r>
              <a:rPr lang="en-US" sz="1000">
                <a:latin typeface="Arial" panose="020B0604020202020204" pitchFamily="34" charset="0"/>
              </a:rPr>
              <a:t>          4)  Have delivery schedules specified.</a:t>
            </a:r>
          </a:p>
          <a:p>
            <a:pPr>
              <a:lnSpc>
                <a:spcPct val="90000"/>
              </a:lnSpc>
            </a:pPr>
            <a:endParaRPr lang="en-US" sz="1000">
              <a:latin typeface="Arial" panose="020B0604020202020204" pitchFamily="34" charset="0"/>
            </a:endParaRPr>
          </a:p>
          <a:p>
            <a:pPr>
              <a:lnSpc>
                <a:spcPct val="90000"/>
              </a:lnSpc>
            </a:pPr>
            <a:endParaRPr lang="en-US" sz="1000">
              <a:latin typeface="Arial" panose="020B0604020202020204" pitchFamily="34" charset="0"/>
            </a:endParaRPr>
          </a:p>
          <a:p>
            <a:pPr>
              <a:lnSpc>
                <a:spcPct val="90000"/>
              </a:lnSpc>
            </a:pPr>
            <a:r>
              <a:rPr lang="en-US" sz="1000">
                <a:latin typeface="Arial" panose="020B0604020202020204" pitchFamily="34" charset="0"/>
              </a:rPr>
              <a:t>Reports should be limited to data which are essential to manage and monitor the </a:t>
            </a:r>
          </a:p>
          <a:p>
            <a:pPr>
              <a:lnSpc>
                <a:spcPct val="90000"/>
              </a:lnSpc>
            </a:pPr>
            <a:r>
              <a:rPr lang="en-US" sz="1000">
                <a:latin typeface="Arial" panose="020B0604020202020204" pitchFamily="34" charset="0"/>
              </a:rPr>
              <a:t>contract (e.g., Labor Management Report, Quality Control Report, etc.) or those </a:t>
            </a:r>
          </a:p>
          <a:p>
            <a:pPr>
              <a:lnSpc>
                <a:spcPct val="90000"/>
              </a:lnSpc>
            </a:pPr>
            <a:r>
              <a:rPr lang="en-US" sz="1000">
                <a:latin typeface="Arial" panose="020B0604020202020204" pitchFamily="34" charset="0"/>
              </a:rPr>
              <a:t>which are the purpose of the contractor’s performance (Final Technical Report, </a:t>
            </a:r>
          </a:p>
          <a:p>
            <a:pPr>
              <a:lnSpc>
                <a:spcPct val="90000"/>
              </a:lnSpc>
            </a:pPr>
            <a:r>
              <a:rPr lang="en-US" sz="1000">
                <a:latin typeface="Arial" panose="020B0604020202020204" pitchFamily="34" charset="0"/>
              </a:rPr>
              <a:t>Environmental Impact Statement, Certifications, Permits, etc.).  If you are procuring </a:t>
            </a:r>
          </a:p>
          <a:p>
            <a:pPr>
              <a:lnSpc>
                <a:spcPct val="90000"/>
              </a:lnSpc>
            </a:pPr>
            <a:r>
              <a:rPr lang="en-US" sz="1000">
                <a:latin typeface="Arial" panose="020B0604020202020204" pitchFamily="34" charset="0"/>
              </a:rPr>
              <a:t>commercial services, then required reports should be limited to those normally </a:t>
            </a:r>
          </a:p>
          <a:p>
            <a:pPr>
              <a:lnSpc>
                <a:spcPct val="90000"/>
              </a:lnSpc>
            </a:pPr>
            <a:r>
              <a:rPr lang="en-US" sz="1000">
                <a:latin typeface="Arial" panose="020B0604020202020204" pitchFamily="34" charset="0"/>
              </a:rPr>
              <a:t>required in commercial business.</a:t>
            </a:r>
            <a:endParaRPr lang="en-US" sz="1000" b="1">
              <a:latin typeface="Arial" panose="020B0604020202020204" pitchFamily="34" charset="0"/>
            </a:endParaRPr>
          </a:p>
          <a:p>
            <a:pPr>
              <a:lnSpc>
                <a:spcPct val="90000"/>
              </a:lnSpc>
            </a:pPr>
            <a:endParaRPr lang="en-US" sz="1000"/>
          </a:p>
        </p:txBody>
      </p:sp>
    </p:spTree>
    <p:extLst>
      <p:ext uri="{BB962C8B-B14F-4D97-AF65-F5344CB8AC3E}">
        <p14:creationId xmlns:p14="http://schemas.microsoft.com/office/powerpoint/2010/main" xmlns="" val="15768028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3F69F006-DB43-4F11-B99E-DC0919A141FC}" type="slidenum">
              <a:rPr lang="en-US"/>
              <a:pPr/>
              <a:t>48</a:t>
            </a:fld>
            <a:endParaRPr lang="en-US"/>
          </a:p>
        </p:txBody>
      </p:sp>
      <p:sp>
        <p:nvSpPr>
          <p:cNvPr id="64514" name="Rectangle 2"/>
          <p:cNvSpPr>
            <a:spLocks noGrp="1" noRot="1" noChangeAspect="1" noChangeArrowheads="1" noTextEdit="1"/>
          </p:cNvSpPr>
          <p:nvPr>
            <p:ph type="sldImg"/>
          </p:nvPr>
        </p:nvSpPr>
        <p:spPr>
          <a:xfrm>
            <a:off x="1187450" y="690563"/>
            <a:ext cx="4605338" cy="3454400"/>
          </a:xfrm>
          <a:prstGeom prst="rect">
            <a:avLst/>
          </a:prstGeom>
          <a:ln/>
        </p:spPr>
      </p:sp>
      <p:sp>
        <p:nvSpPr>
          <p:cNvPr id="64515" name="Rectangle 3"/>
          <p:cNvSpPr>
            <a:spLocks noGrp="1" noChangeArrowheads="1"/>
          </p:cNvSpPr>
          <p:nvPr>
            <p:ph type="body" idx="1"/>
          </p:nvPr>
        </p:nvSpPr>
        <p:spPr>
          <a:xfrm>
            <a:off x="698500" y="4375150"/>
            <a:ext cx="5583238" cy="4144963"/>
          </a:xfrm>
          <a:prstGeom prst="rect">
            <a:avLst/>
          </a:prstGeom>
        </p:spPr>
        <p:txBody>
          <a:bodyPr/>
          <a:lstStyle/>
          <a:p>
            <a:r>
              <a:rPr lang="en-US">
                <a:latin typeface="Arial" panose="020B0604020202020204" pitchFamily="34" charset="0"/>
              </a:rPr>
              <a:t>You need to identify how often each output will be furnished.  The frequency of some of the outputs will be easy to count or quantify (monthly reports) while others will not (computer systems contract, respond within 2 hours of notification- you will never know in advance the frequency).  You may use any available historical data plus projected changes to estimate how often the contractor </a:t>
            </a:r>
          </a:p>
          <a:p>
            <a:r>
              <a:rPr lang="en-US">
                <a:latin typeface="Arial" panose="020B0604020202020204" pitchFamily="34" charset="0"/>
              </a:rPr>
              <a:t>will be required to furnish the output.  If this procurement is for commercial services, you will need to consider what the standard practices are in the commercial </a:t>
            </a:r>
          </a:p>
          <a:p>
            <a:r>
              <a:rPr lang="en-US">
                <a:latin typeface="Arial" panose="020B0604020202020204" pitchFamily="34" charset="0"/>
              </a:rPr>
              <a:t>marketplace.  You may have found out how often the outputs are provided in the commercial world while conducting your market research.</a:t>
            </a:r>
          </a:p>
          <a:p>
            <a:endParaRPr lang="en-US">
              <a:latin typeface="Arial" panose="020B0604020202020204" pitchFamily="34" charset="0"/>
            </a:endParaRPr>
          </a:p>
          <a:p>
            <a:r>
              <a:rPr lang="en-US">
                <a:latin typeface="Arial" panose="020B0604020202020204" pitchFamily="34" charset="0"/>
              </a:rPr>
              <a:t>The frequencies of the output will assist you with developing your SOW, method of surveillance, surveillance plan (if appropriate) and cost estimate.  Potential </a:t>
            </a:r>
          </a:p>
          <a:p>
            <a:r>
              <a:rPr lang="en-US">
                <a:latin typeface="Arial" panose="020B0604020202020204" pitchFamily="34" charset="0"/>
              </a:rPr>
              <a:t>contractors will need to know how often the outputs are required so that they can understand the magnitude of the work and can propose a reasonably accurate </a:t>
            </a:r>
          </a:p>
          <a:p>
            <a:r>
              <a:rPr lang="en-US">
                <a:latin typeface="Arial" panose="020B0604020202020204" pitchFamily="34" charset="0"/>
              </a:rPr>
              <a:t>price.</a:t>
            </a:r>
          </a:p>
          <a:p>
            <a:endParaRPr lang="en-US"/>
          </a:p>
        </p:txBody>
      </p:sp>
    </p:spTree>
    <p:extLst>
      <p:ext uri="{BB962C8B-B14F-4D97-AF65-F5344CB8AC3E}">
        <p14:creationId xmlns:p14="http://schemas.microsoft.com/office/powerpoint/2010/main" xmlns="" val="31385295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3C4871FD-9997-47E3-A3C8-192DFF8E0572}" type="slidenum">
              <a:rPr lang="en-US"/>
              <a:pPr/>
              <a:t>49</a:t>
            </a:fld>
            <a:endParaRPr lang="en-US"/>
          </a:p>
        </p:txBody>
      </p:sp>
      <p:sp>
        <p:nvSpPr>
          <p:cNvPr id="66562" name="Rectangle 2"/>
          <p:cNvSpPr>
            <a:spLocks noGrp="1" noRot="1" noChangeAspect="1" noChangeArrowheads="1" noTextEdit="1"/>
          </p:cNvSpPr>
          <p:nvPr>
            <p:ph type="sldImg"/>
          </p:nvPr>
        </p:nvSpPr>
        <p:spPr>
          <a:xfrm>
            <a:off x="1187450" y="690563"/>
            <a:ext cx="4605338" cy="3454400"/>
          </a:xfrm>
          <a:prstGeom prst="rect">
            <a:avLst/>
          </a:prstGeom>
          <a:ln/>
        </p:spPr>
      </p:sp>
      <p:sp>
        <p:nvSpPr>
          <p:cNvPr id="66563" name="Rectangle 3"/>
          <p:cNvSpPr>
            <a:spLocks noGrp="1" noChangeArrowheads="1"/>
          </p:cNvSpPr>
          <p:nvPr>
            <p:ph type="body" idx="1"/>
          </p:nvPr>
        </p:nvSpPr>
        <p:spPr>
          <a:xfrm>
            <a:off x="698500" y="4375150"/>
            <a:ext cx="5583238" cy="4144963"/>
          </a:xfrm>
          <a:prstGeom prst="rect">
            <a:avLst/>
          </a:prstGeom>
        </p:spPr>
        <p:txBody>
          <a:bodyPr/>
          <a:lstStyle/>
          <a:p>
            <a:pPr>
              <a:lnSpc>
                <a:spcPct val="90000"/>
              </a:lnSpc>
            </a:pPr>
            <a:r>
              <a:rPr lang="en-US" sz="1000">
                <a:latin typeface="Arial" panose="020B0604020202020204" pitchFamily="34" charset="0"/>
              </a:rPr>
              <a:t>Performance standards or acceptance criteria may be expressed in terms of quality, quantity, time, appearance, etc. and should include elements such as “what, when, </a:t>
            </a:r>
          </a:p>
          <a:p>
            <a:pPr>
              <a:lnSpc>
                <a:spcPct val="90000"/>
              </a:lnSpc>
            </a:pPr>
            <a:r>
              <a:rPr lang="en-US" sz="1000">
                <a:latin typeface="Arial" panose="020B0604020202020204" pitchFamily="34" charset="0"/>
              </a:rPr>
              <a:t>where, how many and how well.”  These standards do not need to include all of these elements only those that are appropriate to the acquisition.  Performance </a:t>
            </a:r>
          </a:p>
          <a:p>
            <a:pPr>
              <a:lnSpc>
                <a:spcPct val="90000"/>
              </a:lnSpc>
            </a:pPr>
            <a:r>
              <a:rPr lang="en-US" sz="1000">
                <a:latin typeface="Arial" panose="020B0604020202020204" pitchFamily="34" charset="0"/>
              </a:rPr>
              <a:t>standards or acceptance criteria should be:</a:t>
            </a:r>
          </a:p>
          <a:p>
            <a:pPr>
              <a:lnSpc>
                <a:spcPct val="140000"/>
              </a:lnSpc>
            </a:pPr>
            <a:r>
              <a:rPr lang="en-US" sz="1000">
                <a:latin typeface="Arial" panose="020B0604020202020204" pitchFamily="34" charset="0"/>
              </a:rPr>
              <a:t>Necessary</a:t>
            </a:r>
          </a:p>
          <a:p>
            <a:pPr>
              <a:lnSpc>
                <a:spcPct val="90000"/>
              </a:lnSpc>
            </a:pPr>
            <a:r>
              <a:rPr lang="en-US" sz="1000">
                <a:latin typeface="Arial" panose="020B0604020202020204" pitchFamily="34" charset="0"/>
              </a:rPr>
              <a:t>Realistic</a:t>
            </a:r>
          </a:p>
          <a:p>
            <a:pPr>
              <a:lnSpc>
                <a:spcPct val="90000"/>
              </a:lnSpc>
            </a:pPr>
            <a:r>
              <a:rPr lang="en-US" sz="1000">
                <a:latin typeface="Arial" panose="020B0604020202020204" pitchFamily="34" charset="0"/>
              </a:rPr>
              <a:t>Specific and to the greatest extent possible:  verifiable, objective, measurable</a:t>
            </a:r>
          </a:p>
          <a:p>
            <a:pPr>
              <a:lnSpc>
                <a:spcPct val="90000"/>
              </a:lnSpc>
            </a:pPr>
            <a:endParaRPr lang="en-US" sz="1000">
              <a:latin typeface="Arial" panose="020B0604020202020204" pitchFamily="34" charset="0"/>
            </a:endParaRPr>
          </a:p>
          <a:p>
            <a:pPr>
              <a:lnSpc>
                <a:spcPct val="80000"/>
              </a:lnSpc>
            </a:pPr>
            <a:r>
              <a:rPr lang="en-US" sz="1000">
                <a:latin typeface="Arial" panose="020B0604020202020204" pitchFamily="34" charset="0"/>
              </a:rPr>
              <a:t>The use of objective performance standards is emphasized since they are easier to enforce than subjective standards when the contractor’s performance is </a:t>
            </a:r>
          </a:p>
          <a:p>
            <a:pPr>
              <a:lnSpc>
                <a:spcPct val="90000"/>
              </a:lnSpc>
            </a:pPr>
            <a:r>
              <a:rPr lang="en-US" sz="1000">
                <a:latin typeface="Arial" panose="020B0604020202020204" pitchFamily="34" charset="0"/>
              </a:rPr>
              <a:t>unsatisfactory.  Objective standards eliminate personal biases and normally are not subject to different interpretations.Performance standards or acceptance criteria are those performance levels or </a:t>
            </a:r>
          </a:p>
          <a:p>
            <a:pPr>
              <a:lnSpc>
                <a:spcPct val="90000"/>
              </a:lnSpc>
            </a:pPr>
            <a:r>
              <a:rPr lang="en-US" sz="1000">
                <a:latin typeface="Arial" panose="020B0604020202020204" pitchFamily="34" charset="0"/>
              </a:rPr>
              <a:t>criteria that a contractor must meet to be considered acceptable during contract performance.  These standards and criteria identify what the contractor’s </a:t>
            </a:r>
          </a:p>
          <a:p>
            <a:pPr>
              <a:lnSpc>
                <a:spcPct val="90000"/>
              </a:lnSpc>
            </a:pPr>
            <a:r>
              <a:rPr lang="en-US" sz="1000">
                <a:latin typeface="Arial" panose="020B0604020202020204" pitchFamily="34" charset="0"/>
              </a:rPr>
              <a:t>performance or deliverable product will be measured against.  The standards or criteria may be published or recognized industry-wide standards or may be </a:t>
            </a:r>
          </a:p>
          <a:p>
            <a:pPr>
              <a:lnSpc>
                <a:spcPct val="90000"/>
              </a:lnSpc>
            </a:pPr>
            <a:r>
              <a:rPr lang="en-US" sz="1000">
                <a:latin typeface="Arial" panose="020B0604020202020204" pitchFamily="34" charset="0"/>
              </a:rPr>
              <a:t>developed by you and tailored to identify the results needed for your procurement.</a:t>
            </a:r>
          </a:p>
          <a:p>
            <a:pPr>
              <a:lnSpc>
                <a:spcPct val="90000"/>
              </a:lnSpc>
            </a:pPr>
            <a:endParaRPr lang="en-US" sz="1000">
              <a:latin typeface="Arial" panose="020B0604020202020204" pitchFamily="34" charset="0"/>
            </a:endParaRPr>
          </a:p>
          <a:p>
            <a:pPr>
              <a:lnSpc>
                <a:spcPct val="90000"/>
              </a:lnSpc>
            </a:pPr>
            <a:r>
              <a:rPr lang="en-US" sz="1000">
                <a:latin typeface="Arial" panose="020B0604020202020204" pitchFamily="34" charset="0"/>
              </a:rPr>
              <a:t>Selection of performance standards or acceptance criteria is critical because they directly affect the cost of service.  Therefore, you have to consider the potential cost </a:t>
            </a:r>
          </a:p>
          <a:p>
            <a:pPr>
              <a:lnSpc>
                <a:spcPct val="90000"/>
              </a:lnSpc>
            </a:pPr>
            <a:r>
              <a:rPr lang="en-US" sz="1000">
                <a:latin typeface="Arial" panose="020B0604020202020204" pitchFamily="34" charset="0"/>
              </a:rPr>
              <a:t>verses the benefit of the standard or criteria.</a:t>
            </a:r>
            <a:endParaRPr lang="en-US" sz="1000"/>
          </a:p>
        </p:txBody>
      </p:sp>
    </p:spTree>
    <p:extLst>
      <p:ext uri="{BB962C8B-B14F-4D97-AF65-F5344CB8AC3E}">
        <p14:creationId xmlns:p14="http://schemas.microsoft.com/office/powerpoint/2010/main" xmlns="" val="25747680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54463" y="8748713"/>
            <a:ext cx="3024187" cy="460375"/>
          </a:xfrm>
          <a:prstGeom prst="rect">
            <a:avLst/>
          </a:prstGeom>
          <a:ln/>
        </p:spPr>
        <p:txBody>
          <a:bodyPr/>
          <a:lstStyle/>
          <a:p>
            <a:fld id="{02166122-3F43-43AE-BD75-A41711CF3718}" type="slidenum">
              <a:rPr lang="en-US"/>
              <a:pPr/>
              <a:t>50</a:t>
            </a:fld>
            <a:endParaRPr lang="en-US"/>
          </a:p>
        </p:txBody>
      </p:sp>
      <p:sp>
        <p:nvSpPr>
          <p:cNvPr id="68610" name="Rectangle 2"/>
          <p:cNvSpPr>
            <a:spLocks noGrp="1" noRot="1" noChangeAspect="1" noChangeArrowheads="1" noTextEdit="1"/>
          </p:cNvSpPr>
          <p:nvPr>
            <p:ph type="sldImg"/>
          </p:nvPr>
        </p:nvSpPr>
        <p:spPr>
          <a:xfrm>
            <a:off x="1187450" y="690563"/>
            <a:ext cx="4605338" cy="3454400"/>
          </a:xfrm>
          <a:prstGeom prst="rect">
            <a:avLst/>
          </a:prstGeom>
          <a:ln/>
        </p:spPr>
      </p:sp>
      <p:sp>
        <p:nvSpPr>
          <p:cNvPr id="68611" name="Rectangle 3"/>
          <p:cNvSpPr>
            <a:spLocks noGrp="1" noChangeArrowheads="1"/>
          </p:cNvSpPr>
          <p:nvPr>
            <p:ph type="body" idx="1"/>
          </p:nvPr>
        </p:nvSpPr>
        <p:spPr>
          <a:xfrm>
            <a:off x="698500" y="4375150"/>
            <a:ext cx="5583238" cy="4144963"/>
          </a:xfrm>
          <a:prstGeom prst="rect">
            <a:avLst/>
          </a:prstGeom>
        </p:spPr>
        <p:txBody>
          <a:bodyPr/>
          <a:lstStyle/>
          <a:p>
            <a:r>
              <a:rPr lang="en-US">
                <a:latin typeface="Arial" panose="020B0604020202020204" pitchFamily="34" charset="0"/>
              </a:rPr>
              <a:t>Some form of surveillance is necessary to determine the acceptability of the output.  The method and extent of surveillance will depend on what is minimally necessary </a:t>
            </a:r>
          </a:p>
          <a:p>
            <a:r>
              <a:rPr lang="en-US">
                <a:latin typeface="Arial" panose="020B0604020202020204" pitchFamily="34" charset="0"/>
              </a:rPr>
              <a:t>to ensure the contractor complied with the performance standard or met the acceptance criteria.  Careful selection of appropriate surveillance methods enables </a:t>
            </a:r>
          </a:p>
          <a:p>
            <a:r>
              <a:rPr lang="en-US">
                <a:latin typeface="Arial" panose="020B0604020202020204" pitchFamily="34" charset="0"/>
              </a:rPr>
              <a:t>you to determine the amount of resources and associated costs needed to monitor and measure contractor performance.</a:t>
            </a:r>
          </a:p>
          <a:p>
            <a:pPr>
              <a:lnSpc>
                <a:spcPct val="140000"/>
              </a:lnSpc>
            </a:pPr>
            <a:r>
              <a:rPr lang="en-US">
                <a:latin typeface="Arial" panose="020B0604020202020204" pitchFamily="34" charset="0"/>
              </a:rPr>
              <a:t>Surveillance may be accomplished by various methods such as 100 percent inspection; random sampling; periodic inspection; customer complaints; review of </a:t>
            </a:r>
          </a:p>
          <a:p>
            <a:pPr>
              <a:lnSpc>
                <a:spcPct val="120000"/>
              </a:lnSpc>
            </a:pPr>
            <a:r>
              <a:rPr lang="en-US">
                <a:latin typeface="Arial" panose="020B0604020202020204" pitchFamily="34" charset="0"/>
              </a:rPr>
              <a:t>progress/milestones reports (accomplishments or activities completed) interim or final reports; or a comparison of the delivered output to a set of acceptance </a:t>
            </a:r>
          </a:p>
          <a:p>
            <a:pPr>
              <a:lnSpc>
                <a:spcPct val="120000"/>
              </a:lnSpc>
            </a:pPr>
            <a:r>
              <a:rPr lang="en-US">
                <a:latin typeface="Arial" panose="020B0604020202020204" pitchFamily="34" charset="0"/>
              </a:rPr>
              <a:t>criteria.As you develop your final SOW, keep in mind how you might what to monitor and measure performance or deliverables to determine acceptability.</a:t>
            </a:r>
          </a:p>
        </p:txBody>
      </p:sp>
    </p:spTree>
    <p:extLst>
      <p:ext uri="{BB962C8B-B14F-4D97-AF65-F5344CB8AC3E}">
        <p14:creationId xmlns:p14="http://schemas.microsoft.com/office/powerpoint/2010/main" xmlns="" val="2663838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1"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7" name="Freeform 18"/>
            <p:cNvSpPr>
              <a:spLocks/>
            </p:cNvSpPr>
            <p:nvPr/>
          </p:nvSpPr>
          <p:spPr bwMode="auto">
            <a:xfrm>
              <a:off x="35926" y="5135025"/>
              <a:ext cx="9108074" cy="838869"/>
            </a:xfrm>
            <a:custGeom>
              <a:avLst/>
              <a:gdLst>
                <a:gd name="T0" fmla="*/ 0 w 5760"/>
                <a:gd name="T1" fmla="*/ 0 h 528"/>
                <a:gd name="T2" fmla="*/ 5760 w 5760"/>
                <a:gd name="T3" fmla="*/ 0 h 528"/>
                <a:gd name="T4" fmla="*/ 5760 w 5760"/>
                <a:gd name="T5" fmla="*/ 528 h 528"/>
                <a:gd name="T6" fmla="*/ 48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5"/>
            <a:ext cx="7772400" cy="1829761"/>
          </a:xfrm>
        </p:spPr>
        <p:txBody>
          <a:bodyPr anchor="b">
            <a:normAutofit/>
          </a:bodyPr>
          <a:lstStyle>
            <a:lvl1pPr algn="r">
              <a:defRPr sz="3600" b="1">
                <a:solidFill>
                  <a:schemeClr val="tx2"/>
                </a:solidFill>
                <a:effectLst>
                  <a:outerShdw blurRad="31750" dist="25400" dir="5400000" algn="tl" rotWithShape="0">
                    <a:srgbClr val="000000">
                      <a:alpha val="25000"/>
                    </a:srgbClr>
                  </a:outerShdw>
                </a:effectLst>
                <a:latin typeface="Arial" panose="020B0604020202020204" pitchFamily="34" charset="0"/>
                <a:cs typeface="Arial" panose="020B0604020202020204" pitchFamily="34" charset="0"/>
              </a:defRPr>
            </a:lvl1pPr>
            <a:extLst/>
          </a:lstStyle>
          <a:p>
            <a:r>
              <a:rPr lang="en-US" dirty="0" smtClean="0"/>
              <a:t>Click to edit Master title style</a:t>
            </a:r>
            <a:endParaRPr lang="en-US" dirty="0"/>
          </a:p>
        </p:txBody>
      </p:sp>
      <p:sp>
        <p:nvSpPr>
          <p:cNvPr id="17" name="Subtitle 16"/>
          <p:cNvSpPr>
            <a:spLocks noGrp="1"/>
          </p:cNvSpPr>
          <p:nvPr>
            <p:ph type="subTitle" idx="1"/>
          </p:nvPr>
        </p:nvSpPr>
        <p:spPr>
          <a:xfrm>
            <a:off x="685800" y="3611607"/>
            <a:ext cx="7772400" cy="1199704"/>
          </a:xfrm>
        </p:spPr>
        <p:txBody>
          <a:bodyPr lIns="45720" rIns="45720"/>
          <a:lstStyle>
            <a:lvl1pPr marL="0" marR="64006" indent="0" algn="r">
              <a:buNone/>
              <a:defRPr>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4076E367-F0AB-484E-8AEA-8E99604442CC}" type="datetimeFigureOut">
              <a:rPr lang="en-US"/>
              <a:pPr>
                <a:defRPr/>
              </a:pPr>
              <a:t>6/10/2013</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B9C66D2E-BFFC-4879-B4A0-010344108950}" type="slidenum">
              <a:rPr lang="en-US"/>
              <a:pPr/>
              <a:t>‹#›</a:t>
            </a:fld>
            <a:endParaRPr lang="en-US"/>
          </a:p>
        </p:txBody>
      </p:sp>
    </p:spTree>
    <p:extLst>
      <p:ext uri="{BB962C8B-B14F-4D97-AF65-F5344CB8AC3E}">
        <p14:creationId xmlns:p14="http://schemas.microsoft.com/office/powerpoint/2010/main" xmlns="" val="2053773626"/>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rtlCol="0">
            <a:normAutofit/>
          </a:bodyPr>
          <a:lstStyle>
            <a:lvl1pPr>
              <a:defRPr sz="2800" b="1">
                <a:effectLst>
                  <a:outerShdw sx="1000" sy="1000" algn="tl" rotWithShape="0">
                    <a:srgbClr val="000000"/>
                  </a:outerShdw>
                </a:effectLst>
                <a:latin typeface="Arial" panose="020B0604020202020204" pitchFamily="34" charset="0"/>
                <a:cs typeface="Arial" panose="020B0604020202020204" pitchFamily="34" charset="0"/>
              </a:defRPr>
            </a:lvl1pPr>
            <a:extLst/>
          </a:lstStyle>
          <a:p>
            <a:r>
              <a:rPr lang="en-US" dirty="0" smtClean="0"/>
              <a:t>Click to edit Master title style</a:t>
            </a:r>
            <a:endParaRPr lang="en-US" dirty="0"/>
          </a:p>
        </p:txBody>
      </p:sp>
      <p:sp>
        <p:nvSpPr>
          <p:cNvPr id="4" name="Date Placeholder 9"/>
          <p:cNvSpPr>
            <a:spLocks noGrp="1"/>
          </p:cNvSpPr>
          <p:nvPr>
            <p:ph type="dt" sz="half" idx="10"/>
          </p:nvPr>
        </p:nvSpPr>
        <p:spPr/>
        <p:txBody>
          <a:bodyPr/>
          <a:lstStyle>
            <a:lvl1pPr>
              <a:defRPr/>
            </a:lvl1pPr>
          </a:lstStyle>
          <a:p>
            <a:pPr>
              <a:defRPr/>
            </a:pPr>
            <a:fld id="{3C2B6F06-EB04-4AC3-805C-A9B32FCA6A19}"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125E37FD-5CE9-4BC7-8D40-A2C669E0C4D5}" type="slidenum">
              <a:rPr lang="en-US"/>
              <a:pPr/>
              <a:t>‹#›</a:t>
            </a:fld>
            <a:endParaRPr lang="en-US"/>
          </a:p>
        </p:txBody>
      </p:sp>
    </p:spTree>
    <p:extLst>
      <p:ext uri="{BB962C8B-B14F-4D97-AF65-F5344CB8AC3E}">
        <p14:creationId xmlns:p14="http://schemas.microsoft.com/office/powerpoint/2010/main" xmlns="" val="1167540347"/>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5" name="Chevron 4"/>
          <p:cNvSpPr/>
          <p:nvPr/>
        </p:nvSpPr>
        <p:spPr>
          <a:xfrm>
            <a:off x="3449640"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7BF4EA85-93C4-4296-9C40-4ECC605FE617}" type="datetimeFigureOut">
              <a:rPr lang="en-US"/>
              <a:pPr>
                <a:defRPr/>
              </a:pPr>
              <a:t>6/10/2013</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CE1A3F26-127F-49C4-B22B-682AA488AE0C}" type="slidenum">
              <a:rPr lang="en-US"/>
              <a:pPr/>
              <a:t>‹#›</a:t>
            </a:fld>
            <a:endParaRPr lang="en-US"/>
          </a:p>
        </p:txBody>
      </p:sp>
    </p:spTree>
    <p:extLst>
      <p:ext uri="{BB962C8B-B14F-4D97-AF65-F5344CB8AC3E}">
        <p14:creationId xmlns:p14="http://schemas.microsoft.com/office/powerpoint/2010/main" xmlns="" val="1135131434"/>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32"/>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32"/>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24B76BA7-582F-4ABD-B7DA-1E6474B92B74}" type="datetimeFigureOut">
              <a:rPr lang="en-US"/>
              <a:pPr>
                <a:defRPr/>
              </a:pPr>
              <a:t>6/10/2013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DD2AAD9D-785F-45DC-8DBC-B3C01C1802CD}" type="slidenum">
              <a:rPr lang="en-US"/>
              <a:pPr/>
              <a:t>‹#›</a:t>
            </a:fld>
            <a:endParaRPr lang="en-US"/>
          </a:p>
        </p:txBody>
      </p:sp>
    </p:spTree>
    <p:extLst>
      <p:ext uri="{BB962C8B-B14F-4D97-AF65-F5344CB8AC3E}">
        <p14:creationId xmlns:p14="http://schemas.microsoft.com/office/powerpoint/2010/main" xmlns="" val="87224844"/>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8"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8"/>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7" y="1444298"/>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A7015874-A2BD-41C5-9608-B632F3ABD96C}" type="datetimeFigureOut">
              <a:rPr lang="en-US"/>
              <a:pPr>
                <a:defRPr/>
              </a:pPr>
              <a:t>6/10/2013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29745B80-31E4-4419-B7CA-5661E2067791}" type="slidenum">
              <a:rPr lang="en-US"/>
              <a:pPr/>
              <a:t>‹#›</a:t>
            </a:fld>
            <a:endParaRPr lang="en-US"/>
          </a:p>
        </p:txBody>
      </p:sp>
    </p:spTree>
    <p:extLst>
      <p:ext uri="{BB962C8B-B14F-4D97-AF65-F5344CB8AC3E}">
        <p14:creationId xmlns:p14="http://schemas.microsoft.com/office/powerpoint/2010/main" xmlns="" val="3265091711"/>
      </p:ext>
    </p:extLst>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8CD20142-89E2-4A2E-9E70-1ACB573114B0}" type="datetimeFigureOut">
              <a:rPr lang="en-US"/>
              <a:pPr>
                <a:defRPr/>
              </a:pPr>
              <a:t>6/10/2013</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B9B89F1C-ED0D-488D-BD94-1A8C7F2D2235}" type="slidenum">
              <a:rPr lang="en-US"/>
              <a:pPr/>
              <a:t>‹#›</a:t>
            </a:fld>
            <a:endParaRPr lang="en-US"/>
          </a:p>
        </p:txBody>
      </p:sp>
    </p:spTree>
    <p:extLst>
      <p:ext uri="{BB962C8B-B14F-4D97-AF65-F5344CB8AC3E}">
        <p14:creationId xmlns:p14="http://schemas.microsoft.com/office/powerpoint/2010/main" xmlns="" val="4243231057"/>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F3421A49-CC57-484C-95E0-B621B0CD2D61}" type="datetimeFigureOut">
              <a:rPr lang="en-US"/>
              <a:pPr>
                <a:defRPr/>
              </a:pPr>
              <a:t>6/10/2013</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60A2895E-C687-40F6-AF14-8E19DA93FAAA}" type="slidenum">
              <a:rPr lang="en-US"/>
              <a:pPr/>
              <a:t>‹#›</a:t>
            </a:fld>
            <a:endParaRPr lang="en-US"/>
          </a:p>
        </p:txBody>
      </p:sp>
    </p:spTree>
    <p:extLst>
      <p:ext uri="{BB962C8B-B14F-4D97-AF65-F5344CB8AC3E}">
        <p14:creationId xmlns:p14="http://schemas.microsoft.com/office/powerpoint/2010/main" xmlns="" val="4282012638"/>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D5C7BA51-C513-4BA0-AE2D-7BA68864AB0A}" type="datetimeFigureOut">
              <a:rPr lang="en-US"/>
              <a:pPr>
                <a:defRPr/>
              </a:pPr>
              <a:t>6/10/2013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5733BFB4-C569-427C-8574-A003D7B96B81}" type="slidenum">
              <a:rPr lang="en-US"/>
              <a:pPr/>
              <a:t>‹#›</a:t>
            </a:fld>
            <a:endParaRPr lang="en-US"/>
          </a:p>
        </p:txBody>
      </p:sp>
    </p:spTree>
    <p:extLst>
      <p:ext uri="{BB962C8B-B14F-4D97-AF65-F5344CB8AC3E}">
        <p14:creationId xmlns:p14="http://schemas.microsoft.com/office/powerpoint/2010/main" xmlns="" val="966406947"/>
      </p:ext>
    </p:extLst>
  </p:cSld>
  <p:clrMapOvr>
    <a:overrideClrMapping bg1="lt1" tx1="dk1" bg2="lt2" tx2="dk2" accent1="accent1" accent2="accent2" accent3="accent3" accent4="accent4" accent5="accent5" accent6="accent6" hlink="hlink" folHlink="folHlink"/>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500065"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6" name="Freeform 15"/>
          <p:cNvSpPr>
            <a:spLocks/>
          </p:cNvSpPr>
          <p:nvPr/>
        </p:nvSpPr>
        <p:spPr bwMode="auto">
          <a:xfrm>
            <a:off x="485776"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8" name="Straight Connector 7"/>
          <p:cNvCxnSpPr/>
          <p:nvPr/>
        </p:nvCxnSpPr>
        <p:spPr>
          <a:xfrm>
            <a:off x="-9237" y="5787742"/>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7"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10" name="Chevron 9"/>
          <p:cNvSpPr/>
          <p:nvPr/>
        </p:nvSpPr>
        <p:spPr>
          <a:xfrm>
            <a:off x="8477252"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1"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D93373C6-A717-4E62-A3AF-CDC30A50A277}" type="datetimeFigureOut">
              <a:rPr lang="en-US"/>
              <a:pPr>
                <a:defRPr/>
              </a:pPr>
              <a:t>6/10/2013</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lvl1pPr>
          </a:lstStyle>
          <a:p>
            <a:fld id="{8EC386C7-C743-4479-8266-509D6344C4EF}" type="slidenum">
              <a:rPr lang="en-US"/>
              <a:pPr/>
              <a:t>‹#›</a:t>
            </a:fld>
            <a:endParaRPr lang="en-US"/>
          </a:p>
        </p:txBody>
      </p:sp>
    </p:spTree>
    <p:extLst>
      <p:ext uri="{BB962C8B-B14F-4D97-AF65-F5344CB8AC3E}">
        <p14:creationId xmlns:p14="http://schemas.microsoft.com/office/powerpoint/2010/main" xmlns="" val="3969899282"/>
      </p:ext>
    </p:extLst>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33"/>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7C0A51B0-9D04-442B-93CC-3EEA48A141D4}"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3D929629-1FE8-4715-BEC6-E04EF28782E0}" type="slidenum">
              <a:rPr lang="en-US"/>
              <a:pPr/>
              <a:t>‹#›</a:t>
            </a:fld>
            <a:endParaRPr lang="en-US"/>
          </a:p>
        </p:txBody>
      </p:sp>
    </p:spTree>
    <p:extLst>
      <p:ext uri="{BB962C8B-B14F-4D97-AF65-F5344CB8AC3E}">
        <p14:creationId xmlns:p14="http://schemas.microsoft.com/office/powerpoint/2010/main" xmlns="" val="567008121"/>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4"/>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4E30D79B-AA91-47B8-B23C-3D7A57DF71B1}" type="datetimeFigureOut">
              <a:rPr lang="en-US"/>
              <a:pPr>
                <a:defRPr/>
              </a:pPr>
              <a:t>6/10/2013</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B8197C75-5909-42B5-8A70-162BECC6A728}" type="slidenum">
              <a:rPr lang="en-US"/>
              <a:pPr/>
              <a:t>‹#›</a:t>
            </a:fld>
            <a:endParaRPr lang="en-US"/>
          </a:p>
        </p:txBody>
      </p:sp>
    </p:spTree>
    <p:extLst>
      <p:ext uri="{BB962C8B-B14F-4D97-AF65-F5344CB8AC3E}">
        <p14:creationId xmlns:p14="http://schemas.microsoft.com/office/powerpoint/2010/main" xmlns="" val="3576863064"/>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r>
              <a:rPr lang="en-US"/>
              <a:t>25 Sep 2005 M Keeney</a:t>
            </a:r>
          </a:p>
        </p:txBody>
      </p:sp>
      <p:sp>
        <p:nvSpPr>
          <p:cNvPr id="5" name="Footer Placeholder 4"/>
          <p:cNvSpPr>
            <a:spLocks noGrp="1"/>
          </p:cNvSpPr>
          <p:nvPr>
            <p:ph type="ftr" sz="quarter" idx="11"/>
          </p:nvPr>
        </p:nvSpPr>
        <p:spPr>
          <a:xfrm>
            <a:off x="1219200" y="49530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7ADFDCB1-BCB4-4BEA-90F7-061D9FB5DCED}" type="slidenum">
              <a:rPr lang="en-US"/>
              <a:pPr/>
              <a:t>‹#›</a:t>
            </a:fld>
            <a:endParaRPr lang="en-US"/>
          </a:p>
        </p:txBody>
      </p:sp>
    </p:spTree>
    <p:extLst>
      <p:ext uri="{BB962C8B-B14F-4D97-AF65-F5344CB8AC3E}">
        <p14:creationId xmlns:p14="http://schemas.microsoft.com/office/powerpoint/2010/main" xmlns="" val="1633017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xmlns="" val="3147564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2520384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22630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855953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90913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87313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12393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8317243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7997011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132676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811658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xmlns="" val="2595429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5"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a:latin typeface="Arial" charset="0"/>
              <a:cs typeface="Arial" charset="0"/>
            </a:endParaRPr>
          </a:p>
        </p:txBody>
      </p:sp>
      <p:sp>
        <p:nvSpPr>
          <p:cNvPr id="1027" name="Freeform 11"/>
          <p:cNvSpPr>
            <a:spLocks/>
          </p:cNvSpPr>
          <p:nvPr/>
        </p:nvSpPr>
        <p:spPr bwMode="auto">
          <a:xfrm>
            <a:off x="485776" y="5938838"/>
            <a:ext cx="3690938" cy="933450"/>
          </a:xfrm>
          <a:custGeom>
            <a:avLst/>
            <a:gdLst>
              <a:gd name="T0" fmla="*/ 0 w 5591"/>
              <a:gd name="T1" fmla="*/ 0 h 588"/>
              <a:gd name="T2" fmla="*/ 5760 w 5591"/>
              <a:gd name="T3" fmla="*/ 0 h 588"/>
              <a:gd name="T4" fmla="*/ 5760 w 5591"/>
              <a:gd name="T5" fmla="*/ 528 h 588"/>
              <a:gd name="T6" fmla="*/ 4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xmlns=""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cxnSp>
        <p:nvCxnSpPr>
          <p:cNvPr id="15" name="Straight Connector 14"/>
          <p:cNvCxnSpPr/>
          <p:nvPr/>
        </p:nvCxnSpPr>
        <p:spPr>
          <a:xfrm>
            <a:off x="-9237" y="5787742"/>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42"/>
            <a:ext cx="1919288" cy="365125"/>
          </a:xfrm>
          <a:prstGeom prst="rect">
            <a:avLst/>
          </a:prstGeom>
        </p:spPr>
        <p:txBody>
          <a:bodyPr vert="horz" anchor="b"/>
          <a:lstStyle>
            <a:lvl1pPr algn="l" eaLnBrk="1" latinLnBrk="0" hangingPunct="1">
              <a:defRPr kumimoji="0" sz="1000">
                <a:solidFill>
                  <a:schemeClr val="tx1"/>
                </a:solidFill>
                <a:latin typeface="Arial" charset="0"/>
                <a:cs typeface="Arial" charset="0"/>
              </a:defRPr>
            </a:lvl1pPr>
            <a:extLst/>
          </a:lstStyle>
          <a:p>
            <a:pPr>
              <a:defRPr/>
            </a:pPr>
            <a:fld id="{0AEFA75A-1B4E-40F1-B6F5-A3FE51EF290B}" type="datetimeFigureOut">
              <a:rPr lang="en-US"/>
              <a:pPr>
                <a:defRPr/>
              </a:pPr>
              <a:t>6/10/2013</a:t>
            </a:fld>
            <a:endParaRPr lang="en-US"/>
          </a:p>
        </p:txBody>
      </p:sp>
      <p:sp>
        <p:nvSpPr>
          <p:cNvPr id="22" name="Footer Placeholder 21"/>
          <p:cNvSpPr>
            <a:spLocks noGrp="1"/>
          </p:cNvSpPr>
          <p:nvPr>
            <p:ph type="ftr" sz="quarter" idx="3"/>
          </p:nvPr>
        </p:nvSpPr>
        <p:spPr>
          <a:xfrm>
            <a:off x="4379913" y="6408742"/>
            <a:ext cx="2351087" cy="365125"/>
          </a:xfrm>
          <a:prstGeom prst="rect">
            <a:avLst/>
          </a:prstGeom>
        </p:spPr>
        <p:txBody>
          <a:bodyPr vert="horz" anchor="b"/>
          <a:lstStyle>
            <a:lvl1pPr algn="r" eaLnBrk="1" latinLnBrk="0" hangingPunct="1">
              <a:defRPr kumimoji="0" sz="1000">
                <a:solidFill>
                  <a:schemeClr val="tx1"/>
                </a:solidFill>
                <a:latin typeface="Arial" charset="0"/>
                <a:cs typeface="Arial" charset="0"/>
              </a:defRPr>
            </a:lvl1pPr>
            <a:extLst/>
          </a:lstStyle>
          <a:p>
            <a:pPr>
              <a:defRPr/>
            </a:pPr>
            <a:endParaRPr lang="en-US"/>
          </a:p>
        </p:txBody>
      </p:sp>
      <p:sp>
        <p:nvSpPr>
          <p:cNvPr id="18" name="Slide Number Placeholder 17"/>
          <p:cNvSpPr>
            <a:spLocks noGrp="1"/>
          </p:cNvSpPr>
          <p:nvPr>
            <p:ph type="sldNum" sz="quarter" idx="4"/>
          </p:nvPr>
        </p:nvSpPr>
        <p:spPr>
          <a:xfrm>
            <a:off x="8647113" y="6408742"/>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vl1pPr>
          </a:lstStyle>
          <a:p>
            <a:fld id="{A1B62323-B417-4833-8060-07AD48D85C49}"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97" r:id="rId1"/>
    <p:sldLayoutId id="2147483793" r:id="rId2"/>
    <p:sldLayoutId id="2147483798" r:id="rId3"/>
    <p:sldLayoutId id="2147483799" r:id="rId4"/>
    <p:sldLayoutId id="2147483800" r:id="rId5"/>
    <p:sldLayoutId id="2147483801" r:id="rId6"/>
    <p:sldLayoutId id="2147483794" r:id="rId7"/>
    <p:sldLayoutId id="2147483802" r:id="rId8"/>
    <p:sldLayoutId id="2147483803" r:id="rId9"/>
    <p:sldLayoutId id="2147483795" r:id="rId10"/>
    <p:sldLayoutId id="2147483796" r:id="rId11"/>
    <p:sldLayoutId id="2147483828" r:id="rId12"/>
  </p:sldLayoutIdLst>
  <p:transition>
    <p:wipe dir="d"/>
  </p:transition>
  <p:timing>
    <p:tnLst>
      <p:par>
        <p:cTn id="1" dur="indefinite" restart="never" nodeType="tmRoot"/>
      </p:par>
    </p:tnLst>
  </p:timing>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189" algn="l" rtl="0" fontAlgn="base">
        <a:spcBef>
          <a:spcPct val="0"/>
        </a:spcBef>
        <a:spcAft>
          <a:spcPct val="0"/>
        </a:spcAft>
        <a:defRPr sz="4100" b="1">
          <a:solidFill>
            <a:schemeClr val="tx2"/>
          </a:solidFill>
          <a:latin typeface="Lucida Sans Unicode" pitchFamily="34" charset="0"/>
        </a:defRPr>
      </a:lvl6pPr>
      <a:lvl7pPr marL="914377" algn="l" rtl="0" fontAlgn="base">
        <a:spcBef>
          <a:spcPct val="0"/>
        </a:spcBef>
        <a:spcAft>
          <a:spcPct val="0"/>
        </a:spcAft>
        <a:defRPr sz="4100" b="1">
          <a:solidFill>
            <a:schemeClr val="tx2"/>
          </a:solidFill>
          <a:latin typeface="Lucida Sans Unicode" pitchFamily="34" charset="0"/>
        </a:defRPr>
      </a:lvl7pPr>
      <a:lvl8pPr marL="1371566" algn="l" rtl="0" fontAlgn="base">
        <a:spcBef>
          <a:spcPct val="0"/>
        </a:spcBef>
        <a:spcAft>
          <a:spcPct val="0"/>
        </a:spcAft>
        <a:defRPr sz="4100" b="1">
          <a:solidFill>
            <a:schemeClr val="tx2"/>
          </a:solidFill>
          <a:latin typeface="Lucida Sans Unicode" pitchFamily="34" charset="0"/>
        </a:defRPr>
      </a:lvl8pPr>
      <a:lvl9pPr marL="1828754" algn="l" rtl="0" fontAlgn="base">
        <a:spcBef>
          <a:spcPct val="0"/>
        </a:spcBef>
        <a:spcAft>
          <a:spcPct val="0"/>
        </a:spcAft>
        <a:defRPr sz="4100" b="1">
          <a:solidFill>
            <a:schemeClr val="tx2"/>
          </a:solidFill>
          <a:latin typeface="Lucida Sans Unicode" pitchFamily="34" charset="0"/>
        </a:defRPr>
      </a:lvl9pPr>
      <a:extLst/>
    </p:titleStyle>
    <p:bodyStyle>
      <a:lvl1pPr marL="365116" indent="-255582"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698" indent="-228594"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17" indent="-228594" algn="l" rtl="0" eaLnBrk="0" fontAlgn="base" hangingPunct="0">
        <a:spcBef>
          <a:spcPts val="351"/>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2971" indent="-228594" algn="l" rtl="0" eaLnBrk="0" fontAlgn="base" hangingPunct="0">
        <a:spcBef>
          <a:spcPts val="351"/>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566" indent="-228594" algn="l" rtl="0" eaLnBrk="0" fontAlgn="base" hangingPunct="0">
        <a:spcBef>
          <a:spcPts val="351"/>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160" indent="-228594" algn="l" rtl="0" eaLnBrk="1" latinLnBrk="0" hangingPunct="1">
        <a:spcBef>
          <a:spcPts val="351"/>
        </a:spcBef>
        <a:buClr>
          <a:schemeClr val="accent3"/>
        </a:buClr>
        <a:buFont typeface="Wingdings 2"/>
        <a:buChar char=""/>
        <a:defRPr kumimoji="0" sz="1800" kern="1200">
          <a:solidFill>
            <a:schemeClr val="tx1"/>
          </a:solidFill>
          <a:latin typeface="+mn-lt"/>
          <a:ea typeface="+mn-ea"/>
          <a:cs typeface="+mn-cs"/>
        </a:defRPr>
      </a:lvl6pPr>
      <a:lvl7pPr marL="1828754" indent="-228594" algn="l" rtl="0" eaLnBrk="1" latinLnBrk="0" hangingPunct="1">
        <a:spcBef>
          <a:spcPts val="351"/>
        </a:spcBef>
        <a:buClr>
          <a:schemeClr val="accent3"/>
        </a:buClr>
        <a:buFont typeface="Wingdings 2"/>
        <a:buChar char=""/>
        <a:defRPr kumimoji="0" sz="1600" kern="1200">
          <a:solidFill>
            <a:schemeClr val="tx1"/>
          </a:solidFill>
          <a:latin typeface="+mn-lt"/>
          <a:ea typeface="+mn-ea"/>
          <a:cs typeface="+mn-cs"/>
        </a:defRPr>
      </a:lvl7pPr>
      <a:lvl8pPr marL="2057349" indent="-228594" algn="l" rtl="0" eaLnBrk="1" latinLnBrk="0" hangingPunct="1">
        <a:spcBef>
          <a:spcPts val="351"/>
        </a:spcBef>
        <a:buClr>
          <a:schemeClr val="accent3"/>
        </a:buClr>
        <a:buFont typeface="Wingdings 2"/>
        <a:buChar char=""/>
        <a:defRPr kumimoji="0" sz="1600" kern="1200">
          <a:solidFill>
            <a:schemeClr val="tx1"/>
          </a:solidFill>
          <a:latin typeface="+mn-lt"/>
          <a:ea typeface="+mn-ea"/>
          <a:cs typeface="+mn-cs"/>
        </a:defRPr>
      </a:lvl8pPr>
      <a:lvl9pPr marL="2285943" indent="-228594" algn="l" rtl="0" eaLnBrk="1" latinLnBrk="0" hangingPunct="1">
        <a:spcBef>
          <a:spcPts val="351"/>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de-CH"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Tree>
    <p:extLst>
      <p:ext uri="{BB962C8B-B14F-4D97-AF65-F5344CB8AC3E}">
        <p14:creationId xmlns:p14="http://schemas.microsoft.com/office/powerpoint/2010/main" xmlns="" val="216643177"/>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Office_Word_97_-_2003_Document1.doc"/><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xmlns="" val="20782277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Rectangle 3"/>
          <p:cNvSpPr>
            <a:spLocks noGrp="1" noChangeArrowheads="1"/>
          </p:cNvSpPr>
          <p:nvPr>
            <p:ph type="subTitle" idx="1"/>
          </p:nvPr>
        </p:nvSpPr>
        <p:spPr>
          <a:xfrm>
            <a:off x="990600" y="2590800"/>
            <a:ext cx="7772400" cy="1199704"/>
          </a:xfrm>
        </p:spPr>
        <p:txBody>
          <a:bodyPr/>
          <a:lstStyle/>
          <a:p>
            <a:pPr algn="l"/>
            <a:r>
              <a:rPr lang="en-US" sz="2400" b="1" dirty="0">
                <a:solidFill>
                  <a:schemeClr val="tx1"/>
                </a:solidFill>
                <a:latin typeface="Arial" panose="020B0604020202020204" pitchFamily="34" charset="0"/>
                <a:cs typeface="Arial" panose="020B0604020202020204" pitchFamily="34" charset="0"/>
              </a:rPr>
              <a:t>Lesson 10: Managing Project Procurement</a:t>
            </a:r>
            <a:br>
              <a:rPr lang="en-US" sz="2400" b="1"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10A: Examine the Project Procurements Process</a:t>
            </a:r>
            <a:br>
              <a:rPr lang="en-US" sz="2400"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10B: Obtain Responses from Sellers</a:t>
            </a:r>
            <a:br>
              <a:rPr lang="en-US" sz="2400" dirty="0">
                <a:solidFill>
                  <a:schemeClr val="tx1"/>
                </a:solidFill>
                <a:latin typeface="Arial" panose="020B0604020202020204" pitchFamily="34" charset="0"/>
                <a:cs typeface="Arial" panose="020B0604020202020204" pitchFamily="34" charset="0"/>
              </a:rPr>
            </a:br>
            <a:r>
              <a:rPr lang="en-US" sz="2400" dirty="0">
                <a:solidFill>
                  <a:schemeClr val="tx1"/>
                </a:solidFill>
                <a:latin typeface="Arial" panose="020B0604020202020204" pitchFamily="34" charset="0"/>
                <a:cs typeface="Arial" panose="020B0604020202020204" pitchFamily="34" charset="0"/>
              </a:rPr>
              <a:t>Topic 10C: Determine Project Sellers</a:t>
            </a:r>
          </a:p>
          <a:p>
            <a:pPr algn="ctr"/>
            <a:endParaRPr lang="en-US" sz="24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883334557"/>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p:txBody>
          <a:bodyPr/>
          <a:lstStyle/>
          <a:p>
            <a:r>
              <a:rPr lang="en-US" smtClean="0"/>
              <a:t>Learning Objectives</a:t>
            </a:r>
          </a:p>
        </p:txBody>
      </p:sp>
      <p:sp>
        <p:nvSpPr>
          <p:cNvPr id="26626" name="Rectangle 3"/>
          <p:cNvSpPr>
            <a:spLocks noGrp="1" noChangeArrowheads="1"/>
          </p:cNvSpPr>
          <p:nvPr>
            <p:ph idx="1"/>
          </p:nvPr>
        </p:nvSpPr>
        <p:spPr/>
        <p:txBody>
          <a:bodyPr/>
          <a:lstStyle/>
          <a:p>
            <a:r>
              <a:rPr lang="en-US" dirty="0" smtClean="0"/>
              <a:t>To understand the relationship between procurement, purchasing, and supply management</a:t>
            </a:r>
          </a:p>
          <a:p>
            <a:r>
              <a:rPr lang="en-US" dirty="0" smtClean="0"/>
              <a:t>To examine procurement objectives</a:t>
            </a:r>
          </a:p>
          <a:p>
            <a:r>
              <a:rPr lang="en-US" dirty="0" smtClean="0"/>
              <a:t>To learn about supplier selection and evaluation</a:t>
            </a:r>
          </a:p>
          <a:p>
            <a:pPr>
              <a:buFont typeface="Monotype Sorts"/>
              <a:buNone/>
            </a:pPr>
            <a:endParaRPr lang="en-US" dirty="0" smtClean="0"/>
          </a:p>
        </p:txBody>
      </p:sp>
      <p:sp>
        <p:nvSpPr>
          <p:cNvPr id="5" name="Slide Number Placeholder 5"/>
          <p:cNvSpPr>
            <a:spLocks noGrp="1"/>
          </p:cNvSpPr>
          <p:nvPr>
            <p:ph type="sldNum" sz="quarter" idx="11"/>
          </p:nvPr>
        </p:nvSpPr>
        <p:spPr/>
        <p:txBody>
          <a:bodyPr/>
          <a:lstStyle>
            <a:lvl1pPr eaLnBrk="0" hangingPunct="0">
              <a:defRPr sz="2400">
                <a:solidFill>
                  <a:schemeClr val="tx1"/>
                </a:solidFill>
                <a:latin typeface="Times New Roman" panose="02020603050405020304" pitchFamily="18" charset="0"/>
              </a:defRPr>
            </a:lvl1pPr>
            <a:lvl2pPr marL="742932" indent="-285744" eaLnBrk="0" hangingPunct="0">
              <a:defRPr sz="2400">
                <a:solidFill>
                  <a:schemeClr val="tx1"/>
                </a:solidFill>
                <a:latin typeface="Times New Roman" panose="02020603050405020304" pitchFamily="18" charset="0"/>
              </a:defRPr>
            </a:lvl2pPr>
            <a:lvl3pPr marL="1142971" indent="-228594" eaLnBrk="0" hangingPunct="0">
              <a:defRPr sz="2400">
                <a:solidFill>
                  <a:schemeClr val="tx1"/>
                </a:solidFill>
                <a:latin typeface="Times New Roman" panose="02020603050405020304" pitchFamily="18" charset="0"/>
              </a:defRPr>
            </a:lvl3pPr>
            <a:lvl4pPr marL="1600160" indent="-228594" eaLnBrk="0" hangingPunct="0">
              <a:defRPr sz="2400">
                <a:solidFill>
                  <a:schemeClr val="tx1"/>
                </a:solidFill>
                <a:latin typeface="Times New Roman" panose="02020603050405020304" pitchFamily="18" charset="0"/>
              </a:defRPr>
            </a:lvl4pPr>
            <a:lvl5pPr marL="2057349" indent="-228594" eaLnBrk="0" hangingPunct="0">
              <a:defRPr sz="2400">
                <a:solidFill>
                  <a:schemeClr val="tx1"/>
                </a:solidFill>
                <a:latin typeface="Times New Roman" panose="02020603050405020304" pitchFamily="18" charset="0"/>
              </a:defRPr>
            </a:lvl5pPr>
            <a:lvl6pPr marL="2514537" indent="-228594" eaLnBrk="0" fontAlgn="base" hangingPunct="0">
              <a:spcBef>
                <a:spcPct val="0"/>
              </a:spcBef>
              <a:spcAft>
                <a:spcPct val="0"/>
              </a:spcAft>
              <a:defRPr sz="2400">
                <a:solidFill>
                  <a:schemeClr val="tx1"/>
                </a:solidFill>
                <a:latin typeface="Times New Roman" panose="02020603050405020304" pitchFamily="18" charset="0"/>
              </a:defRPr>
            </a:lvl6pPr>
            <a:lvl7pPr marL="2971726" indent="-228594" eaLnBrk="0" fontAlgn="base" hangingPunct="0">
              <a:spcBef>
                <a:spcPct val="0"/>
              </a:spcBef>
              <a:spcAft>
                <a:spcPct val="0"/>
              </a:spcAft>
              <a:defRPr sz="2400">
                <a:solidFill>
                  <a:schemeClr val="tx1"/>
                </a:solidFill>
                <a:latin typeface="Times New Roman" panose="02020603050405020304" pitchFamily="18" charset="0"/>
              </a:defRPr>
            </a:lvl7pPr>
            <a:lvl8pPr marL="3428914" indent="-228594" eaLnBrk="0" fontAlgn="base" hangingPunct="0">
              <a:spcBef>
                <a:spcPct val="0"/>
              </a:spcBef>
              <a:spcAft>
                <a:spcPct val="0"/>
              </a:spcAft>
              <a:defRPr sz="2400">
                <a:solidFill>
                  <a:schemeClr val="tx1"/>
                </a:solidFill>
                <a:latin typeface="Times New Roman" panose="02020603050405020304" pitchFamily="18" charset="0"/>
              </a:defRPr>
            </a:lvl8pPr>
            <a:lvl9pPr marL="3886103" indent="-228594"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a:solidFill>
                  <a:srgbClr val="898989"/>
                </a:solidFill>
              </a:rPr>
              <a:t>6-</a:t>
            </a:r>
            <a:fld id="{7AE8E645-6764-487B-8805-5CCE1FCB6FEC}" type="slidenum">
              <a:rPr lang="en-US" sz="1200">
                <a:solidFill>
                  <a:srgbClr val="898989"/>
                </a:solidFill>
              </a:rPr>
              <a:pPr/>
              <a:t>3</a:t>
            </a:fld>
            <a:endParaRPr lang="en-US" sz="1200">
              <a:solidFill>
                <a:srgbClr val="898989"/>
              </a:solidFill>
            </a:endParaRPr>
          </a:p>
        </p:txBody>
      </p:sp>
    </p:spTree>
    <p:extLst>
      <p:ext uri="{BB962C8B-B14F-4D97-AF65-F5344CB8AC3E}">
        <p14:creationId xmlns:p14="http://schemas.microsoft.com/office/powerpoint/2010/main" xmlns="" val="318068843"/>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lstStyle/>
          <a:p>
            <a:r>
              <a:rPr lang="en-US" smtClean="0"/>
              <a:t>Learning Objectives</a:t>
            </a:r>
          </a:p>
        </p:txBody>
      </p:sp>
      <p:sp>
        <p:nvSpPr>
          <p:cNvPr id="28674" name="Rectangle 3"/>
          <p:cNvSpPr>
            <a:spLocks noGrp="1" noChangeArrowheads="1"/>
          </p:cNvSpPr>
          <p:nvPr>
            <p:ph idx="1"/>
          </p:nvPr>
        </p:nvSpPr>
        <p:spPr>
          <a:xfrm>
            <a:off x="457200" y="1676403"/>
            <a:ext cx="8229600" cy="4411663"/>
          </a:xfrm>
        </p:spPr>
        <p:txBody>
          <a:bodyPr/>
          <a:lstStyle/>
          <a:p>
            <a:r>
              <a:rPr lang="en-US" smtClean="0"/>
              <a:t>To understand quality issues in procurement</a:t>
            </a:r>
          </a:p>
          <a:p>
            <a:r>
              <a:rPr lang="en-US" smtClean="0"/>
              <a:t>To examine global procurement </a:t>
            </a:r>
          </a:p>
          <a:p>
            <a:r>
              <a:rPr lang="en-US" smtClean="0"/>
              <a:t>To learn about investment recovery</a:t>
            </a:r>
          </a:p>
          <a:p>
            <a:r>
              <a:rPr lang="en-US" smtClean="0"/>
              <a:t>To examine socially responsible procurement</a:t>
            </a:r>
          </a:p>
          <a:p>
            <a:pPr>
              <a:buFont typeface="Monotype Sorts"/>
              <a:buNone/>
            </a:pPr>
            <a:endParaRPr lang="en-US" smtClean="0"/>
          </a:p>
        </p:txBody>
      </p:sp>
      <p:sp>
        <p:nvSpPr>
          <p:cNvPr id="5" name="Slide Number Placeholder 5"/>
          <p:cNvSpPr>
            <a:spLocks noGrp="1"/>
          </p:cNvSpPr>
          <p:nvPr>
            <p:ph type="sldNum" sz="quarter" idx="11"/>
          </p:nvPr>
        </p:nvSpPr>
        <p:spPr/>
        <p:txBody>
          <a:bodyPr/>
          <a:lstStyle>
            <a:lvl1pPr eaLnBrk="0" hangingPunct="0">
              <a:defRPr sz="2400">
                <a:solidFill>
                  <a:schemeClr val="tx1"/>
                </a:solidFill>
                <a:latin typeface="Times New Roman" panose="02020603050405020304" pitchFamily="18" charset="0"/>
              </a:defRPr>
            </a:lvl1pPr>
            <a:lvl2pPr marL="742932" indent="-285744" eaLnBrk="0" hangingPunct="0">
              <a:defRPr sz="2400">
                <a:solidFill>
                  <a:schemeClr val="tx1"/>
                </a:solidFill>
                <a:latin typeface="Times New Roman" panose="02020603050405020304" pitchFamily="18" charset="0"/>
              </a:defRPr>
            </a:lvl2pPr>
            <a:lvl3pPr marL="1142971" indent="-228594" eaLnBrk="0" hangingPunct="0">
              <a:defRPr sz="2400">
                <a:solidFill>
                  <a:schemeClr val="tx1"/>
                </a:solidFill>
                <a:latin typeface="Times New Roman" panose="02020603050405020304" pitchFamily="18" charset="0"/>
              </a:defRPr>
            </a:lvl3pPr>
            <a:lvl4pPr marL="1600160" indent="-228594" eaLnBrk="0" hangingPunct="0">
              <a:defRPr sz="2400">
                <a:solidFill>
                  <a:schemeClr val="tx1"/>
                </a:solidFill>
                <a:latin typeface="Times New Roman" panose="02020603050405020304" pitchFamily="18" charset="0"/>
              </a:defRPr>
            </a:lvl4pPr>
            <a:lvl5pPr marL="2057349" indent="-228594" eaLnBrk="0" hangingPunct="0">
              <a:defRPr sz="2400">
                <a:solidFill>
                  <a:schemeClr val="tx1"/>
                </a:solidFill>
                <a:latin typeface="Times New Roman" panose="02020603050405020304" pitchFamily="18" charset="0"/>
              </a:defRPr>
            </a:lvl5pPr>
            <a:lvl6pPr marL="2514537" indent="-228594" eaLnBrk="0" fontAlgn="base" hangingPunct="0">
              <a:spcBef>
                <a:spcPct val="0"/>
              </a:spcBef>
              <a:spcAft>
                <a:spcPct val="0"/>
              </a:spcAft>
              <a:defRPr sz="2400">
                <a:solidFill>
                  <a:schemeClr val="tx1"/>
                </a:solidFill>
                <a:latin typeface="Times New Roman" panose="02020603050405020304" pitchFamily="18" charset="0"/>
              </a:defRPr>
            </a:lvl6pPr>
            <a:lvl7pPr marL="2971726" indent="-228594" eaLnBrk="0" fontAlgn="base" hangingPunct="0">
              <a:spcBef>
                <a:spcPct val="0"/>
              </a:spcBef>
              <a:spcAft>
                <a:spcPct val="0"/>
              </a:spcAft>
              <a:defRPr sz="2400">
                <a:solidFill>
                  <a:schemeClr val="tx1"/>
                </a:solidFill>
                <a:latin typeface="Times New Roman" panose="02020603050405020304" pitchFamily="18" charset="0"/>
              </a:defRPr>
            </a:lvl7pPr>
            <a:lvl8pPr marL="3428914" indent="-228594" eaLnBrk="0" fontAlgn="base" hangingPunct="0">
              <a:spcBef>
                <a:spcPct val="0"/>
              </a:spcBef>
              <a:spcAft>
                <a:spcPct val="0"/>
              </a:spcAft>
              <a:defRPr sz="2400">
                <a:solidFill>
                  <a:schemeClr val="tx1"/>
                </a:solidFill>
                <a:latin typeface="Times New Roman" panose="02020603050405020304" pitchFamily="18" charset="0"/>
              </a:defRPr>
            </a:lvl8pPr>
            <a:lvl9pPr marL="3886103" indent="-228594"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a:solidFill>
                  <a:srgbClr val="898989"/>
                </a:solidFill>
              </a:rPr>
              <a:t>6-</a:t>
            </a:r>
            <a:fld id="{07E6ED2B-BD60-4671-9A1D-E831B7B298A6}" type="slidenum">
              <a:rPr lang="en-US" sz="1200">
                <a:solidFill>
                  <a:srgbClr val="898989"/>
                </a:solidFill>
              </a:rPr>
              <a:pPr/>
              <a:t>4</a:t>
            </a:fld>
            <a:endParaRPr lang="en-US" sz="1200">
              <a:solidFill>
                <a:srgbClr val="898989"/>
              </a:solidFill>
            </a:endParaRPr>
          </a:p>
        </p:txBody>
      </p:sp>
    </p:spTree>
    <p:extLst>
      <p:ext uri="{BB962C8B-B14F-4D97-AF65-F5344CB8AC3E}">
        <p14:creationId xmlns:p14="http://schemas.microsoft.com/office/powerpoint/2010/main" xmlns="" val="153044801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sz="2400" dirty="0">
                <a:solidFill>
                  <a:schemeClr val="bg1"/>
                </a:solidFill>
                <a:effectLst/>
                <a:latin typeface="Arial" panose="020B0604020202020204" pitchFamily="34" charset="0"/>
                <a:cs typeface="Arial" panose="020B0604020202020204" pitchFamily="34" charset="0"/>
              </a:rPr>
              <a:t>Procurement Key Terms</a:t>
            </a:r>
          </a:p>
        </p:txBody>
      </p:sp>
      <p:sp>
        <p:nvSpPr>
          <p:cNvPr id="30722" name="Rectangle 3"/>
          <p:cNvSpPr>
            <a:spLocks noGrp="1" noChangeArrowheads="1"/>
          </p:cNvSpPr>
          <p:nvPr>
            <p:ph sz="half" idx="1"/>
          </p:nvPr>
        </p:nvSpPr>
        <p:spPr>
          <a:xfrm>
            <a:off x="228600" y="1719264"/>
            <a:ext cx="4267200" cy="4411663"/>
          </a:xfrm>
        </p:spPr>
        <p:txBody>
          <a:bodyPr/>
          <a:lstStyle/>
          <a:p>
            <a:r>
              <a:rPr lang="en-US" sz="2400" dirty="0">
                <a:solidFill>
                  <a:schemeClr val="bg1"/>
                </a:solidFill>
                <a:latin typeface="Arial" panose="020B0604020202020204" pitchFamily="34" charset="0"/>
                <a:cs typeface="Arial" panose="020B0604020202020204" pitchFamily="34" charset="0"/>
              </a:rPr>
              <a:t>Bribes</a:t>
            </a:r>
          </a:p>
          <a:p>
            <a:r>
              <a:rPr lang="en-US" sz="2400" dirty="0">
                <a:solidFill>
                  <a:schemeClr val="bg1"/>
                </a:solidFill>
                <a:latin typeface="Arial" panose="020B0604020202020204" pitchFamily="34" charset="0"/>
                <a:cs typeface="Arial" panose="020B0604020202020204" pitchFamily="34" charset="0"/>
              </a:rPr>
              <a:t>Excess (surplus) materials</a:t>
            </a:r>
          </a:p>
          <a:p>
            <a:r>
              <a:rPr lang="en-US" sz="2400" dirty="0">
                <a:solidFill>
                  <a:schemeClr val="bg1"/>
                </a:solidFill>
                <a:latin typeface="Arial" panose="020B0604020202020204" pitchFamily="34" charset="0"/>
                <a:cs typeface="Arial" panose="020B0604020202020204" pitchFamily="34" charset="0"/>
              </a:rPr>
              <a:t>Global procurement (sourcing)</a:t>
            </a:r>
          </a:p>
          <a:p>
            <a:r>
              <a:rPr lang="en-US" sz="2400" dirty="0">
                <a:solidFill>
                  <a:schemeClr val="bg1"/>
                </a:solidFill>
                <a:latin typeface="Arial" panose="020B0604020202020204" pitchFamily="34" charset="0"/>
                <a:cs typeface="Arial" panose="020B0604020202020204" pitchFamily="34" charset="0"/>
              </a:rPr>
              <a:t>Investment recovery</a:t>
            </a:r>
          </a:p>
          <a:p>
            <a:r>
              <a:rPr lang="en-US" sz="2400" dirty="0">
                <a:solidFill>
                  <a:schemeClr val="bg1"/>
                </a:solidFill>
                <a:latin typeface="Arial" panose="020B0604020202020204" pitchFamily="34" charset="0"/>
                <a:cs typeface="Arial" panose="020B0604020202020204" pitchFamily="34" charset="0"/>
              </a:rPr>
              <a:t>ISO 9000</a:t>
            </a:r>
          </a:p>
          <a:p>
            <a:pPr lvl="1">
              <a:buFontTx/>
              <a:buNone/>
            </a:pPr>
            <a:endParaRPr lang="en-US" b="1" dirty="0" smtClean="0">
              <a:solidFill>
                <a:schemeClr val="bg1"/>
              </a:solidFill>
              <a:latin typeface="Arial" panose="020B0604020202020204" pitchFamily="34" charset="0"/>
              <a:cs typeface="Arial" panose="020B0604020202020204" pitchFamily="34" charset="0"/>
            </a:endParaRPr>
          </a:p>
        </p:txBody>
      </p:sp>
      <p:sp>
        <p:nvSpPr>
          <p:cNvPr id="30723" name="Rectangle 4"/>
          <p:cNvSpPr>
            <a:spLocks noGrp="1" noChangeArrowheads="1"/>
          </p:cNvSpPr>
          <p:nvPr>
            <p:ph sz="half" idx="2"/>
          </p:nvPr>
        </p:nvSpPr>
        <p:spPr>
          <a:xfrm>
            <a:off x="4648200" y="1752603"/>
            <a:ext cx="3733800" cy="4411663"/>
          </a:xfrm>
        </p:spPr>
        <p:txBody>
          <a:bodyPr/>
          <a:lstStyle/>
          <a:p>
            <a:r>
              <a:rPr lang="en-US" sz="2400" dirty="0">
                <a:solidFill>
                  <a:schemeClr val="bg1"/>
                </a:solidFill>
                <a:latin typeface="Arial" panose="020B0604020202020204" pitchFamily="34" charset="0"/>
                <a:cs typeface="Arial" panose="020B0604020202020204" pitchFamily="34" charset="0"/>
              </a:rPr>
              <a:t>Kickbacks</a:t>
            </a:r>
          </a:p>
          <a:p>
            <a:r>
              <a:rPr lang="en-US" sz="2400" dirty="0">
                <a:solidFill>
                  <a:schemeClr val="bg1"/>
                </a:solidFill>
                <a:latin typeface="Arial" panose="020B0604020202020204" pitchFamily="34" charset="0"/>
                <a:cs typeface="Arial" panose="020B0604020202020204" pitchFamily="34" charset="0"/>
              </a:rPr>
              <a:t>Lean six sigma</a:t>
            </a:r>
          </a:p>
          <a:p>
            <a:r>
              <a:rPr lang="en-US" sz="2400" dirty="0">
                <a:solidFill>
                  <a:schemeClr val="bg1"/>
                </a:solidFill>
                <a:latin typeface="Arial" panose="020B0604020202020204" pitchFamily="34" charset="0"/>
                <a:cs typeface="Arial" panose="020B0604020202020204" pitchFamily="34" charset="0"/>
              </a:rPr>
              <a:t>Malcolm </a:t>
            </a:r>
            <a:r>
              <a:rPr lang="en-US" sz="2400" dirty="0" err="1">
                <a:solidFill>
                  <a:schemeClr val="bg1"/>
                </a:solidFill>
                <a:latin typeface="Arial" panose="020B0604020202020204" pitchFamily="34" charset="0"/>
                <a:cs typeface="Arial" panose="020B0604020202020204" pitchFamily="34" charset="0"/>
              </a:rPr>
              <a:t>Baldrige</a:t>
            </a:r>
            <a:r>
              <a:rPr lang="en-US" sz="2400" dirty="0">
                <a:solidFill>
                  <a:schemeClr val="bg1"/>
                </a:solidFill>
                <a:latin typeface="Arial" panose="020B0604020202020204" pitchFamily="34" charset="0"/>
                <a:cs typeface="Arial" panose="020B0604020202020204" pitchFamily="34" charset="0"/>
              </a:rPr>
              <a:t> National Quality Award</a:t>
            </a:r>
          </a:p>
          <a:p>
            <a:r>
              <a:rPr lang="en-US" sz="2400" dirty="0">
                <a:solidFill>
                  <a:schemeClr val="bg1"/>
                </a:solidFill>
                <a:latin typeface="Arial" panose="020B0604020202020204" pitchFamily="34" charset="0"/>
                <a:cs typeface="Arial" panose="020B0604020202020204" pitchFamily="34" charset="0"/>
              </a:rPr>
              <a:t>Multiple sourcing</a:t>
            </a:r>
          </a:p>
          <a:p>
            <a:r>
              <a:rPr lang="en-US" sz="2400" dirty="0">
                <a:solidFill>
                  <a:schemeClr val="bg1"/>
                </a:solidFill>
                <a:latin typeface="Arial" panose="020B0604020202020204" pitchFamily="34" charset="0"/>
                <a:cs typeface="Arial" panose="020B0604020202020204" pitchFamily="34" charset="0"/>
              </a:rPr>
              <a:t>Obsolete materials</a:t>
            </a:r>
          </a:p>
        </p:txBody>
      </p:sp>
    </p:spTree>
    <p:extLst>
      <p:ext uri="{BB962C8B-B14F-4D97-AF65-F5344CB8AC3E}">
        <p14:creationId xmlns:p14="http://schemas.microsoft.com/office/powerpoint/2010/main" xmlns="" val="314850597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US" dirty="0" smtClean="0">
                <a:effectLst/>
              </a:rPr>
              <a:t>Procurement</a:t>
            </a:r>
          </a:p>
        </p:txBody>
      </p:sp>
      <p:sp>
        <p:nvSpPr>
          <p:cNvPr id="34818" name="Rectangle 3"/>
          <p:cNvSpPr>
            <a:spLocks noGrp="1" noChangeArrowheads="1"/>
          </p:cNvSpPr>
          <p:nvPr>
            <p:ph idx="1"/>
          </p:nvPr>
        </p:nvSpPr>
        <p:spPr/>
        <p:txBody>
          <a:bodyPr/>
          <a:lstStyle/>
          <a:p>
            <a:pPr algn="just"/>
            <a:r>
              <a:rPr lang="en-US" dirty="0" smtClean="0"/>
              <a:t>Refers to the raw materials, component parts, and supplies bought from outside organizations to support a company’s operations</a:t>
            </a:r>
          </a:p>
          <a:p>
            <a:pPr algn="just"/>
            <a:r>
              <a:rPr lang="en-US" dirty="0" smtClean="0"/>
              <a:t>Procurement costs often range between 60%-80% of an organization’s revenues</a:t>
            </a:r>
            <a:endParaRPr lang="en-US" sz="1100" dirty="0"/>
          </a:p>
        </p:txBody>
      </p:sp>
      <p:sp>
        <p:nvSpPr>
          <p:cNvPr id="5" name="Slide Number Placeholder 5"/>
          <p:cNvSpPr>
            <a:spLocks noGrp="1"/>
          </p:cNvSpPr>
          <p:nvPr>
            <p:ph type="sldNum" sz="quarter" idx="11"/>
          </p:nvPr>
        </p:nvSpPr>
        <p:spPr/>
        <p:txBody>
          <a:bodyPr/>
          <a:lstStyle>
            <a:lvl1pPr eaLnBrk="0" hangingPunct="0">
              <a:defRPr sz="2400">
                <a:solidFill>
                  <a:schemeClr val="tx1"/>
                </a:solidFill>
                <a:latin typeface="Times New Roman" panose="02020603050405020304" pitchFamily="18" charset="0"/>
              </a:defRPr>
            </a:lvl1pPr>
            <a:lvl2pPr marL="742932" indent="-285744" eaLnBrk="0" hangingPunct="0">
              <a:defRPr sz="2400">
                <a:solidFill>
                  <a:schemeClr val="tx1"/>
                </a:solidFill>
                <a:latin typeface="Times New Roman" panose="02020603050405020304" pitchFamily="18" charset="0"/>
              </a:defRPr>
            </a:lvl2pPr>
            <a:lvl3pPr marL="1142971" indent="-228594" eaLnBrk="0" hangingPunct="0">
              <a:defRPr sz="2400">
                <a:solidFill>
                  <a:schemeClr val="tx1"/>
                </a:solidFill>
                <a:latin typeface="Times New Roman" panose="02020603050405020304" pitchFamily="18" charset="0"/>
              </a:defRPr>
            </a:lvl3pPr>
            <a:lvl4pPr marL="1600160" indent="-228594" eaLnBrk="0" hangingPunct="0">
              <a:defRPr sz="2400">
                <a:solidFill>
                  <a:schemeClr val="tx1"/>
                </a:solidFill>
                <a:latin typeface="Times New Roman" panose="02020603050405020304" pitchFamily="18" charset="0"/>
              </a:defRPr>
            </a:lvl4pPr>
            <a:lvl5pPr marL="2057349" indent="-228594" eaLnBrk="0" hangingPunct="0">
              <a:defRPr sz="2400">
                <a:solidFill>
                  <a:schemeClr val="tx1"/>
                </a:solidFill>
                <a:latin typeface="Times New Roman" panose="02020603050405020304" pitchFamily="18" charset="0"/>
              </a:defRPr>
            </a:lvl5pPr>
            <a:lvl6pPr marL="2514537" indent="-228594" eaLnBrk="0" fontAlgn="base" hangingPunct="0">
              <a:spcBef>
                <a:spcPct val="0"/>
              </a:spcBef>
              <a:spcAft>
                <a:spcPct val="0"/>
              </a:spcAft>
              <a:defRPr sz="2400">
                <a:solidFill>
                  <a:schemeClr val="tx1"/>
                </a:solidFill>
                <a:latin typeface="Times New Roman" panose="02020603050405020304" pitchFamily="18" charset="0"/>
              </a:defRPr>
            </a:lvl6pPr>
            <a:lvl7pPr marL="2971726" indent="-228594" eaLnBrk="0" fontAlgn="base" hangingPunct="0">
              <a:spcBef>
                <a:spcPct val="0"/>
              </a:spcBef>
              <a:spcAft>
                <a:spcPct val="0"/>
              </a:spcAft>
              <a:defRPr sz="2400">
                <a:solidFill>
                  <a:schemeClr val="tx1"/>
                </a:solidFill>
                <a:latin typeface="Times New Roman" panose="02020603050405020304" pitchFamily="18" charset="0"/>
              </a:defRPr>
            </a:lvl7pPr>
            <a:lvl8pPr marL="3428914" indent="-228594" eaLnBrk="0" fontAlgn="base" hangingPunct="0">
              <a:spcBef>
                <a:spcPct val="0"/>
              </a:spcBef>
              <a:spcAft>
                <a:spcPct val="0"/>
              </a:spcAft>
              <a:defRPr sz="2400">
                <a:solidFill>
                  <a:schemeClr val="tx1"/>
                </a:solidFill>
                <a:latin typeface="Times New Roman" panose="02020603050405020304" pitchFamily="18" charset="0"/>
              </a:defRPr>
            </a:lvl8pPr>
            <a:lvl9pPr marL="3886103" indent="-228594" eaLnBrk="0" fontAlgn="base" hangingPunct="0">
              <a:spcBef>
                <a:spcPct val="0"/>
              </a:spcBef>
              <a:spcAft>
                <a:spcPct val="0"/>
              </a:spcAft>
              <a:defRPr sz="2400">
                <a:solidFill>
                  <a:schemeClr val="tx1"/>
                </a:solidFill>
                <a:latin typeface="Times New Roman" panose="02020603050405020304" pitchFamily="18" charset="0"/>
              </a:defRPr>
            </a:lvl9pPr>
          </a:lstStyle>
          <a:p>
            <a:r>
              <a:rPr lang="en-US" sz="1200">
                <a:solidFill>
                  <a:srgbClr val="898989"/>
                </a:solidFill>
              </a:rPr>
              <a:t>6-</a:t>
            </a:r>
            <a:fld id="{F7AFA2BE-6A43-480E-8501-AB262F50FB4F}" type="slidenum">
              <a:rPr lang="en-US" sz="1200">
                <a:solidFill>
                  <a:srgbClr val="898989"/>
                </a:solidFill>
              </a:rPr>
              <a:pPr/>
              <a:t>6</a:t>
            </a:fld>
            <a:endParaRPr lang="en-US" sz="1200">
              <a:solidFill>
                <a:srgbClr val="898989"/>
              </a:solidFill>
            </a:endParaRPr>
          </a:p>
        </p:txBody>
      </p:sp>
    </p:spTree>
    <p:extLst>
      <p:ext uri="{BB962C8B-B14F-4D97-AF65-F5344CB8AC3E}">
        <p14:creationId xmlns:p14="http://schemas.microsoft.com/office/powerpoint/2010/main" xmlns="" val="148495830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p:txBody>
          <a:bodyPr/>
          <a:lstStyle/>
          <a:p>
            <a:r>
              <a:rPr lang="en-US" dirty="0" smtClean="0">
                <a:effectLst/>
              </a:rPr>
              <a:t>Procurement Objectives</a:t>
            </a:r>
          </a:p>
        </p:txBody>
      </p:sp>
      <p:sp>
        <p:nvSpPr>
          <p:cNvPr id="36866" name="Rectangle 3"/>
          <p:cNvSpPr>
            <a:spLocks noGrp="1" noChangeArrowheads="1"/>
          </p:cNvSpPr>
          <p:nvPr>
            <p:ph idx="1"/>
          </p:nvPr>
        </p:nvSpPr>
        <p:spPr/>
        <p:txBody>
          <a:bodyPr/>
          <a:lstStyle/>
          <a:p>
            <a:pPr algn="just"/>
            <a:r>
              <a:rPr lang="en-US" dirty="0" smtClean="0"/>
              <a:t>Supporting organizational goals and objectives</a:t>
            </a:r>
          </a:p>
          <a:p>
            <a:pPr algn="just"/>
            <a:r>
              <a:rPr lang="en-US" dirty="0" smtClean="0"/>
              <a:t>Managing the purchasing process effectively and efficiently</a:t>
            </a:r>
          </a:p>
          <a:p>
            <a:pPr algn="just"/>
            <a:r>
              <a:rPr lang="en-US" dirty="0" smtClean="0"/>
              <a:t>Managing the supply base</a:t>
            </a:r>
          </a:p>
          <a:p>
            <a:pPr algn="just"/>
            <a:r>
              <a:rPr lang="en-US" dirty="0" smtClean="0"/>
              <a:t>Developing strong relationships with other functional groups</a:t>
            </a:r>
          </a:p>
          <a:p>
            <a:pPr algn="just"/>
            <a:r>
              <a:rPr lang="en-US" dirty="0" smtClean="0"/>
              <a:t>Supporting operational requirements</a:t>
            </a:r>
          </a:p>
        </p:txBody>
      </p:sp>
    </p:spTree>
    <p:extLst>
      <p:ext uri="{BB962C8B-B14F-4D97-AF65-F5344CB8AC3E}">
        <p14:creationId xmlns:p14="http://schemas.microsoft.com/office/powerpoint/2010/main" xmlns="" val="218673139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p:txBody>
          <a:bodyPr/>
          <a:lstStyle/>
          <a:p>
            <a:r>
              <a:rPr lang="en-US" dirty="0" smtClean="0">
                <a:solidFill>
                  <a:schemeClr val="tx1"/>
                </a:solidFill>
                <a:effectLst/>
              </a:rPr>
              <a:t>Supplier Selection and Evaluation</a:t>
            </a:r>
          </a:p>
        </p:txBody>
      </p:sp>
      <p:sp>
        <p:nvSpPr>
          <p:cNvPr id="38914" name="Rectangle 3"/>
          <p:cNvSpPr>
            <a:spLocks noGrp="1" noChangeArrowheads="1"/>
          </p:cNvSpPr>
          <p:nvPr>
            <p:ph idx="1"/>
          </p:nvPr>
        </p:nvSpPr>
        <p:spPr/>
        <p:txBody>
          <a:bodyPr/>
          <a:lstStyle/>
          <a:p>
            <a:pPr algn="just"/>
            <a:r>
              <a:rPr lang="en-US" smtClean="0"/>
              <a:t>One of procurement’s most important responsibilities</a:t>
            </a:r>
          </a:p>
          <a:p>
            <a:pPr algn="just"/>
            <a:r>
              <a:rPr lang="en-US" smtClean="0"/>
              <a:t>Involves stating an organization’s needs and determining how well various potential suppliers can fulfill these needs</a:t>
            </a:r>
          </a:p>
        </p:txBody>
      </p:sp>
    </p:spTree>
    <p:extLst>
      <p:ext uri="{BB962C8B-B14F-4D97-AF65-F5344CB8AC3E}">
        <p14:creationId xmlns:p14="http://schemas.microsoft.com/office/powerpoint/2010/main" xmlns="" val="109914183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p:cNvSpPr>
            <a:spLocks noGrp="1" noChangeArrowheads="1"/>
          </p:cNvSpPr>
          <p:nvPr>
            <p:ph type="title"/>
          </p:nvPr>
        </p:nvSpPr>
        <p:spPr>
          <a:xfrm>
            <a:off x="381000" y="228600"/>
            <a:ext cx="8382000" cy="838200"/>
          </a:xfrm>
        </p:spPr>
        <p:txBody>
          <a:bodyPr/>
          <a:lstStyle/>
          <a:p>
            <a:r>
              <a:rPr lang="en-US" dirty="0">
                <a:solidFill>
                  <a:schemeClr val="tx1"/>
                </a:solidFill>
                <a:effectLst/>
              </a:rPr>
              <a:t>Planning Contracting</a:t>
            </a:r>
          </a:p>
        </p:txBody>
      </p:sp>
      <p:sp>
        <p:nvSpPr>
          <p:cNvPr id="347139" name="Rectangle 3"/>
          <p:cNvSpPr>
            <a:spLocks noGrp="1" noChangeArrowheads="1"/>
          </p:cNvSpPr>
          <p:nvPr>
            <p:ph type="body" idx="1"/>
          </p:nvPr>
        </p:nvSpPr>
        <p:spPr>
          <a:xfrm>
            <a:off x="152400" y="1219203"/>
            <a:ext cx="8839200" cy="5554663"/>
          </a:xfrm>
        </p:spPr>
        <p:txBody>
          <a:bodyPr/>
          <a:lstStyle/>
          <a:p>
            <a:pPr marL="457189" indent="-457189" algn="just"/>
            <a:r>
              <a:rPr lang="en-US" dirty="0"/>
              <a:t>Involves preparing several documents needed for potential sellers to prepare their responses and determining the evaluation criteria for the contract award.</a:t>
            </a:r>
          </a:p>
          <a:p>
            <a:pPr marL="1027088" lvl="1" indent="-455602" algn="just"/>
            <a:r>
              <a:rPr lang="en-US" b="1" dirty="0"/>
              <a:t>Request for Proposals</a:t>
            </a:r>
            <a:r>
              <a:rPr lang="en-US" dirty="0"/>
              <a:t>: Used to solicit proposals from prospective sellers.</a:t>
            </a:r>
          </a:p>
          <a:p>
            <a:pPr marL="1369979" lvl="2" algn="just"/>
            <a:r>
              <a:rPr lang="en-US" dirty="0"/>
              <a:t>A </a:t>
            </a:r>
            <a:r>
              <a:rPr lang="en-US" b="1" dirty="0"/>
              <a:t>proposal</a:t>
            </a:r>
            <a:r>
              <a:rPr lang="en-US" dirty="0"/>
              <a:t> is a document prepared by a seller when there are different approaches for meeting buyer needs. </a:t>
            </a:r>
          </a:p>
          <a:p>
            <a:pPr marL="1027088" lvl="1" indent="-455602" algn="just"/>
            <a:r>
              <a:rPr lang="en-US" b="1" dirty="0"/>
              <a:t>Requests for Quotes</a:t>
            </a:r>
            <a:r>
              <a:rPr lang="en-US" dirty="0"/>
              <a:t>: Used to solicit quotes or bids from prospective suppliers.</a:t>
            </a:r>
          </a:p>
          <a:p>
            <a:pPr marL="1369979" lvl="2" algn="just"/>
            <a:r>
              <a:rPr lang="en-US" dirty="0"/>
              <a:t>A</a:t>
            </a:r>
            <a:r>
              <a:rPr lang="en-US" b="1" dirty="0"/>
              <a:t> bid</a:t>
            </a:r>
            <a:r>
              <a:rPr lang="en-US" dirty="0"/>
              <a:t>, also called a tender or quote (short for quotation), is a document prepared by sellers providing pricing for standard items that have been clearly defined by the buyer. </a:t>
            </a:r>
          </a:p>
        </p:txBody>
      </p:sp>
    </p:spTree>
    <p:extLst>
      <p:ext uri="{BB962C8B-B14F-4D97-AF65-F5344CB8AC3E}">
        <p14:creationId xmlns:p14="http://schemas.microsoft.com/office/powerpoint/2010/main" xmlns="" val="3425974529"/>
      </p:ext>
    </p:extLst>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A51EFFC5-01AA-4927-9037-1AB483296716}" type="slidenum">
              <a:rPr lang="en-US"/>
              <a:pPr/>
              <a:t>10</a:t>
            </a:fld>
            <a:endParaRPr lang="en-US"/>
          </a:p>
        </p:txBody>
      </p:sp>
      <p:sp>
        <p:nvSpPr>
          <p:cNvPr id="5" name="Footer Placeholder 3"/>
          <p:cNvSpPr>
            <a:spLocks noGrp="1"/>
          </p:cNvSpPr>
          <p:nvPr>
            <p:ph type="ftr" sz="quarter" idx="11"/>
          </p:nvPr>
        </p:nvSpPr>
        <p:spPr/>
        <p:txBody>
          <a:bodyPr/>
          <a:lstStyle/>
          <a:p>
            <a:r>
              <a:rPr lang="en-US"/>
              <a:t>Information Technology Project Management, Fourth Edition</a:t>
            </a:r>
          </a:p>
        </p:txBody>
      </p:sp>
      <p:sp>
        <p:nvSpPr>
          <p:cNvPr id="348162" name="Rectangle 2"/>
          <p:cNvSpPr>
            <a:spLocks noGrp="1" noChangeArrowheads="1"/>
          </p:cNvSpPr>
          <p:nvPr>
            <p:ph type="title"/>
          </p:nvPr>
        </p:nvSpPr>
        <p:spPr/>
        <p:txBody>
          <a:bodyPr>
            <a:noAutofit/>
          </a:bodyPr>
          <a:lstStyle/>
          <a:p>
            <a:r>
              <a:rPr lang="en-US" sz="2800" dirty="0">
                <a:solidFill>
                  <a:schemeClr val="bg1"/>
                </a:solidFill>
                <a:effectLst/>
                <a:latin typeface="Arial" panose="020B0604020202020204" pitchFamily="34" charset="0"/>
                <a:cs typeface="Arial" panose="020B0604020202020204" pitchFamily="34" charset="0"/>
              </a:rPr>
              <a:t>Figure 12-3. Request for Proposal (RFP) Template</a:t>
            </a:r>
          </a:p>
        </p:txBody>
      </p:sp>
      <p:graphicFrame>
        <p:nvGraphicFramePr>
          <p:cNvPr id="348163" name="Object 3"/>
          <p:cNvGraphicFramePr>
            <a:graphicFrameLocks noChangeAspect="1"/>
          </p:cNvGraphicFramePr>
          <p:nvPr/>
        </p:nvGraphicFramePr>
        <p:xfrm>
          <a:off x="533400" y="1803400"/>
          <a:ext cx="8153400" cy="4368800"/>
        </p:xfrm>
        <a:graphic>
          <a:graphicData uri="http://schemas.openxmlformats.org/presentationml/2006/ole">
            <p:oleObj spid="_x0000_s66564" name="Document" r:id="rId3" imgW="5486400" imgH="2941320" progId="Word.Document.8">
              <p:embed/>
            </p:oleObj>
          </a:graphicData>
        </a:graphic>
      </p:graphicFrame>
    </p:spTree>
    <p:extLst>
      <p:ext uri="{BB962C8B-B14F-4D97-AF65-F5344CB8AC3E}">
        <p14:creationId xmlns:p14="http://schemas.microsoft.com/office/powerpoint/2010/main" xmlns="" val="2918262410"/>
      </p:ext>
    </p:extLst>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ChangeArrowheads="1"/>
          </p:cNvSpPr>
          <p:nvPr>
            <p:ph type="title"/>
          </p:nvPr>
        </p:nvSpPr>
        <p:spPr/>
        <p:txBody>
          <a:bodyPr/>
          <a:lstStyle/>
          <a:p>
            <a:r>
              <a:rPr lang="en-US" dirty="0">
                <a:solidFill>
                  <a:schemeClr val="tx1"/>
                </a:solidFill>
                <a:effectLst/>
              </a:rPr>
              <a:t>Evaluation Criteria</a:t>
            </a:r>
          </a:p>
        </p:txBody>
      </p:sp>
      <p:sp>
        <p:nvSpPr>
          <p:cNvPr id="380931" name="Rectangle 3"/>
          <p:cNvSpPr>
            <a:spLocks noGrp="1" noChangeArrowheads="1"/>
          </p:cNvSpPr>
          <p:nvPr>
            <p:ph type="body" idx="1"/>
          </p:nvPr>
        </p:nvSpPr>
        <p:spPr/>
        <p:txBody>
          <a:bodyPr/>
          <a:lstStyle/>
          <a:p>
            <a:pPr algn="just">
              <a:spcBef>
                <a:spcPct val="100000"/>
              </a:spcBef>
            </a:pPr>
            <a:r>
              <a:rPr lang="en-US" dirty="0"/>
              <a:t>It’s important to prepare some form of evaluation criteria, preferably before issuing a formal RFP or RFQ.</a:t>
            </a:r>
          </a:p>
          <a:p>
            <a:pPr algn="just">
              <a:spcBef>
                <a:spcPct val="100000"/>
              </a:spcBef>
            </a:pPr>
            <a:r>
              <a:rPr lang="en-US" dirty="0"/>
              <a:t>Beware of proposals that look good on paper; be sure to evaluate factors, such as past performance and management approach.</a:t>
            </a:r>
          </a:p>
          <a:p>
            <a:pPr algn="just">
              <a:spcBef>
                <a:spcPct val="100000"/>
              </a:spcBef>
            </a:pPr>
            <a:r>
              <a:rPr lang="en-US" dirty="0"/>
              <a:t>Can require a technical presentation as part of a proposal.</a:t>
            </a:r>
          </a:p>
        </p:txBody>
      </p:sp>
    </p:spTree>
    <p:extLst>
      <p:ext uri="{BB962C8B-B14F-4D97-AF65-F5344CB8AC3E}">
        <p14:creationId xmlns:p14="http://schemas.microsoft.com/office/powerpoint/2010/main" xmlns="" val="2300571177"/>
      </p:ext>
    </p:extLst>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lstStyle/>
          <a:p>
            <a:r>
              <a:rPr lang="en-US" dirty="0">
                <a:solidFill>
                  <a:schemeClr val="tx1"/>
                </a:solidFill>
                <a:effectLst/>
              </a:rPr>
              <a:t>Requesting Seller Responses</a:t>
            </a:r>
          </a:p>
        </p:txBody>
      </p:sp>
      <p:sp>
        <p:nvSpPr>
          <p:cNvPr id="349187" name="Rectangle 3"/>
          <p:cNvSpPr>
            <a:spLocks noGrp="1" noChangeArrowheads="1"/>
          </p:cNvSpPr>
          <p:nvPr>
            <p:ph type="body" idx="1"/>
          </p:nvPr>
        </p:nvSpPr>
        <p:spPr>
          <a:xfrm>
            <a:off x="381001" y="1600200"/>
            <a:ext cx="8186739" cy="4267200"/>
          </a:xfrm>
        </p:spPr>
        <p:txBody>
          <a:bodyPr/>
          <a:lstStyle/>
          <a:p>
            <a:pPr marL="457189" indent="-457189"/>
            <a:r>
              <a:rPr lang="en-US" dirty="0"/>
              <a:t>Deciding whom to ask to do the work, sending appropriate documentation to potential sellers, and obtaining proposals or bids.</a:t>
            </a:r>
          </a:p>
          <a:p>
            <a:pPr marL="457189" indent="-457189"/>
            <a:r>
              <a:rPr lang="en-US" dirty="0"/>
              <a:t>Organizations can advertise to procure goods and services in several ways:</a:t>
            </a:r>
          </a:p>
          <a:p>
            <a:pPr marL="1027088" lvl="1" indent="-455602"/>
            <a:r>
              <a:rPr lang="en-US" dirty="0"/>
              <a:t>Approaching the preferred vendor.</a:t>
            </a:r>
          </a:p>
          <a:p>
            <a:pPr marL="1027088" lvl="1" indent="-455602"/>
            <a:r>
              <a:rPr lang="en-US" dirty="0"/>
              <a:t>Approaching several potential vendors.</a:t>
            </a:r>
          </a:p>
          <a:p>
            <a:pPr marL="1027088" lvl="1" indent="-455602"/>
            <a:r>
              <a:rPr lang="en-US" dirty="0"/>
              <a:t>Advertising to anyone interested.</a:t>
            </a:r>
          </a:p>
          <a:p>
            <a:pPr marL="457189" indent="-457189"/>
            <a:r>
              <a:rPr lang="en-US" dirty="0"/>
              <a:t>A bidders’ conference can help clarify the buyer’s expectations.</a:t>
            </a:r>
          </a:p>
          <a:p>
            <a:pPr marL="457189" indent="-457189">
              <a:lnSpc>
                <a:spcPct val="90000"/>
              </a:lnSpc>
              <a:buNone/>
            </a:pPr>
            <a:endParaRPr lang="en-US" dirty="0"/>
          </a:p>
        </p:txBody>
      </p:sp>
    </p:spTree>
    <p:extLst>
      <p:ext uri="{BB962C8B-B14F-4D97-AF65-F5344CB8AC3E}">
        <p14:creationId xmlns:p14="http://schemas.microsoft.com/office/powerpoint/2010/main" xmlns="" val="3467699555"/>
      </p:ext>
    </p:extLst>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en-US" dirty="0">
                <a:solidFill>
                  <a:schemeClr val="tx1"/>
                </a:solidFill>
                <a:effectLst/>
              </a:rPr>
              <a:t>Selecting Sellers</a:t>
            </a:r>
          </a:p>
        </p:txBody>
      </p:sp>
      <p:sp>
        <p:nvSpPr>
          <p:cNvPr id="381955" name="Rectangle 3"/>
          <p:cNvSpPr>
            <a:spLocks noGrp="1" noChangeArrowheads="1"/>
          </p:cNvSpPr>
          <p:nvPr>
            <p:ph type="body" idx="1"/>
          </p:nvPr>
        </p:nvSpPr>
        <p:spPr/>
        <p:txBody>
          <a:bodyPr/>
          <a:lstStyle/>
          <a:p>
            <a:pPr algn="just">
              <a:spcBef>
                <a:spcPct val="100000"/>
              </a:spcBef>
            </a:pPr>
            <a:r>
              <a:rPr lang="en-US" dirty="0"/>
              <a:t>Also called source selection.</a:t>
            </a:r>
          </a:p>
          <a:p>
            <a:pPr algn="just">
              <a:spcBef>
                <a:spcPct val="100000"/>
              </a:spcBef>
            </a:pPr>
            <a:r>
              <a:rPr lang="en-US" dirty="0"/>
              <a:t>Involves:</a:t>
            </a:r>
          </a:p>
          <a:p>
            <a:pPr lvl="1" algn="just">
              <a:spcBef>
                <a:spcPct val="100000"/>
              </a:spcBef>
            </a:pPr>
            <a:r>
              <a:rPr lang="en-US" dirty="0"/>
              <a:t>Evaluating proposals or bids from sellers.</a:t>
            </a:r>
          </a:p>
          <a:p>
            <a:pPr lvl="1" algn="just">
              <a:spcBef>
                <a:spcPct val="100000"/>
              </a:spcBef>
            </a:pPr>
            <a:r>
              <a:rPr lang="en-US" dirty="0"/>
              <a:t>Choosing the best one.</a:t>
            </a:r>
          </a:p>
          <a:p>
            <a:pPr lvl="1" algn="just">
              <a:spcBef>
                <a:spcPct val="100000"/>
              </a:spcBef>
            </a:pPr>
            <a:r>
              <a:rPr lang="en-US" dirty="0"/>
              <a:t>Negotiating the contract.</a:t>
            </a:r>
          </a:p>
          <a:p>
            <a:pPr lvl="1" algn="just">
              <a:spcBef>
                <a:spcPct val="100000"/>
              </a:spcBef>
            </a:pPr>
            <a:r>
              <a:rPr lang="en-US" dirty="0"/>
              <a:t>Awarding the contract.</a:t>
            </a:r>
          </a:p>
        </p:txBody>
      </p:sp>
    </p:spTree>
    <p:extLst>
      <p:ext uri="{BB962C8B-B14F-4D97-AF65-F5344CB8AC3E}">
        <p14:creationId xmlns:p14="http://schemas.microsoft.com/office/powerpoint/2010/main" xmlns="" val="2506970480"/>
      </p:ext>
    </p:extLst>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5E772653-5DC2-48CA-9AB9-8AB660CB95A2}" type="slidenum">
              <a:rPr lang="en-US"/>
              <a:pPr/>
              <a:t>14</a:t>
            </a:fld>
            <a:endParaRPr lang="en-US"/>
          </a:p>
        </p:txBody>
      </p:sp>
      <p:sp>
        <p:nvSpPr>
          <p:cNvPr id="5" name="Footer Placeholder 3"/>
          <p:cNvSpPr>
            <a:spLocks noGrp="1"/>
          </p:cNvSpPr>
          <p:nvPr>
            <p:ph type="ftr" sz="quarter" idx="11"/>
          </p:nvPr>
        </p:nvSpPr>
        <p:spPr/>
        <p:txBody>
          <a:bodyPr/>
          <a:lstStyle/>
          <a:p>
            <a:r>
              <a:rPr lang="en-US"/>
              <a:t>Information Technology Project Management, Fourth Edition</a:t>
            </a:r>
          </a:p>
        </p:txBody>
      </p:sp>
      <p:sp>
        <p:nvSpPr>
          <p:cNvPr id="351234" name="Rectangle 2"/>
          <p:cNvSpPr>
            <a:spLocks noGrp="1" noChangeArrowheads="1"/>
          </p:cNvSpPr>
          <p:nvPr>
            <p:ph type="title"/>
          </p:nvPr>
        </p:nvSpPr>
        <p:spPr/>
        <p:txBody>
          <a:bodyPr>
            <a:noAutofit/>
          </a:bodyPr>
          <a:lstStyle/>
          <a:p>
            <a:r>
              <a:rPr lang="en-US" sz="2800" dirty="0">
                <a:solidFill>
                  <a:schemeClr val="bg1"/>
                </a:solidFill>
                <a:effectLst/>
                <a:latin typeface="Arial" panose="020B0604020202020204" pitchFamily="34" charset="0"/>
                <a:cs typeface="Arial" panose="020B0604020202020204" pitchFamily="34" charset="0"/>
              </a:rPr>
              <a:t>Figure 12-4. Sample Proposal Evaluation Sheet</a:t>
            </a:r>
          </a:p>
        </p:txBody>
      </p:sp>
      <p:pic>
        <p:nvPicPr>
          <p:cNvPr id="351235"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752603"/>
            <a:ext cx="8305800" cy="3819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49451113"/>
      </p:ext>
    </p:extLst>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lstStyle/>
          <a:p>
            <a:r>
              <a:rPr lang="en-US" dirty="0">
                <a:solidFill>
                  <a:schemeClr val="tx1"/>
                </a:solidFill>
                <a:effectLst/>
              </a:rPr>
              <a:t>Seller Selection Process</a:t>
            </a:r>
          </a:p>
        </p:txBody>
      </p:sp>
      <p:sp>
        <p:nvSpPr>
          <p:cNvPr id="382979" name="Rectangle 3"/>
          <p:cNvSpPr>
            <a:spLocks noGrp="1" noChangeArrowheads="1"/>
          </p:cNvSpPr>
          <p:nvPr>
            <p:ph type="body" idx="1"/>
          </p:nvPr>
        </p:nvSpPr>
        <p:spPr/>
        <p:txBody>
          <a:bodyPr/>
          <a:lstStyle/>
          <a:p>
            <a:pPr algn="just">
              <a:spcBef>
                <a:spcPct val="100000"/>
              </a:spcBef>
            </a:pPr>
            <a:r>
              <a:rPr lang="en-US" dirty="0"/>
              <a:t>Organizations often do an initial evaluation of all proposals and bids and then develop a short list of potential sellers for further evaluation.</a:t>
            </a:r>
          </a:p>
          <a:p>
            <a:pPr algn="just">
              <a:spcBef>
                <a:spcPct val="100000"/>
              </a:spcBef>
            </a:pPr>
            <a:r>
              <a:rPr lang="en-US" dirty="0"/>
              <a:t>Sellers on the short list often prepare a best and final offer (BAFO).</a:t>
            </a:r>
          </a:p>
          <a:p>
            <a:pPr algn="just">
              <a:spcBef>
                <a:spcPct val="100000"/>
              </a:spcBef>
            </a:pPr>
            <a:r>
              <a:rPr lang="en-US" dirty="0"/>
              <a:t>Final output is a contract signed by the buyer and the selected seller. </a:t>
            </a:r>
          </a:p>
        </p:txBody>
      </p:sp>
    </p:spTree>
    <p:extLst>
      <p:ext uri="{BB962C8B-B14F-4D97-AF65-F5344CB8AC3E}">
        <p14:creationId xmlns:p14="http://schemas.microsoft.com/office/powerpoint/2010/main" xmlns="" val="200321219"/>
      </p:ext>
    </p:extLst>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4" name="Rectangle 4"/>
          <p:cNvSpPr>
            <a:spLocks noGrp="1" noChangeArrowheads="1"/>
          </p:cNvSpPr>
          <p:nvPr>
            <p:ph type="title"/>
          </p:nvPr>
        </p:nvSpPr>
        <p:spPr/>
        <p:txBody>
          <a:bodyPr/>
          <a:lstStyle/>
          <a:p>
            <a:r>
              <a:rPr lang="en-US" dirty="0">
                <a:solidFill>
                  <a:schemeClr val="tx1"/>
                </a:solidFill>
                <a:effectLst/>
              </a:rPr>
              <a:t>Media Snapshot</a:t>
            </a:r>
          </a:p>
        </p:txBody>
      </p:sp>
      <p:sp>
        <p:nvSpPr>
          <p:cNvPr id="384005" name="Rectangle 5"/>
          <p:cNvSpPr>
            <a:spLocks noGrp="1" noChangeArrowheads="1"/>
          </p:cNvSpPr>
          <p:nvPr>
            <p:ph type="body" idx="1"/>
          </p:nvPr>
        </p:nvSpPr>
        <p:spPr>
          <a:xfrm>
            <a:off x="381000" y="1524000"/>
            <a:ext cx="8458200" cy="4876800"/>
          </a:xfrm>
        </p:spPr>
        <p:txBody>
          <a:bodyPr/>
          <a:lstStyle/>
          <a:p>
            <a:pPr algn="just">
              <a:spcBef>
                <a:spcPct val="60000"/>
              </a:spcBef>
            </a:pPr>
            <a:r>
              <a:rPr lang="en-US" dirty="0"/>
              <a:t>Many organizations realize that selecting appropriate sellers can often provide a win-win situation.</a:t>
            </a:r>
          </a:p>
          <a:p>
            <a:pPr algn="just">
              <a:spcBef>
                <a:spcPct val="60000"/>
              </a:spcBef>
            </a:pPr>
            <a:r>
              <a:rPr lang="en-US" dirty="0"/>
              <a:t>Several companies, including those owned by famous celebrities, work closely with outside sources to help both parties come out ahead.</a:t>
            </a:r>
          </a:p>
          <a:p>
            <a:pPr algn="just">
              <a:spcBef>
                <a:spcPct val="60000"/>
              </a:spcBef>
            </a:pPr>
            <a:r>
              <a:rPr lang="en-US" dirty="0"/>
              <a:t>For example, Oprah Winfrey celebrated the premiere of her show’s nineteenth season by giving each of her 276 audience members a new car that was donated by Pontiac.</a:t>
            </a:r>
          </a:p>
        </p:txBody>
      </p:sp>
    </p:spTree>
    <p:extLst>
      <p:ext uri="{BB962C8B-B14F-4D97-AF65-F5344CB8AC3E}">
        <p14:creationId xmlns:p14="http://schemas.microsoft.com/office/powerpoint/2010/main" xmlns="" val="3280555197"/>
      </p:ext>
    </p:extLst>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p:cNvSpPr>
            <a:spLocks noGrp="1" noChangeArrowheads="1"/>
          </p:cNvSpPr>
          <p:nvPr>
            <p:ph type="title"/>
          </p:nvPr>
        </p:nvSpPr>
        <p:spPr>
          <a:xfrm>
            <a:off x="381000" y="228603"/>
            <a:ext cx="8382000" cy="696913"/>
          </a:xfrm>
        </p:spPr>
        <p:txBody>
          <a:bodyPr/>
          <a:lstStyle/>
          <a:p>
            <a:r>
              <a:rPr lang="en-US" dirty="0">
                <a:solidFill>
                  <a:schemeClr val="tx1"/>
                </a:solidFill>
                <a:effectLst/>
              </a:rPr>
              <a:t>Administering the Contract</a:t>
            </a:r>
          </a:p>
        </p:txBody>
      </p:sp>
      <p:sp>
        <p:nvSpPr>
          <p:cNvPr id="354307" name="Rectangle 3"/>
          <p:cNvSpPr>
            <a:spLocks noGrp="1" noChangeArrowheads="1"/>
          </p:cNvSpPr>
          <p:nvPr>
            <p:ph type="body" idx="1"/>
          </p:nvPr>
        </p:nvSpPr>
        <p:spPr>
          <a:xfrm>
            <a:off x="228600" y="1295402"/>
            <a:ext cx="8763000" cy="4638675"/>
          </a:xfrm>
        </p:spPr>
        <p:txBody>
          <a:bodyPr/>
          <a:lstStyle/>
          <a:p>
            <a:pPr marL="457189" indent="-457189" algn="just">
              <a:spcBef>
                <a:spcPct val="100000"/>
              </a:spcBef>
            </a:pPr>
            <a:r>
              <a:rPr lang="en-US" dirty="0"/>
              <a:t>Ensures that the seller’s performance meets contractual requirements.</a:t>
            </a:r>
          </a:p>
          <a:p>
            <a:pPr marL="457189" indent="-457189" algn="just">
              <a:spcBef>
                <a:spcPct val="100000"/>
              </a:spcBef>
            </a:pPr>
            <a:r>
              <a:rPr lang="en-US" dirty="0"/>
              <a:t>Contracts are legal relationships, so it is important that legal and contracting professionals be involved in writing and administering contracts.</a:t>
            </a:r>
          </a:p>
          <a:p>
            <a:pPr marL="457189" indent="-457189" algn="just">
              <a:spcBef>
                <a:spcPct val="100000"/>
              </a:spcBef>
            </a:pPr>
            <a:r>
              <a:rPr lang="en-US" dirty="0"/>
              <a:t>Many project managers ignore contractual issues, which can result in serious problems.</a:t>
            </a:r>
          </a:p>
        </p:txBody>
      </p:sp>
    </p:spTree>
    <p:extLst>
      <p:ext uri="{BB962C8B-B14F-4D97-AF65-F5344CB8AC3E}">
        <p14:creationId xmlns:p14="http://schemas.microsoft.com/office/powerpoint/2010/main" xmlns="" val="1977686767"/>
      </p:ext>
    </p:extLst>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a:xfrm>
            <a:off x="381000" y="471489"/>
            <a:ext cx="8382000" cy="785812"/>
          </a:xfrm>
        </p:spPr>
        <p:txBody>
          <a:bodyPr/>
          <a:lstStyle/>
          <a:p>
            <a:pPr algn="just"/>
            <a:r>
              <a:rPr lang="en-US" dirty="0">
                <a:solidFill>
                  <a:schemeClr val="tx1"/>
                </a:solidFill>
                <a:effectLst/>
              </a:rPr>
              <a:t>Suggestions for Change Control in Contracts</a:t>
            </a:r>
            <a:endParaRPr lang="en-US" sz="6000" dirty="0">
              <a:solidFill>
                <a:schemeClr val="tx1"/>
              </a:solidFill>
              <a:effectLst/>
            </a:endParaRPr>
          </a:p>
        </p:txBody>
      </p:sp>
      <p:sp>
        <p:nvSpPr>
          <p:cNvPr id="355331" name="Rectangle 3"/>
          <p:cNvSpPr>
            <a:spLocks noGrp="1" noChangeArrowheads="1"/>
          </p:cNvSpPr>
          <p:nvPr>
            <p:ph type="body" idx="1"/>
          </p:nvPr>
        </p:nvSpPr>
        <p:spPr>
          <a:xfrm>
            <a:off x="381000" y="1685928"/>
            <a:ext cx="8382000" cy="4791075"/>
          </a:xfrm>
        </p:spPr>
        <p:txBody>
          <a:bodyPr/>
          <a:lstStyle/>
          <a:p>
            <a:pPr marL="457189" indent="-457189" algn="just">
              <a:spcBef>
                <a:spcPct val="100000"/>
              </a:spcBef>
            </a:pPr>
            <a:r>
              <a:rPr lang="en-US" dirty="0"/>
              <a:t>Changes to any part of the project need to be reviewed, approved, and documented by the same people in the same way that the original part of the plan was approved.</a:t>
            </a:r>
          </a:p>
          <a:p>
            <a:pPr marL="457189" indent="-457189" algn="just">
              <a:spcBef>
                <a:spcPct val="100000"/>
              </a:spcBef>
            </a:pPr>
            <a:r>
              <a:rPr lang="en-US" dirty="0"/>
              <a:t>Evaluation of any change should include an impact analysis. How will the change affect the scope, time, cost, and quality of the goods or services being provided? </a:t>
            </a:r>
          </a:p>
          <a:p>
            <a:pPr marL="457189" indent="-457189" algn="just">
              <a:spcBef>
                <a:spcPct val="100000"/>
              </a:spcBef>
            </a:pPr>
            <a:r>
              <a:rPr lang="en-US" dirty="0"/>
              <a:t>Changes must be documented in writing. Project team members should also document all important meetings and telephone phone calls.</a:t>
            </a:r>
          </a:p>
          <a:p>
            <a:pPr marL="457189" indent="-457189" algn="just">
              <a:lnSpc>
                <a:spcPct val="90000"/>
              </a:lnSpc>
            </a:pPr>
            <a:endParaRPr lang="en-US" dirty="0"/>
          </a:p>
        </p:txBody>
      </p:sp>
    </p:spTree>
    <p:extLst>
      <p:ext uri="{BB962C8B-B14F-4D97-AF65-F5344CB8AC3E}">
        <p14:creationId xmlns:p14="http://schemas.microsoft.com/office/powerpoint/2010/main" xmlns="" val="4134206213"/>
      </p:ext>
    </p:extLst>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p:cNvSpPr>
            <a:spLocks noGrp="1" noChangeArrowheads="1"/>
          </p:cNvSpPr>
          <p:nvPr>
            <p:ph type="title"/>
          </p:nvPr>
        </p:nvSpPr>
        <p:spPr/>
        <p:txBody>
          <a:bodyPr/>
          <a:lstStyle/>
          <a:p>
            <a:r>
              <a:rPr lang="en-US" dirty="0">
                <a:solidFill>
                  <a:schemeClr val="tx1"/>
                </a:solidFill>
                <a:effectLst/>
              </a:rPr>
              <a:t>Suggestions for Change Control in Contracts (cont’d)</a:t>
            </a:r>
          </a:p>
        </p:txBody>
      </p:sp>
      <p:sp>
        <p:nvSpPr>
          <p:cNvPr id="387075" name="Rectangle 3"/>
          <p:cNvSpPr>
            <a:spLocks noGrp="1" noChangeArrowheads="1"/>
          </p:cNvSpPr>
          <p:nvPr>
            <p:ph type="body" idx="1"/>
          </p:nvPr>
        </p:nvSpPr>
        <p:spPr>
          <a:xfrm>
            <a:off x="381000" y="1676400"/>
            <a:ext cx="8458200" cy="4572000"/>
          </a:xfrm>
        </p:spPr>
        <p:txBody>
          <a:bodyPr/>
          <a:lstStyle/>
          <a:p>
            <a:pPr algn="just">
              <a:spcBef>
                <a:spcPct val="100000"/>
              </a:spcBef>
            </a:pPr>
            <a:r>
              <a:rPr lang="en-US" dirty="0"/>
              <a:t>Project managers and teams should stay closely involved to make sure the new system will meet business needs and work in an operational environment.</a:t>
            </a:r>
          </a:p>
          <a:p>
            <a:pPr algn="just">
              <a:spcBef>
                <a:spcPct val="100000"/>
              </a:spcBef>
            </a:pPr>
            <a:r>
              <a:rPr lang="en-US" dirty="0"/>
              <a:t>Have backup plans.</a:t>
            </a:r>
          </a:p>
          <a:p>
            <a:pPr algn="just">
              <a:spcBef>
                <a:spcPct val="100000"/>
              </a:spcBef>
            </a:pPr>
            <a:r>
              <a:rPr lang="en-US" dirty="0"/>
              <a:t>Use tools and techniques, such as a contract change control system, buyer-conducted performance reviews, inspections and audits, and so on.</a:t>
            </a:r>
          </a:p>
          <a:p>
            <a:pPr algn="just"/>
            <a:endParaRPr lang="en-US" dirty="0"/>
          </a:p>
        </p:txBody>
      </p:sp>
    </p:spTree>
    <p:extLst>
      <p:ext uri="{BB962C8B-B14F-4D97-AF65-F5344CB8AC3E}">
        <p14:creationId xmlns:p14="http://schemas.microsoft.com/office/powerpoint/2010/main" xmlns="" val="1543958270"/>
      </p:ext>
    </p:extLst>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r>
              <a:rPr lang="en-US" dirty="0">
                <a:solidFill>
                  <a:schemeClr val="tx1"/>
                </a:solidFill>
                <a:effectLst/>
              </a:rPr>
              <a:t>Closing the Contract</a:t>
            </a:r>
          </a:p>
        </p:txBody>
      </p:sp>
      <p:sp>
        <p:nvSpPr>
          <p:cNvPr id="356355" name="Rectangle 3"/>
          <p:cNvSpPr>
            <a:spLocks noGrp="1" noChangeArrowheads="1"/>
          </p:cNvSpPr>
          <p:nvPr>
            <p:ph type="body" idx="1"/>
          </p:nvPr>
        </p:nvSpPr>
        <p:spPr>
          <a:xfrm>
            <a:off x="381000" y="1371600"/>
            <a:ext cx="8458200" cy="4572000"/>
          </a:xfrm>
        </p:spPr>
        <p:txBody>
          <a:bodyPr/>
          <a:lstStyle/>
          <a:p>
            <a:pPr algn="just">
              <a:spcBef>
                <a:spcPct val="50000"/>
              </a:spcBef>
            </a:pPr>
            <a:r>
              <a:rPr lang="en-US" dirty="0"/>
              <a:t>Involves completing and settling contracts and resolving any open items.</a:t>
            </a:r>
          </a:p>
          <a:p>
            <a:pPr algn="just">
              <a:spcBef>
                <a:spcPct val="50000"/>
              </a:spcBef>
            </a:pPr>
            <a:r>
              <a:rPr lang="en-US" dirty="0"/>
              <a:t>The project team should:</a:t>
            </a:r>
          </a:p>
          <a:p>
            <a:pPr lvl="1" algn="just">
              <a:spcBef>
                <a:spcPct val="50000"/>
              </a:spcBef>
            </a:pPr>
            <a:r>
              <a:rPr lang="en-US" dirty="0"/>
              <a:t>Determine if all work was completed correctly and satisfactorily.</a:t>
            </a:r>
          </a:p>
          <a:p>
            <a:pPr lvl="1" algn="just">
              <a:spcBef>
                <a:spcPct val="50000"/>
              </a:spcBef>
            </a:pPr>
            <a:r>
              <a:rPr lang="en-US" dirty="0"/>
              <a:t>Update records to reflect final results.</a:t>
            </a:r>
          </a:p>
          <a:p>
            <a:pPr lvl="1" algn="just">
              <a:spcBef>
                <a:spcPct val="50000"/>
              </a:spcBef>
            </a:pPr>
            <a:r>
              <a:rPr lang="en-US" dirty="0"/>
              <a:t>Archive information for future use.</a:t>
            </a:r>
          </a:p>
          <a:p>
            <a:pPr algn="just">
              <a:spcBef>
                <a:spcPct val="50000"/>
              </a:spcBef>
            </a:pPr>
            <a:r>
              <a:rPr lang="en-US" dirty="0"/>
              <a:t>The contract itself should include requirements for formal acceptance and closure.</a:t>
            </a:r>
          </a:p>
        </p:txBody>
      </p:sp>
    </p:spTree>
    <p:extLst>
      <p:ext uri="{BB962C8B-B14F-4D97-AF65-F5344CB8AC3E}">
        <p14:creationId xmlns:p14="http://schemas.microsoft.com/office/powerpoint/2010/main" xmlns="" val="2259216310"/>
      </p:ext>
    </p:extLst>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349DAA1-DFD3-4576-AC9F-5A3E8A63BE2A}" type="slidenum">
              <a:rPr lang="en-US"/>
              <a:pPr/>
              <a:t>21</a:t>
            </a:fld>
            <a:endParaRPr lang="en-US"/>
          </a:p>
        </p:txBody>
      </p:sp>
      <p:sp>
        <p:nvSpPr>
          <p:cNvPr id="388098" name="Rectangle 2"/>
          <p:cNvSpPr>
            <a:spLocks noGrp="1" noChangeArrowheads="1"/>
          </p:cNvSpPr>
          <p:nvPr>
            <p:ph type="title"/>
          </p:nvPr>
        </p:nvSpPr>
        <p:spPr/>
        <p:txBody>
          <a:bodyPr>
            <a:normAutofit/>
          </a:bodyPr>
          <a:lstStyle/>
          <a:p>
            <a:r>
              <a:rPr lang="en-US" dirty="0">
                <a:solidFill>
                  <a:schemeClr val="tx1"/>
                </a:solidFill>
                <a:effectLst/>
              </a:rPr>
              <a:t>Tools to Assist in Contract Closure</a:t>
            </a:r>
          </a:p>
        </p:txBody>
      </p:sp>
      <p:sp>
        <p:nvSpPr>
          <p:cNvPr id="388099" name="Rectangle 3"/>
          <p:cNvSpPr>
            <a:spLocks noGrp="1" noChangeArrowheads="1"/>
          </p:cNvSpPr>
          <p:nvPr>
            <p:ph type="body" idx="1"/>
          </p:nvPr>
        </p:nvSpPr>
        <p:spPr/>
        <p:txBody>
          <a:bodyPr/>
          <a:lstStyle/>
          <a:p>
            <a:pPr algn="just">
              <a:spcBef>
                <a:spcPct val="100000"/>
              </a:spcBef>
            </a:pPr>
            <a:r>
              <a:rPr lang="en-US" dirty="0"/>
              <a:t>Procurement audits identify lessons learned in the procurement process.</a:t>
            </a:r>
          </a:p>
          <a:p>
            <a:pPr algn="just">
              <a:spcBef>
                <a:spcPct val="100000"/>
              </a:spcBef>
            </a:pPr>
            <a:r>
              <a:rPr lang="en-US" dirty="0"/>
              <a:t>A records management system provides the ability to easily organize, find, and archive procurement-related documents. </a:t>
            </a:r>
          </a:p>
        </p:txBody>
      </p:sp>
    </p:spTree>
    <p:extLst>
      <p:ext uri="{BB962C8B-B14F-4D97-AF65-F5344CB8AC3E}">
        <p14:creationId xmlns:p14="http://schemas.microsoft.com/office/powerpoint/2010/main" xmlns="" val="4271661283"/>
      </p:ext>
    </p:extLst>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p:cNvSpPr>
            <a:spLocks noGrp="1" noChangeArrowheads="1"/>
          </p:cNvSpPr>
          <p:nvPr>
            <p:ph type="title"/>
          </p:nvPr>
        </p:nvSpPr>
        <p:spPr>
          <a:xfrm>
            <a:off x="381000" y="554039"/>
            <a:ext cx="8382000" cy="520700"/>
          </a:xfrm>
        </p:spPr>
        <p:txBody>
          <a:bodyPr>
            <a:noAutofit/>
          </a:bodyPr>
          <a:lstStyle/>
          <a:p>
            <a:r>
              <a:rPr lang="en-US" dirty="0">
                <a:solidFill>
                  <a:schemeClr val="tx1"/>
                </a:solidFill>
                <a:effectLst/>
              </a:rPr>
              <a:t>Using Software to Assist in Project Procurement Management</a:t>
            </a:r>
          </a:p>
        </p:txBody>
      </p:sp>
      <p:sp>
        <p:nvSpPr>
          <p:cNvPr id="357379" name="Rectangle 3"/>
          <p:cNvSpPr>
            <a:spLocks noGrp="1" noChangeArrowheads="1"/>
          </p:cNvSpPr>
          <p:nvPr>
            <p:ph type="body" idx="1"/>
          </p:nvPr>
        </p:nvSpPr>
        <p:spPr>
          <a:xfrm>
            <a:off x="271466" y="1295400"/>
            <a:ext cx="8491537" cy="5105400"/>
          </a:xfrm>
        </p:spPr>
        <p:txBody>
          <a:bodyPr/>
          <a:lstStyle/>
          <a:p>
            <a:pPr marL="1369979" lvl="2" algn="just">
              <a:lnSpc>
                <a:spcPct val="90000"/>
              </a:lnSpc>
              <a:buNone/>
            </a:pPr>
            <a:endParaRPr lang="en-US" dirty="0"/>
          </a:p>
          <a:p>
            <a:pPr marL="457189" indent="-457189" algn="just"/>
            <a:r>
              <a:rPr lang="en-US" dirty="0"/>
              <a:t>Word processing software helps write proposals and contracts, spreadsheets help evaluate suppliers, databases help track suppliers, and presentation software helps present procurement-related information.</a:t>
            </a:r>
          </a:p>
          <a:p>
            <a:pPr marL="457189" indent="-457189" algn="just"/>
            <a:r>
              <a:rPr lang="en-US" dirty="0"/>
              <a:t>E-procurement software does many procurement functions electronically.</a:t>
            </a:r>
          </a:p>
          <a:p>
            <a:pPr marL="457189" indent="-457189" algn="just"/>
            <a:r>
              <a:rPr lang="en-US" dirty="0"/>
              <a:t>Organizations also use other Internet tools to find information on suppliers or auction goods and services.</a:t>
            </a:r>
          </a:p>
        </p:txBody>
      </p:sp>
    </p:spTree>
    <p:extLst>
      <p:ext uri="{BB962C8B-B14F-4D97-AF65-F5344CB8AC3E}">
        <p14:creationId xmlns:p14="http://schemas.microsoft.com/office/powerpoint/2010/main" xmlns="" val="1033949891"/>
      </p:ext>
    </p:extLst>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228600" y="274639"/>
            <a:ext cx="8763000" cy="1143000"/>
          </a:xfrm>
        </p:spPr>
        <p:txBody>
          <a:bodyPr rtlCol="0">
            <a:normAutofit/>
          </a:bodyPr>
          <a:lstStyle/>
          <a:p>
            <a:pPr fontAlgn="auto">
              <a:spcAft>
                <a:spcPts val="0"/>
              </a:spcAft>
              <a:defRPr/>
            </a:pPr>
            <a:r>
              <a:rPr lang="en-US" dirty="0" smtClean="0"/>
              <a:t>Figure 6-1:  Supplier Selection Framework</a:t>
            </a:r>
            <a:endParaRPr lang="en-US" dirty="0"/>
          </a:p>
        </p:txBody>
      </p:sp>
      <p:pic>
        <p:nvPicPr>
          <p:cNvPr id="4096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9467" t="3320" r="7574" b="7245"/>
          <a:stretch>
            <a:fillRect/>
          </a:stretch>
        </p:blipFill>
        <p:spPr bwMode="auto">
          <a:xfrm>
            <a:off x="2898776" y="1463675"/>
            <a:ext cx="3486151" cy="4713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1960404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304800" y="274639"/>
            <a:ext cx="8534400" cy="1143000"/>
          </a:xfrm>
        </p:spPr>
        <p:txBody>
          <a:bodyPr rtlCol="0">
            <a:normAutofit/>
          </a:bodyPr>
          <a:lstStyle/>
          <a:p>
            <a:pPr fontAlgn="auto">
              <a:spcAft>
                <a:spcPts val="0"/>
              </a:spcAft>
              <a:defRPr/>
            </a:pPr>
            <a:r>
              <a:rPr lang="en-US" dirty="0" smtClean="0">
                <a:solidFill>
                  <a:schemeClr val="tx1"/>
                </a:solidFill>
                <a:effectLst/>
              </a:rPr>
              <a:t>Supplier Development</a:t>
            </a:r>
            <a:br>
              <a:rPr lang="en-US" dirty="0" smtClean="0">
                <a:solidFill>
                  <a:schemeClr val="tx1"/>
                </a:solidFill>
                <a:effectLst/>
              </a:rPr>
            </a:br>
            <a:r>
              <a:rPr lang="en-US" dirty="0" smtClean="0">
                <a:solidFill>
                  <a:schemeClr val="tx1"/>
                </a:solidFill>
                <a:effectLst/>
              </a:rPr>
              <a:t>(Reverse Marketing)</a:t>
            </a:r>
            <a:endParaRPr lang="en-US" dirty="0">
              <a:solidFill>
                <a:schemeClr val="tx1"/>
              </a:solidFill>
              <a:effectLst/>
            </a:endParaRPr>
          </a:p>
        </p:txBody>
      </p:sp>
      <p:sp>
        <p:nvSpPr>
          <p:cNvPr id="43010" name="Rectangle 3"/>
          <p:cNvSpPr>
            <a:spLocks noGrp="1" noChangeArrowheads="1"/>
          </p:cNvSpPr>
          <p:nvPr>
            <p:ph idx="1"/>
          </p:nvPr>
        </p:nvSpPr>
        <p:spPr>
          <a:xfrm>
            <a:off x="457200" y="1600200"/>
            <a:ext cx="8229600" cy="4267200"/>
          </a:xfrm>
        </p:spPr>
        <p:txBody>
          <a:bodyPr/>
          <a:lstStyle/>
          <a:p>
            <a:pPr algn="just"/>
            <a:r>
              <a:rPr lang="en-US" dirty="0" smtClean="0"/>
              <a:t>Refers to “a degree of aggressive procurement involvement not normally encountered in supplier selection”</a:t>
            </a:r>
          </a:p>
          <a:p>
            <a:pPr algn="just"/>
            <a:r>
              <a:rPr lang="en-US" dirty="0" smtClean="0"/>
              <a:t>Can include:</a:t>
            </a:r>
          </a:p>
          <a:p>
            <a:pPr lvl="1" algn="just"/>
            <a:r>
              <a:rPr lang="en-US" dirty="0" smtClean="0"/>
              <a:t>Purchaser initiating contact with supplier</a:t>
            </a:r>
          </a:p>
          <a:p>
            <a:pPr lvl="1" algn="just"/>
            <a:r>
              <a:rPr lang="en-US" dirty="0" smtClean="0"/>
              <a:t>Purchaser establishing prices, terms and conditions</a:t>
            </a:r>
          </a:p>
        </p:txBody>
      </p:sp>
    </p:spTree>
    <p:extLst>
      <p:ext uri="{BB962C8B-B14F-4D97-AF65-F5344CB8AC3E}">
        <p14:creationId xmlns:p14="http://schemas.microsoft.com/office/powerpoint/2010/main" xmlns="" val="389850822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304800" y="274639"/>
            <a:ext cx="8534400" cy="1143000"/>
          </a:xfrm>
        </p:spPr>
        <p:txBody>
          <a:bodyPr rtlCol="0">
            <a:normAutofit/>
          </a:bodyPr>
          <a:lstStyle/>
          <a:p>
            <a:pPr fontAlgn="auto">
              <a:spcAft>
                <a:spcPts val="0"/>
              </a:spcAft>
              <a:defRPr/>
            </a:pPr>
            <a:r>
              <a:rPr lang="en-US" dirty="0" smtClean="0">
                <a:solidFill>
                  <a:schemeClr val="tx1"/>
                </a:solidFill>
                <a:effectLst/>
              </a:rPr>
              <a:t>Supplier Development</a:t>
            </a:r>
            <a:br>
              <a:rPr lang="en-US" dirty="0" smtClean="0">
                <a:solidFill>
                  <a:schemeClr val="tx1"/>
                </a:solidFill>
                <a:effectLst/>
              </a:rPr>
            </a:br>
            <a:r>
              <a:rPr lang="en-US" dirty="0" smtClean="0">
                <a:solidFill>
                  <a:schemeClr val="tx1"/>
                </a:solidFill>
                <a:effectLst/>
              </a:rPr>
              <a:t>(Reverse Marketing)</a:t>
            </a:r>
            <a:endParaRPr lang="en-US" dirty="0">
              <a:solidFill>
                <a:schemeClr val="tx1"/>
              </a:solidFill>
              <a:effectLst/>
            </a:endParaRPr>
          </a:p>
        </p:txBody>
      </p:sp>
      <p:sp>
        <p:nvSpPr>
          <p:cNvPr id="237571" name="Rectangle 3"/>
          <p:cNvSpPr>
            <a:spLocks noGrp="1" noChangeArrowheads="1"/>
          </p:cNvSpPr>
          <p:nvPr>
            <p:ph idx="1"/>
          </p:nvPr>
        </p:nvSpPr>
        <p:spPr>
          <a:xfrm>
            <a:off x="457200" y="1600200"/>
            <a:ext cx="8229600" cy="4495800"/>
          </a:xfrm>
        </p:spPr>
        <p:txBody>
          <a:bodyPr rtlCol="0">
            <a:normAutofit/>
          </a:bodyPr>
          <a:lstStyle/>
          <a:p>
            <a:pPr algn="just" fontAlgn="auto">
              <a:spcAft>
                <a:spcPts val="0"/>
              </a:spcAft>
              <a:defRPr/>
            </a:pPr>
            <a:r>
              <a:rPr lang="en-US" dirty="0" smtClean="0"/>
              <a:t>Motivation to adopt supplier development include:</a:t>
            </a:r>
          </a:p>
          <a:p>
            <a:pPr lvl="1" algn="just" fontAlgn="auto">
              <a:spcAft>
                <a:spcPts val="0"/>
              </a:spcAft>
              <a:defRPr/>
            </a:pPr>
            <a:r>
              <a:rPr lang="en-US" dirty="0" smtClean="0"/>
              <a:t>Numerous inefficiencies associated with suppliers initiating marketing efforts toward purchasers</a:t>
            </a:r>
          </a:p>
          <a:p>
            <a:pPr lvl="1" algn="just" fontAlgn="auto">
              <a:spcAft>
                <a:spcPts val="0"/>
              </a:spcAft>
              <a:defRPr/>
            </a:pPr>
            <a:r>
              <a:rPr lang="en-US" dirty="0" smtClean="0"/>
              <a:t>Purchaser may be aware of important benefits which are unknown to the supplier</a:t>
            </a:r>
          </a:p>
          <a:p>
            <a:pPr lvl="1" algn="just" fontAlgn="auto">
              <a:spcAft>
                <a:spcPts val="0"/>
              </a:spcAft>
              <a:defRPr/>
            </a:pPr>
            <a:r>
              <a:rPr lang="en-US" dirty="0" smtClean="0"/>
              <a:t>Compel suppliers to meet necessary requirements to achieve competitive advantage in the supply chain</a:t>
            </a:r>
          </a:p>
        </p:txBody>
      </p:sp>
    </p:spTree>
    <p:extLst>
      <p:ext uri="{BB962C8B-B14F-4D97-AF65-F5344CB8AC3E}">
        <p14:creationId xmlns:p14="http://schemas.microsoft.com/office/powerpoint/2010/main" xmlns="" val="230287285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304800" y="274639"/>
            <a:ext cx="8534400" cy="1143000"/>
          </a:xfrm>
        </p:spPr>
        <p:txBody>
          <a:bodyPr/>
          <a:lstStyle/>
          <a:p>
            <a:r>
              <a:rPr lang="en-US" dirty="0" smtClean="0">
                <a:effectLst/>
              </a:rPr>
              <a:t>Quality Issues in Procurement</a:t>
            </a:r>
          </a:p>
        </p:txBody>
      </p:sp>
      <p:sp>
        <p:nvSpPr>
          <p:cNvPr id="47106" name="Rectangle 3"/>
          <p:cNvSpPr>
            <a:spLocks noGrp="1" noChangeArrowheads="1"/>
          </p:cNvSpPr>
          <p:nvPr>
            <p:ph idx="1"/>
          </p:nvPr>
        </p:nvSpPr>
        <p:spPr>
          <a:xfrm>
            <a:off x="457200" y="1600200"/>
            <a:ext cx="8382000" cy="4495800"/>
          </a:xfrm>
        </p:spPr>
        <p:txBody>
          <a:bodyPr/>
          <a:lstStyle/>
          <a:p>
            <a:pPr algn="just"/>
            <a:r>
              <a:rPr lang="en-US" b="1" dirty="0" smtClean="0"/>
              <a:t>Quality</a:t>
            </a:r>
            <a:r>
              <a:rPr lang="en-US" dirty="0" smtClean="0"/>
              <a:t> – conformance to mutually agreed-upon requirements</a:t>
            </a:r>
          </a:p>
          <a:p>
            <a:pPr algn="just"/>
            <a:r>
              <a:rPr lang="en-US" dirty="0" smtClean="0"/>
              <a:t>Important to match quality levels of buyers and sellers in the supply chain</a:t>
            </a:r>
          </a:p>
          <a:p>
            <a:pPr algn="just"/>
            <a:r>
              <a:rPr lang="en-US" dirty="0" smtClean="0"/>
              <a:t>Vendors are expected to have quality programs/practices </a:t>
            </a:r>
          </a:p>
          <a:p>
            <a:pPr lvl="1" algn="just"/>
            <a:r>
              <a:rPr lang="en-US" dirty="0" smtClean="0"/>
              <a:t>ISO 9000</a:t>
            </a:r>
          </a:p>
          <a:p>
            <a:pPr lvl="1" algn="just"/>
            <a:r>
              <a:rPr lang="en-US" dirty="0" smtClean="0"/>
              <a:t>Six Sigma</a:t>
            </a:r>
          </a:p>
          <a:p>
            <a:pPr lvl="1" algn="just"/>
            <a:r>
              <a:rPr lang="en-US" dirty="0" smtClean="0"/>
              <a:t>Lean Six Sigma</a:t>
            </a:r>
          </a:p>
        </p:txBody>
      </p:sp>
    </p:spTree>
    <p:extLst>
      <p:ext uri="{BB962C8B-B14F-4D97-AF65-F5344CB8AC3E}">
        <p14:creationId xmlns:p14="http://schemas.microsoft.com/office/powerpoint/2010/main" xmlns="" val="211710123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304800" y="274639"/>
            <a:ext cx="8534400" cy="1143000"/>
          </a:xfrm>
        </p:spPr>
        <p:txBody>
          <a:bodyPr/>
          <a:lstStyle/>
          <a:p>
            <a:r>
              <a:rPr lang="en-US" dirty="0" smtClean="0">
                <a:solidFill>
                  <a:schemeClr val="tx1"/>
                </a:solidFill>
                <a:effectLst/>
              </a:rPr>
              <a:t>Quality Issues in Procurement</a:t>
            </a:r>
          </a:p>
        </p:txBody>
      </p:sp>
      <p:sp>
        <p:nvSpPr>
          <p:cNvPr id="237571" name="Rectangle 3"/>
          <p:cNvSpPr>
            <a:spLocks noGrp="1" noChangeArrowheads="1"/>
          </p:cNvSpPr>
          <p:nvPr>
            <p:ph idx="1"/>
          </p:nvPr>
        </p:nvSpPr>
        <p:spPr>
          <a:xfrm>
            <a:off x="457200" y="1600200"/>
            <a:ext cx="8534400" cy="4495800"/>
          </a:xfrm>
        </p:spPr>
        <p:txBody>
          <a:bodyPr rtlCol="0">
            <a:normAutofit/>
          </a:bodyPr>
          <a:lstStyle/>
          <a:p>
            <a:pPr algn="just" fontAlgn="auto">
              <a:spcAft>
                <a:spcPts val="0"/>
              </a:spcAft>
              <a:defRPr/>
            </a:pPr>
            <a:r>
              <a:rPr lang="en-US" dirty="0" smtClean="0"/>
              <a:t>Malcolm Baldrige National Quality Award</a:t>
            </a:r>
          </a:p>
          <a:p>
            <a:pPr lvl="1" algn="just" fontAlgn="auto">
              <a:spcAft>
                <a:spcPts val="0"/>
              </a:spcAft>
              <a:defRPr/>
            </a:pPr>
            <a:r>
              <a:rPr lang="en-US" dirty="0" smtClean="0"/>
              <a:t>Quality related initiative to recognize U.S. organizations for achievement in quality and performance</a:t>
            </a:r>
          </a:p>
          <a:p>
            <a:pPr lvl="1" algn="just" fontAlgn="auto">
              <a:spcAft>
                <a:spcPts val="0"/>
              </a:spcAft>
              <a:defRPr/>
            </a:pPr>
            <a:r>
              <a:rPr lang="en-US" dirty="0" smtClean="0"/>
              <a:t>Eligibility now includes manufacturers, services, small businesses, health care and educational institutions</a:t>
            </a:r>
          </a:p>
          <a:p>
            <a:pPr lvl="1" algn="just" fontAlgn="auto">
              <a:spcAft>
                <a:spcPts val="0"/>
              </a:spcAft>
              <a:defRPr/>
            </a:pPr>
            <a:r>
              <a:rPr lang="en-US" dirty="0" smtClean="0"/>
              <a:t>Restricted to U.S. headquartered organizations</a:t>
            </a:r>
          </a:p>
          <a:p>
            <a:pPr lvl="1" algn="just" fontAlgn="auto">
              <a:spcAft>
                <a:spcPts val="0"/>
              </a:spcAft>
              <a:defRPr/>
            </a:pPr>
            <a:r>
              <a:rPr lang="en-US" dirty="0" smtClean="0"/>
              <a:t>Interested parties submit a formal application that is evaluated by a committee </a:t>
            </a:r>
          </a:p>
          <a:p>
            <a:pPr lvl="1" algn="just" fontAlgn="auto">
              <a:spcAft>
                <a:spcPts val="0"/>
              </a:spcAft>
              <a:buNone/>
              <a:defRPr/>
            </a:pPr>
            <a:endParaRPr lang="en-US" dirty="0" smtClean="0"/>
          </a:p>
        </p:txBody>
      </p:sp>
    </p:spTree>
    <p:extLst>
      <p:ext uri="{BB962C8B-B14F-4D97-AF65-F5344CB8AC3E}">
        <p14:creationId xmlns:p14="http://schemas.microsoft.com/office/powerpoint/2010/main" xmlns="" val="328660564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304800" y="274639"/>
            <a:ext cx="8534400" cy="1143000"/>
          </a:xfrm>
        </p:spPr>
        <p:txBody>
          <a:bodyPr/>
          <a:lstStyle/>
          <a:p>
            <a:r>
              <a:rPr lang="en-US" dirty="0" smtClean="0">
                <a:solidFill>
                  <a:schemeClr val="tx1"/>
                </a:solidFill>
                <a:effectLst/>
              </a:rPr>
              <a:t>Global Procurement (Sourcing)</a:t>
            </a:r>
          </a:p>
        </p:txBody>
      </p:sp>
      <p:sp>
        <p:nvSpPr>
          <p:cNvPr id="51202" name="Rectangle 3"/>
          <p:cNvSpPr>
            <a:spLocks noGrp="1" noChangeArrowheads="1"/>
          </p:cNvSpPr>
          <p:nvPr>
            <p:ph idx="1"/>
          </p:nvPr>
        </p:nvSpPr>
        <p:spPr>
          <a:xfrm>
            <a:off x="457200" y="1600200"/>
            <a:ext cx="8229600" cy="4495800"/>
          </a:xfrm>
        </p:spPr>
        <p:txBody>
          <a:bodyPr/>
          <a:lstStyle/>
          <a:p>
            <a:pPr algn="just"/>
            <a:r>
              <a:rPr lang="en-US" dirty="0" smtClean="0"/>
              <a:t>Refers to buying components and inputs anywhere in the world</a:t>
            </a:r>
          </a:p>
          <a:p>
            <a:pPr algn="just"/>
            <a:r>
              <a:rPr lang="en-US" dirty="0" smtClean="0"/>
              <a:t>Driven by:</a:t>
            </a:r>
          </a:p>
          <a:p>
            <a:pPr lvl="1" algn="just"/>
            <a:r>
              <a:rPr lang="en-US" dirty="0" smtClean="0"/>
              <a:t>Factor-input strategy (organization is seeking low-cost or high-quality)</a:t>
            </a:r>
          </a:p>
          <a:p>
            <a:pPr lvl="1" algn="just"/>
            <a:r>
              <a:rPr lang="en-US" dirty="0" smtClean="0"/>
              <a:t>Market access strategy (organization is sourcing in markets where it plans to do significant business)</a:t>
            </a:r>
          </a:p>
        </p:txBody>
      </p:sp>
    </p:spTree>
    <p:extLst>
      <p:ext uri="{BB962C8B-B14F-4D97-AF65-F5344CB8AC3E}">
        <p14:creationId xmlns:p14="http://schemas.microsoft.com/office/powerpoint/2010/main" xmlns="" val="248441900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304800" y="274639"/>
            <a:ext cx="8534400" cy="1143000"/>
          </a:xfrm>
        </p:spPr>
        <p:txBody>
          <a:bodyPr/>
          <a:lstStyle/>
          <a:p>
            <a:r>
              <a:rPr lang="en-US" dirty="0" smtClean="0">
                <a:effectLst/>
              </a:rPr>
              <a:t>Global Procurement (Sourcing)</a:t>
            </a:r>
          </a:p>
        </p:txBody>
      </p:sp>
      <p:sp>
        <p:nvSpPr>
          <p:cNvPr id="53250" name="Rectangle 3"/>
          <p:cNvSpPr>
            <a:spLocks noGrp="1" noChangeArrowheads="1"/>
          </p:cNvSpPr>
          <p:nvPr>
            <p:ph idx="1"/>
          </p:nvPr>
        </p:nvSpPr>
        <p:spPr>
          <a:xfrm>
            <a:off x="457200" y="1600200"/>
            <a:ext cx="8229600" cy="4495800"/>
          </a:xfrm>
        </p:spPr>
        <p:txBody>
          <a:bodyPr/>
          <a:lstStyle/>
          <a:p>
            <a:r>
              <a:rPr lang="en-US" dirty="0" smtClean="0"/>
              <a:t>Components of Global Sourcing Development model:</a:t>
            </a:r>
          </a:p>
          <a:p>
            <a:pPr lvl="1"/>
            <a:r>
              <a:rPr lang="en-US" dirty="0" smtClean="0"/>
              <a:t>Planning </a:t>
            </a:r>
          </a:p>
          <a:p>
            <a:pPr lvl="1"/>
            <a:r>
              <a:rPr lang="en-US" dirty="0" smtClean="0"/>
              <a:t>Specification</a:t>
            </a:r>
          </a:p>
          <a:p>
            <a:pPr lvl="1"/>
            <a:r>
              <a:rPr lang="en-US" dirty="0" smtClean="0"/>
              <a:t>Evaluation</a:t>
            </a:r>
          </a:p>
          <a:p>
            <a:pPr lvl="1"/>
            <a:r>
              <a:rPr lang="en-US" dirty="0" smtClean="0"/>
              <a:t>Relationship management</a:t>
            </a:r>
          </a:p>
          <a:p>
            <a:pPr lvl="1"/>
            <a:r>
              <a:rPr lang="en-US" dirty="0" smtClean="0"/>
              <a:t>Transportation and holding costs</a:t>
            </a:r>
          </a:p>
          <a:p>
            <a:pPr lvl="1"/>
            <a:r>
              <a:rPr lang="en-US" dirty="0" smtClean="0"/>
              <a:t>Implementation</a:t>
            </a:r>
          </a:p>
          <a:p>
            <a:pPr lvl="1"/>
            <a:r>
              <a:rPr lang="en-US" dirty="0" smtClean="0"/>
              <a:t>Monitoring and improving</a:t>
            </a:r>
          </a:p>
        </p:txBody>
      </p:sp>
    </p:spTree>
    <p:extLst>
      <p:ext uri="{BB962C8B-B14F-4D97-AF65-F5344CB8AC3E}">
        <p14:creationId xmlns:p14="http://schemas.microsoft.com/office/powerpoint/2010/main" xmlns="" val="2848228773"/>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304800" y="274639"/>
            <a:ext cx="8534400" cy="1143000"/>
          </a:xfrm>
        </p:spPr>
        <p:txBody>
          <a:bodyPr/>
          <a:lstStyle/>
          <a:p>
            <a:r>
              <a:rPr lang="en-US" dirty="0" smtClean="0">
                <a:solidFill>
                  <a:schemeClr val="tx1"/>
                </a:solidFill>
                <a:effectLst/>
              </a:rPr>
              <a:t>Global Procurement (Sourcing)</a:t>
            </a:r>
          </a:p>
        </p:txBody>
      </p:sp>
      <p:sp>
        <p:nvSpPr>
          <p:cNvPr id="237571" name="Rectangle 3"/>
          <p:cNvSpPr>
            <a:spLocks noGrp="1" noChangeArrowheads="1"/>
          </p:cNvSpPr>
          <p:nvPr>
            <p:ph idx="1"/>
          </p:nvPr>
        </p:nvSpPr>
        <p:spPr>
          <a:xfrm>
            <a:off x="381000" y="1447800"/>
            <a:ext cx="8534400" cy="4953000"/>
          </a:xfrm>
        </p:spPr>
        <p:txBody>
          <a:bodyPr rtlCol="0">
            <a:normAutofit/>
          </a:bodyPr>
          <a:lstStyle/>
          <a:p>
            <a:pPr algn="just" fontAlgn="auto">
              <a:spcAft>
                <a:spcPts val="0"/>
              </a:spcAft>
              <a:defRPr/>
            </a:pPr>
            <a:r>
              <a:rPr lang="en-US" dirty="0" smtClean="0"/>
              <a:t>Challenges in establishing a successful global sourcing strategy include understanding hidden costs as supply bases are expanded</a:t>
            </a:r>
          </a:p>
          <a:p>
            <a:pPr algn="just" fontAlgn="auto">
              <a:spcAft>
                <a:spcPts val="0"/>
              </a:spcAft>
              <a:defRPr/>
            </a:pPr>
            <a:r>
              <a:rPr lang="en-US" dirty="0" smtClean="0"/>
              <a:t>Examples of hidden costs:</a:t>
            </a:r>
          </a:p>
          <a:p>
            <a:pPr lvl="1" algn="just" fontAlgn="auto">
              <a:spcAft>
                <a:spcPts val="0"/>
              </a:spcAft>
              <a:defRPr/>
            </a:pPr>
            <a:r>
              <a:rPr lang="en-US" sz="2600" dirty="0"/>
              <a:t>Increased costs of dealing with suppliers outside the domestic market</a:t>
            </a:r>
          </a:p>
          <a:p>
            <a:pPr lvl="1" algn="just" fontAlgn="auto">
              <a:spcAft>
                <a:spcPts val="0"/>
              </a:spcAft>
              <a:defRPr/>
            </a:pPr>
            <a:r>
              <a:rPr lang="en-US" sz="2600" dirty="0"/>
              <a:t>Duty and tariff changes that occur over supply agreement life</a:t>
            </a:r>
          </a:p>
          <a:p>
            <a:pPr lvl="1" algn="just" fontAlgn="auto">
              <a:spcAft>
                <a:spcPts val="0"/>
              </a:spcAft>
              <a:defRPr/>
            </a:pPr>
            <a:r>
              <a:rPr lang="en-US" sz="2600" dirty="0"/>
              <a:t>Increased inventory-related costs associated with global supply chains</a:t>
            </a:r>
          </a:p>
          <a:p>
            <a:pPr lvl="1" algn="just" fontAlgn="auto">
              <a:spcAft>
                <a:spcPts val="0"/>
              </a:spcAft>
              <a:defRPr/>
            </a:pPr>
            <a:r>
              <a:rPr lang="en-US" sz="2600" dirty="0"/>
              <a:t>Rising levels of logistics cost volatility (e.g. ocean freight rates)</a:t>
            </a:r>
          </a:p>
        </p:txBody>
      </p:sp>
    </p:spTree>
    <p:extLst>
      <p:ext uri="{BB962C8B-B14F-4D97-AF65-F5344CB8AC3E}">
        <p14:creationId xmlns:p14="http://schemas.microsoft.com/office/powerpoint/2010/main" xmlns="" val="291779482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304800" y="274639"/>
            <a:ext cx="8534400" cy="1143000"/>
          </a:xfrm>
        </p:spPr>
        <p:txBody>
          <a:bodyPr>
            <a:normAutofit/>
          </a:bodyPr>
          <a:lstStyle/>
          <a:p>
            <a:r>
              <a:rPr lang="en-US" dirty="0" smtClean="0">
                <a:solidFill>
                  <a:schemeClr val="tx1"/>
                </a:solidFill>
                <a:effectLst/>
              </a:rPr>
              <a:t>Investment Recovery</a:t>
            </a:r>
          </a:p>
        </p:txBody>
      </p:sp>
      <p:sp>
        <p:nvSpPr>
          <p:cNvPr id="57346" name="Rectangle 3"/>
          <p:cNvSpPr>
            <a:spLocks noGrp="1" noChangeArrowheads="1"/>
          </p:cNvSpPr>
          <p:nvPr>
            <p:ph idx="1"/>
          </p:nvPr>
        </p:nvSpPr>
        <p:spPr>
          <a:xfrm>
            <a:off x="457200" y="1600200"/>
            <a:ext cx="8229600" cy="4495800"/>
          </a:xfrm>
        </p:spPr>
        <p:txBody>
          <a:bodyPr/>
          <a:lstStyle/>
          <a:p>
            <a:pPr algn="just"/>
            <a:r>
              <a:rPr lang="en-US" dirty="0" smtClean="0"/>
              <a:t>Identifies opportunities to recover revenues or reduce costs associated with:</a:t>
            </a:r>
          </a:p>
          <a:p>
            <a:pPr lvl="1" algn="just"/>
            <a:r>
              <a:rPr lang="en-US" dirty="0" smtClean="0"/>
              <a:t>Scrap</a:t>
            </a:r>
          </a:p>
          <a:p>
            <a:pPr lvl="1" algn="just"/>
            <a:r>
              <a:rPr lang="en-US" dirty="0" smtClean="0"/>
              <a:t>Surplus</a:t>
            </a:r>
          </a:p>
          <a:p>
            <a:pPr lvl="1" algn="just"/>
            <a:r>
              <a:rPr lang="en-US" dirty="0" smtClean="0"/>
              <a:t>Obsolete</a:t>
            </a:r>
          </a:p>
          <a:p>
            <a:pPr lvl="1" algn="just"/>
            <a:r>
              <a:rPr lang="en-US" dirty="0" smtClean="0"/>
              <a:t>Waste materials</a:t>
            </a:r>
          </a:p>
          <a:p>
            <a:pPr algn="just"/>
            <a:r>
              <a:rPr lang="en-US" dirty="0" smtClean="0"/>
              <a:t>Often the responsibility of the procurement manager</a:t>
            </a:r>
          </a:p>
          <a:p>
            <a:pPr algn="just"/>
            <a:endParaRPr lang="en-US" dirty="0" smtClean="0"/>
          </a:p>
        </p:txBody>
      </p:sp>
    </p:spTree>
    <p:extLst>
      <p:ext uri="{BB962C8B-B14F-4D97-AF65-F5344CB8AC3E}">
        <p14:creationId xmlns:p14="http://schemas.microsoft.com/office/powerpoint/2010/main" xmlns="" val="2482723498"/>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304800" y="274639"/>
            <a:ext cx="8534400" cy="1143000"/>
          </a:xfrm>
        </p:spPr>
        <p:txBody>
          <a:bodyPr/>
          <a:lstStyle/>
          <a:p>
            <a:r>
              <a:rPr lang="en-US" smtClean="0"/>
              <a:t>Socially Responsible Procurement</a:t>
            </a:r>
          </a:p>
        </p:txBody>
      </p:sp>
      <p:sp>
        <p:nvSpPr>
          <p:cNvPr id="237571" name="Rectangle 3"/>
          <p:cNvSpPr>
            <a:spLocks noGrp="1" noChangeArrowheads="1"/>
          </p:cNvSpPr>
          <p:nvPr>
            <p:ph idx="1"/>
          </p:nvPr>
        </p:nvSpPr>
        <p:spPr>
          <a:xfrm>
            <a:off x="457200" y="1600200"/>
            <a:ext cx="8229600" cy="4495800"/>
          </a:xfrm>
        </p:spPr>
        <p:txBody>
          <a:bodyPr rtlCol="0">
            <a:normAutofit/>
          </a:bodyPr>
          <a:lstStyle/>
          <a:p>
            <a:pPr algn="just" fontAlgn="auto">
              <a:spcAft>
                <a:spcPts val="0"/>
              </a:spcAft>
              <a:defRPr/>
            </a:pPr>
            <a:r>
              <a:rPr lang="en-US" b="1" dirty="0" smtClean="0"/>
              <a:t>Socially responsible procurement </a:t>
            </a:r>
            <a:r>
              <a:rPr lang="en-US" dirty="0" smtClean="0"/>
              <a:t>refers to “procurement activities that meet the ethical and discretionary responsibilities expected by society.”</a:t>
            </a:r>
          </a:p>
          <a:p>
            <a:pPr algn="just" fontAlgn="auto">
              <a:spcAft>
                <a:spcPts val="0"/>
              </a:spcAft>
              <a:defRPr/>
            </a:pPr>
            <a:endParaRPr lang="en-US" dirty="0" smtClean="0"/>
          </a:p>
          <a:p>
            <a:pPr algn="just" fontAlgn="auto">
              <a:spcAft>
                <a:spcPts val="0"/>
              </a:spcAft>
              <a:defRPr/>
            </a:pPr>
            <a:endParaRPr lang="en-US" dirty="0" smtClean="0"/>
          </a:p>
          <a:p>
            <a:pPr algn="just" fontAlgn="auto">
              <a:spcAft>
                <a:spcPts val="0"/>
              </a:spcAft>
              <a:defRPr/>
            </a:pPr>
            <a:endParaRPr lang="en-US" dirty="0" smtClean="0"/>
          </a:p>
          <a:p>
            <a:pPr algn="just" fontAlgn="auto">
              <a:spcAft>
                <a:spcPts val="0"/>
              </a:spcAft>
              <a:buNone/>
              <a:defRPr/>
            </a:pPr>
            <a:endParaRPr lang="en-US" dirty="0" smtClean="0"/>
          </a:p>
          <a:p>
            <a:pPr marL="1588" indent="-1588" algn="just" fontAlgn="auto">
              <a:spcAft>
                <a:spcPts val="0"/>
              </a:spcAft>
              <a:buNone/>
              <a:defRPr/>
            </a:pPr>
            <a:r>
              <a:rPr lang="en-US" i="1" dirty="0" smtClean="0"/>
              <a:t>Source:  Craig R. Carter and Marianne M. Jennings, Journal of Business Logistics</a:t>
            </a:r>
          </a:p>
        </p:txBody>
      </p:sp>
    </p:spTree>
    <p:extLst>
      <p:ext uri="{BB962C8B-B14F-4D97-AF65-F5344CB8AC3E}">
        <p14:creationId xmlns:p14="http://schemas.microsoft.com/office/powerpoint/2010/main" xmlns="" val="320185332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304800" y="274639"/>
            <a:ext cx="8534400" cy="1143000"/>
          </a:xfrm>
        </p:spPr>
        <p:txBody>
          <a:bodyPr/>
          <a:lstStyle/>
          <a:p>
            <a:r>
              <a:rPr lang="en-US" dirty="0" smtClean="0">
                <a:solidFill>
                  <a:schemeClr val="tx1"/>
                </a:solidFill>
                <a:effectLst/>
              </a:rPr>
              <a:t>Socially Responsible Procurement</a:t>
            </a:r>
          </a:p>
        </p:txBody>
      </p:sp>
      <p:sp>
        <p:nvSpPr>
          <p:cNvPr id="61442" name="Rectangle 3"/>
          <p:cNvSpPr>
            <a:spLocks noGrp="1" noChangeArrowheads="1"/>
          </p:cNvSpPr>
          <p:nvPr>
            <p:ph idx="1"/>
          </p:nvPr>
        </p:nvSpPr>
        <p:spPr>
          <a:xfrm>
            <a:off x="457200" y="1600200"/>
            <a:ext cx="8229600" cy="4495800"/>
          </a:xfrm>
        </p:spPr>
        <p:txBody>
          <a:bodyPr/>
          <a:lstStyle/>
          <a:p>
            <a:pPr algn="just"/>
            <a:r>
              <a:rPr lang="en-US" dirty="0" smtClean="0"/>
              <a:t>Five dimensions include:</a:t>
            </a:r>
          </a:p>
          <a:p>
            <a:pPr lvl="1" algn="just"/>
            <a:r>
              <a:rPr lang="en-US" dirty="0" smtClean="0"/>
              <a:t>Diversity</a:t>
            </a:r>
          </a:p>
          <a:p>
            <a:pPr lvl="1" algn="just"/>
            <a:r>
              <a:rPr lang="en-US" dirty="0" smtClean="0"/>
              <a:t>The environment</a:t>
            </a:r>
          </a:p>
          <a:p>
            <a:pPr lvl="1" algn="just"/>
            <a:r>
              <a:rPr lang="en-US" dirty="0" smtClean="0"/>
              <a:t>Human rights</a:t>
            </a:r>
          </a:p>
          <a:p>
            <a:pPr lvl="1" algn="just"/>
            <a:r>
              <a:rPr lang="en-US" dirty="0" smtClean="0"/>
              <a:t>Philanthropy</a:t>
            </a:r>
          </a:p>
          <a:p>
            <a:pPr lvl="1" algn="just"/>
            <a:r>
              <a:rPr lang="en-US" dirty="0" smtClean="0"/>
              <a:t>Safety</a:t>
            </a:r>
          </a:p>
        </p:txBody>
      </p:sp>
    </p:spTree>
    <p:extLst>
      <p:ext uri="{BB962C8B-B14F-4D97-AF65-F5344CB8AC3E}">
        <p14:creationId xmlns:p14="http://schemas.microsoft.com/office/powerpoint/2010/main" xmlns="" val="2614515101"/>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304800" y="274639"/>
            <a:ext cx="8534400" cy="1143000"/>
          </a:xfrm>
        </p:spPr>
        <p:txBody>
          <a:bodyPr/>
          <a:lstStyle/>
          <a:p>
            <a:r>
              <a:rPr lang="en-US" dirty="0" smtClean="0">
                <a:solidFill>
                  <a:schemeClr val="tx1"/>
                </a:solidFill>
                <a:effectLst/>
              </a:rPr>
              <a:t>Socially Responsible Procurement</a:t>
            </a:r>
          </a:p>
        </p:txBody>
      </p:sp>
      <p:sp>
        <p:nvSpPr>
          <p:cNvPr id="237571" name="Rectangle 3"/>
          <p:cNvSpPr>
            <a:spLocks noGrp="1" noChangeArrowheads="1"/>
          </p:cNvSpPr>
          <p:nvPr>
            <p:ph idx="1"/>
          </p:nvPr>
        </p:nvSpPr>
        <p:spPr>
          <a:xfrm>
            <a:off x="457200" y="1447800"/>
            <a:ext cx="8382000" cy="4953000"/>
          </a:xfrm>
        </p:spPr>
        <p:txBody>
          <a:bodyPr rtlCol="0">
            <a:normAutofit/>
          </a:bodyPr>
          <a:lstStyle/>
          <a:p>
            <a:pPr algn="just" fontAlgn="auto">
              <a:spcAft>
                <a:spcPts val="0"/>
              </a:spcAft>
              <a:defRPr/>
            </a:pPr>
            <a:r>
              <a:rPr lang="en-US" dirty="0" smtClean="0"/>
              <a:t>Ethical considerations</a:t>
            </a:r>
          </a:p>
          <a:p>
            <a:pPr lvl="1" algn="just" fontAlgn="auto">
              <a:spcAft>
                <a:spcPts val="0"/>
              </a:spcAft>
              <a:defRPr/>
            </a:pPr>
            <a:r>
              <a:rPr lang="en-US" dirty="0" smtClean="0"/>
              <a:t>“win at all costs” philosophy can exacerbate unethical behavior</a:t>
            </a:r>
          </a:p>
          <a:p>
            <a:pPr algn="just" fontAlgn="auto">
              <a:spcAft>
                <a:spcPts val="0"/>
              </a:spcAft>
              <a:defRPr/>
            </a:pPr>
            <a:r>
              <a:rPr lang="en-US" dirty="0" smtClean="0"/>
              <a:t>Areas of ethical concern in procurement:</a:t>
            </a:r>
          </a:p>
          <a:p>
            <a:pPr lvl="1" algn="just" fontAlgn="auto">
              <a:spcAft>
                <a:spcPts val="0"/>
              </a:spcAft>
              <a:defRPr/>
            </a:pPr>
            <a:r>
              <a:rPr lang="en-US" dirty="0" smtClean="0"/>
              <a:t>Gift giving and receiving</a:t>
            </a:r>
          </a:p>
          <a:p>
            <a:pPr lvl="1" algn="just" fontAlgn="auto">
              <a:spcAft>
                <a:spcPts val="0"/>
              </a:spcAft>
              <a:defRPr/>
            </a:pPr>
            <a:r>
              <a:rPr lang="en-US" dirty="0" smtClean="0"/>
              <a:t>Bribes and kickbacks</a:t>
            </a:r>
          </a:p>
          <a:p>
            <a:pPr lvl="1" algn="just" fontAlgn="auto">
              <a:spcAft>
                <a:spcPts val="0"/>
              </a:spcAft>
              <a:defRPr/>
            </a:pPr>
            <a:r>
              <a:rPr lang="en-US" dirty="0" smtClean="0"/>
              <a:t>Misuse of information</a:t>
            </a:r>
          </a:p>
          <a:p>
            <a:pPr lvl="1" algn="just" fontAlgn="auto">
              <a:spcAft>
                <a:spcPts val="0"/>
              </a:spcAft>
              <a:defRPr/>
            </a:pPr>
            <a:r>
              <a:rPr lang="en-US" dirty="0" smtClean="0"/>
              <a:t>Improper methods of knowledge acquisition</a:t>
            </a:r>
          </a:p>
          <a:p>
            <a:pPr lvl="1" algn="just" fontAlgn="auto">
              <a:spcAft>
                <a:spcPts val="0"/>
              </a:spcAft>
              <a:defRPr/>
            </a:pPr>
            <a:r>
              <a:rPr lang="en-US" dirty="0" smtClean="0"/>
              <a:t>Lying or misrepresentation of the truth</a:t>
            </a:r>
          </a:p>
          <a:p>
            <a:pPr lvl="1" algn="just" fontAlgn="auto">
              <a:spcAft>
                <a:spcPts val="0"/>
              </a:spcAft>
              <a:defRPr/>
            </a:pPr>
            <a:r>
              <a:rPr lang="en-US" dirty="0" smtClean="0"/>
              <a:t>Product quality (lack of)</a:t>
            </a:r>
          </a:p>
          <a:p>
            <a:pPr lvl="1" algn="just" fontAlgn="auto">
              <a:spcAft>
                <a:spcPts val="0"/>
              </a:spcAft>
              <a:defRPr/>
            </a:pPr>
            <a:r>
              <a:rPr lang="en-US" dirty="0" smtClean="0"/>
              <a:t>Misuse of company assets</a:t>
            </a:r>
          </a:p>
          <a:p>
            <a:pPr lvl="1" algn="just" fontAlgn="auto">
              <a:spcAft>
                <a:spcPts val="0"/>
              </a:spcAft>
              <a:defRPr/>
            </a:pPr>
            <a:r>
              <a:rPr lang="en-US" dirty="0" smtClean="0"/>
              <a:t>Conflicts of interest</a:t>
            </a:r>
          </a:p>
        </p:txBody>
      </p:sp>
    </p:spTree>
    <p:extLst>
      <p:ext uri="{BB962C8B-B14F-4D97-AF65-F5344CB8AC3E}">
        <p14:creationId xmlns:p14="http://schemas.microsoft.com/office/powerpoint/2010/main" xmlns="" val="147544215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25 Sep 2005 M Keeney</a:t>
            </a:r>
          </a:p>
        </p:txBody>
      </p:sp>
      <p:sp>
        <p:nvSpPr>
          <p:cNvPr id="6" name="Slide Number Placeholder 5"/>
          <p:cNvSpPr>
            <a:spLocks noGrp="1"/>
          </p:cNvSpPr>
          <p:nvPr>
            <p:ph type="sldNum" sz="quarter" idx="4294967295"/>
          </p:nvPr>
        </p:nvSpPr>
        <p:spPr>
          <a:xfrm>
            <a:off x="6553200" y="6248400"/>
            <a:ext cx="1905000" cy="457200"/>
          </a:xfrm>
          <a:prstGeom prst="rect">
            <a:avLst/>
          </a:prstGeom>
        </p:spPr>
        <p:txBody>
          <a:bodyPr/>
          <a:lstStyle/>
          <a:p>
            <a:fld id="{8728631F-1B10-46ED-AEFB-0589DD7412CD}" type="slidenum">
              <a:rPr lang="en-US"/>
              <a:pPr/>
              <a:t>35</a:t>
            </a:fld>
            <a:endParaRPr lang="en-US"/>
          </a:p>
        </p:txBody>
      </p:sp>
      <p:sp>
        <p:nvSpPr>
          <p:cNvPr id="2050" name="Rectangle 2"/>
          <p:cNvSpPr>
            <a:spLocks noGrp="1" noChangeArrowheads="1"/>
          </p:cNvSpPr>
          <p:nvPr>
            <p:ph type="ctrTitle"/>
          </p:nvPr>
        </p:nvSpPr>
        <p:spPr>
          <a:xfrm>
            <a:off x="381000" y="1447800"/>
            <a:ext cx="8305800" cy="1981200"/>
          </a:xfrm>
        </p:spPr>
        <p:txBody>
          <a:bodyPr anchor="ctr"/>
          <a:lstStyle/>
          <a:p>
            <a:pPr algn="ctr"/>
            <a:r>
              <a:rPr lang="en-US" sz="5200" dirty="0">
                <a:solidFill>
                  <a:schemeClr val="tx1"/>
                </a:solidFill>
                <a:effectLst/>
                <a:latin typeface="Alaska Extrabold" pitchFamily="34" charset="0"/>
              </a:rPr>
              <a:t>STATEMENT OF WORK</a:t>
            </a:r>
            <a:br>
              <a:rPr lang="en-US" sz="5200" dirty="0">
                <a:solidFill>
                  <a:schemeClr val="tx1"/>
                </a:solidFill>
                <a:effectLst/>
                <a:latin typeface="Alaska Extrabold" pitchFamily="34" charset="0"/>
              </a:rPr>
            </a:br>
            <a:r>
              <a:rPr lang="en-US" sz="5200" dirty="0">
                <a:solidFill>
                  <a:schemeClr val="tx1"/>
                </a:solidFill>
                <a:effectLst/>
                <a:latin typeface="Alaska Extrabold" pitchFamily="34" charset="0"/>
              </a:rPr>
              <a:t>(SOW)</a:t>
            </a:r>
          </a:p>
        </p:txBody>
      </p:sp>
      <p:sp>
        <p:nvSpPr>
          <p:cNvPr id="2051" name="Rectangle 3"/>
          <p:cNvSpPr>
            <a:spLocks noGrp="1" noChangeArrowheads="1"/>
          </p:cNvSpPr>
          <p:nvPr>
            <p:ph type="subTitle" idx="1"/>
          </p:nvPr>
        </p:nvSpPr>
        <p:spPr>
          <a:xfrm>
            <a:off x="1371600" y="4114800"/>
            <a:ext cx="6400800" cy="1752600"/>
          </a:xfrm>
        </p:spPr>
        <p:txBody>
          <a:bodyPr/>
          <a:lstStyle/>
          <a:p>
            <a:pPr algn="ctr"/>
            <a:r>
              <a:rPr lang="en-US" sz="4000" b="1" i="1" dirty="0">
                <a:solidFill>
                  <a:schemeClr val="accent2"/>
                </a:solidFill>
              </a:rPr>
              <a:t>“MONITORING” </a:t>
            </a:r>
            <a:r>
              <a:rPr lang="en-US" sz="4000" b="1" dirty="0">
                <a:solidFill>
                  <a:schemeClr val="tx1"/>
                </a:solidFill>
              </a:rPr>
              <a:t>BASED CONTRACTING</a:t>
            </a:r>
          </a:p>
        </p:txBody>
      </p:sp>
    </p:spTree>
    <p:extLst>
      <p:ext uri="{BB962C8B-B14F-4D97-AF65-F5344CB8AC3E}">
        <p14:creationId xmlns:p14="http://schemas.microsoft.com/office/powerpoint/2010/main" xmlns="" val="1687731279"/>
      </p:ext>
    </p:extLst>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sz="3200" dirty="0">
                <a:solidFill>
                  <a:schemeClr val="tx1"/>
                </a:solidFill>
                <a:effectLst/>
              </a:rPr>
              <a:t>Statement of Work</a:t>
            </a:r>
            <a:br>
              <a:rPr lang="en-US" sz="3200" dirty="0">
                <a:solidFill>
                  <a:schemeClr val="tx1"/>
                </a:solidFill>
                <a:effectLst/>
              </a:rPr>
            </a:br>
            <a:r>
              <a:rPr lang="en-US" sz="3600" dirty="0">
                <a:solidFill>
                  <a:schemeClr val="tx1"/>
                </a:solidFill>
                <a:effectLst/>
              </a:rPr>
              <a:t>Performance-Based Contracting</a:t>
            </a:r>
          </a:p>
        </p:txBody>
      </p:sp>
      <p:sp>
        <p:nvSpPr>
          <p:cNvPr id="3075" name="Rectangle 3"/>
          <p:cNvSpPr>
            <a:spLocks noGrp="1" noChangeArrowheads="1"/>
          </p:cNvSpPr>
          <p:nvPr>
            <p:ph type="body" idx="1"/>
          </p:nvPr>
        </p:nvSpPr>
        <p:spPr>
          <a:xfrm>
            <a:off x="914400" y="1981200"/>
            <a:ext cx="7391400" cy="4191000"/>
          </a:xfrm>
        </p:spPr>
        <p:txBody>
          <a:bodyPr/>
          <a:lstStyle/>
          <a:p>
            <a:pPr>
              <a:lnSpc>
                <a:spcPct val="90000"/>
              </a:lnSpc>
              <a:buFontTx/>
              <a:buNone/>
            </a:pPr>
            <a:endParaRPr lang="en-US" dirty="0">
              <a:latin typeface="Arial" panose="020B0604020202020204" pitchFamily="34" charset="0"/>
            </a:endParaRPr>
          </a:p>
          <a:p>
            <a:pPr algn="just">
              <a:lnSpc>
                <a:spcPct val="90000"/>
              </a:lnSpc>
              <a:buFontTx/>
              <a:buNone/>
            </a:pPr>
            <a:r>
              <a:rPr lang="en-US" dirty="0">
                <a:latin typeface="Arial" panose="020B0604020202020204" pitchFamily="34" charset="0"/>
              </a:rPr>
              <a:t>   Performance-based contracting involves structuring all aspects of an acquisition around the purpose of the work to be performed as opposed to either the manner by which the work is to be performed or a broad and imprecise statement of work.</a:t>
            </a:r>
          </a:p>
        </p:txBody>
      </p:sp>
    </p:spTree>
    <p:extLst>
      <p:ext uri="{BB962C8B-B14F-4D97-AF65-F5344CB8AC3E}">
        <p14:creationId xmlns:p14="http://schemas.microsoft.com/office/powerpoint/2010/main" xmlns="" val="3381730018"/>
      </p:ext>
    </p:extLst>
  </p:cSld>
  <p:clrMapOvr>
    <a:masterClrMapping/>
  </p:clrMapOvr>
  <p:transition>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fontScale="90000"/>
          </a:bodyPr>
          <a:lstStyle/>
          <a:p>
            <a:r>
              <a:rPr lang="en-US" sz="4000" dirty="0">
                <a:effectLst/>
              </a:rPr>
              <a:t>Statement of Work</a:t>
            </a:r>
            <a:br>
              <a:rPr lang="en-US" sz="4000" dirty="0">
                <a:effectLst/>
              </a:rPr>
            </a:br>
            <a:r>
              <a:rPr lang="en-US" sz="4000" dirty="0">
                <a:effectLst/>
              </a:rPr>
              <a:t>What vs. How</a:t>
            </a:r>
          </a:p>
        </p:txBody>
      </p:sp>
      <p:sp>
        <p:nvSpPr>
          <p:cNvPr id="45059" name="Rectangle 3"/>
          <p:cNvSpPr>
            <a:spLocks noGrp="1" noChangeArrowheads="1"/>
          </p:cNvSpPr>
          <p:nvPr>
            <p:ph type="body" idx="1"/>
          </p:nvPr>
        </p:nvSpPr>
        <p:spPr/>
        <p:txBody>
          <a:bodyPr/>
          <a:lstStyle/>
          <a:p>
            <a:pPr algn="just"/>
            <a:r>
              <a:rPr lang="en-US" dirty="0">
                <a:latin typeface="Arial" panose="020B0604020202020204" pitchFamily="34" charset="0"/>
              </a:rPr>
              <a:t>Lower costs</a:t>
            </a:r>
          </a:p>
          <a:p>
            <a:pPr algn="just"/>
            <a:r>
              <a:rPr lang="en-US" dirty="0">
                <a:latin typeface="Arial" panose="020B0604020202020204" pitchFamily="34" charset="0"/>
              </a:rPr>
              <a:t>Flexibility to achieve a solution</a:t>
            </a:r>
          </a:p>
          <a:p>
            <a:pPr algn="just"/>
            <a:r>
              <a:rPr lang="en-US" dirty="0">
                <a:latin typeface="Arial" panose="020B0604020202020204" pitchFamily="34" charset="0"/>
              </a:rPr>
              <a:t>Solution is the responsibility on the contractor</a:t>
            </a:r>
          </a:p>
        </p:txBody>
      </p:sp>
    </p:spTree>
    <p:extLst>
      <p:ext uri="{BB962C8B-B14F-4D97-AF65-F5344CB8AC3E}">
        <p14:creationId xmlns:p14="http://schemas.microsoft.com/office/powerpoint/2010/main" xmlns="" val="3832514313"/>
      </p:ext>
    </p:extLst>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p:txBody>
          <a:bodyPr/>
          <a:lstStyle/>
          <a:p>
            <a:pPr algn="just">
              <a:buFont typeface="Wingdings" panose="05000000000000000000" pitchFamily="2" charset="2"/>
              <a:buChar char="Ø"/>
            </a:pPr>
            <a:endParaRPr lang="en-US">
              <a:latin typeface="Arial" panose="020B0604020202020204" pitchFamily="34" charset="0"/>
            </a:endParaRPr>
          </a:p>
          <a:p>
            <a:pPr algn="just">
              <a:buFont typeface="Wingdings" panose="05000000000000000000" pitchFamily="2" charset="2"/>
              <a:buChar char="Ø"/>
            </a:pPr>
            <a:endParaRPr lang="en-US">
              <a:latin typeface="Arial" panose="020B0604020202020204" pitchFamily="34" charset="0"/>
            </a:endParaRPr>
          </a:p>
          <a:p>
            <a:pPr algn="just">
              <a:buFont typeface="Wingdings" panose="05000000000000000000" pitchFamily="2" charset="2"/>
              <a:buChar char="Ø"/>
            </a:pPr>
            <a:r>
              <a:rPr lang="en-US">
                <a:latin typeface="Arial" panose="020B0604020202020204" pitchFamily="34" charset="0"/>
              </a:rPr>
              <a:t>A formal written description of your minimum requirements to be performed by a contractor</a:t>
            </a:r>
          </a:p>
          <a:p>
            <a:pPr algn="just">
              <a:buFont typeface="Wingdings" panose="05000000000000000000" pitchFamily="2" charset="2"/>
              <a:buChar char="Ø"/>
            </a:pPr>
            <a:endParaRPr lang="en-US">
              <a:latin typeface="Arial" panose="020B0604020202020204" pitchFamily="34" charset="0"/>
            </a:endParaRPr>
          </a:p>
          <a:p>
            <a:pPr algn="just">
              <a:buFont typeface="Wingdings" panose="05000000000000000000" pitchFamily="2" charset="2"/>
              <a:buChar char="Ø"/>
            </a:pPr>
            <a:r>
              <a:rPr lang="en-US">
                <a:latin typeface="Arial" panose="020B0604020202020204" pitchFamily="34" charset="0"/>
              </a:rPr>
              <a:t>The “heart of your procurement”</a:t>
            </a:r>
          </a:p>
        </p:txBody>
      </p:sp>
      <p:sp>
        <p:nvSpPr>
          <p:cNvPr id="7173" name="Rectangle 5"/>
          <p:cNvSpPr>
            <a:spLocks noGrp="1" noChangeArrowheads="1"/>
          </p:cNvSpPr>
          <p:nvPr>
            <p:ph type="title"/>
          </p:nvPr>
        </p:nvSpPr>
        <p:spPr>
          <a:xfrm>
            <a:off x="457200" y="0"/>
            <a:ext cx="8229600" cy="1143000"/>
          </a:xfrm>
        </p:spPr>
        <p:txBody>
          <a:bodyPr>
            <a:noAutofit/>
          </a:bodyPr>
          <a:lstStyle/>
          <a:p>
            <a:r>
              <a:rPr lang="en-US" dirty="0">
                <a:solidFill>
                  <a:schemeClr val="tx1"/>
                </a:solidFill>
                <a:effectLst/>
                <a:latin typeface="Arial" panose="020B0604020202020204" pitchFamily="34" charset="0"/>
              </a:rPr>
              <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What Is An SOW?</a:t>
            </a:r>
          </a:p>
        </p:txBody>
      </p:sp>
    </p:spTree>
    <p:extLst>
      <p:ext uri="{BB962C8B-B14F-4D97-AF65-F5344CB8AC3E}">
        <p14:creationId xmlns:p14="http://schemas.microsoft.com/office/powerpoint/2010/main" xmlns="" val="560373582"/>
      </p:ext>
    </p:extLst>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Autofit/>
          </a:bodyPr>
          <a:lstStyle/>
          <a:p>
            <a:pPr>
              <a:lnSpc>
                <a:spcPct val="80000"/>
              </a:lnSpc>
            </a:pPr>
            <a:r>
              <a:rPr lang="en-US" b="1" dirty="0">
                <a:solidFill>
                  <a:schemeClr val="tx1"/>
                </a:solidFill>
                <a:effectLst/>
                <a:latin typeface="Arial" panose="020B0604020202020204" pitchFamily="34" charset="0"/>
              </a:rPr>
              <a:t/>
            </a:r>
            <a:br>
              <a:rPr lang="en-US" b="1" dirty="0">
                <a:solidFill>
                  <a:schemeClr val="tx1"/>
                </a:solidFill>
                <a:effectLst/>
                <a:latin typeface="Arial" panose="020B0604020202020204" pitchFamily="34" charset="0"/>
              </a:rPr>
            </a:br>
            <a:r>
              <a:rPr lang="en-US" b="1" dirty="0">
                <a:solidFill>
                  <a:schemeClr val="tx1"/>
                </a:solidFill>
                <a:effectLst/>
                <a:latin typeface="Arial" panose="020B0604020202020204" pitchFamily="34" charset="0"/>
              </a:rPr>
              <a:t/>
            </a:r>
            <a:br>
              <a:rPr lang="en-US" b="1"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Why is a Clear and Concise </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SOW Important ?</a:t>
            </a:r>
          </a:p>
        </p:txBody>
      </p:sp>
      <p:sp>
        <p:nvSpPr>
          <p:cNvPr id="8195" name="Rectangle 3"/>
          <p:cNvSpPr>
            <a:spLocks noGrp="1" noChangeArrowheads="1"/>
          </p:cNvSpPr>
          <p:nvPr>
            <p:ph type="body" idx="1"/>
          </p:nvPr>
        </p:nvSpPr>
        <p:spPr>
          <a:xfrm>
            <a:off x="990600" y="2057400"/>
            <a:ext cx="7772400" cy="4114800"/>
          </a:xfrm>
        </p:spPr>
        <p:txBody>
          <a:bodyPr/>
          <a:lstStyle/>
          <a:p>
            <a:pPr algn="just">
              <a:lnSpc>
                <a:spcPct val="90000"/>
              </a:lnSpc>
              <a:buFont typeface="Wingdings" panose="05000000000000000000" pitchFamily="2" charset="2"/>
              <a:buNone/>
            </a:pPr>
            <a:endParaRPr lang="en-US" dirty="0">
              <a:latin typeface="Arial" panose="020B0604020202020204" pitchFamily="34" charset="0"/>
            </a:endParaRPr>
          </a:p>
          <a:p>
            <a:pPr algn="just">
              <a:lnSpc>
                <a:spcPct val="90000"/>
              </a:lnSpc>
              <a:buFont typeface="Wingdings" panose="05000000000000000000" pitchFamily="2" charset="2"/>
              <a:buChar char="Ø"/>
            </a:pPr>
            <a:endParaRPr lang="en-US" dirty="0">
              <a:latin typeface="Arial" panose="020B0604020202020204" pitchFamily="34" charset="0"/>
            </a:endParaRPr>
          </a:p>
          <a:p>
            <a:pPr algn="just">
              <a:lnSpc>
                <a:spcPct val="90000"/>
              </a:lnSpc>
              <a:buFont typeface="Wingdings" panose="05000000000000000000" pitchFamily="2" charset="2"/>
              <a:buChar char="Ø"/>
            </a:pPr>
            <a:r>
              <a:rPr lang="en-US" dirty="0">
                <a:latin typeface="Arial" panose="020B0604020202020204" pitchFamily="34" charset="0"/>
              </a:rPr>
              <a:t>Provides a clear understanding of the requirements</a:t>
            </a:r>
          </a:p>
          <a:p>
            <a:pPr algn="just">
              <a:lnSpc>
                <a:spcPct val="90000"/>
              </a:lnSpc>
              <a:buFont typeface="Wingdings" panose="05000000000000000000" pitchFamily="2" charset="2"/>
              <a:buNone/>
            </a:pPr>
            <a:endParaRPr lang="en-US" dirty="0">
              <a:latin typeface="Arial" panose="020B0604020202020204" pitchFamily="34" charset="0"/>
            </a:endParaRPr>
          </a:p>
          <a:p>
            <a:pPr algn="just">
              <a:lnSpc>
                <a:spcPct val="90000"/>
              </a:lnSpc>
              <a:buFont typeface="Wingdings" panose="05000000000000000000" pitchFamily="2" charset="2"/>
              <a:buChar char="Ø"/>
            </a:pPr>
            <a:r>
              <a:rPr lang="en-US" dirty="0">
                <a:latin typeface="Arial" panose="020B0604020202020204" pitchFamily="34" charset="0"/>
              </a:rPr>
              <a:t>Establishes a baseline for proposal evaluation</a:t>
            </a:r>
          </a:p>
          <a:p>
            <a:pPr algn="just">
              <a:lnSpc>
                <a:spcPct val="90000"/>
              </a:lnSpc>
              <a:buFont typeface="Wingdings" panose="05000000000000000000" pitchFamily="2" charset="2"/>
              <a:buNone/>
            </a:pPr>
            <a:endParaRPr lang="en-US" dirty="0">
              <a:latin typeface="Arial" panose="020B0604020202020204" pitchFamily="34" charset="0"/>
            </a:endParaRPr>
          </a:p>
          <a:p>
            <a:pPr algn="just">
              <a:lnSpc>
                <a:spcPct val="90000"/>
              </a:lnSpc>
              <a:buFont typeface="Wingdings" panose="05000000000000000000" pitchFamily="2" charset="2"/>
              <a:buChar char="Ø"/>
            </a:pPr>
            <a:r>
              <a:rPr lang="en-US" dirty="0">
                <a:latin typeface="Arial" panose="020B0604020202020204" pitchFamily="34" charset="0"/>
              </a:rPr>
              <a:t>Reduces evaluation and negotiation time</a:t>
            </a:r>
          </a:p>
          <a:p>
            <a:pPr algn="just">
              <a:lnSpc>
                <a:spcPct val="90000"/>
              </a:lnSpc>
              <a:buFont typeface="Wingdings" panose="05000000000000000000" pitchFamily="2" charset="2"/>
              <a:buNone/>
            </a:pPr>
            <a:endParaRPr lang="en-US" dirty="0">
              <a:latin typeface="Arial" panose="020B0604020202020204" pitchFamily="34" charset="0"/>
            </a:endParaRPr>
          </a:p>
          <a:p>
            <a:pPr algn="just">
              <a:lnSpc>
                <a:spcPct val="90000"/>
              </a:lnSpc>
              <a:buFont typeface="Wingdings" panose="05000000000000000000" pitchFamily="2" charset="2"/>
              <a:buChar char="Ø"/>
            </a:pPr>
            <a:r>
              <a:rPr lang="en-US" dirty="0">
                <a:latin typeface="Arial" panose="020B0604020202020204" pitchFamily="34" charset="0"/>
              </a:rPr>
              <a:t>Minimizes need for future changes</a:t>
            </a:r>
          </a:p>
          <a:p>
            <a:pPr algn="just">
              <a:lnSpc>
                <a:spcPct val="90000"/>
              </a:lnSpc>
              <a:buFont typeface="Wingdings" panose="05000000000000000000" pitchFamily="2" charset="2"/>
              <a:buNone/>
            </a:pPr>
            <a:endParaRPr lang="en-US" dirty="0">
              <a:latin typeface="Arial" panose="020B0604020202020204" pitchFamily="34" charset="0"/>
            </a:endParaRPr>
          </a:p>
          <a:p>
            <a:pPr algn="just">
              <a:lnSpc>
                <a:spcPct val="90000"/>
              </a:lnSpc>
              <a:buFont typeface="Wingdings" panose="05000000000000000000" pitchFamily="2" charset="2"/>
              <a:buChar char="Ø"/>
            </a:pPr>
            <a:r>
              <a:rPr lang="en-US" dirty="0">
                <a:latin typeface="Arial" panose="020B0604020202020204" pitchFamily="34" charset="0"/>
              </a:rPr>
              <a:t>Baselines contractor performance measures</a:t>
            </a:r>
          </a:p>
          <a:p>
            <a:pPr algn="just">
              <a:lnSpc>
                <a:spcPct val="90000"/>
              </a:lnSpc>
              <a:buFont typeface="Wingdings" panose="05000000000000000000" pitchFamily="2" charset="2"/>
              <a:buChar char="Ø"/>
            </a:pPr>
            <a:endParaRPr lang="en-US" dirty="0">
              <a:latin typeface="Arial" panose="020B0604020202020204" pitchFamily="34" charset="0"/>
            </a:endParaRPr>
          </a:p>
        </p:txBody>
      </p:sp>
    </p:spTree>
    <p:extLst>
      <p:ext uri="{BB962C8B-B14F-4D97-AF65-F5344CB8AC3E}">
        <p14:creationId xmlns:p14="http://schemas.microsoft.com/office/powerpoint/2010/main" xmlns="" val="3270228674"/>
      </p:ext>
    </p:extLst>
  </p:cSld>
  <p:clrMapOvr>
    <a:masterClrMapping/>
  </p:clrMapOvr>
  <p:transition>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9" name="Rectangle 9"/>
          <p:cNvSpPr>
            <a:spLocks noGrp="1" noChangeArrowheads="1"/>
          </p:cNvSpPr>
          <p:nvPr>
            <p:ph type="title"/>
          </p:nvPr>
        </p:nvSpPr>
        <p:spPr/>
        <p:txBody>
          <a:bodyPr>
            <a:noAutofit/>
          </a:bodyPr>
          <a:lstStyle/>
          <a:p>
            <a:r>
              <a:rPr lang="en-US" sz="2800" dirty="0">
                <a:solidFill>
                  <a:schemeClr val="tx1"/>
                </a:solidFill>
                <a:effectLst/>
              </a:rPr>
              <a:t/>
            </a:r>
            <a:br>
              <a:rPr lang="en-US" sz="2800" dirty="0">
                <a:solidFill>
                  <a:schemeClr val="tx1"/>
                </a:solidFill>
                <a:effectLst/>
              </a:rPr>
            </a:br>
            <a:r>
              <a:rPr lang="en-US" sz="2800" dirty="0">
                <a:solidFill>
                  <a:schemeClr val="tx1"/>
                </a:solidFill>
                <a:effectLst/>
                <a:latin typeface="Arial" panose="020B0604020202020204" pitchFamily="34" charset="0"/>
              </a:rPr>
              <a:t>Many Documents Are Based </a:t>
            </a:r>
            <a:br>
              <a:rPr lang="en-US" sz="2800" dirty="0">
                <a:solidFill>
                  <a:schemeClr val="tx1"/>
                </a:solidFill>
                <a:effectLst/>
                <a:latin typeface="Arial" panose="020B0604020202020204" pitchFamily="34" charset="0"/>
              </a:rPr>
            </a:br>
            <a:r>
              <a:rPr lang="en-US" sz="2800" dirty="0">
                <a:solidFill>
                  <a:schemeClr val="tx1"/>
                </a:solidFill>
                <a:effectLst/>
                <a:latin typeface="Arial" panose="020B0604020202020204" pitchFamily="34" charset="0"/>
              </a:rPr>
              <a:t>On The SOW</a:t>
            </a:r>
          </a:p>
        </p:txBody>
      </p:sp>
      <p:graphicFrame>
        <p:nvGraphicFramePr>
          <p:cNvPr id="10262" name="Object 22"/>
          <p:cNvGraphicFramePr>
            <a:graphicFrameLocks noChangeAspect="1"/>
          </p:cNvGraphicFramePr>
          <p:nvPr>
            <p:extLst>
              <p:ext uri="{D42A27DB-BD31-4B8C-83A1-F6EECF244321}">
                <p14:modId xmlns:p14="http://schemas.microsoft.com/office/powerpoint/2010/main" xmlns="" val="2572841379"/>
              </p:ext>
            </p:extLst>
          </p:nvPr>
        </p:nvGraphicFramePr>
        <p:xfrm>
          <a:off x="865191" y="2443166"/>
          <a:ext cx="7413625" cy="3411537"/>
        </p:xfrm>
        <a:graphic>
          <a:graphicData uri="http://schemas.openxmlformats.org/presentationml/2006/ole">
            <p:oleObj spid="_x0000_s65544" name="Organization Chart" r:id="rId4" imgW="6045120" imgH="1942920" progId="">
              <p:embed followColorScheme="full"/>
            </p:oleObj>
          </a:graphicData>
        </a:graphic>
      </p:graphicFrame>
    </p:spTree>
    <p:extLst>
      <p:ext uri="{BB962C8B-B14F-4D97-AF65-F5344CB8AC3E}">
        <p14:creationId xmlns:p14="http://schemas.microsoft.com/office/powerpoint/2010/main" xmlns="" val="34664311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533400" y="1676400"/>
            <a:ext cx="8382000" cy="5181600"/>
          </a:xfrm>
        </p:spPr>
        <p:txBody>
          <a:bodyPr/>
          <a:lstStyle/>
          <a:p>
            <a:pPr marL="609585" indent="-609585" algn="just">
              <a:lnSpc>
                <a:spcPct val="120000"/>
              </a:lnSpc>
              <a:buClr>
                <a:schemeClr val="tx1"/>
              </a:buClr>
              <a:buFont typeface="Arial" panose="020B0604020202020204" pitchFamily="34" charset="0"/>
              <a:buChar char="•"/>
            </a:pPr>
            <a:endParaRPr lang="en-US" sz="2000" dirty="0"/>
          </a:p>
          <a:p>
            <a:pPr marL="609585" indent="-609585" algn="just">
              <a:lnSpc>
                <a:spcPct val="80000"/>
              </a:lnSpc>
              <a:buClr>
                <a:schemeClr val="tx1"/>
              </a:buClr>
              <a:buFont typeface="Arial" panose="020B0604020202020204" pitchFamily="34" charset="0"/>
              <a:buChar char="•"/>
            </a:pPr>
            <a:r>
              <a:rPr lang="en-US" sz="2000" dirty="0"/>
              <a:t>The following is a summary of the recommended process steps for preparing a Statement of Work SOW :</a:t>
            </a:r>
          </a:p>
          <a:p>
            <a:pPr marL="609585" indent="-609585" algn="just">
              <a:lnSpc>
                <a:spcPct val="40000"/>
              </a:lnSpc>
              <a:buClr>
                <a:schemeClr val="tx1"/>
              </a:buClr>
              <a:buFont typeface="Arial" panose="020B0604020202020204" pitchFamily="34" charset="0"/>
              <a:buChar char="•"/>
            </a:pPr>
            <a:endParaRPr lang="en-US" sz="2000" dirty="0"/>
          </a:p>
          <a:p>
            <a:pPr marL="609585" indent="-609585" algn="just">
              <a:lnSpc>
                <a:spcPct val="80000"/>
              </a:lnSpc>
              <a:buClr>
                <a:schemeClr val="tx1"/>
              </a:buClr>
              <a:buFont typeface="Arial" panose="020B0604020202020204" pitchFamily="34" charset="0"/>
              <a:buChar char="•"/>
            </a:pPr>
            <a:r>
              <a:rPr lang="en-US" sz="2000" dirty="0"/>
              <a:t>Establish a preliminary scope statement ( i.e., the purpose or objective of your procurement)</a:t>
            </a:r>
          </a:p>
          <a:p>
            <a:pPr marL="609585" indent="-609585" algn="just">
              <a:lnSpc>
                <a:spcPct val="80000"/>
              </a:lnSpc>
              <a:buClr>
                <a:schemeClr val="tx1"/>
              </a:buClr>
              <a:buFont typeface="Arial" panose="020B0604020202020204" pitchFamily="34" charset="0"/>
              <a:buChar char="•"/>
            </a:pPr>
            <a:r>
              <a:rPr lang="en-US" sz="2000" dirty="0"/>
              <a:t>List the tasks to be performed ( i.e., All performance requirements you intend the contractor to satisfy, all requirements that the contractor must comply with during contract performance )</a:t>
            </a:r>
          </a:p>
          <a:p>
            <a:pPr marL="609585" indent="-609585" algn="just">
              <a:lnSpc>
                <a:spcPct val="80000"/>
              </a:lnSpc>
              <a:buClr>
                <a:schemeClr val="tx1"/>
              </a:buClr>
              <a:buFont typeface="Arial" panose="020B0604020202020204" pitchFamily="34" charset="0"/>
              <a:buChar char="•"/>
            </a:pPr>
            <a:r>
              <a:rPr lang="en-US" sz="2000" dirty="0"/>
              <a:t>Group similar and related tasks.</a:t>
            </a:r>
          </a:p>
          <a:p>
            <a:pPr marL="609585" indent="-609585" algn="just">
              <a:lnSpc>
                <a:spcPct val="80000"/>
              </a:lnSpc>
              <a:buClr>
                <a:schemeClr val="tx1"/>
              </a:buClr>
              <a:buFont typeface="Arial" panose="020B0604020202020204" pitchFamily="34" charset="0"/>
              <a:buChar char="•"/>
            </a:pPr>
            <a:r>
              <a:rPr lang="en-US" sz="2000" dirty="0"/>
              <a:t>Organize the tasks in logical sequence</a:t>
            </a:r>
          </a:p>
          <a:p>
            <a:pPr marL="609585" indent="-609585" algn="just">
              <a:lnSpc>
                <a:spcPct val="80000"/>
              </a:lnSpc>
              <a:buClr>
                <a:schemeClr val="tx1"/>
              </a:buClr>
              <a:buFont typeface="Arial" panose="020B0604020202020204" pitchFamily="34" charset="0"/>
              <a:buChar char="•"/>
            </a:pPr>
            <a:r>
              <a:rPr lang="en-US" sz="2000" dirty="0"/>
              <a:t>Identify the input ( Required resources to perform the tasks)</a:t>
            </a:r>
          </a:p>
          <a:p>
            <a:pPr marL="609585" indent="-609585" algn="just">
              <a:lnSpc>
                <a:spcPct val="80000"/>
              </a:lnSpc>
              <a:buClr>
                <a:schemeClr val="tx1"/>
              </a:buClr>
              <a:buFont typeface="Arial" panose="020B0604020202020204" pitchFamily="34" charset="0"/>
              <a:buChar char="•"/>
            </a:pPr>
            <a:r>
              <a:rPr lang="en-US" sz="2000" dirty="0"/>
              <a:t>Identify the output ( Required results or deliverables )</a:t>
            </a:r>
          </a:p>
          <a:p>
            <a:pPr marL="609585" indent="-609585" algn="just">
              <a:lnSpc>
                <a:spcPct val="80000"/>
              </a:lnSpc>
              <a:buClr>
                <a:schemeClr val="tx1"/>
              </a:buClr>
              <a:buFont typeface="Arial" panose="020B0604020202020204" pitchFamily="34" charset="0"/>
              <a:buChar char="•"/>
            </a:pPr>
            <a:r>
              <a:rPr lang="en-US" sz="2000" dirty="0"/>
              <a:t>Identify the timeline or frequency of the deliverables (output)</a:t>
            </a:r>
          </a:p>
          <a:p>
            <a:pPr marL="609585" indent="-609585" algn="just">
              <a:lnSpc>
                <a:spcPct val="80000"/>
              </a:lnSpc>
              <a:buClr>
                <a:schemeClr val="tx1"/>
              </a:buClr>
              <a:buFont typeface="Arial" panose="020B0604020202020204" pitchFamily="34" charset="0"/>
              <a:buChar char="•"/>
            </a:pPr>
            <a:r>
              <a:rPr lang="en-US" sz="2000" dirty="0"/>
              <a:t>Develop the parameters for acceptable quality and performance</a:t>
            </a:r>
          </a:p>
          <a:p>
            <a:pPr marL="609585" indent="-609585" algn="just">
              <a:lnSpc>
                <a:spcPct val="80000"/>
              </a:lnSpc>
              <a:buClr>
                <a:schemeClr val="tx1"/>
              </a:buClr>
              <a:buFont typeface="Arial" panose="020B0604020202020204" pitchFamily="34" charset="0"/>
              <a:buChar char="•"/>
            </a:pPr>
            <a:r>
              <a:rPr lang="en-US" sz="2000" dirty="0"/>
              <a:t>Determine how you will monitor the deliverables</a:t>
            </a:r>
          </a:p>
        </p:txBody>
      </p:sp>
      <p:sp>
        <p:nvSpPr>
          <p:cNvPr id="12290" name="Rectangle 2"/>
          <p:cNvSpPr>
            <a:spLocks noGrp="1" noChangeArrowheads="1"/>
          </p:cNvSpPr>
          <p:nvPr>
            <p:ph type="title"/>
          </p:nvPr>
        </p:nvSpPr>
        <p:spPr>
          <a:xfrm>
            <a:off x="550460" y="148431"/>
            <a:ext cx="7772400" cy="914400"/>
          </a:xfrm>
        </p:spPr>
        <p:txBody>
          <a:bodyPr>
            <a:normAutofit fontScale="90000"/>
          </a:bodyPr>
          <a:lstStyle/>
          <a:p>
            <a:r>
              <a:rPr lang="en-US" dirty="0">
                <a:solidFill>
                  <a:schemeClr val="tx1"/>
                </a:solidFill>
                <a:effectLst/>
              </a:rPr>
              <a:t/>
            </a:r>
            <a:br>
              <a:rPr lang="en-US" dirty="0">
                <a:solidFill>
                  <a:schemeClr val="tx1"/>
                </a:solidFill>
                <a:effectLst/>
              </a:rPr>
            </a:br>
            <a:r>
              <a:rPr lang="en-US" dirty="0">
                <a:solidFill>
                  <a:schemeClr val="tx1"/>
                </a:solidFill>
                <a:effectLst/>
              </a:rPr>
              <a:t/>
            </a:r>
            <a:br>
              <a:rPr lang="en-US" dirty="0">
                <a:solidFill>
                  <a:schemeClr val="tx1"/>
                </a:solidFill>
                <a:effectLst/>
              </a:rPr>
            </a:br>
            <a:r>
              <a:rPr lang="en-US" sz="4000" dirty="0">
                <a:solidFill>
                  <a:schemeClr val="tx1"/>
                </a:solidFill>
                <a:effectLst/>
              </a:rPr>
              <a:t>STATEMENT OF WORK</a:t>
            </a:r>
            <a:r>
              <a:rPr lang="en-US" dirty="0">
                <a:solidFill>
                  <a:schemeClr val="tx1"/>
                </a:solidFill>
                <a:effectLst/>
              </a:rPr>
              <a:t> </a:t>
            </a:r>
            <a:br>
              <a:rPr lang="en-US" dirty="0">
                <a:solidFill>
                  <a:schemeClr val="tx1"/>
                </a:solidFill>
                <a:effectLst/>
              </a:rPr>
            </a:br>
            <a:r>
              <a:rPr lang="en-US" dirty="0">
                <a:solidFill>
                  <a:schemeClr val="tx1"/>
                </a:solidFill>
                <a:effectLst/>
              </a:rPr>
              <a:t> PROCESS OVERVIEW</a:t>
            </a:r>
          </a:p>
        </p:txBody>
      </p:sp>
    </p:spTree>
    <p:extLst>
      <p:ext uri="{BB962C8B-B14F-4D97-AF65-F5344CB8AC3E}">
        <p14:creationId xmlns:p14="http://schemas.microsoft.com/office/powerpoint/2010/main" xmlns="" val="959426917"/>
      </p:ext>
    </p:extLst>
  </p:cSld>
  <p:clrMapOvr>
    <a:masterClrMapping/>
  </p:clrMapOvr>
  <p:transition>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dirty="0">
                <a:solidFill>
                  <a:schemeClr val="tx1"/>
                </a:solidFill>
                <a:effectLst/>
              </a:rPr>
              <a:t>Statement of Work</a:t>
            </a:r>
            <a:br>
              <a:rPr lang="en-US" dirty="0">
                <a:solidFill>
                  <a:schemeClr val="tx1"/>
                </a:solidFill>
                <a:effectLst/>
              </a:rPr>
            </a:br>
            <a:r>
              <a:rPr lang="en-US" dirty="0">
                <a:solidFill>
                  <a:schemeClr val="tx1"/>
                </a:solidFill>
                <a:effectLst/>
              </a:rPr>
              <a:t>Step 1</a:t>
            </a:r>
          </a:p>
        </p:txBody>
      </p:sp>
      <p:sp>
        <p:nvSpPr>
          <p:cNvPr id="50179" name="Rectangle 3"/>
          <p:cNvSpPr>
            <a:spLocks noGrp="1" noChangeArrowheads="1"/>
          </p:cNvSpPr>
          <p:nvPr>
            <p:ph type="body" idx="1"/>
          </p:nvPr>
        </p:nvSpPr>
        <p:spPr/>
        <p:txBody>
          <a:bodyPr/>
          <a:lstStyle/>
          <a:p>
            <a:pPr algn="just"/>
            <a:r>
              <a:rPr lang="en-US" dirty="0" smtClean="0">
                <a:latin typeface="Arial" panose="020B0604020202020204" pitchFamily="34" charset="0"/>
              </a:rPr>
              <a:t>Establish a preliminary scope statement that:</a:t>
            </a:r>
          </a:p>
          <a:p>
            <a:pPr algn="just"/>
            <a:endParaRPr lang="en-US" dirty="0">
              <a:latin typeface="Arial" panose="020B0604020202020204" pitchFamily="34" charset="0"/>
            </a:endParaRPr>
          </a:p>
          <a:p>
            <a:pPr lvl="1" algn="just"/>
            <a:r>
              <a:rPr lang="en-US" dirty="0" smtClean="0">
                <a:latin typeface="Arial" panose="020B0604020202020204" pitchFamily="34" charset="0"/>
              </a:rPr>
              <a:t>Identifies the objective or purpose of the procurement</a:t>
            </a:r>
          </a:p>
          <a:p>
            <a:pPr lvl="1" algn="just"/>
            <a:r>
              <a:rPr lang="en-US" dirty="0" smtClean="0">
                <a:latin typeface="Arial" panose="020B0604020202020204" pitchFamily="34" charset="0"/>
              </a:rPr>
              <a:t>Description of work to be performed</a:t>
            </a:r>
          </a:p>
          <a:p>
            <a:pPr lvl="1" algn="just"/>
            <a:r>
              <a:rPr lang="en-US" dirty="0" smtClean="0">
                <a:latin typeface="Arial" panose="020B0604020202020204" pitchFamily="34" charset="0"/>
              </a:rPr>
              <a:t>Define the magnitude of work to be performed</a:t>
            </a:r>
          </a:p>
          <a:p>
            <a:pPr lvl="1" algn="just"/>
            <a:r>
              <a:rPr lang="en-US" dirty="0" smtClean="0">
                <a:latin typeface="Arial" panose="020B0604020202020204" pitchFamily="34" charset="0"/>
              </a:rPr>
              <a:t>Defines the boundaries of performance and responsibilities</a:t>
            </a:r>
          </a:p>
          <a:p>
            <a:pPr lvl="1" algn="just"/>
            <a:endParaRPr lang="en-US" dirty="0">
              <a:latin typeface="Arial" panose="020B0604020202020204" pitchFamily="34" charset="0"/>
            </a:endParaRPr>
          </a:p>
        </p:txBody>
      </p:sp>
    </p:spTree>
    <p:extLst>
      <p:ext uri="{BB962C8B-B14F-4D97-AF65-F5344CB8AC3E}">
        <p14:creationId xmlns:p14="http://schemas.microsoft.com/office/powerpoint/2010/main" xmlns="" val="2182916503"/>
      </p:ext>
    </p:extLst>
  </p:cSld>
  <p:clrMapOvr>
    <a:masterClrMapping/>
  </p:clrMapOvr>
  <p:transition>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dirty="0">
                <a:solidFill>
                  <a:schemeClr val="tx1"/>
                </a:solidFill>
                <a:effectLst/>
                <a:latin typeface="Arial" panose="020B0604020202020204" pitchFamily="34" charset="0"/>
              </a:rPr>
              <a:t>Statement of Work</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Step 2</a:t>
            </a:r>
          </a:p>
        </p:txBody>
      </p:sp>
      <p:sp>
        <p:nvSpPr>
          <p:cNvPr id="52227" name="Rectangle 3"/>
          <p:cNvSpPr>
            <a:spLocks noGrp="1" noChangeArrowheads="1"/>
          </p:cNvSpPr>
          <p:nvPr>
            <p:ph type="body" idx="1"/>
          </p:nvPr>
        </p:nvSpPr>
        <p:spPr/>
        <p:txBody>
          <a:bodyPr/>
          <a:lstStyle/>
          <a:p>
            <a:pPr algn="just"/>
            <a:r>
              <a:rPr lang="en-US" dirty="0">
                <a:latin typeface="Arial" panose="020B0604020202020204" pitchFamily="34" charset="0"/>
              </a:rPr>
              <a:t>List task to be performed that will:</a:t>
            </a:r>
          </a:p>
          <a:p>
            <a:pPr algn="just"/>
            <a:endParaRPr lang="en-US" dirty="0">
              <a:latin typeface="Arial" panose="020B0604020202020204" pitchFamily="34" charset="0"/>
            </a:endParaRPr>
          </a:p>
          <a:p>
            <a:pPr lvl="1" algn="just"/>
            <a:r>
              <a:rPr lang="en-US" dirty="0">
                <a:latin typeface="Arial" panose="020B0604020202020204" pitchFamily="34" charset="0"/>
              </a:rPr>
              <a:t>Accomplish the objective of the SOW</a:t>
            </a:r>
          </a:p>
          <a:p>
            <a:pPr lvl="1" algn="just">
              <a:buFontTx/>
              <a:buNone/>
            </a:pPr>
            <a:endParaRPr lang="en-US" dirty="0">
              <a:latin typeface="Arial" panose="020B0604020202020204" pitchFamily="34" charset="0"/>
            </a:endParaRPr>
          </a:p>
          <a:p>
            <a:pPr lvl="1" algn="just"/>
            <a:r>
              <a:rPr lang="en-US" dirty="0">
                <a:latin typeface="Arial" panose="020B0604020202020204" pitchFamily="34" charset="0"/>
              </a:rPr>
              <a:t>Focus of “what” not “how” the contractor will perform</a:t>
            </a:r>
          </a:p>
          <a:p>
            <a:pPr lvl="1" algn="just"/>
            <a:endParaRPr lang="en-US" dirty="0">
              <a:latin typeface="Arial" panose="020B0604020202020204" pitchFamily="34" charset="0"/>
            </a:endParaRPr>
          </a:p>
        </p:txBody>
      </p:sp>
    </p:spTree>
    <p:extLst>
      <p:ext uri="{BB962C8B-B14F-4D97-AF65-F5344CB8AC3E}">
        <p14:creationId xmlns:p14="http://schemas.microsoft.com/office/powerpoint/2010/main" xmlns="" val="3161358986"/>
      </p:ext>
    </p:extLst>
  </p:cSld>
  <p:clrMapOvr>
    <a:masterClrMapping/>
  </p:clrMapOvr>
  <p:transition>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en-US" dirty="0">
                <a:solidFill>
                  <a:schemeClr val="tx1"/>
                </a:solidFill>
                <a:effectLst/>
                <a:latin typeface="Arial" panose="020B0604020202020204" pitchFamily="34" charset="0"/>
              </a:rPr>
              <a:t>Statement of Work</a:t>
            </a:r>
            <a:br>
              <a:rPr lang="en-US" dirty="0">
                <a:solidFill>
                  <a:schemeClr val="tx1"/>
                </a:solidFill>
                <a:effectLst/>
                <a:latin typeface="Arial" panose="020B0604020202020204" pitchFamily="34" charset="0"/>
              </a:rPr>
            </a:br>
            <a:r>
              <a:rPr lang="en-US" dirty="0">
                <a:solidFill>
                  <a:schemeClr val="tx1"/>
                </a:solidFill>
                <a:effectLst/>
                <a:latin typeface="Arial" panose="020B0604020202020204" pitchFamily="34" charset="0"/>
              </a:rPr>
              <a:t>Step 3</a:t>
            </a:r>
          </a:p>
        </p:txBody>
      </p:sp>
      <p:sp>
        <p:nvSpPr>
          <p:cNvPr id="54275" name="Rectangle 3"/>
          <p:cNvSpPr>
            <a:spLocks noGrp="1" noChangeArrowheads="1"/>
          </p:cNvSpPr>
          <p:nvPr>
            <p:ph type="body" idx="1"/>
          </p:nvPr>
        </p:nvSpPr>
        <p:spPr/>
        <p:txBody>
          <a:bodyPr/>
          <a:lstStyle/>
          <a:p>
            <a:pPr algn="just"/>
            <a:r>
              <a:rPr lang="en-US" dirty="0">
                <a:latin typeface="Arial" panose="020B0604020202020204" pitchFamily="34" charset="0"/>
              </a:rPr>
              <a:t>Group similar and related task</a:t>
            </a:r>
          </a:p>
          <a:p>
            <a:pPr algn="just"/>
            <a:r>
              <a:rPr lang="en-US" dirty="0">
                <a:latin typeface="Arial" panose="020B0604020202020204" pitchFamily="34" charset="0"/>
              </a:rPr>
              <a:t>Categorize tasks as either major or sub-tasks</a:t>
            </a:r>
          </a:p>
          <a:p>
            <a:pPr algn="just"/>
            <a:r>
              <a:rPr lang="en-US" dirty="0">
                <a:latin typeface="Arial" panose="020B0604020202020204" pitchFamily="34" charset="0"/>
              </a:rPr>
              <a:t>Add any additional tasks as you work through this</a:t>
            </a:r>
          </a:p>
          <a:p>
            <a:pPr algn="just"/>
            <a:endParaRPr lang="en-US" dirty="0">
              <a:latin typeface="Arial" panose="020B0604020202020204" pitchFamily="34" charset="0"/>
            </a:endParaRPr>
          </a:p>
        </p:txBody>
      </p:sp>
    </p:spTree>
    <p:extLst>
      <p:ext uri="{BB962C8B-B14F-4D97-AF65-F5344CB8AC3E}">
        <p14:creationId xmlns:p14="http://schemas.microsoft.com/office/powerpoint/2010/main" xmlns="" val="2012067885"/>
      </p:ext>
    </p:extLst>
  </p:cSld>
  <p:clrMapOvr>
    <a:masterClrMapping/>
  </p:clrMapOvr>
  <p:transition>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r>
              <a:rPr lang="en-US" sz="4000" dirty="0">
                <a:solidFill>
                  <a:schemeClr val="tx1"/>
                </a:solidFill>
                <a:effectLst/>
              </a:rPr>
              <a:t>Statement of Work</a:t>
            </a:r>
            <a:br>
              <a:rPr lang="en-US" sz="4000" dirty="0">
                <a:solidFill>
                  <a:schemeClr val="tx1"/>
                </a:solidFill>
                <a:effectLst/>
              </a:rPr>
            </a:br>
            <a:r>
              <a:rPr lang="en-US" sz="4000" dirty="0">
                <a:solidFill>
                  <a:schemeClr val="tx1"/>
                </a:solidFill>
                <a:effectLst/>
              </a:rPr>
              <a:t>Step 4</a:t>
            </a:r>
          </a:p>
        </p:txBody>
      </p:sp>
      <p:sp>
        <p:nvSpPr>
          <p:cNvPr id="57347" name="Rectangle 3"/>
          <p:cNvSpPr>
            <a:spLocks noGrp="1" noChangeArrowheads="1"/>
          </p:cNvSpPr>
          <p:nvPr>
            <p:ph type="body" idx="1"/>
          </p:nvPr>
        </p:nvSpPr>
        <p:spPr/>
        <p:txBody>
          <a:bodyPr/>
          <a:lstStyle/>
          <a:p>
            <a:pPr algn="just"/>
            <a:r>
              <a:rPr lang="en-US" dirty="0">
                <a:latin typeface="Arial" panose="020B0604020202020204" pitchFamily="34" charset="0"/>
              </a:rPr>
              <a:t>Organized task in logical sequence</a:t>
            </a:r>
          </a:p>
          <a:p>
            <a:pPr lvl="1" algn="just"/>
            <a:r>
              <a:rPr lang="en-US" dirty="0">
                <a:latin typeface="Arial" panose="020B0604020202020204" pitchFamily="34" charset="0"/>
              </a:rPr>
              <a:t>Chronological order</a:t>
            </a:r>
          </a:p>
          <a:p>
            <a:pPr lvl="1" algn="just"/>
            <a:r>
              <a:rPr lang="en-US" dirty="0">
                <a:latin typeface="Arial" panose="020B0604020202020204" pitchFamily="34" charset="0"/>
              </a:rPr>
              <a:t>Time-phase</a:t>
            </a:r>
          </a:p>
          <a:p>
            <a:pPr lvl="1" algn="just"/>
            <a:r>
              <a:rPr lang="en-US" dirty="0">
                <a:latin typeface="Arial" panose="020B0604020202020204" pitchFamily="34" charset="0"/>
              </a:rPr>
              <a:t>Discipline</a:t>
            </a:r>
          </a:p>
          <a:p>
            <a:pPr algn="just"/>
            <a:r>
              <a:rPr lang="en-US" dirty="0">
                <a:latin typeface="Arial" panose="020B0604020202020204" pitchFamily="34" charset="0"/>
              </a:rPr>
              <a:t>Ensure task required meet the minimum requirements</a:t>
            </a:r>
          </a:p>
          <a:p>
            <a:pPr algn="just"/>
            <a:r>
              <a:rPr lang="en-US" dirty="0">
                <a:latin typeface="Arial" panose="020B0604020202020204" pitchFamily="34" charset="0"/>
              </a:rPr>
              <a:t>Delete unnecessary or repetitive tasks</a:t>
            </a:r>
          </a:p>
        </p:txBody>
      </p:sp>
    </p:spTree>
    <p:extLst>
      <p:ext uri="{BB962C8B-B14F-4D97-AF65-F5344CB8AC3E}">
        <p14:creationId xmlns:p14="http://schemas.microsoft.com/office/powerpoint/2010/main" xmlns="" val="2235146877"/>
      </p:ext>
    </p:extLst>
  </p:cSld>
  <p:clrMapOvr>
    <a:masterClrMapping/>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normAutofit/>
          </a:bodyPr>
          <a:lstStyle/>
          <a:p>
            <a:r>
              <a:rPr lang="en-US" dirty="0">
                <a:effectLst/>
              </a:rPr>
              <a:t>Statement of Work</a:t>
            </a:r>
            <a:br>
              <a:rPr lang="en-US" dirty="0">
                <a:effectLst/>
              </a:rPr>
            </a:br>
            <a:r>
              <a:rPr lang="en-US" dirty="0">
                <a:effectLst/>
              </a:rPr>
              <a:t>Step 5</a:t>
            </a:r>
          </a:p>
        </p:txBody>
      </p:sp>
      <p:sp>
        <p:nvSpPr>
          <p:cNvPr id="59395" name="Rectangle 3"/>
          <p:cNvSpPr>
            <a:spLocks noGrp="1" noChangeArrowheads="1"/>
          </p:cNvSpPr>
          <p:nvPr>
            <p:ph type="body" idx="1"/>
          </p:nvPr>
        </p:nvSpPr>
        <p:spPr/>
        <p:txBody>
          <a:bodyPr/>
          <a:lstStyle/>
          <a:p>
            <a:pPr algn="just"/>
            <a:r>
              <a:rPr lang="en-US" dirty="0"/>
              <a:t>Identify the required resources for each task (input)</a:t>
            </a:r>
          </a:p>
          <a:p>
            <a:pPr lvl="1" algn="just"/>
            <a:r>
              <a:rPr lang="en-US" dirty="0"/>
              <a:t>May be labor, equipment and material</a:t>
            </a:r>
          </a:p>
          <a:p>
            <a:pPr lvl="1" algn="just"/>
            <a:r>
              <a:rPr lang="en-US" dirty="0"/>
              <a:t>May be NAFI or government provided</a:t>
            </a:r>
          </a:p>
          <a:p>
            <a:pPr algn="just"/>
            <a:r>
              <a:rPr lang="en-US" dirty="0"/>
              <a:t>Identify any operating restrictions or procedures</a:t>
            </a:r>
          </a:p>
        </p:txBody>
      </p:sp>
    </p:spTree>
    <p:extLst>
      <p:ext uri="{BB962C8B-B14F-4D97-AF65-F5344CB8AC3E}">
        <p14:creationId xmlns:p14="http://schemas.microsoft.com/office/powerpoint/2010/main" xmlns="" val="398235868"/>
      </p:ext>
    </p:extLst>
  </p:cSld>
  <p:clrMapOvr>
    <a:masterClrMapping/>
  </p:clrMapOvr>
  <p:transition>
    <p:wipe dir="d"/>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a:bodyPr>
          <a:lstStyle/>
          <a:p>
            <a:r>
              <a:rPr lang="en-US" dirty="0">
                <a:effectLst/>
                <a:latin typeface="Arial" panose="020B0604020202020204" pitchFamily="34" charset="0"/>
              </a:rPr>
              <a:t>Statement of Work</a:t>
            </a:r>
            <a:br>
              <a:rPr lang="en-US" dirty="0">
                <a:effectLst/>
                <a:latin typeface="Arial" panose="020B0604020202020204" pitchFamily="34" charset="0"/>
              </a:rPr>
            </a:br>
            <a:r>
              <a:rPr lang="en-US" dirty="0">
                <a:effectLst/>
                <a:latin typeface="Arial" panose="020B0604020202020204" pitchFamily="34" charset="0"/>
              </a:rPr>
              <a:t>Step 6</a:t>
            </a:r>
          </a:p>
        </p:txBody>
      </p:sp>
      <p:sp>
        <p:nvSpPr>
          <p:cNvPr id="61443" name="Rectangle 3"/>
          <p:cNvSpPr>
            <a:spLocks noGrp="1" noChangeArrowheads="1"/>
          </p:cNvSpPr>
          <p:nvPr>
            <p:ph type="body" idx="1"/>
          </p:nvPr>
        </p:nvSpPr>
        <p:spPr/>
        <p:txBody>
          <a:bodyPr/>
          <a:lstStyle/>
          <a:p>
            <a:pPr algn="just">
              <a:lnSpc>
                <a:spcPct val="90000"/>
              </a:lnSpc>
            </a:pPr>
            <a:r>
              <a:rPr lang="en-US" dirty="0">
                <a:latin typeface="Arial" panose="020B0604020202020204" pitchFamily="34" charset="0"/>
              </a:rPr>
              <a:t>Identify required results and or deliverables (output)</a:t>
            </a:r>
          </a:p>
          <a:p>
            <a:pPr lvl="1" algn="just">
              <a:lnSpc>
                <a:spcPct val="90000"/>
              </a:lnSpc>
            </a:pPr>
            <a:r>
              <a:rPr lang="en-US" dirty="0">
                <a:latin typeface="Arial" panose="020B0604020202020204" pitchFamily="34" charset="0"/>
              </a:rPr>
              <a:t>Meetings</a:t>
            </a:r>
          </a:p>
          <a:p>
            <a:pPr lvl="1" algn="just">
              <a:lnSpc>
                <a:spcPct val="90000"/>
              </a:lnSpc>
            </a:pPr>
            <a:r>
              <a:rPr lang="en-US" dirty="0">
                <a:latin typeface="Arial" panose="020B0604020202020204" pitchFamily="34" charset="0"/>
              </a:rPr>
              <a:t>Reports</a:t>
            </a:r>
          </a:p>
          <a:p>
            <a:pPr algn="just">
              <a:lnSpc>
                <a:spcPct val="90000"/>
              </a:lnSpc>
            </a:pPr>
            <a:r>
              <a:rPr lang="en-US" dirty="0">
                <a:latin typeface="Arial" panose="020B0604020202020204" pitchFamily="34" charset="0"/>
              </a:rPr>
              <a:t>Provides information to develop oversight plan</a:t>
            </a:r>
          </a:p>
          <a:p>
            <a:pPr algn="just">
              <a:lnSpc>
                <a:spcPct val="90000"/>
              </a:lnSpc>
            </a:pPr>
            <a:r>
              <a:rPr lang="en-US" dirty="0">
                <a:latin typeface="Arial" panose="020B0604020202020204" pitchFamily="34" charset="0"/>
              </a:rPr>
              <a:t>Contractor responsible for the work (input to output)</a:t>
            </a:r>
          </a:p>
          <a:p>
            <a:pPr lvl="1">
              <a:lnSpc>
                <a:spcPct val="90000"/>
              </a:lnSpc>
            </a:pPr>
            <a:endParaRPr lang="en-US" b="1" dirty="0">
              <a:latin typeface="Arial" panose="020B0604020202020204" pitchFamily="34" charset="0"/>
            </a:endParaRPr>
          </a:p>
          <a:p>
            <a:pPr>
              <a:lnSpc>
                <a:spcPct val="90000"/>
              </a:lnSpc>
            </a:pPr>
            <a:endParaRPr lang="en-US" dirty="0"/>
          </a:p>
        </p:txBody>
      </p:sp>
    </p:spTree>
    <p:extLst>
      <p:ext uri="{BB962C8B-B14F-4D97-AF65-F5344CB8AC3E}">
        <p14:creationId xmlns:p14="http://schemas.microsoft.com/office/powerpoint/2010/main" xmlns="" val="822847373"/>
      </p:ext>
    </p:extLst>
  </p:cSld>
  <p:clrMapOvr>
    <a:masterClrMapping/>
  </p:clrMapOvr>
  <p:transition>
    <p:wipe dir="d"/>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normAutofit/>
          </a:bodyPr>
          <a:lstStyle/>
          <a:p>
            <a:r>
              <a:rPr lang="en-US" dirty="0">
                <a:effectLst/>
                <a:latin typeface="Arial" panose="020B0604020202020204" pitchFamily="34" charset="0"/>
              </a:rPr>
              <a:t>Statement of Work</a:t>
            </a:r>
            <a:br>
              <a:rPr lang="en-US" dirty="0">
                <a:effectLst/>
                <a:latin typeface="Arial" panose="020B0604020202020204" pitchFamily="34" charset="0"/>
              </a:rPr>
            </a:br>
            <a:r>
              <a:rPr lang="en-US" dirty="0">
                <a:effectLst/>
                <a:latin typeface="Arial" panose="020B0604020202020204" pitchFamily="34" charset="0"/>
              </a:rPr>
              <a:t>Step 7</a:t>
            </a:r>
          </a:p>
        </p:txBody>
      </p:sp>
      <p:sp>
        <p:nvSpPr>
          <p:cNvPr id="63491" name="Rectangle 3"/>
          <p:cNvSpPr>
            <a:spLocks noGrp="1" noChangeArrowheads="1"/>
          </p:cNvSpPr>
          <p:nvPr>
            <p:ph type="body" idx="1"/>
          </p:nvPr>
        </p:nvSpPr>
        <p:spPr>
          <a:xfrm>
            <a:off x="457200" y="1524001"/>
            <a:ext cx="8229600" cy="4525963"/>
          </a:xfrm>
        </p:spPr>
        <p:txBody>
          <a:bodyPr/>
          <a:lstStyle/>
          <a:p>
            <a:pPr algn="just"/>
            <a:r>
              <a:rPr lang="en-US" dirty="0">
                <a:latin typeface="Arial" panose="020B0604020202020204" pitchFamily="34" charset="0"/>
              </a:rPr>
              <a:t>Identify the frequency and timeline of deliverables</a:t>
            </a:r>
          </a:p>
          <a:p>
            <a:pPr algn="just"/>
            <a:r>
              <a:rPr lang="en-US" dirty="0">
                <a:latin typeface="Arial" panose="020B0604020202020204" pitchFamily="34" charset="0"/>
              </a:rPr>
              <a:t>Assists in</a:t>
            </a:r>
          </a:p>
          <a:p>
            <a:pPr lvl="1" algn="just"/>
            <a:r>
              <a:rPr lang="en-US" dirty="0">
                <a:latin typeface="Arial" panose="020B0604020202020204" pitchFamily="34" charset="0"/>
              </a:rPr>
              <a:t>Refining SOW</a:t>
            </a:r>
          </a:p>
          <a:p>
            <a:pPr lvl="1" algn="just"/>
            <a:r>
              <a:rPr lang="en-US" dirty="0">
                <a:latin typeface="Arial" panose="020B0604020202020204" pitchFamily="34" charset="0"/>
              </a:rPr>
              <a:t>Method of surveillance</a:t>
            </a:r>
          </a:p>
          <a:p>
            <a:pPr lvl="1" algn="just"/>
            <a:r>
              <a:rPr lang="en-US" dirty="0">
                <a:latin typeface="Arial" panose="020B0604020202020204" pitchFamily="34" charset="0"/>
              </a:rPr>
              <a:t>Surveillance plan </a:t>
            </a:r>
          </a:p>
          <a:p>
            <a:pPr lvl="1" algn="just"/>
            <a:r>
              <a:rPr lang="en-US" dirty="0">
                <a:latin typeface="Arial" panose="020B0604020202020204" pitchFamily="34" charset="0"/>
              </a:rPr>
              <a:t>Cost estimate</a:t>
            </a:r>
          </a:p>
          <a:p>
            <a:endParaRPr lang="en-US" b="1" dirty="0"/>
          </a:p>
        </p:txBody>
      </p:sp>
    </p:spTree>
    <p:extLst>
      <p:ext uri="{BB962C8B-B14F-4D97-AF65-F5344CB8AC3E}">
        <p14:creationId xmlns:p14="http://schemas.microsoft.com/office/powerpoint/2010/main" xmlns="" val="2265652633"/>
      </p:ext>
    </p:extLst>
  </p:cSld>
  <p:clrMapOvr>
    <a:masterClrMapping/>
  </p:clrMapOvr>
  <p:transition>
    <p:wipe dir="d"/>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a:bodyPr>
          <a:lstStyle/>
          <a:p>
            <a:r>
              <a:rPr lang="en-US" dirty="0">
                <a:effectLst/>
              </a:rPr>
              <a:t>Statement of Work</a:t>
            </a:r>
            <a:br>
              <a:rPr lang="en-US" dirty="0">
                <a:effectLst/>
              </a:rPr>
            </a:br>
            <a:r>
              <a:rPr lang="en-US" dirty="0">
                <a:effectLst/>
              </a:rPr>
              <a:t>Step 8</a:t>
            </a:r>
          </a:p>
        </p:txBody>
      </p:sp>
      <p:sp>
        <p:nvSpPr>
          <p:cNvPr id="65539" name="Rectangle 3"/>
          <p:cNvSpPr>
            <a:spLocks noGrp="1" noChangeArrowheads="1"/>
          </p:cNvSpPr>
          <p:nvPr>
            <p:ph type="body" idx="1"/>
          </p:nvPr>
        </p:nvSpPr>
        <p:spPr/>
        <p:txBody>
          <a:bodyPr/>
          <a:lstStyle/>
          <a:p>
            <a:pPr algn="just">
              <a:lnSpc>
                <a:spcPct val="90000"/>
              </a:lnSpc>
            </a:pPr>
            <a:r>
              <a:rPr lang="en-US" dirty="0">
                <a:latin typeface="Arial" panose="020B0604020202020204" pitchFamily="34" charset="0"/>
              </a:rPr>
              <a:t>Develop performance standard or acceptance criteria expressed in</a:t>
            </a:r>
          </a:p>
          <a:p>
            <a:pPr lvl="1" algn="just">
              <a:lnSpc>
                <a:spcPct val="90000"/>
              </a:lnSpc>
            </a:pPr>
            <a:r>
              <a:rPr lang="en-US" dirty="0">
                <a:latin typeface="Arial" panose="020B0604020202020204" pitchFamily="34" charset="0"/>
              </a:rPr>
              <a:t>Quality</a:t>
            </a:r>
          </a:p>
          <a:p>
            <a:pPr lvl="1" algn="just">
              <a:lnSpc>
                <a:spcPct val="90000"/>
              </a:lnSpc>
            </a:pPr>
            <a:r>
              <a:rPr lang="en-US" dirty="0">
                <a:latin typeface="Arial" panose="020B0604020202020204" pitchFamily="34" charset="0"/>
              </a:rPr>
              <a:t>Quantity</a:t>
            </a:r>
          </a:p>
          <a:p>
            <a:pPr lvl="1" algn="just">
              <a:lnSpc>
                <a:spcPct val="90000"/>
              </a:lnSpc>
            </a:pPr>
            <a:r>
              <a:rPr lang="en-US" dirty="0">
                <a:latin typeface="Arial" panose="020B0604020202020204" pitchFamily="34" charset="0"/>
              </a:rPr>
              <a:t>Time</a:t>
            </a:r>
          </a:p>
          <a:p>
            <a:pPr lvl="1" algn="just">
              <a:lnSpc>
                <a:spcPct val="90000"/>
              </a:lnSpc>
            </a:pPr>
            <a:r>
              <a:rPr lang="en-US" dirty="0">
                <a:latin typeface="Arial" panose="020B0604020202020204" pitchFamily="34" charset="0"/>
              </a:rPr>
              <a:t>Appearance</a:t>
            </a:r>
          </a:p>
          <a:p>
            <a:pPr algn="just">
              <a:lnSpc>
                <a:spcPct val="90000"/>
              </a:lnSpc>
            </a:pPr>
            <a:r>
              <a:rPr lang="en-US" dirty="0">
                <a:latin typeface="Arial" panose="020B0604020202020204" pitchFamily="34" charset="0"/>
              </a:rPr>
              <a:t>Should include elements such as “What, when, where, how many times</a:t>
            </a:r>
          </a:p>
          <a:p>
            <a:pPr algn="just">
              <a:lnSpc>
                <a:spcPct val="90000"/>
              </a:lnSpc>
            </a:pPr>
            <a:r>
              <a:rPr lang="en-US" dirty="0">
                <a:latin typeface="Arial" panose="020B0604020202020204" pitchFamily="34" charset="0"/>
              </a:rPr>
              <a:t>Should be appropriate for the contract and</a:t>
            </a:r>
          </a:p>
          <a:p>
            <a:pPr lvl="1" algn="just">
              <a:lnSpc>
                <a:spcPct val="90000"/>
              </a:lnSpc>
            </a:pPr>
            <a:r>
              <a:rPr lang="en-US" dirty="0">
                <a:latin typeface="Arial" panose="020B0604020202020204" pitchFamily="34" charset="0"/>
              </a:rPr>
              <a:t>Necessary</a:t>
            </a:r>
          </a:p>
          <a:p>
            <a:pPr lvl="1" algn="just">
              <a:lnSpc>
                <a:spcPct val="90000"/>
              </a:lnSpc>
            </a:pPr>
            <a:r>
              <a:rPr lang="en-US" dirty="0">
                <a:latin typeface="Arial" panose="020B0604020202020204" pitchFamily="34" charset="0"/>
              </a:rPr>
              <a:t>Realistic</a:t>
            </a:r>
          </a:p>
          <a:p>
            <a:pPr lvl="1" algn="just">
              <a:lnSpc>
                <a:spcPct val="90000"/>
              </a:lnSpc>
            </a:pPr>
            <a:r>
              <a:rPr lang="en-US" dirty="0">
                <a:latin typeface="Arial" panose="020B0604020202020204" pitchFamily="34" charset="0"/>
              </a:rPr>
              <a:t>Objective and measurable</a:t>
            </a:r>
          </a:p>
          <a:p>
            <a:pPr lvl="1">
              <a:lnSpc>
                <a:spcPct val="90000"/>
              </a:lnSpc>
            </a:pPr>
            <a:endParaRPr lang="en-US" sz="1400" b="1" dirty="0"/>
          </a:p>
          <a:p>
            <a:pPr>
              <a:lnSpc>
                <a:spcPct val="90000"/>
              </a:lnSpc>
            </a:pPr>
            <a:endParaRPr lang="en-US" sz="1400" b="1" dirty="0"/>
          </a:p>
        </p:txBody>
      </p:sp>
    </p:spTree>
    <p:extLst>
      <p:ext uri="{BB962C8B-B14F-4D97-AF65-F5344CB8AC3E}">
        <p14:creationId xmlns:p14="http://schemas.microsoft.com/office/powerpoint/2010/main" xmlns="" val="113907991"/>
      </p:ext>
    </p:extLst>
  </p:cSld>
  <p:clrMapOvr>
    <a:masterClrMapping/>
  </p:clrMapOvr>
  <p:transition>
    <p:wipe dir="d"/>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normAutofit/>
          </a:bodyPr>
          <a:lstStyle/>
          <a:p>
            <a:r>
              <a:rPr lang="en-US">
                <a:effectLst/>
              </a:rPr>
              <a:t>Statement of Work</a:t>
            </a:r>
            <a:br>
              <a:rPr lang="en-US">
                <a:effectLst/>
              </a:rPr>
            </a:br>
            <a:r>
              <a:rPr lang="en-US">
                <a:effectLst/>
              </a:rPr>
              <a:t>Step 9</a:t>
            </a:r>
          </a:p>
        </p:txBody>
      </p:sp>
      <p:sp>
        <p:nvSpPr>
          <p:cNvPr id="67587" name="Rectangle 3"/>
          <p:cNvSpPr>
            <a:spLocks noGrp="1" noChangeArrowheads="1"/>
          </p:cNvSpPr>
          <p:nvPr>
            <p:ph type="body" idx="1"/>
          </p:nvPr>
        </p:nvSpPr>
        <p:spPr/>
        <p:txBody>
          <a:bodyPr/>
          <a:lstStyle/>
          <a:p>
            <a:pPr algn="just"/>
            <a:r>
              <a:rPr lang="en-US" dirty="0">
                <a:latin typeface="Arial" panose="020B0604020202020204" pitchFamily="34" charset="0"/>
              </a:rPr>
              <a:t>Determine how you will monitor the deliverables</a:t>
            </a:r>
          </a:p>
          <a:p>
            <a:pPr algn="just"/>
            <a:r>
              <a:rPr lang="en-US" dirty="0">
                <a:latin typeface="Arial" panose="020B0604020202020204" pitchFamily="34" charset="0"/>
              </a:rPr>
              <a:t>Must be appropriate for the contract</a:t>
            </a:r>
          </a:p>
          <a:p>
            <a:pPr algn="just"/>
            <a:r>
              <a:rPr lang="en-US" dirty="0">
                <a:latin typeface="Arial" panose="020B0604020202020204" pitchFamily="34" charset="0"/>
              </a:rPr>
              <a:t>Cost effective</a:t>
            </a:r>
          </a:p>
          <a:p>
            <a:pPr algn="just"/>
            <a:r>
              <a:rPr lang="en-US" dirty="0">
                <a:latin typeface="Arial" panose="020B0604020202020204" pitchFamily="34" charset="0"/>
              </a:rPr>
              <a:t>Methods include:</a:t>
            </a:r>
          </a:p>
          <a:p>
            <a:pPr lvl="1" algn="just"/>
            <a:r>
              <a:rPr lang="en-US" dirty="0">
                <a:latin typeface="Arial" panose="020B0604020202020204" pitchFamily="34" charset="0"/>
              </a:rPr>
              <a:t>100% inspection</a:t>
            </a:r>
          </a:p>
          <a:p>
            <a:pPr lvl="1" algn="just"/>
            <a:r>
              <a:rPr lang="en-US" dirty="0">
                <a:latin typeface="Arial" panose="020B0604020202020204" pitchFamily="34" charset="0"/>
              </a:rPr>
              <a:t>Random sampling</a:t>
            </a:r>
          </a:p>
          <a:p>
            <a:pPr lvl="1" algn="just"/>
            <a:r>
              <a:rPr lang="en-US" dirty="0">
                <a:latin typeface="Arial" panose="020B0604020202020204" pitchFamily="34" charset="0"/>
              </a:rPr>
              <a:t>Periodic inspection</a:t>
            </a:r>
          </a:p>
          <a:p>
            <a:pPr lvl="1" algn="just"/>
            <a:r>
              <a:rPr lang="en-US" dirty="0">
                <a:latin typeface="Arial" panose="020B0604020202020204" pitchFamily="34" charset="0"/>
              </a:rPr>
              <a:t>Customer </a:t>
            </a:r>
            <a:r>
              <a:rPr lang="en-US" dirty="0" smtClean="0">
                <a:latin typeface="Arial" panose="020B0604020202020204" pitchFamily="34" charset="0"/>
              </a:rPr>
              <a:t>complaints</a:t>
            </a:r>
            <a:endParaRPr lang="en-US" dirty="0">
              <a:latin typeface="Arial" panose="020B0604020202020204" pitchFamily="34" charset="0"/>
            </a:endParaRPr>
          </a:p>
          <a:p>
            <a:pPr lvl="1" algn="just"/>
            <a:r>
              <a:rPr lang="en-US" dirty="0">
                <a:latin typeface="Arial" panose="020B0604020202020204" pitchFamily="34" charset="0"/>
              </a:rPr>
              <a:t>Review of progress </a:t>
            </a:r>
            <a:r>
              <a:rPr lang="en-US" dirty="0" smtClean="0">
                <a:latin typeface="Arial" panose="020B0604020202020204" pitchFamily="34" charset="0"/>
              </a:rPr>
              <a:t>milestones</a:t>
            </a:r>
            <a:endParaRPr lang="en-US" dirty="0">
              <a:latin typeface="Arial" panose="020B0604020202020204" pitchFamily="34" charset="0"/>
            </a:endParaRPr>
          </a:p>
          <a:p>
            <a:pPr lvl="1" algn="just"/>
            <a:r>
              <a:rPr lang="en-US" dirty="0">
                <a:latin typeface="Arial" panose="020B0604020202020204" pitchFamily="34" charset="0"/>
              </a:rPr>
              <a:t>Reports by contractor</a:t>
            </a:r>
          </a:p>
          <a:p>
            <a:endParaRPr lang="en-US" sz="2800" b="1" dirty="0"/>
          </a:p>
        </p:txBody>
      </p:sp>
    </p:spTree>
    <p:extLst>
      <p:ext uri="{BB962C8B-B14F-4D97-AF65-F5344CB8AC3E}">
        <p14:creationId xmlns:p14="http://schemas.microsoft.com/office/powerpoint/2010/main" xmlns="" val="1349998908"/>
      </p:ext>
    </p:extLst>
  </p:cSld>
  <p:clrMapOvr>
    <a:masterClrMapping/>
  </p:clrMapOvr>
  <p:transition>
    <p:wipe dir="d"/>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4" name="Date Placeholder 2"/>
          <p:cNvSpPr>
            <a:spLocks noGrp="1"/>
          </p:cNvSpPr>
          <p:nvPr>
            <p:ph type="dt" sz="half" idx="10"/>
          </p:nvPr>
        </p:nvSpPr>
        <p:spPr/>
        <p:txBody>
          <a:bodyPr/>
          <a:lstStyle/>
          <a:p>
            <a:r>
              <a:rPr lang="en-US"/>
              <a:t>25 Sep 2005 M Keeney</a:t>
            </a:r>
          </a:p>
        </p:txBody>
      </p:sp>
      <p:sp>
        <p:nvSpPr>
          <p:cNvPr id="6" name="Slide Number Placeholder 4"/>
          <p:cNvSpPr>
            <a:spLocks noGrp="1"/>
          </p:cNvSpPr>
          <p:nvPr>
            <p:ph type="sldNum" sz="quarter" idx="12"/>
          </p:nvPr>
        </p:nvSpPr>
        <p:spPr/>
        <p:txBody>
          <a:bodyPr/>
          <a:lstStyle/>
          <a:p>
            <a:fld id="{514433D8-0315-4475-B0B4-A0BFC617B1BA}" type="slidenum">
              <a:rPr lang="en-US"/>
              <a:pPr/>
              <a:t>51</a:t>
            </a:fld>
            <a:endParaRPr lang="en-US"/>
          </a:p>
        </p:txBody>
      </p:sp>
      <p:sp>
        <p:nvSpPr>
          <p:cNvPr id="69634" name="Rectangle 2"/>
          <p:cNvSpPr>
            <a:spLocks noGrp="1" noChangeArrowheads="1"/>
          </p:cNvSpPr>
          <p:nvPr>
            <p:ph type="title"/>
          </p:nvPr>
        </p:nvSpPr>
        <p:spPr/>
        <p:txBody>
          <a:bodyPr>
            <a:normAutofit fontScale="90000"/>
          </a:bodyPr>
          <a:lstStyle/>
          <a:p>
            <a:r>
              <a:rPr lang="en-US" sz="4000" dirty="0">
                <a:solidFill>
                  <a:schemeClr val="bg1"/>
                </a:solidFill>
                <a:effectLst/>
                <a:latin typeface="Arial" panose="020B0604020202020204" pitchFamily="34" charset="0"/>
                <a:cs typeface="Arial" panose="020B0604020202020204" pitchFamily="34" charset="0"/>
              </a:rPr>
              <a:t>Statement of Work</a:t>
            </a:r>
            <a:br>
              <a:rPr lang="en-US" sz="4000" dirty="0">
                <a:solidFill>
                  <a:schemeClr val="bg1"/>
                </a:solidFill>
                <a:effectLst/>
                <a:latin typeface="Arial" panose="020B0604020202020204" pitchFamily="34" charset="0"/>
                <a:cs typeface="Arial" panose="020B0604020202020204" pitchFamily="34" charset="0"/>
              </a:rPr>
            </a:br>
            <a:r>
              <a:rPr lang="en-US" sz="4000" dirty="0">
                <a:solidFill>
                  <a:schemeClr val="bg1"/>
                </a:solidFill>
                <a:effectLst/>
                <a:latin typeface="Arial" panose="020B0604020202020204" pitchFamily="34" charset="0"/>
                <a:cs typeface="Arial" panose="020B0604020202020204" pitchFamily="34" charset="0"/>
              </a:rPr>
              <a:t>Conclusion</a:t>
            </a:r>
          </a:p>
        </p:txBody>
      </p:sp>
      <p:sp>
        <p:nvSpPr>
          <p:cNvPr id="69636" name="Rectangle 4"/>
          <p:cNvSpPr>
            <a:spLocks noChangeArrowheads="1"/>
          </p:cNvSpPr>
          <p:nvPr/>
        </p:nvSpPr>
        <p:spPr bwMode="auto">
          <a:xfrm>
            <a:off x="685800" y="2241553"/>
            <a:ext cx="79248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r>
              <a:rPr lang="en-US" sz="2800" dirty="0">
                <a:solidFill>
                  <a:schemeClr val="bg1"/>
                </a:solidFill>
              </a:rPr>
              <a:t>Lastly, the key factor in the success of the Performance Based Contract is the ability of you, the customer, to write good requirements.</a:t>
            </a:r>
          </a:p>
        </p:txBody>
      </p:sp>
    </p:spTree>
    <p:extLst>
      <p:ext uri="{BB962C8B-B14F-4D97-AF65-F5344CB8AC3E}">
        <p14:creationId xmlns:p14="http://schemas.microsoft.com/office/powerpoint/2010/main" xmlns="" val="633303028"/>
      </p:ext>
    </p:extLst>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Standard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388</TotalTime>
  <Words>3427</Words>
  <Application>Microsoft Office PowerPoint</Application>
  <PresentationFormat>On-screen Show (4:3)</PresentationFormat>
  <Paragraphs>401</Paragraphs>
  <Slides>51</Slides>
  <Notes>32</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51</vt:i4>
      </vt:variant>
    </vt:vector>
  </HeadingPairs>
  <TitlesOfParts>
    <vt:vector size="55" baseType="lpstr">
      <vt:lpstr>Concourse</vt:lpstr>
      <vt:lpstr>Standarddesign</vt:lpstr>
      <vt:lpstr>Document</vt:lpstr>
      <vt:lpstr>Organization Chart</vt:lpstr>
      <vt:lpstr>Quick Recap</vt:lpstr>
      <vt:lpstr>Slide 2</vt:lpstr>
      <vt:lpstr>Learning Objectives</vt:lpstr>
      <vt:lpstr>Learning Objectives</vt:lpstr>
      <vt:lpstr>Procurement Key Terms</vt:lpstr>
      <vt:lpstr>Procurement</vt:lpstr>
      <vt:lpstr>Procurement Objectives</vt:lpstr>
      <vt:lpstr>Supplier Selection and Evaluation</vt:lpstr>
      <vt:lpstr>Planning Contracting</vt:lpstr>
      <vt:lpstr>Figure 12-3. Request for Proposal (RFP) Template</vt:lpstr>
      <vt:lpstr>Evaluation Criteria</vt:lpstr>
      <vt:lpstr>Requesting Seller Responses</vt:lpstr>
      <vt:lpstr>Selecting Sellers</vt:lpstr>
      <vt:lpstr>Figure 12-4. Sample Proposal Evaluation Sheet</vt:lpstr>
      <vt:lpstr>Seller Selection Process</vt:lpstr>
      <vt:lpstr>Media Snapshot</vt:lpstr>
      <vt:lpstr>Administering the Contract</vt:lpstr>
      <vt:lpstr>Suggestions for Change Control in Contracts</vt:lpstr>
      <vt:lpstr>Suggestions for Change Control in Contracts (cont’d)</vt:lpstr>
      <vt:lpstr>Closing the Contract</vt:lpstr>
      <vt:lpstr>Tools to Assist in Contract Closure</vt:lpstr>
      <vt:lpstr>Using Software to Assist in Project Procurement Management</vt:lpstr>
      <vt:lpstr>Figure 6-1:  Supplier Selection Framework</vt:lpstr>
      <vt:lpstr>Supplier Development (Reverse Marketing)</vt:lpstr>
      <vt:lpstr>Supplier Development (Reverse Marketing)</vt:lpstr>
      <vt:lpstr>Quality Issues in Procurement</vt:lpstr>
      <vt:lpstr>Quality Issues in Procurement</vt:lpstr>
      <vt:lpstr>Global Procurement (Sourcing)</vt:lpstr>
      <vt:lpstr>Global Procurement (Sourcing)</vt:lpstr>
      <vt:lpstr>Global Procurement (Sourcing)</vt:lpstr>
      <vt:lpstr>Investment Recovery</vt:lpstr>
      <vt:lpstr>Socially Responsible Procurement</vt:lpstr>
      <vt:lpstr>Socially Responsible Procurement</vt:lpstr>
      <vt:lpstr>Socially Responsible Procurement</vt:lpstr>
      <vt:lpstr>STATEMENT OF WORK (SOW)</vt:lpstr>
      <vt:lpstr>Statement of Work Performance-Based Contracting</vt:lpstr>
      <vt:lpstr>Statement of Work What vs. How</vt:lpstr>
      <vt:lpstr>  What Is An SOW?</vt:lpstr>
      <vt:lpstr>   Why is a Clear and Concise  SOW Important ?</vt:lpstr>
      <vt:lpstr> Many Documents Are Based  On The SOW</vt:lpstr>
      <vt:lpstr>  STATEMENT OF WORK   PROCESS OVERVIEW</vt:lpstr>
      <vt:lpstr>Statement of Work Step 1</vt:lpstr>
      <vt:lpstr>Statement of Work Step 2</vt:lpstr>
      <vt:lpstr>Statement of Work Step 3</vt:lpstr>
      <vt:lpstr>Statement of Work Step 4</vt:lpstr>
      <vt:lpstr>Statement of Work Step 5</vt:lpstr>
      <vt:lpstr>Statement of Work Step 6</vt:lpstr>
      <vt:lpstr>Statement of Work Step 7</vt:lpstr>
      <vt:lpstr>Statement of Work Step 8</vt:lpstr>
      <vt:lpstr>Statement of Work Step 9</vt:lpstr>
      <vt:lpstr>Statement of Work 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Procurement</dc:title>
  <dc:creator>Hateem</dc:creator>
  <cp:lastModifiedBy>NTS</cp:lastModifiedBy>
  <cp:revision>56</cp:revision>
  <cp:lastPrinted>2011-10-03T06:42:01Z</cp:lastPrinted>
  <dcterms:created xsi:type="dcterms:W3CDTF">2011-05-09T11:27:13Z</dcterms:created>
  <dcterms:modified xsi:type="dcterms:W3CDTF">2013-06-10T10:12:26Z</dcterms:modified>
</cp:coreProperties>
</file>