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4"/>
  </p:notesMasterIdLst>
  <p:sldIdLst>
    <p:sldId id="398" r:id="rId2"/>
    <p:sldId id="397" r:id="rId3"/>
    <p:sldId id="399" r:id="rId4"/>
    <p:sldId id="256" r:id="rId5"/>
    <p:sldId id="340" r:id="rId6"/>
    <p:sldId id="386" r:id="rId7"/>
    <p:sldId id="324" r:id="rId8"/>
    <p:sldId id="387" r:id="rId9"/>
    <p:sldId id="388" r:id="rId10"/>
    <p:sldId id="389" r:id="rId11"/>
    <p:sldId id="390" r:id="rId12"/>
    <p:sldId id="310" r:id="rId13"/>
    <p:sldId id="341" r:id="rId14"/>
    <p:sldId id="391" r:id="rId15"/>
    <p:sldId id="342" r:id="rId16"/>
    <p:sldId id="343" r:id="rId17"/>
    <p:sldId id="344" r:id="rId18"/>
    <p:sldId id="345" r:id="rId19"/>
    <p:sldId id="346" r:id="rId20"/>
    <p:sldId id="347" r:id="rId21"/>
    <p:sldId id="325" r:id="rId22"/>
    <p:sldId id="392" r:id="rId23"/>
    <p:sldId id="299" r:id="rId24"/>
    <p:sldId id="348" r:id="rId25"/>
    <p:sldId id="349" r:id="rId26"/>
    <p:sldId id="350" r:id="rId27"/>
    <p:sldId id="351" r:id="rId28"/>
    <p:sldId id="326" r:id="rId29"/>
    <p:sldId id="393" r:id="rId30"/>
    <p:sldId id="300" r:id="rId31"/>
    <p:sldId id="352" r:id="rId32"/>
    <p:sldId id="353" r:id="rId33"/>
    <p:sldId id="354" r:id="rId34"/>
    <p:sldId id="372" r:id="rId35"/>
    <p:sldId id="367" r:id="rId36"/>
    <p:sldId id="369" r:id="rId37"/>
    <p:sldId id="370" r:id="rId38"/>
    <p:sldId id="371" r:id="rId39"/>
    <p:sldId id="373" r:id="rId40"/>
    <p:sldId id="374" r:id="rId41"/>
    <p:sldId id="375" r:id="rId42"/>
    <p:sldId id="355" r:id="rId43"/>
    <p:sldId id="356" r:id="rId44"/>
    <p:sldId id="357" r:id="rId45"/>
    <p:sldId id="358" r:id="rId46"/>
    <p:sldId id="302" r:id="rId47"/>
    <p:sldId id="394" r:id="rId48"/>
    <p:sldId id="395" r:id="rId49"/>
    <p:sldId id="396" r:id="rId50"/>
    <p:sldId id="359" r:id="rId51"/>
    <p:sldId id="360" r:id="rId52"/>
    <p:sldId id="329" r:id="rId53"/>
    <p:sldId id="315" r:id="rId54"/>
    <p:sldId id="361" r:id="rId55"/>
    <p:sldId id="362" r:id="rId56"/>
    <p:sldId id="363" r:id="rId57"/>
    <p:sldId id="364" r:id="rId58"/>
    <p:sldId id="330" r:id="rId59"/>
    <p:sldId id="365" r:id="rId60"/>
    <p:sldId id="400" r:id="rId61"/>
    <p:sldId id="366" r:id="rId62"/>
    <p:sldId id="321" r:id="rId63"/>
    <p:sldId id="376" r:id="rId64"/>
    <p:sldId id="377" r:id="rId65"/>
    <p:sldId id="378" r:id="rId66"/>
    <p:sldId id="379" r:id="rId67"/>
    <p:sldId id="380" r:id="rId68"/>
    <p:sldId id="384" r:id="rId69"/>
    <p:sldId id="385" r:id="rId70"/>
    <p:sldId id="381" r:id="rId71"/>
    <p:sldId id="382" r:id="rId72"/>
    <p:sldId id="383" r:id="rId7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smtClean="0">
                <a:latin typeface="Arial" charset="0"/>
              </a:defRPr>
            </a:lvl1pPr>
          </a:lstStyle>
          <a:p>
            <a:pPr>
              <a:defRPr/>
            </a:pPr>
            <a:endParaRPr lang="en-US"/>
          </a:p>
        </p:txBody>
      </p:sp>
      <p:sp>
        <p:nvSpPr>
          <p:cNvPr id="409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smtClean="0">
                <a:latin typeface="Arial" charset="0"/>
              </a:defRPr>
            </a:lvl1pPr>
          </a:lstStyle>
          <a:p>
            <a:pPr>
              <a:defRPr/>
            </a:pPr>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0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smtClean="0">
                <a:latin typeface="Arial" charset="0"/>
              </a:defRPr>
            </a:lvl1pPr>
          </a:lstStyle>
          <a:p>
            <a:pPr>
              <a:defRPr/>
            </a:pPr>
            <a:endParaRPr lang="en-US"/>
          </a:p>
        </p:txBody>
      </p:sp>
      <p:sp>
        <p:nvSpPr>
          <p:cNvPr id="410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A0A98490-5065-457D-8429-B88E8CD40D9F}" type="slidenum">
              <a:rPr lang="en-US"/>
              <a:pPr/>
              <a:t>‹#›</a:t>
            </a:fld>
            <a:endParaRPr lang="en-US"/>
          </a:p>
        </p:txBody>
      </p:sp>
    </p:spTree>
    <p:extLst>
      <p:ext uri="{BB962C8B-B14F-4D97-AF65-F5344CB8AC3E}">
        <p14:creationId xmlns:p14="http://schemas.microsoft.com/office/powerpoint/2010/main" val="1516098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4B39D280-9938-4E8B-9C12-796C2918A794}" type="slidenum">
              <a:rPr lang="en-US"/>
              <a:pPr eaLnBrk="1" hangingPunct="1"/>
              <a:t>4</a:t>
            </a:fld>
            <a:endParaRPr 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22764817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spect="1" noChangeArrowheads="1" noTextEdit="1"/>
          </p:cNvSpPr>
          <p:nvPr>
            <p:ph type="sldImg"/>
          </p:nvPr>
        </p:nvSpPr>
        <p:spPr>
          <a:ln/>
        </p:spPr>
      </p:sp>
      <p:sp>
        <p:nvSpPr>
          <p:cNvPr id="1658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37690146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852478E0-50A2-457B-AE29-068FB5A3660A}" type="slidenum">
              <a:rPr lang="en-US" sz="1200"/>
              <a:pPr algn="r" eaLnBrk="1" hangingPunct="1"/>
              <a:t>6</a:t>
            </a:fld>
            <a:endParaRPr lang="en-US" sz="1200"/>
          </a:p>
        </p:txBody>
      </p:sp>
      <p:sp>
        <p:nvSpPr>
          <p:cNvPr id="278531" name="Rectangle 2"/>
          <p:cNvSpPr>
            <a:spLocks noGrp="1" noRot="1" noChangeAspect="1" noChangeArrowheads="1" noTextEdit="1"/>
          </p:cNvSpPr>
          <p:nvPr>
            <p:ph type="sldImg"/>
          </p:nvPr>
        </p:nvSpPr>
        <p:spPr>
          <a:ln/>
        </p:spPr>
      </p:sp>
      <p:sp>
        <p:nvSpPr>
          <p:cNvPr id="278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37597963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9381F404-7E60-44B2-8678-907B986EB1D5}" type="slidenum">
              <a:rPr lang="en-US"/>
              <a:pPr eaLnBrk="1" hangingPunct="1"/>
              <a:t>7</a:t>
            </a:fld>
            <a:endParaRPr 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13783167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Rot="1" noChangeAspect="1" noChangeArrowheads="1" noTextEdit="1"/>
          </p:cNvSpPr>
          <p:nvPr>
            <p:ph type="sldImg"/>
          </p:nvPr>
        </p:nvSpPr>
        <p:spPr>
          <a:ln/>
        </p:spPr>
      </p:sp>
      <p:sp>
        <p:nvSpPr>
          <p:cNvPr id="2805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41321837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2626" name="Rectangle 2"/>
          <p:cNvSpPr>
            <a:spLocks noGrp="1" noRot="1" noChangeAspect="1" noChangeArrowheads="1" noTextEdit="1"/>
          </p:cNvSpPr>
          <p:nvPr>
            <p:ph type="sldImg"/>
          </p:nvPr>
        </p:nvSpPr>
        <p:spPr>
          <a:ln/>
        </p:spPr>
      </p:sp>
      <p:sp>
        <p:nvSpPr>
          <p:cNvPr id="282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3310244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Rot="1" noChangeAspect="1" noChangeArrowheads="1" noTextEdit="1"/>
          </p:cNvSpPr>
          <p:nvPr>
            <p:ph type="sldImg"/>
          </p:nvPr>
        </p:nvSpPr>
        <p:spPr>
          <a:ln/>
        </p:spPr>
      </p:sp>
      <p:sp>
        <p:nvSpPr>
          <p:cNvPr id="2846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3254808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18843190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58EBAC6-D5FB-4FF9-A94A-B600DE4F0681}" type="slidenum">
              <a:rPr lang="en-US"/>
              <a:pPr eaLnBrk="1" hangingPunct="1"/>
              <a:t>12</a:t>
            </a:fld>
            <a:endParaRPr lang="en-US"/>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35530410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2"/>
          <p:cNvSpPr>
            <a:spLocks noGrp="1" noRot="1" noChangeAspect="1" noChangeArrowheads="1" noTextEdit="1"/>
          </p:cNvSpPr>
          <p:nvPr>
            <p:ph type="sldImg"/>
          </p:nvPr>
        </p:nvSpPr>
        <p:spPr>
          <a:ln/>
        </p:spPr>
      </p:sp>
      <p:sp>
        <p:nvSpPr>
          <p:cNvPr id="168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27418623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Rot="1" noChangeAspect="1" noChangeArrowheads="1" noTextEdit="1"/>
          </p:cNvSpPr>
          <p:nvPr>
            <p:ph type="sldImg"/>
          </p:nvPr>
        </p:nvSpPr>
        <p:spPr>
          <a:ln/>
        </p:spPr>
      </p:sp>
      <p:sp>
        <p:nvSpPr>
          <p:cNvPr id="2887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37230905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Rectangle 2"/>
          <p:cNvSpPr>
            <a:spLocks noGrp="1" noRot="1" noChangeAspect="1" noChangeArrowheads="1" noTextEdit="1"/>
          </p:cNvSpPr>
          <p:nvPr>
            <p:ph type="sldImg"/>
          </p:nvPr>
        </p:nvSpPr>
        <p:spPr>
          <a:ln/>
        </p:spPr>
      </p:sp>
      <p:sp>
        <p:nvSpPr>
          <p:cNvPr id="171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30566990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Rectangle 2"/>
          <p:cNvSpPr>
            <a:spLocks noGrp="1" noRot="1" noChangeAspect="1" noChangeArrowheads="1" noTextEdit="1"/>
          </p:cNvSpPr>
          <p:nvPr>
            <p:ph type="sldImg"/>
          </p:nvPr>
        </p:nvSpPr>
        <p:spPr>
          <a:ln/>
        </p:spPr>
      </p:sp>
      <p:sp>
        <p:nvSpPr>
          <p:cNvPr id="17305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41674248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Rot="1" noChangeAspect="1" noChangeArrowheads="1" noTextEdit="1"/>
          </p:cNvSpPr>
          <p:nvPr>
            <p:ph type="sldImg"/>
          </p:nvPr>
        </p:nvSpPr>
        <p:spPr>
          <a:ln/>
        </p:spPr>
      </p:sp>
      <p:sp>
        <p:nvSpPr>
          <p:cNvPr id="1771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10773894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Rectangle 2"/>
          <p:cNvSpPr>
            <a:spLocks noGrp="1" noRot="1" noChangeAspect="1" noChangeArrowheads="1" noTextEdit="1"/>
          </p:cNvSpPr>
          <p:nvPr>
            <p:ph type="sldImg"/>
          </p:nvPr>
        </p:nvSpPr>
        <p:spPr>
          <a:ln/>
        </p:spPr>
      </p:sp>
      <p:sp>
        <p:nvSpPr>
          <p:cNvPr id="17920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2740447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Rectangle 2"/>
          <p:cNvSpPr>
            <a:spLocks noGrp="1" noRot="1" noChangeAspect="1" noChangeArrowheads="1" noTextEdit="1"/>
          </p:cNvSpPr>
          <p:nvPr>
            <p:ph type="sldImg"/>
          </p:nvPr>
        </p:nvSpPr>
        <p:spPr>
          <a:ln/>
        </p:spPr>
      </p:sp>
      <p:sp>
        <p:nvSpPr>
          <p:cNvPr id="1812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19481831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p:cNvSpPr>
            <a:spLocks noGrp="1" noRot="1" noChangeAspect="1" noChangeArrowheads="1" noTextEdit="1"/>
          </p:cNvSpPr>
          <p:nvPr>
            <p:ph type="sldImg"/>
          </p:nvPr>
        </p:nvSpPr>
        <p:spPr>
          <a:ln/>
        </p:spPr>
      </p:sp>
      <p:sp>
        <p:nvSpPr>
          <p:cNvPr id="1832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2770422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F7BFB31-AA4B-44A6-A05B-18587FE7D4D9}" type="slidenum">
              <a:rPr lang="en-US"/>
              <a:pPr eaLnBrk="1" hangingPunct="1"/>
              <a:t>21</a:t>
            </a:fld>
            <a:endParaRPr 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18362465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F8DB72BB-B405-4637-8718-872F7BB6F0B5}" type="slidenum">
              <a:rPr lang="en-US" sz="1200"/>
              <a:pPr algn="r" eaLnBrk="1" hangingPunct="1"/>
              <a:t>22</a:t>
            </a:fld>
            <a:endParaRPr lang="en-US" sz="1200"/>
          </a:p>
        </p:txBody>
      </p:sp>
      <p:sp>
        <p:nvSpPr>
          <p:cNvPr id="290819" name="Rectangle 2"/>
          <p:cNvSpPr>
            <a:spLocks noGrp="1" noRot="1" noChangeAspect="1" noChangeArrowheads="1" noTextEdit="1"/>
          </p:cNvSpPr>
          <p:nvPr>
            <p:ph type="sldImg"/>
          </p:nvPr>
        </p:nvSpPr>
        <p:spPr>
          <a:ln/>
        </p:spPr>
      </p:sp>
      <p:sp>
        <p:nvSpPr>
          <p:cNvPr id="290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13726278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65E37F3E-A8B1-4D6D-A99E-066E2892BD32}" type="slidenum">
              <a:rPr lang="en-US"/>
              <a:pPr eaLnBrk="1" hangingPunct="1"/>
              <a:t>23</a:t>
            </a:fld>
            <a:endParaRPr lang="en-US"/>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32109314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Rot="1" noChangeAspect="1" noChangeArrowheads="1" noTextEdit="1"/>
          </p:cNvSpPr>
          <p:nvPr>
            <p:ph type="sldImg"/>
          </p:nvPr>
        </p:nvSpPr>
        <p:spPr>
          <a:ln/>
        </p:spPr>
      </p:sp>
      <p:sp>
        <p:nvSpPr>
          <p:cNvPr id="1884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2917812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Rot="1" noChangeAspect="1" noChangeArrowheads="1" noTextEdit="1"/>
          </p:cNvSpPr>
          <p:nvPr>
            <p:ph type="sldImg"/>
          </p:nvPr>
        </p:nvSpPr>
        <p:spPr>
          <a:ln/>
        </p:spPr>
      </p:sp>
      <p:sp>
        <p:nvSpPr>
          <p:cNvPr id="1904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15107506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spect="1" noChangeArrowheads="1" noTextEdit="1"/>
          </p:cNvSpPr>
          <p:nvPr>
            <p:ph type="sldImg"/>
          </p:nvPr>
        </p:nvSpPr>
        <p:spPr>
          <a:ln/>
        </p:spPr>
      </p:sp>
      <p:sp>
        <p:nvSpPr>
          <p:cNvPr id="1925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30041369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Rot="1" noChangeAspect="1" noChangeArrowheads="1" noTextEdit="1"/>
          </p:cNvSpPr>
          <p:nvPr>
            <p:ph type="sldImg"/>
          </p:nvPr>
        </p:nvSpPr>
        <p:spPr>
          <a:ln/>
        </p:spPr>
      </p:sp>
      <p:sp>
        <p:nvSpPr>
          <p:cNvPr id="1945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6806513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292CB25-5808-47DE-8545-D862D4B6F8E6}" type="slidenum">
              <a:rPr lang="en-US"/>
              <a:pPr eaLnBrk="1" hangingPunct="1"/>
              <a:t>28</a:t>
            </a:fld>
            <a:endParaRPr 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155105029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24F1584C-08F2-4BA2-8781-A113DCBDEF61}" type="slidenum">
              <a:rPr lang="en-US" sz="1200"/>
              <a:pPr algn="r" eaLnBrk="1" hangingPunct="1"/>
              <a:t>29</a:t>
            </a:fld>
            <a:endParaRPr lang="en-US" sz="1200"/>
          </a:p>
        </p:txBody>
      </p:sp>
      <p:sp>
        <p:nvSpPr>
          <p:cNvPr id="292867" name="Rectangle 2"/>
          <p:cNvSpPr>
            <a:spLocks noGrp="1" noRot="1" noChangeAspect="1" noChangeArrowheads="1" noTextEdit="1"/>
          </p:cNvSpPr>
          <p:nvPr>
            <p:ph type="sldImg"/>
          </p:nvPr>
        </p:nvSpPr>
        <p:spPr>
          <a:ln/>
        </p:spPr>
      </p:sp>
      <p:sp>
        <p:nvSpPr>
          <p:cNvPr id="292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25487389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4406DCB-D4E1-4829-A0DC-5FB42320496E}" type="slidenum">
              <a:rPr lang="en-US"/>
              <a:pPr eaLnBrk="1" hangingPunct="1"/>
              <a:t>30</a:t>
            </a:fld>
            <a:endParaRPr lang="en-US"/>
          </a:p>
        </p:txBody>
      </p:sp>
      <p:sp>
        <p:nvSpPr>
          <p:cNvPr id="115715" name="Rectangle 2"/>
          <p:cNvSpPr>
            <a:spLocks noGrp="1" noRot="1" noChangeAspect="1" noChangeArrowheads="1" noTextEdit="1"/>
          </p:cNvSpPr>
          <p:nvPr>
            <p:ph type="sldImg"/>
          </p:nvPr>
        </p:nvSpPr>
        <p:spPr>
          <a:ln/>
        </p:spPr>
      </p:sp>
      <p:sp>
        <p:nvSpPr>
          <p:cNvPr id="11571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6075298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Rot="1" noChangeAspect="1" noChangeArrowheads="1" noTextEdit="1"/>
          </p:cNvSpPr>
          <p:nvPr>
            <p:ph type="sldImg"/>
          </p:nvPr>
        </p:nvSpPr>
        <p:spPr>
          <a:ln/>
        </p:spPr>
      </p:sp>
      <p:sp>
        <p:nvSpPr>
          <p:cNvPr id="1976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30350420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spect="1" noChangeArrowheads="1" noTextEdit="1"/>
          </p:cNvSpPr>
          <p:nvPr>
            <p:ph type="sldImg"/>
          </p:nvPr>
        </p:nvSpPr>
        <p:spPr>
          <a:ln/>
        </p:spPr>
      </p:sp>
      <p:sp>
        <p:nvSpPr>
          <p:cNvPr id="1996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26493398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Rot="1" noChangeAspect="1" noChangeArrowheads="1" noTextEdit="1"/>
          </p:cNvSpPr>
          <p:nvPr>
            <p:ph type="sldImg"/>
          </p:nvPr>
        </p:nvSpPr>
        <p:spPr>
          <a:ln/>
        </p:spPr>
      </p:sp>
      <p:sp>
        <p:nvSpPr>
          <p:cNvPr id="2017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116150044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Rot="1" noChangeAspect="1" noChangeArrowheads="1" noTextEdit="1"/>
          </p:cNvSpPr>
          <p:nvPr>
            <p:ph type="sldImg"/>
          </p:nvPr>
        </p:nvSpPr>
        <p:spPr>
          <a:ln/>
        </p:spPr>
      </p:sp>
      <p:sp>
        <p:nvSpPr>
          <p:cNvPr id="2457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7094668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Rot="1" noChangeAspect="1" noChangeArrowheads="1" noTextEdit="1"/>
          </p:cNvSpPr>
          <p:nvPr>
            <p:ph type="sldImg"/>
          </p:nvPr>
        </p:nvSpPr>
        <p:spPr>
          <a:ln/>
        </p:spPr>
      </p:sp>
      <p:sp>
        <p:nvSpPr>
          <p:cNvPr id="2355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20136500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Rot="1" noChangeAspect="1" noChangeArrowheads="1" noTextEdit="1"/>
          </p:cNvSpPr>
          <p:nvPr>
            <p:ph type="sldImg"/>
          </p:nvPr>
        </p:nvSpPr>
        <p:spPr>
          <a:ln/>
        </p:spPr>
      </p:sp>
      <p:sp>
        <p:nvSpPr>
          <p:cNvPr id="23961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45492731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Rot="1" noChangeAspect="1" noChangeArrowheads="1" noTextEdit="1"/>
          </p:cNvSpPr>
          <p:nvPr>
            <p:ph type="sldImg"/>
          </p:nvPr>
        </p:nvSpPr>
        <p:spPr>
          <a:ln/>
        </p:spPr>
      </p:sp>
      <p:sp>
        <p:nvSpPr>
          <p:cNvPr id="24166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26523078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A4FCCF14-1034-44A1-AFA4-C2A96DA2B4EA}" type="slidenum">
              <a:rPr lang="en-US" sz="1200"/>
              <a:pPr algn="r" eaLnBrk="1" hangingPunct="1"/>
              <a:t>38</a:t>
            </a:fld>
            <a:endParaRPr lang="en-US" sz="1200"/>
          </a:p>
        </p:txBody>
      </p:sp>
      <p:sp>
        <p:nvSpPr>
          <p:cNvPr id="243715" name="Rectangle 2"/>
          <p:cNvSpPr>
            <a:spLocks noGrp="1" noRot="1" noChangeAspect="1" noChangeArrowheads="1" noTextEdit="1"/>
          </p:cNvSpPr>
          <p:nvPr>
            <p:ph type="sldImg"/>
          </p:nvPr>
        </p:nvSpPr>
        <p:spPr>
          <a:ln/>
        </p:spPr>
      </p:sp>
      <p:sp>
        <p:nvSpPr>
          <p:cNvPr id="24371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14628388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Grp="1" noRot="1" noChangeAspect="1" noChangeArrowheads="1" noTextEdit="1"/>
          </p:cNvSpPr>
          <p:nvPr>
            <p:ph type="sldImg"/>
          </p:nvPr>
        </p:nvSpPr>
        <p:spPr>
          <a:ln/>
        </p:spPr>
      </p:sp>
      <p:sp>
        <p:nvSpPr>
          <p:cNvPr id="248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243746258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Rot="1" noChangeAspect="1" noChangeArrowheads="1" noTextEdit="1"/>
          </p:cNvSpPr>
          <p:nvPr>
            <p:ph type="sldImg"/>
          </p:nvPr>
        </p:nvSpPr>
        <p:spPr>
          <a:ln/>
        </p:spPr>
      </p:sp>
      <p:sp>
        <p:nvSpPr>
          <p:cNvPr id="25088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204095574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Rot="1" noChangeAspect="1" noChangeArrowheads="1" noTextEdit="1"/>
          </p:cNvSpPr>
          <p:nvPr>
            <p:ph type="sldImg"/>
          </p:nvPr>
        </p:nvSpPr>
        <p:spPr>
          <a:ln/>
        </p:spPr>
      </p:sp>
      <p:sp>
        <p:nvSpPr>
          <p:cNvPr id="2529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23904438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Rot="1" noChangeAspect="1" noChangeArrowheads="1" noTextEdit="1"/>
          </p:cNvSpPr>
          <p:nvPr>
            <p:ph type="sldImg"/>
          </p:nvPr>
        </p:nvSpPr>
        <p:spPr>
          <a:ln/>
        </p:spPr>
      </p:sp>
      <p:sp>
        <p:nvSpPr>
          <p:cNvPr id="20377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187502160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Rot="1" noChangeAspect="1" noChangeArrowheads="1" noTextEdit="1"/>
          </p:cNvSpPr>
          <p:nvPr>
            <p:ph type="sldImg"/>
          </p:nvPr>
        </p:nvSpPr>
        <p:spPr>
          <a:ln/>
        </p:spPr>
      </p:sp>
      <p:sp>
        <p:nvSpPr>
          <p:cNvPr id="20685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422601889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Rot="1" noChangeAspect="1" noChangeArrowheads="1" noTextEdit="1"/>
          </p:cNvSpPr>
          <p:nvPr>
            <p:ph type="sldImg"/>
          </p:nvPr>
        </p:nvSpPr>
        <p:spPr>
          <a:ln/>
        </p:spPr>
      </p:sp>
      <p:sp>
        <p:nvSpPr>
          <p:cNvPr id="20889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161303551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220517217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5B1BE56-2795-4A46-AF8F-BC95C77EEA4D}" type="slidenum">
              <a:rPr lang="en-US"/>
              <a:pPr eaLnBrk="1" hangingPunct="1"/>
              <a:t>46</a:t>
            </a:fld>
            <a:endParaRPr lang="en-US"/>
          </a:p>
        </p:txBody>
      </p:sp>
      <p:sp>
        <p:nvSpPr>
          <p:cNvPr id="119811" name="Rectangle 2"/>
          <p:cNvSpPr>
            <a:spLocks noGrp="1" noRot="1" noChangeAspect="1" noChangeArrowheads="1" noTextEdit="1"/>
          </p:cNvSpPr>
          <p:nvPr>
            <p:ph type="sldImg"/>
          </p:nvPr>
        </p:nvSpPr>
        <p:spPr>
          <a:ln/>
        </p:spPr>
      </p:sp>
      <p:sp>
        <p:nvSpPr>
          <p:cNvPr id="119812"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109185514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914" name="Rectangle 2"/>
          <p:cNvSpPr>
            <a:spLocks noGrp="1" noRot="1" noChangeAspect="1" noChangeArrowheads="1" noTextEdit="1"/>
          </p:cNvSpPr>
          <p:nvPr>
            <p:ph type="sldImg"/>
          </p:nvPr>
        </p:nvSpPr>
        <p:spPr>
          <a:ln/>
        </p:spPr>
      </p:sp>
      <p:sp>
        <p:nvSpPr>
          <p:cNvPr id="2949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29636869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62" name="Rectangle 2"/>
          <p:cNvSpPr>
            <a:spLocks noGrp="1" noRot="1" noChangeAspect="1" noChangeArrowheads="1" noTextEdit="1"/>
          </p:cNvSpPr>
          <p:nvPr>
            <p:ph type="sldImg"/>
          </p:nvPr>
        </p:nvSpPr>
        <p:spPr>
          <a:ln/>
        </p:spPr>
      </p:sp>
      <p:sp>
        <p:nvSpPr>
          <p:cNvPr id="2969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62373793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Rectangle 2"/>
          <p:cNvSpPr>
            <a:spLocks noGrp="1" noRot="1" noChangeAspect="1" noChangeArrowheads="1" noTextEdit="1"/>
          </p:cNvSpPr>
          <p:nvPr>
            <p:ph type="sldImg"/>
          </p:nvPr>
        </p:nvSpPr>
        <p:spPr>
          <a:ln/>
        </p:spPr>
      </p:sp>
      <p:sp>
        <p:nvSpPr>
          <p:cNvPr id="2990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138450384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314715460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FBDA2764-C186-4801-8910-5E131F32C144}" type="slidenum">
              <a:rPr lang="en-US" sz="1200"/>
              <a:pPr algn="r" eaLnBrk="1" hangingPunct="1"/>
              <a:t>51</a:t>
            </a:fld>
            <a:endParaRPr lang="en-US" sz="1200"/>
          </a:p>
        </p:txBody>
      </p:sp>
      <p:sp>
        <p:nvSpPr>
          <p:cNvPr id="216067" name="Rectangle 2"/>
          <p:cNvSpPr>
            <a:spLocks noGrp="1" noRot="1" noChangeAspect="1" noChangeArrowheads="1" noTextEdit="1"/>
          </p:cNvSpPr>
          <p:nvPr>
            <p:ph type="sldImg"/>
          </p:nvPr>
        </p:nvSpPr>
        <p:spPr>
          <a:ln/>
        </p:spPr>
      </p:sp>
      <p:sp>
        <p:nvSpPr>
          <p:cNvPr id="216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405077516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03AE9921-8195-4AC1-8D50-24D292D9B981}" type="slidenum">
              <a:rPr lang="en-US"/>
              <a:pPr eaLnBrk="1" hangingPunct="1"/>
              <a:t>52</a:t>
            </a:fld>
            <a:endParaRPr lang="en-US"/>
          </a:p>
        </p:txBody>
      </p:sp>
      <p:sp>
        <p:nvSpPr>
          <p:cNvPr id="124931" name="Rectangle 2"/>
          <p:cNvSpPr>
            <a:spLocks noGrp="1" noRot="1" noChangeAspect="1" noChangeArrowheads="1" noTextEdit="1"/>
          </p:cNvSpPr>
          <p:nvPr>
            <p:ph type="sldImg"/>
          </p:nvPr>
        </p:nvSpPr>
        <p:spPr>
          <a:ln/>
        </p:spPr>
      </p:sp>
      <p:sp>
        <p:nvSpPr>
          <p:cNvPr id="1249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211011759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DDC37C4-D0AD-4E0F-B9B6-1577F5C302CD}" type="slidenum">
              <a:rPr lang="en-US"/>
              <a:pPr eaLnBrk="1" hangingPunct="1"/>
              <a:t>53</a:t>
            </a:fld>
            <a:endParaRPr lang="en-US"/>
          </a:p>
        </p:txBody>
      </p:sp>
      <p:sp>
        <p:nvSpPr>
          <p:cNvPr id="125955" name="Rectangle 2"/>
          <p:cNvSpPr>
            <a:spLocks noGrp="1" noRot="1" noChangeAspect="1" noChangeArrowheads="1" noTextEdit="1"/>
          </p:cNvSpPr>
          <p:nvPr>
            <p:ph type="sldImg"/>
          </p:nvPr>
        </p:nvSpPr>
        <p:spPr>
          <a:ln/>
        </p:spPr>
      </p:sp>
      <p:sp>
        <p:nvSpPr>
          <p:cNvPr id="125956"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5940077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14" name="Rectangle 2"/>
          <p:cNvSpPr>
            <a:spLocks noGrp="1" noRot="1" noChangeAspect="1" noChangeArrowheads="1" noTextEdit="1"/>
          </p:cNvSpPr>
          <p:nvPr>
            <p:ph type="sldImg"/>
          </p:nvPr>
        </p:nvSpPr>
        <p:spPr>
          <a:ln/>
        </p:spPr>
      </p:sp>
      <p:sp>
        <p:nvSpPr>
          <p:cNvPr id="21811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12738239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216385103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10" name="Rectangle 2"/>
          <p:cNvSpPr>
            <a:spLocks noGrp="1" noRot="1" noChangeAspect="1" noChangeArrowheads="1" noTextEdit="1"/>
          </p:cNvSpPr>
          <p:nvPr>
            <p:ph type="sldImg"/>
          </p:nvPr>
        </p:nvSpPr>
        <p:spPr>
          <a:ln/>
        </p:spPr>
      </p:sp>
      <p:sp>
        <p:nvSpPr>
          <p:cNvPr id="2222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275580258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Rot="1" noChangeAspect="1" noChangeArrowheads="1" noTextEdit="1"/>
          </p:cNvSpPr>
          <p:nvPr>
            <p:ph type="sldImg"/>
          </p:nvPr>
        </p:nvSpPr>
        <p:spPr>
          <a:ln/>
        </p:spPr>
      </p:sp>
      <p:sp>
        <p:nvSpPr>
          <p:cNvPr id="22835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1846133096"/>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5FE65572-64DC-4FEE-A8D1-966330EE525F}" type="slidenum">
              <a:rPr lang="en-US"/>
              <a:pPr eaLnBrk="1" hangingPunct="1"/>
              <a:t>58</a:t>
            </a:fld>
            <a:endParaRPr lang="en-US"/>
          </a:p>
        </p:txBody>
      </p:sp>
      <p:sp>
        <p:nvSpPr>
          <p:cNvPr id="128003" name="Rectangle 2"/>
          <p:cNvSpPr>
            <a:spLocks noGrp="1" noRot="1" noChangeAspect="1" noChangeArrowheads="1" noTextEdit="1"/>
          </p:cNvSpPr>
          <p:nvPr>
            <p:ph type="sldImg"/>
          </p:nvPr>
        </p:nvSpPr>
        <p:spPr>
          <a:ln/>
        </p:spPr>
      </p:sp>
      <p:sp>
        <p:nvSpPr>
          <p:cNvPr id="1280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253431315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7719226D-40ED-4BC9-94E2-497749A02C54}" type="slidenum">
              <a:rPr lang="en-US" sz="1200"/>
              <a:pPr algn="r" eaLnBrk="1" hangingPunct="1"/>
              <a:t>59</a:t>
            </a:fld>
            <a:endParaRPr lang="en-US" sz="1200"/>
          </a:p>
        </p:txBody>
      </p:sp>
      <p:sp>
        <p:nvSpPr>
          <p:cNvPr id="231427" name="Rectangle 2"/>
          <p:cNvSpPr>
            <a:spLocks noGrp="1" noRot="1" noChangeAspect="1" noChangeArrowheads="1" noTextEdit="1"/>
          </p:cNvSpPr>
          <p:nvPr>
            <p:ph type="sldImg"/>
          </p:nvPr>
        </p:nvSpPr>
        <p:spPr>
          <a:ln/>
        </p:spPr>
      </p:sp>
      <p:sp>
        <p:nvSpPr>
          <p:cNvPr id="2314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132316347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Rot="1" noChangeAspect="1" noChangeArrowheads="1" noTextEdit="1"/>
          </p:cNvSpPr>
          <p:nvPr>
            <p:ph type="sldImg"/>
          </p:nvPr>
        </p:nvSpPr>
        <p:spPr>
          <a:ln/>
        </p:spPr>
      </p:sp>
      <p:sp>
        <p:nvSpPr>
          <p:cNvPr id="2334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smtClean="0">
              <a:latin typeface="Arial" panose="020B0604020202020204" pitchFamily="34" charset="0"/>
            </a:endParaRPr>
          </a:p>
        </p:txBody>
      </p:sp>
    </p:spTree>
    <p:extLst>
      <p:ext uri="{BB962C8B-B14F-4D97-AF65-F5344CB8AC3E}">
        <p14:creationId xmlns:p14="http://schemas.microsoft.com/office/powerpoint/2010/main" val="2075699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D2136DA1-E264-486E-8A38-0A448C4DFE9D}" type="slidenum">
              <a:rPr lang="en-US"/>
              <a:pPr eaLnBrk="1" hangingPunct="1"/>
              <a:t>62</a:t>
            </a:fld>
            <a:endParaRPr lang="en-US"/>
          </a:p>
        </p:txBody>
      </p:sp>
      <p:sp>
        <p:nvSpPr>
          <p:cNvPr id="129027" name="Rectangle 2"/>
          <p:cNvSpPr>
            <a:spLocks noGrp="1" noRot="1" noChangeAspect="1" noChangeArrowheads="1" noTextEdit="1"/>
          </p:cNvSpPr>
          <p:nvPr>
            <p:ph type="sldImg"/>
          </p:nvPr>
        </p:nvSpPr>
        <p:spPr>
          <a:ln/>
        </p:spPr>
      </p:sp>
      <p:sp>
        <p:nvSpPr>
          <p:cNvPr id="12902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332321202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Grp="1" noRot="1" noChangeAspect="1" noChangeArrowheads="1" noTextEdit="1"/>
          </p:cNvSpPr>
          <p:nvPr>
            <p:ph type="sldImg"/>
          </p:nvPr>
        </p:nvSpPr>
        <p:spPr>
          <a:ln/>
        </p:spPr>
      </p:sp>
      <p:sp>
        <p:nvSpPr>
          <p:cNvPr id="2570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330229623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Rot="1" noChangeAspect="1" noChangeArrowheads="1" noTextEdit="1"/>
          </p:cNvSpPr>
          <p:nvPr>
            <p:ph type="sldImg"/>
          </p:nvPr>
        </p:nvSpPr>
        <p:spPr>
          <a:ln/>
        </p:spPr>
      </p:sp>
      <p:sp>
        <p:nvSpPr>
          <p:cNvPr id="25907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21702993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Grp="1" noRot="1" noChangeAspect="1" noChangeArrowheads="1" noTextEdit="1"/>
          </p:cNvSpPr>
          <p:nvPr>
            <p:ph type="sldImg"/>
          </p:nvPr>
        </p:nvSpPr>
        <p:spPr>
          <a:ln/>
        </p:spPr>
      </p:sp>
      <p:sp>
        <p:nvSpPr>
          <p:cNvPr id="26112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29410060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Rectangle 2"/>
          <p:cNvSpPr>
            <a:spLocks noGrp="1" noRot="1" noChangeAspect="1" noChangeArrowheads="1" noTextEdit="1"/>
          </p:cNvSpPr>
          <p:nvPr>
            <p:ph type="sldImg"/>
          </p:nvPr>
        </p:nvSpPr>
        <p:spPr>
          <a:ln/>
        </p:spPr>
      </p:sp>
      <p:sp>
        <p:nvSpPr>
          <p:cNvPr id="26317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67999688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Rot="1" noChangeAspect="1" noChangeArrowheads="1" noTextEdit="1"/>
          </p:cNvSpPr>
          <p:nvPr>
            <p:ph type="sldImg"/>
          </p:nvPr>
        </p:nvSpPr>
        <p:spPr>
          <a:ln/>
        </p:spPr>
      </p:sp>
      <p:sp>
        <p:nvSpPr>
          <p:cNvPr id="2662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8792373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Rot="1" noChangeAspect="1" noChangeArrowheads="1" noTextEdit="1"/>
          </p:cNvSpPr>
          <p:nvPr>
            <p:ph type="sldImg"/>
          </p:nvPr>
        </p:nvSpPr>
        <p:spPr>
          <a:ln/>
        </p:spPr>
      </p:sp>
      <p:sp>
        <p:nvSpPr>
          <p:cNvPr id="274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2349500982"/>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7"/>
          <p:cNvSpPr txBox="1">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fld id="{E67E529D-56C3-481D-9DA3-00A533741426}" type="slidenum">
              <a:rPr lang="en-US" sz="1200"/>
              <a:pPr algn="r" eaLnBrk="1" hangingPunct="1"/>
              <a:t>69</a:t>
            </a:fld>
            <a:endParaRPr lang="en-US" sz="1200"/>
          </a:p>
        </p:txBody>
      </p:sp>
      <p:sp>
        <p:nvSpPr>
          <p:cNvPr id="276483" name="Rectangle 2"/>
          <p:cNvSpPr>
            <a:spLocks noGrp="1" noRot="1" noChangeAspect="1" noChangeArrowheads="1" noTextEdit="1"/>
          </p:cNvSpPr>
          <p:nvPr>
            <p:ph type="sldImg"/>
          </p:nvPr>
        </p:nvSpPr>
        <p:spPr>
          <a:ln/>
        </p:spPr>
      </p:sp>
      <p:sp>
        <p:nvSpPr>
          <p:cNvPr id="27648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192179786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Rot="1" noChangeAspect="1" noChangeArrowheads="1" noTextEdit="1"/>
          </p:cNvSpPr>
          <p:nvPr>
            <p:ph type="sldImg"/>
          </p:nvPr>
        </p:nvSpPr>
        <p:spPr>
          <a:ln/>
        </p:spPr>
      </p:sp>
      <p:sp>
        <p:nvSpPr>
          <p:cNvPr id="2682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233076618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Grp="1" noRot="1" noChangeAspect="1" noChangeArrowheads="1" noTextEdit="1"/>
          </p:cNvSpPr>
          <p:nvPr>
            <p:ph type="sldImg"/>
          </p:nvPr>
        </p:nvSpPr>
        <p:spPr>
          <a:ln/>
        </p:spPr>
      </p:sp>
      <p:sp>
        <p:nvSpPr>
          <p:cNvPr id="270339"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174507326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Rot="1" noChangeAspect="1" noChangeArrowheads="1" noTextEdit="1"/>
          </p:cNvSpPr>
          <p:nvPr>
            <p:ph type="sldImg"/>
          </p:nvPr>
        </p:nvSpPr>
        <p:spPr>
          <a:ln/>
        </p:spPr>
      </p:sp>
      <p:sp>
        <p:nvSpPr>
          <p:cNvPr id="272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latin typeface="Arial" panose="020B0604020202020204" pitchFamily="34" charset="0"/>
            </a:endParaRPr>
          </a:p>
        </p:txBody>
      </p:sp>
    </p:spTree>
    <p:extLst>
      <p:ext uri="{BB962C8B-B14F-4D97-AF65-F5344CB8AC3E}">
        <p14:creationId xmlns:p14="http://schemas.microsoft.com/office/powerpoint/2010/main" val="26062096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GB"/>
          </a:p>
        </p:txBody>
      </p:sp>
    </p:spTree>
    <p:extLst>
      <p:ext uri="{BB962C8B-B14F-4D97-AF65-F5344CB8AC3E}">
        <p14:creationId xmlns:p14="http://schemas.microsoft.com/office/powerpoint/2010/main" val="1177821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Ari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b="1"/>
            </a:lvl1pPr>
          </a:lstStyle>
          <a:p>
            <a:r>
              <a:rPr lang="en-US" dirty="0" smtClean="0"/>
              <a:t>Click to edit Master title style</a:t>
            </a:r>
            <a:endParaRPr lang="en-GB" dirty="0"/>
          </a:p>
        </p:txBody>
      </p:sp>
      <p:sp>
        <p:nvSpPr>
          <p:cNvPr id="3" name="Content Placeholder 2"/>
          <p:cNvSpPr>
            <a:spLocks noGrp="1"/>
          </p:cNvSpPr>
          <p:nvPr>
            <p:ph idx="1"/>
          </p:nvPr>
        </p:nvSpPr>
        <p:spPr/>
        <p:txBody>
          <a:bodyPr/>
          <a:lstStyle>
            <a:lvl1pPr>
              <a:defRPr sz="2400" baseline="0"/>
            </a:lvl1pPr>
            <a:lvl2pPr>
              <a:defRPr sz="2400" baseline="0"/>
            </a:lvl2pPr>
            <a:lvl3pPr>
              <a:defRPr sz="2400" baseline="0"/>
            </a:lvl3pPr>
            <a:lvl4pPr>
              <a:defRPr sz="2400" baseline="0"/>
            </a:lvl4pPr>
            <a:lvl5pPr>
              <a:defRPr sz="2400" baseline="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a:p>
        </p:txBody>
      </p:sp>
    </p:spTree>
    <p:extLst>
      <p:ext uri="{BB962C8B-B14F-4D97-AF65-F5344CB8AC3E}">
        <p14:creationId xmlns:p14="http://schemas.microsoft.com/office/powerpoint/2010/main" val="3205138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B6A92B6-C1FF-4264-A34D-F12DFFB7D8BD}" type="slidenum">
              <a:rPr lang="en-US"/>
              <a:pPr/>
              <a:t>‹#›</a:t>
            </a:fld>
            <a:endParaRPr lang="en-US"/>
          </a:p>
        </p:txBody>
      </p:sp>
    </p:spTree>
    <p:extLst>
      <p:ext uri="{BB962C8B-B14F-4D97-AF65-F5344CB8AC3E}">
        <p14:creationId xmlns:p14="http://schemas.microsoft.com/office/powerpoint/2010/main" val="20716989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E7736260-5883-4386-8BF7-2D7AC15ADE66}" type="slidenum">
              <a:rPr lang="en-US"/>
              <a:pPr/>
              <a:t>‹#›</a:t>
            </a:fld>
            <a:endParaRPr lang="en-US"/>
          </a:p>
        </p:txBody>
      </p:sp>
    </p:spTree>
    <p:extLst>
      <p:ext uri="{BB962C8B-B14F-4D97-AF65-F5344CB8AC3E}">
        <p14:creationId xmlns:p14="http://schemas.microsoft.com/office/powerpoint/2010/main" val="3376299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97D0D1C4-8E7A-4728-87E7-6976C7013F3D}" type="slidenum">
              <a:rPr lang="en-US"/>
              <a:pPr/>
              <a:t>‹#›</a:t>
            </a:fld>
            <a:endParaRPr lang="en-US"/>
          </a:p>
        </p:txBody>
      </p:sp>
    </p:spTree>
    <p:extLst>
      <p:ext uri="{BB962C8B-B14F-4D97-AF65-F5344CB8AC3E}">
        <p14:creationId xmlns:p14="http://schemas.microsoft.com/office/powerpoint/2010/main" val="18516818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37EF9878-AE66-4227-A6FA-6BC5D836C179}" type="slidenum">
              <a:rPr lang="en-US"/>
              <a:pPr/>
              <a:t>‹#›</a:t>
            </a:fld>
            <a:endParaRPr lang="en-US"/>
          </a:p>
        </p:txBody>
      </p:sp>
    </p:spTree>
    <p:extLst>
      <p:ext uri="{BB962C8B-B14F-4D97-AF65-F5344CB8AC3E}">
        <p14:creationId xmlns:p14="http://schemas.microsoft.com/office/powerpoint/2010/main" val="3725485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551F5919-350A-4D1C-841C-D702C6A5206D}" type="slidenum">
              <a:rPr lang="en-US"/>
              <a:pPr/>
              <a:t>‹#›</a:t>
            </a:fld>
            <a:endParaRPr lang="en-US"/>
          </a:p>
        </p:txBody>
      </p:sp>
    </p:spTree>
    <p:extLst>
      <p:ext uri="{BB962C8B-B14F-4D97-AF65-F5344CB8AC3E}">
        <p14:creationId xmlns:p14="http://schemas.microsoft.com/office/powerpoint/2010/main" val="32202261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065E4270-6AFC-41DF-9399-F37AB18239E5}" type="slidenum">
              <a:rPr lang="en-US"/>
              <a:pPr/>
              <a:t>‹#›</a:t>
            </a:fld>
            <a:endParaRPr lang="en-US"/>
          </a:p>
        </p:txBody>
      </p:sp>
    </p:spTree>
    <p:extLst>
      <p:ext uri="{BB962C8B-B14F-4D97-AF65-F5344CB8AC3E}">
        <p14:creationId xmlns:p14="http://schemas.microsoft.com/office/powerpoint/2010/main" val="10821313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F2D6D4A3-A368-4405-A9B0-4202445099E7}" type="slidenum">
              <a:rPr lang="en-US"/>
              <a:pPr/>
              <a:t>‹#›</a:t>
            </a:fld>
            <a:endParaRPr lang="en-US"/>
          </a:p>
        </p:txBody>
      </p:sp>
    </p:spTree>
    <p:extLst>
      <p:ext uri="{BB962C8B-B14F-4D97-AF65-F5344CB8AC3E}">
        <p14:creationId xmlns:p14="http://schemas.microsoft.com/office/powerpoint/2010/main" val="20812059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0BB17B4B-8CF4-453A-9C6E-FFCC22ED3475}" type="slidenum">
              <a:rPr lang="en-US"/>
              <a:pPr/>
              <a:t>‹#›</a:t>
            </a:fld>
            <a:endParaRPr lang="en-US"/>
          </a:p>
        </p:txBody>
      </p:sp>
    </p:spTree>
    <p:extLst>
      <p:ext uri="{BB962C8B-B14F-4D97-AF65-F5344CB8AC3E}">
        <p14:creationId xmlns:p14="http://schemas.microsoft.com/office/powerpoint/2010/main" val="788972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DC4DDD35-8BA2-4D7A-A513-5129B926EBF1}" type="slidenum">
              <a:rPr lang="en-US"/>
              <a:pPr/>
              <a:t>‹#›</a:t>
            </a:fld>
            <a:endParaRPr lang="en-US"/>
          </a:p>
        </p:txBody>
      </p:sp>
    </p:spTree>
    <p:extLst>
      <p:ext uri="{BB962C8B-B14F-4D97-AF65-F5344CB8AC3E}">
        <p14:creationId xmlns:p14="http://schemas.microsoft.com/office/powerpoint/2010/main" val="42251883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457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79C12929-75A6-4E0D-86C0-2ED7A138EB1C}" type="slidenum">
              <a:rPr lang="en-US"/>
              <a:pPr/>
              <a:t>‹#›</a:t>
            </a:fld>
            <a:endParaRPr lang="en-US"/>
          </a:p>
        </p:txBody>
      </p:sp>
    </p:spTree>
    <p:extLst>
      <p:ext uri="{BB962C8B-B14F-4D97-AF65-F5344CB8AC3E}">
        <p14:creationId xmlns:p14="http://schemas.microsoft.com/office/powerpoint/2010/main" val="13588464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C07B0FAA-B004-4415-8372-66CC3B324BA5}" type="slidenum">
              <a:rPr lang="en-US"/>
              <a:pPr/>
              <a:t>‹#›</a:t>
            </a:fld>
            <a:endParaRPr lang="en-US"/>
          </a:p>
        </p:txBody>
      </p:sp>
    </p:spTree>
    <p:extLst>
      <p:ext uri="{BB962C8B-B14F-4D97-AF65-F5344CB8AC3E}">
        <p14:creationId xmlns:p14="http://schemas.microsoft.com/office/powerpoint/2010/main" val="38097305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smtClean="0"/>
              <a:t>Click to edit Master title style</a:t>
            </a:r>
            <a:endParaRPr lang="en-GB"/>
          </a:p>
        </p:txBody>
      </p:sp>
      <p:sp>
        <p:nvSpPr>
          <p:cNvPr id="3" name="Table Placeholder 2"/>
          <p:cNvSpPr>
            <a:spLocks noGrp="1"/>
          </p:cNvSpPr>
          <p:nvPr>
            <p:ph type="tbl" idx="1"/>
          </p:nvPr>
        </p:nvSpPr>
        <p:spPr>
          <a:xfrm>
            <a:off x="457200" y="1600200"/>
            <a:ext cx="8229600" cy="4525963"/>
          </a:xfrm>
        </p:spPr>
        <p:txBody>
          <a:bodyPr/>
          <a:lstStyle/>
          <a:p>
            <a:pPr lvl="0"/>
            <a:endParaRPr lang="en-GB"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FD5BA100-E540-4487-8EBB-3707CC39C0E6}" type="slidenum">
              <a:rPr lang="en-US"/>
              <a:pPr/>
              <a:t>‹#›</a:t>
            </a:fld>
            <a:endParaRPr lang="en-US"/>
          </a:p>
        </p:txBody>
      </p:sp>
    </p:spTree>
    <p:extLst>
      <p:ext uri="{BB962C8B-B14F-4D97-AF65-F5344CB8AC3E}">
        <p14:creationId xmlns:p14="http://schemas.microsoft.com/office/powerpoint/2010/main" val="39570348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2400">
                <a:latin typeface="Arial" panose="020B0604020202020204" pitchFamily="34" charset="0"/>
                <a:cs typeface="Arial" panose="020B0604020202020204" pitchFamily="34" charset="0"/>
              </a:defRPr>
            </a:lvl1pPr>
            <a:lvl2pPr>
              <a:defRPr sz="2400">
                <a:latin typeface="Arial" panose="020B0604020202020204" pitchFamily="34" charset="0"/>
                <a:cs typeface="Arial" panose="020B0604020202020204" pitchFamily="34" charset="0"/>
              </a:defRPr>
            </a:lvl2pPr>
            <a:lvl3pPr>
              <a:defRPr sz="2400">
                <a:latin typeface="Arial" panose="020B0604020202020204" pitchFamily="34" charset="0"/>
                <a:cs typeface="Arial" panose="020B0604020202020204" pitchFamily="34" charset="0"/>
              </a:defRPr>
            </a:lvl3pPr>
            <a:lvl4pPr>
              <a:defRPr sz="2400">
                <a:latin typeface="Arial" panose="020B0604020202020204" pitchFamily="34" charset="0"/>
                <a:cs typeface="Arial" panose="020B0604020202020204" pitchFamily="34" charset="0"/>
              </a:defRPr>
            </a:lvl4pPr>
            <a:lvl5pPr>
              <a:defRPr sz="2400">
                <a:latin typeface="Arial" panose="020B0604020202020204" pitchFamily="34" charset="0"/>
                <a:cs typeface="Arial" panose="020B0604020202020204"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itle 7"/>
          <p:cNvSpPr>
            <a:spLocks noGrp="1"/>
          </p:cNvSpPr>
          <p:nvPr>
            <p:ph type="title"/>
          </p:nvPr>
        </p:nvSpPr>
        <p:spPr/>
        <p:txBody>
          <a:bodyPr/>
          <a:lstStyle>
            <a:lvl1pPr>
              <a:defRPr sz="2800" b="1">
                <a:latin typeface="Arial" panose="020B0604020202020204" pitchFamily="34" charset="0"/>
                <a:cs typeface="Arial" panose="020B0604020202020204" pitchFamily="34" charset="0"/>
              </a:defRPr>
            </a:lvl1pPr>
          </a:lstStyle>
          <a:p>
            <a:r>
              <a:rPr lang="en-US" dirty="0" smtClean="0"/>
              <a:t>Click to edit Master title style</a:t>
            </a:r>
            <a:endParaRPr lang="en-US" dirty="0"/>
          </a:p>
        </p:txBody>
      </p:sp>
    </p:spTree>
    <p:extLst>
      <p:ext uri="{BB962C8B-B14F-4D97-AF65-F5344CB8AC3E}">
        <p14:creationId xmlns:p14="http://schemas.microsoft.com/office/powerpoint/2010/main" val="3150947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1"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smtClean="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smtClean="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2EC3523-CC91-4458-90FE-6D0896166FE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ctrTitle"/>
          </p:nvPr>
        </p:nvSpPr>
        <p:spPr>
          <a:xfrm>
            <a:off x="3028950" y="2600325"/>
            <a:ext cx="3600450" cy="857250"/>
          </a:xfrm>
        </p:spPr>
        <p:txBody>
          <a:bodyPr>
            <a:normAutofit/>
          </a:bodyPr>
          <a:lstStyle/>
          <a:p>
            <a:pPr eaLnBrk="1" hangingPunct="1"/>
            <a:r>
              <a:rPr lang="en-US" sz="3000" b="1" dirty="0">
                <a:latin typeface="Arial" panose="020B0604020202020204" pitchFamily="34" charset="0"/>
                <a:cs typeface="Arial" panose="020B0604020202020204" pitchFamily="34" charset="0"/>
              </a:rPr>
              <a:t>Quick Recap</a:t>
            </a:r>
          </a:p>
        </p:txBody>
      </p:sp>
      <p:sp>
        <p:nvSpPr>
          <p:cNvPr id="3" name="Footer Placeholder 2"/>
          <p:cNvSpPr>
            <a:spLocks noGrp="1"/>
          </p:cNvSpPr>
          <p:nvPr>
            <p:ph type="ftr" sz="quarter" idx="4294967295"/>
          </p:nvPr>
        </p:nvSpPr>
        <p:spPr>
          <a:xfrm>
            <a:off x="2619375" y="6248400"/>
            <a:ext cx="4419600" cy="793751"/>
          </a:xfrm>
          <a:prstGeom prst="rect">
            <a:avLst/>
          </a:prstGeom>
        </p:spPr>
        <p:txBody>
          <a:bodyPr/>
          <a:lstStyle/>
          <a:p>
            <a:pPr algn="ctr" eaLnBrk="0" hangingPunct="0">
              <a:defRPr/>
            </a:pPr>
            <a:r>
              <a:rPr lang="en-GB" dirty="0">
                <a:solidFill>
                  <a:srgbClr val="000000"/>
                </a:solidFill>
                <a:latin typeface="Times New Roman" panose="02020603050405020304" pitchFamily="18" charset="0"/>
              </a:rPr>
              <a:t>Monitoring and Controlling </a:t>
            </a:r>
          </a:p>
        </p:txBody>
      </p:sp>
    </p:spTree>
    <p:extLst>
      <p:ext uri="{BB962C8B-B14F-4D97-AF65-F5344CB8AC3E}">
        <p14:creationId xmlns:p14="http://schemas.microsoft.com/office/powerpoint/2010/main" val="207854352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3" name="Slide Number Placeholder 4"/>
          <p:cNvSpPr>
            <a:spLocks noGrp="1"/>
          </p:cNvSpPr>
          <p:nvPr>
            <p:ph type="sldNum" sz="quarter" idx="4294967295"/>
          </p:nvPr>
        </p:nvSpPr>
        <p:spPr>
          <a:xfrm>
            <a:off x="8382000" y="6553200"/>
            <a:ext cx="762000" cy="304800"/>
          </a:xfrm>
          <a:prstGeom prst="rect">
            <a:avLst/>
          </a:prstGeom>
          <a:noFill/>
        </p:spPr>
        <p:txBody>
          <a:bodyPr/>
          <a:lstStyle>
            <a:lvl1pPr>
              <a:lnSpc>
                <a:spcPct val="90000"/>
              </a:lnSpc>
              <a:spcBef>
                <a:spcPct val="20000"/>
              </a:spcBef>
              <a:buChar char="•"/>
              <a:defRPr sz="2200">
                <a:solidFill>
                  <a:schemeClr val="tx1"/>
                </a:solidFill>
                <a:latin typeface="Times New Roman" panose="02020603050405020304" pitchFamily="18" charset="0"/>
              </a:defRPr>
            </a:lvl1pPr>
            <a:lvl2pPr marL="742950" indent="-285750">
              <a:lnSpc>
                <a:spcPct val="90000"/>
              </a:lnSpc>
              <a:spcBef>
                <a:spcPct val="20000"/>
              </a:spcBef>
              <a:buChar char="•"/>
              <a:defRPr sz="2200">
                <a:solidFill>
                  <a:schemeClr val="tx1"/>
                </a:solidFill>
                <a:latin typeface="Times New Roman" panose="02020603050405020304" pitchFamily="18" charset="0"/>
              </a:defRPr>
            </a:lvl2pPr>
            <a:lvl3pPr marL="1143000" indent="-228600">
              <a:lnSpc>
                <a:spcPct val="90000"/>
              </a:lnSpc>
              <a:spcBef>
                <a:spcPct val="20000"/>
              </a:spcBef>
              <a:buChar char="•"/>
              <a:defRPr sz="2200">
                <a:solidFill>
                  <a:schemeClr val="tx1"/>
                </a:solidFill>
                <a:latin typeface="Times New Roman" panose="02020603050405020304" pitchFamily="18" charset="0"/>
              </a:defRPr>
            </a:lvl3pPr>
            <a:lvl4pPr marL="1600200" indent="-228600">
              <a:lnSpc>
                <a:spcPct val="90000"/>
              </a:lnSpc>
              <a:spcBef>
                <a:spcPct val="20000"/>
              </a:spcBef>
              <a:buChar char="•"/>
              <a:defRPr sz="2200">
                <a:solidFill>
                  <a:schemeClr val="tx1"/>
                </a:solidFill>
                <a:latin typeface="Times New Roman" panose="02020603050405020304" pitchFamily="18" charset="0"/>
              </a:defRPr>
            </a:lvl4pPr>
            <a:lvl5pPr marL="2057400" indent="-228600">
              <a:lnSpc>
                <a:spcPct val="90000"/>
              </a:lnSpc>
              <a:spcBef>
                <a:spcPct val="20000"/>
              </a:spcBef>
              <a:buChar char="•"/>
              <a:defRPr sz="2200">
                <a:solidFill>
                  <a:schemeClr val="tx1"/>
                </a:solidFill>
                <a:latin typeface="Times New Roman" panose="02020603050405020304" pitchFamily="18" charset="0"/>
              </a:defRPr>
            </a:lvl5pPr>
            <a:lvl6pPr marL="25146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6pPr>
            <a:lvl7pPr marL="29718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7pPr>
            <a:lvl8pPr marL="34290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8pPr>
            <a:lvl9pPr marL="3886200" indent="-228600" eaLnBrk="0" fontAlgn="base" hangingPunct="0">
              <a:lnSpc>
                <a:spcPct val="90000"/>
              </a:lnSpc>
              <a:spcBef>
                <a:spcPct val="20000"/>
              </a:spcBef>
              <a:spcAft>
                <a:spcPct val="0"/>
              </a:spcAft>
              <a:buChar char="•"/>
              <a:defRPr sz="2200">
                <a:solidFill>
                  <a:schemeClr val="tx1"/>
                </a:solidFill>
                <a:latin typeface="Times New Roman" panose="02020603050405020304" pitchFamily="18" charset="0"/>
              </a:defRPr>
            </a:lvl9pPr>
          </a:lstStyle>
          <a:p>
            <a:pPr>
              <a:lnSpc>
                <a:spcPct val="100000"/>
              </a:lnSpc>
              <a:spcBef>
                <a:spcPct val="0"/>
              </a:spcBef>
              <a:buFontTx/>
              <a:buNone/>
            </a:pPr>
            <a:fld id="{774247CD-7E5C-42BB-A19D-897E27F755B8}" type="slidenum">
              <a:rPr lang="en-US" sz="1400"/>
              <a:pPr>
                <a:lnSpc>
                  <a:spcPct val="100000"/>
                </a:lnSpc>
                <a:spcBef>
                  <a:spcPct val="0"/>
                </a:spcBef>
                <a:buFontTx/>
                <a:buNone/>
              </a:pPr>
              <a:t>2</a:t>
            </a:fld>
            <a:endParaRPr lang="en-US" sz="1400"/>
          </a:p>
        </p:txBody>
      </p:sp>
      <p:sp>
        <p:nvSpPr>
          <p:cNvPr id="102404" name="Rectangle 2"/>
          <p:cNvSpPr>
            <a:spLocks noGrp="1" noChangeArrowheads="1"/>
          </p:cNvSpPr>
          <p:nvPr>
            <p:ph type="title"/>
          </p:nvPr>
        </p:nvSpPr>
        <p:spPr>
          <a:xfrm>
            <a:off x="3412" y="31845"/>
            <a:ext cx="9002973" cy="550460"/>
          </a:xfrm>
        </p:spPr>
        <p:txBody>
          <a:bodyPr/>
          <a:lstStyle/>
          <a:p>
            <a:pPr eaLnBrk="1" hangingPunct="1"/>
            <a:r>
              <a:rPr lang="en-US" dirty="0" smtClean="0"/>
              <a:t>Chapter Summary</a:t>
            </a:r>
          </a:p>
        </p:txBody>
      </p:sp>
      <p:sp>
        <p:nvSpPr>
          <p:cNvPr id="102405" name="Rectangle 3"/>
          <p:cNvSpPr>
            <a:spLocks noGrp="1" noChangeArrowheads="1"/>
          </p:cNvSpPr>
          <p:nvPr>
            <p:ph type="body" idx="1"/>
          </p:nvPr>
        </p:nvSpPr>
        <p:spPr>
          <a:xfrm>
            <a:off x="0" y="762000"/>
            <a:ext cx="8990463" cy="5579660"/>
          </a:xfrm>
        </p:spPr>
        <p:txBody>
          <a:bodyPr/>
          <a:lstStyle/>
          <a:p>
            <a:pPr algn="just" eaLnBrk="1" hangingPunct="1"/>
            <a:r>
              <a:rPr lang="en-US" sz="2300" dirty="0" smtClean="0"/>
              <a:t>Executing outputs related to integration management includes deliverables, implemented solutions to problems, work performance information, and requested changes.</a:t>
            </a:r>
          </a:p>
          <a:p>
            <a:pPr algn="just" eaLnBrk="1" hangingPunct="1"/>
            <a:r>
              <a:rPr lang="en-US" sz="2300" dirty="0" smtClean="0"/>
              <a:t>Executing outputs related to quality management includes recommended corrective actions and project plan updates.</a:t>
            </a:r>
          </a:p>
          <a:p>
            <a:pPr algn="just" eaLnBrk="1" hangingPunct="1"/>
            <a:r>
              <a:rPr lang="en-US" sz="2300" dirty="0" smtClean="0"/>
              <a:t>Executing outputs related to human resource management includes staffing updates and team performance assessments. Project managers must also apply concepts related to motivation, influence, and effectiveness to lead people during project execution.</a:t>
            </a:r>
          </a:p>
          <a:p>
            <a:pPr algn="just" eaLnBrk="1" hangingPunct="1"/>
            <a:r>
              <a:rPr lang="en-US" sz="2300" dirty="0" smtClean="0"/>
              <a:t>Executing outputs related to communications management consist of business process updates. Project managers must apply important concepts related to communications, such as formal and informal communications, nonverbal communications, the appropriate communications medium, individual and group communication needs, and the impact of team size on project communications</a:t>
            </a:r>
            <a:r>
              <a:rPr lang="en-US" sz="2300" dirty="0" smtClean="0"/>
              <a:t>.</a:t>
            </a:r>
            <a:endParaRPr lang="en-US" sz="2300" dirty="0" smtClean="0"/>
          </a:p>
        </p:txBody>
      </p:sp>
    </p:spTree>
    <p:extLst>
      <p:ext uri="{BB962C8B-B14F-4D97-AF65-F5344CB8AC3E}">
        <p14:creationId xmlns:p14="http://schemas.microsoft.com/office/powerpoint/2010/main" val="349773193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600200"/>
            <a:ext cx="9677400" cy="4495800"/>
          </a:xfrm>
        </p:spPr>
        <p:txBody>
          <a:bodyPr/>
          <a:lstStyle/>
          <a:p>
            <a:pPr marL="0" indent="0">
              <a:buNone/>
            </a:pPr>
            <a:r>
              <a:rPr lang="en-US" b="1" dirty="0"/>
              <a:t>Lesson 9: Executing Project Work</a:t>
            </a:r>
            <a:br>
              <a:rPr lang="en-US" b="1" dirty="0"/>
            </a:br>
            <a:r>
              <a:rPr lang="en-US" dirty="0"/>
              <a:t>Topic 9A: </a:t>
            </a:r>
            <a:r>
              <a:rPr lang="en-US" sz="2310" dirty="0"/>
              <a:t>Identify the Direct and Manage Project Execution Process</a:t>
            </a:r>
            <a:r>
              <a:rPr lang="en-US" dirty="0"/>
              <a:t/>
            </a:r>
            <a:br>
              <a:rPr lang="en-US" dirty="0"/>
            </a:br>
            <a:r>
              <a:rPr lang="en-US" dirty="0"/>
              <a:t>Topic 9B: Execute a Quality Assurance Plan</a:t>
            </a:r>
            <a:br>
              <a:rPr lang="en-US" dirty="0"/>
            </a:br>
            <a:r>
              <a:rPr lang="en-US" dirty="0"/>
              <a:t>Topic 9C: Acquire the Project Team</a:t>
            </a:r>
            <a:br>
              <a:rPr lang="en-US" dirty="0"/>
            </a:br>
            <a:r>
              <a:rPr lang="en-US" dirty="0"/>
              <a:t>Topic 9D: Develop the Project Team</a:t>
            </a:r>
            <a:br>
              <a:rPr lang="en-US" dirty="0"/>
            </a:br>
            <a:r>
              <a:rPr lang="en-US" dirty="0"/>
              <a:t>Topic 9E: Manage the Project Team</a:t>
            </a:r>
            <a:br>
              <a:rPr lang="en-US" dirty="0"/>
            </a:br>
            <a:r>
              <a:rPr lang="en-US" dirty="0">
                <a:solidFill>
                  <a:srgbClr val="FF0000"/>
                </a:solidFill>
              </a:rPr>
              <a:t>Topic 9F: Distribute Project Information</a:t>
            </a:r>
            <a:br>
              <a:rPr lang="en-US" dirty="0">
                <a:solidFill>
                  <a:srgbClr val="FF0000"/>
                </a:solidFill>
              </a:rPr>
            </a:br>
            <a:r>
              <a:rPr lang="en-US" dirty="0">
                <a:solidFill>
                  <a:srgbClr val="FF0000"/>
                </a:solidFill>
              </a:rPr>
              <a:t>Topic 9G: Manage Stakeholder Relationships and Expectations</a:t>
            </a:r>
          </a:p>
          <a:p>
            <a:endParaRPr lang="en-US" dirty="0"/>
          </a:p>
        </p:txBody>
      </p:sp>
    </p:spTree>
    <p:extLst>
      <p:ext uri="{BB962C8B-B14F-4D97-AF65-F5344CB8AC3E}">
        <p14:creationId xmlns:p14="http://schemas.microsoft.com/office/powerpoint/2010/main" val="9324675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p:txBody>
          <a:bodyPr/>
          <a:lstStyle/>
          <a:p>
            <a:r>
              <a:rPr lang="en-US" sz="3200" b="1" dirty="0" smtClean="0"/>
              <a:t>PROJECT EXECUTING PROCESSES</a:t>
            </a:r>
          </a:p>
        </p:txBody>
      </p:sp>
      <p:sp>
        <p:nvSpPr>
          <p:cNvPr id="3075" name="Rectangle 3"/>
          <p:cNvSpPr>
            <a:spLocks noGrp="1" noChangeArrowheads="1"/>
          </p:cNvSpPr>
          <p:nvPr>
            <p:ph type="subTitle" idx="1"/>
          </p:nvPr>
        </p:nvSpPr>
        <p:spPr/>
        <p:txBody>
          <a:bodyPr/>
          <a:lstStyle/>
          <a:p>
            <a:r>
              <a:rPr lang="en-US" dirty="0" smtClean="0"/>
              <a:t>Consolidated Knowledge area’s </a:t>
            </a:r>
          </a:p>
          <a:p>
            <a:r>
              <a:rPr lang="en-US" dirty="0" smtClean="0"/>
              <a:t>for</a:t>
            </a:r>
          </a:p>
          <a:p>
            <a:r>
              <a:rPr lang="en-US" dirty="0" smtClean="0"/>
              <a:t>Monitoring and Controlling </a:t>
            </a:r>
            <a:endParaRPr lang="en-US"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4868" name="Rectangle 4"/>
          <p:cNvSpPr>
            <a:spLocks noGrp="1" noChangeArrowheads="1"/>
          </p:cNvSpPr>
          <p:nvPr>
            <p:ph type="ctrTitle"/>
          </p:nvPr>
        </p:nvSpPr>
        <p:spPr/>
        <p:txBody>
          <a:bodyPr/>
          <a:lstStyle/>
          <a:p>
            <a:r>
              <a:rPr lang="en-GB" sz="3200" b="1" dirty="0" smtClean="0"/>
              <a:t>DIRECT AND MANAGE PROJECT EXECUTION</a:t>
            </a:r>
            <a:endParaRPr lang="en-US" sz="3200" b="1" dirty="0" smtClean="0"/>
          </a:p>
        </p:txBody>
      </p:sp>
      <p:sp>
        <p:nvSpPr>
          <p:cNvPr id="164869" name="Rectangle 5"/>
          <p:cNvSpPr>
            <a:spLocks noGrp="1" noChangeArrowheads="1"/>
          </p:cNvSpPr>
          <p:nvPr>
            <p:ph type="subTitle" idx="1"/>
          </p:nvPr>
        </p:nvSpPr>
        <p:spPr/>
        <p:txBody>
          <a:bodyPr/>
          <a:lstStyle/>
          <a:p>
            <a:r>
              <a:rPr lang="en-US" dirty="0" smtClean="0"/>
              <a:t>KNOWLEDGE AREA</a:t>
            </a:r>
          </a:p>
          <a:p>
            <a:r>
              <a:rPr lang="en-US" dirty="0" smtClean="0"/>
              <a:t>PROJECT INTEGRATION MANAGEMENT</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7506" name="Rectangle 2"/>
          <p:cNvSpPr>
            <a:spLocks noGrp="1" noChangeArrowheads="1"/>
          </p:cNvSpPr>
          <p:nvPr>
            <p:ph type="title" idx="4294967295"/>
          </p:nvPr>
        </p:nvSpPr>
        <p:spPr>
          <a:xfrm>
            <a:off x="0" y="274638"/>
            <a:ext cx="8229600" cy="1143000"/>
          </a:xfrm>
        </p:spPr>
        <p:txBody>
          <a:bodyPr/>
          <a:lstStyle/>
          <a:p>
            <a:pPr eaLnBrk="1" hangingPunct="1"/>
            <a:r>
              <a:rPr lang="en-GB" sz="2800" b="1" dirty="0" smtClean="0">
                <a:solidFill>
                  <a:schemeClr val="tx1"/>
                </a:solidFill>
              </a:rPr>
              <a:t>DIRECT AND MANAGE PROJECT EXECUTION</a:t>
            </a:r>
            <a:endParaRPr lang="en-US" sz="2800" b="1" dirty="0" smtClean="0">
              <a:solidFill>
                <a:schemeClr val="tx1"/>
              </a:solidFill>
            </a:endParaRPr>
          </a:p>
        </p:txBody>
      </p:sp>
      <p:sp>
        <p:nvSpPr>
          <p:cNvPr id="277507" name="Rectangle 3"/>
          <p:cNvSpPr>
            <a:spLocks noGrp="1" noChangeArrowheads="1"/>
          </p:cNvSpPr>
          <p:nvPr>
            <p:ph type="body" idx="4294967295"/>
          </p:nvPr>
        </p:nvSpPr>
        <p:spPr>
          <a:xfrm>
            <a:off x="0" y="1600200"/>
            <a:ext cx="8229600" cy="4525963"/>
          </a:xfrm>
        </p:spPr>
        <p:txBody>
          <a:bodyPr/>
          <a:lstStyle/>
          <a:p>
            <a:pPr algn="just" eaLnBrk="1" hangingPunct="1"/>
            <a:r>
              <a:rPr lang="en-US" sz="2400" dirty="0" smtClean="0"/>
              <a:t>Direct and Manage Project Execution is the process of executing the work defined in the project management plan to achieve the project’s requirements. </a:t>
            </a:r>
          </a:p>
          <a:p>
            <a:pPr algn="just" eaLnBrk="1" hangingPunct="1"/>
            <a:r>
              <a:rPr lang="en-US" sz="2400" dirty="0" smtClean="0"/>
              <a:t>This process requires the project manager and the project team to perform multiple actions to execute the project management plan to achieve the project’s objectives. </a:t>
            </a:r>
          </a:p>
          <a:p>
            <a:pPr algn="just" eaLnBrk="1" hangingPunct="1"/>
            <a:r>
              <a:rPr lang="en-US" sz="2400" dirty="0" smtClean="0"/>
              <a:t>Some of those actions are</a:t>
            </a:r>
            <a:r>
              <a:rPr lang="en-US" sz="2400" dirty="0" smtClean="0"/>
              <a:t>: …..(Next Slide)</a:t>
            </a:r>
            <a:endParaRPr lang="en-US" sz="2400" dirty="0" smtClean="0"/>
          </a:p>
        </p:txBody>
      </p:sp>
      <p:sp>
        <p:nvSpPr>
          <p:cNvPr id="2" name="Right Arrow 1"/>
          <p:cNvSpPr/>
          <p:nvPr/>
        </p:nvSpPr>
        <p:spPr>
          <a:xfrm>
            <a:off x="6324600" y="4419600"/>
            <a:ext cx="1295400" cy="304800"/>
          </a:xfrm>
          <a:prstGeom prst="rightArrow">
            <a:avLst/>
          </a:prstGeom>
          <a:solidFill>
            <a:srgbClr val="0000CC"/>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r>
              <a:rPr lang="en-GB" dirty="0" smtClean="0"/>
              <a:t>DIRECT AND MANAGE PROJECT EXECUTION</a:t>
            </a:r>
            <a:endParaRPr lang="en-US" dirty="0" smtClean="0"/>
          </a:p>
        </p:txBody>
      </p:sp>
      <p:sp>
        <p:nvSpPr>
          <p:cNvPr id="45059" name="Rectangle 3"/>
          <p:cNvSpPr>
            <a:spLocks noGrp="1" noChangeArrowheads="1"/>
          </p:cNvSpPr>
          <p:nvPr>
            <p:ph type="body" idx="1"/>
          </p:nvPr>
        </p:nvSpPr>
        <p:spPr/>
        <p:txBody>
          <a:bodyPr/>
          <a:lstStyle/>
          <a:p>
            <a:pPr algn="just"/>
            <a:r>
              <a:rPr lang="en-US" dirty="0" smtClean="0"/>
              <a:t>Perform activities to accomplish project requirements,</a:t>
            </a:r>
          </a:p>
          <a:p>
            <a:pPr algn="just"/>
            <a:r>
              <a:rPr lang="en-US" dirty="0" smtClean="0"/>
              <a:t>Create project deliverables,</a:t>
            </a:r>
          </a:p>
          <a:p>
            <a:pPr algn="just"/>
            <a:r>
              <a:rPr lang="en-US" dirty="0" smtClean="0"/>
              <a:t>Staff, train, and manage the team members assigned to the project,</a:t>
            </a:r>
          </a:p>
          <a:p>
            <a:pPr algn="just"/>
            <a:r>
              <a:rPr lang="en-US" dirty="0" smtClean="0"/>
              <a:t>Obtain, manage, and use resources including materials, tools, equipment, and facilities,</a:t>
            </a:r>
          </a:p>
          <a:p>
            <a:pPr algn="just"/>
            <a:r>
              <a:rPr lang="en-US" dirty="0" smtClean="0"/>
              <a:t>Implement the planned methods the standards,</a:t>
            </a:r>
          </a:p>
          <a:p>
            <a:pPr algn="just"/>
            <a:r>
              <a:rPr lang="en-US" dirty="0" smtClean="0"/>
              <a:t>Establish and manage project communication channels, both external and internal to the project team</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9554" name="Rectangle 2"/>
          <p:cNvSpPr>
            <a:spLocks noGrp="1" noChangeArrowheads="1"/>
          </p:cNvSpPr>
          <p:nvPr>
            <p:ph type="title"/>
          </p:nvPr>
        </p:nvSpPr>
        <p:spPr/>
        <p:txBody>
          <a:bodyPr/>
          <a:lstStyle/>
          <a:p>
            <a:r>
              <a:rPr lang="en-GB" dirty="0" smtClean="0"/>
              <a:t>DIRECT AND MANAGE PROJECT EXECUTION</a:t>
            </a:r>
            <a:endParaRPr lang="en-US" dirty="0" smtClean="0"/>
          </a:p>
        </p:txBody>
      </p:sp>
      <p:sp>
        <p:nvSpPr>
          <p:cNvPr id="279555" name="Rectangle 3"/>
          <p:cNvSpPr>
            <a:spLocks noGrp="1" noChangeArrowheads="1"/>
          </p:cNvSpPr>
          <p:nvPr>
            <p:ph type="body" idx="1"/>
          </p:nvPr>
        </p:nvSpPr>
        <p:spPr/>
        <p:txBody>
          <a:bodyPr/>
          <a:lstStyle/>
          <a:p>
            <a:pPr algn="just"/>
            <a:r>
              <a:rPr lang="en-US" dirty="0" smtClean="0"/>
              <a:t>Generate project data such as cost, schedule, technical and quality progress, and status to facilitate forecasting,</a:t>
            </a:r>
          </a:p>
          <a:p>
            <a:pPr algn="just"/>
            <a:r>
              <a:rPr lang="en-US" dirty="0" smtClean="0"/>
              <a:t>Issue change requests and adapt approved changes into the project’s scope, plans, and environment,</a:t>
            </a:r>
          </a:p>
          <a:p>
            <a:pPr algn="just"/>
            <a:r>
              <a:rPr lang="en-US" dirty="0" smtClean="0"/>
              <a:t>Manage risks and implement risk response activities,</a:t>
            </a:r>
          </a:p>
          <a:p>
            <a:pPr algn="just"/>
            <a:r>
              <a:rPr lang="en-US" dirty="0" smtClean="0"/>
              <a:t>Manage suppliers, and</a:t>
            </a:r>
          </a:p>
          <a:p>
            <a:pPr algn="just"/>
            <a:r>
              <a:rPr lang="en-US" dirty="0" smtClean="0"/>
              <a:t>Collect and document lessons learned, and implement approved process improvement activities.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1602" name="Rectangle 2"/>
          <p:cNvSpPr>
            <a:spLocks noGrp="1" noChangeArrowheads="1"/>
          </p:cNvSpPr>
          <p:nvPr>
            <p:ph type="title"/>
          </p:nvPr>
        </p:nvSpPr>
        <p:spPr/>
        <p:txBody>
          <a:bodyPr/>
          <a:lstStyle/>
          <a:p>
            <a:r>
              <a:rPr lang="en-GB" smtClean="0"/>
              <a:t>DIRECT AND MANAGE PROJECT EXECUTION</a:t>
            </a:r>
            <a:endParaRPr lang="en-US" smtClean="0"/>
          </a:p>
        </p:txBody>
      </p:sp>
      <p:sp>
        <p:nvSpPr>
          <p:cNvPr id="281603" name="Rectangle 3"/>
          <p:cNvSpPr>
            <a:spLocks noGrp="1" noChangeArrowheads="1"/>
          </p:cNvSpPr>
          <p:nvPr>
            <p:ph type="body" idx="1"/>
          </p:nvPr>
        </p:nvSpPr>
        <p:spPr/>
        <p:txBody>
          <a:bodyPr/>
          <a:lstStyle/>
          <a:p>
            <a:pPr algn="just"/>
            <a:r>
              <a:rPr lang="en-US" dirty="0" smtClean="0"/>
              <a:t>The project manager, along with the project management team, direct the performance of the planned activities, and manages the various technical and organizational interfaces that exist within the project.</a:t>
            </a:r>
          </a:p>
          <a:p>
            <a:pPr algn="just"/>
            <a:r>
              <a:rPr lang="en-US" dirty="0" smtClean="0"/>
              <a:t>The Direct and Manage Project Execution process is directly affected by the project application area.</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3650" name="Rectangle 2"/>
          <p:cNvSpPr>
            <a:spLocks noGrp="1" noChangeArrowheads="1"/>
          </p:cNvSpPr>
          <p:nvPr>
            <p:ph type="title"/>
          </p:nvPr>
        </p:nvSpPr>
        <p:spPr/>
        <p:txBody>
          <a:bodyPr/>
          <a:lstStyle/>
          <a:p>
            <a:r>
              <a:rPr lang="en-GB" smtClean="0"/>
              <a:t>DIRECT AND MANAGE PROJECT EXECUTION</a:t>
            </a:r>
            <a:endParaRPr lang="en-US" smtClean="0"/>
          </a:p>
        </p:txBody>
      </p:sp>
      <p:sp>
        <p:nvSpPr>
          <p:cNvPr id="283651" name="Rectangle 3"/>
          <p:cNvSpPr>
            <a:spLocks noGrp="1" noChangeArrowheads="1"/>
          </p:cNvSpPr>
          <p:nvPr>
            <p:ph type="body" idx="1"/>
          </p:nvPr>
        </p:nvSpPr>
        <p:spPr/>
        <p:txBody>
          <a:bodyPr/>
          <a:lstStyle/>
          <a:p>
            <a:pPr algn="just"/>
            <a:r>
              <a:rPr lang="en-US" dirty="0" smtClean="0"/>
              <a:t>Deliverables are produced as outputs from processes performed to accomplish the project work planned and scheduled in the project management plan</a:t>
            </a:r>
          </a:p>
          <a:p>
            <a:pPr algn="just"/>
            <a:r>
              <a:rPr lang="en-US" dirty="0" smtClean="0"/>
              <a:t>Work performance information about the completion status of the deliverables, and what has been accomplished, is collected as part of project execution and is fed into the performance reporting process</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p:txBody>
          <a:bodyPr/>
          <a:lstStyle/>
          <a:p>
            <a:r>
              <a:rPr lang="en-GB" smtClean="0"/>
              <a:t>DIRECT AND MANAGE PROJECT EXECUTION</a:t>
            </a:r>
            <a:endParaRPr lang="en-US" smtClean="0"/>
          </a:p>
        </p:txBody>
      </p:sp>
      <p:sp>
        <p:nvSpPr>
          <p:cNvPr id="285699" name="Rectangle 3"/>
          <p:cNvSpPr>
            <a:spLocks noGrp="1" noChangeArrowheads="1"/>
          </p:cNvSpPr>
          <p:nvPr>
            <p:ph type="body" idx="1"/>
          </p:nvPr>
        </p:nvSpPr>
        <p:spPr/>
        <p:txBody>
          <a:bodyPr/>
          <a:lstStyle/>
          <a:p>
            <a:pPr algn="just"/>
            <a:r>
              <a:rPr lang="en-US" dirty="0" smtClean="0"/>
              <a:t>Direct and Manage Project Execution also requires implementation of approved changes covering:</a:t>
            </a:r>
          </a:p>
          <a:p>
            <a:pPr algn="just"/>
            <a:r>
              <a:rPr lang="en-US" dirty="0" smtClean="0"/>
              <a:t>Corrective actions bringing anticipated project performance into compliance with the project management plan.</a:t>
            </a:r>
          </a:p>
          <a:p>
            <a:pPr algn="just"/>
            <a:r>
              <a:rPr lang="en-US" dirty="0" smtClean="0"/>
              <a:t>Preventive actions reducing probability of potential negative consequences, and </a:t>
            </a:r>
          </a:p>
          <a:p>
            <a:pPr algn="just"/>
            <a:r>
              <a:rPr lang="en-US" dirty="0" smtClean="0"/>
              <a:t>Defect repair requests correcting product defects found by the quality process</a:t>
            </a:r>
          </a:p>
          <a:p>
            <a:endParaRPr lang="en-U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2642" name="Text Box 2"/>
          <p:cNvSpPr txBox="1">
            <a:spLocks noChangeArrowheads="1"/>
          </p:cNvSpPr>
          <p:nvPr/>
        </p:nvSpPr>
        <p:spPr bwMode="auto">
          <a:xfrm>
            <a:off x="3505200" y="3276600"/>
            <a:ext cx="2132013" cy="1031875"/>
          </a:xfrm>
          <a:prstGeom prst="rect">
            <a:avLst/>
          </a:prstGeom>
          <a:noFill/>
          <a:ln w="57150" cmpd="thinThick">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600" b="1" u="sng">
                <a:latin typeface="Tahoma" panose="020B0604030504040204" pitchFamily="34" charset="0"/>
              </a:rPr>
              <a:t>Transformation</a:t>
            </a:r>
          </a:p>
          <a:p>
            <a:pPr eaLnBrk="1" hangingPunct="1">
              <a:spcBef>
                <a:spcPct val="50000"/>
              </a:spcBef>
              <a:buFontTx/>
              <a:buChar char="•"/>
            </a:pPr>
            <a:r>
              <a:rPr lang="en-US" sz="1200">
                <a:latin typeface="Tahoma" panose="020B0604030504040204" pitchFamily="34" charset="0"/>
              </a:rPr>
              <a:t>  </a:t>
            </a:r>
            <a:r>
              <a:rPr lang="en-US" sz="1400">
                <a:latin typeface="Tahoma" panose="020B0604030504040204" pitchFamily="34" charset="0"/>
              </a:rPr>
              <a:t>Expert Judgment</a:t>
            </a:r>
            <a:endParaRPr lang="en-US" sz="1400" b="1">
              <a:solidFill>
                <a:schemeClr val="accent2"/>
              </a:solidFill>
              <a:latin typeface="Tahoma" panose="020B0604030504040204" pitchFamily="34" charset="0"/>
            </a:endParaRPr>
          </a:p>
          <a:p>
            <a:pPr eaLnBrk="1" hangingPunct="1">
              <a:spcBef>
                <a:spcPct val="50000"/>
              </a:spcBef>
              <a:buFontTx/>
              <a:buChar char="•"/>
            </a:pPr>
            <a:r>
              <a:rPr lang="en-US" sz="1400" b="1">
                <a:solidFill>
                  <a:schemeClr val="accent2"/>
                </a:solidFill>
                <a:latin typeface="Tahoma" panose="020B0604030504040204" pitchFamily="34" charset="0"/>
              </a:rPr>
              <a:t>  PMIS</a:t>
            </a:r>
          </a:p>
        </p:txBody>
      </p:sp>
      <p:sp>
        <p:nvSpPr>
          <p:cNvPr id="112643" name="Text Box 3"/>
          <p:cNvSpPr txBox="1">
            <a:spLocks noChangeArrowheads="1"/>
          </p:cNvSpPr>
          <p:nvPr/>
        </p:nvSpPr>
        <p:spPr bwMode="auto">
          <a:xfrm>
            <a:off x="5943600" y="3200400"/>
            <a:ext cx="2840038" cy="2041525"/>
          </a:xfrm>
          <a:prstGeom prst="rect">
            <a:avLst/>
          </a:prstGeom>
          <a:noFill/>
          <a:ln w="57150" cmpd="thickThi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600" b="1" u="sng">
                <a:latin typeface="Tahoma" panose="020B0604030504040204" pitchFamily="34" charset="0"/>
              </a:rPr>
              <a:t>Outputs</a:t>
            </a:r>
          </a:p>
          <a:p>
            <a:pPr eaLnBrk="1" hangingPunct="1">
              <a:spcBef>
                <a:spcPct val="50000"/>
              </a:spcBef>
              <a:buFontTx/>
              <a:buChar char="•"/>
            </a:pPr>
            <a:r>
              <a:rPr lang="en-US" sz="1200" b="1">
                <a:latin typeface="Tahoma" panose="020B0604030504040204" pitchFamily="34" charset="0"/>
              </a:rPr>
              <a:t>  </a:t>
            </a:r>
            <a:r>
              <a:rPr lang="en-US" sz="1200" b="1">
                <a:solidFill>
                  <a:schemeClr val="accent2"/>
                </a:solidFill>
                <a:latin typeface="Tahoma" panose="020B0604030504040204" pitchFamily="34" charset="0"/>
              </a:rPr>
              <a:t>Deliverables</a:t>
            </a:r>
          </a:p>
          <a:p>
            <a:pPr eaLnBrk="1" hangingPunct="1">
              <a:spcBef>
                <a:spcPct val="50000"/>
              </a:spcBef>
              <a:buFontTx/>
              <a:buChar char="•"/>
            </a:pPr>
            <a:r>
              <a:rPr lang="en-US" sz="1200" b="1">
                <a:solidFill>
                  <a:schemeClr val="accent2"/>
                </a:solidFill>
                <a:latin typeface="Tahoma" panose="020B0604030504040204" pitchFamily="34" charset="0"/>
              </a:rPr>
              <a:t>  Work Performance Data</a:t>
            </a:r>
          </a:p>
          <a:p>
            <a:pPr eaLnBrk="1" hangingPunct="1">
              <a:spcBef>
                <a:spcPct val="50000"/>
              </a:spcBef>
              <a:buFontTx/>
              <a:buChar char="•"/>
            </a:pPr>
            <a:r>
              <a:rPr lang="en-US" sz="1200">
                <a:latin typeface="Tahoma" panose="020B0604030504040204" pitchFamily="34" charset="0"/>
              </a:rPr>
              <a:t>  Change Requests</a:t>
            </a:r>
          </a:p>
          <a:p>
            <a:pPr eaLnBrk="1" hangingPunct="1">
              <a:spcBef>
                <a:spcPct val="50000"/>
              </a:spcBef>
              <a:buFontTx/>
              <a:buChar char="•"/>
            </a:pPr>
            <a:r>
              <a:rPr lang="en-US" sz="1200">
                <a:latin typeface="Tahoma" panose="020B0604030504040204" pitchFamily="34" charset="0"/>
              </a:rPr>
              <a:t>  Project Management Plan update</a:t>
            </a:r>
          </a:p>
          <a:p>
            <a:pPr eaLnBrk="1" hangingPunct="1">
              <a:spcBef>
                <a:spcPct val="50000"/>
              </a:spcBef>
              <a:buFontTx/>
              <a:buChar char="•"/>
            </a:pPr>
            <a:r>
              <a:rPr lang="en-US" sz="1200">
                <a:latin typeface="Tahoma" panose="020B0604030504040204" pitchFamily="34" charset="0"/>
              </a:rPr>
              <a:t>  Project Document updates</a:t>
            </a:r>
            <a:endParaRPr lang="en-US" sz="1200" b="1">
              <a:solidFill>
                <a:schemeClr val="accent2"/>
              </a:solidFill>
              <a:latin typeface="Tahoma" panose="020B0604030504040204" pitchFamily="34" charset="0"/>
            </a:endParaRPr>
          </a:p>
          <a:p>
            <a:pPr eaLnBrk="1" hangingPunct="1">
              <a:spcBef>
                <a:spcPct val="50000"/>
              </a:spcBef>
            </a:pPr>
            <a:endParaRPr lang="en-US" sz="1200">
              <a:latin typeface="Tahoma" panose="020B0604030504040204" pitchFamily="34" charset="0"/>
            </a:endParaRPr>
          </a:p>
        </p:txBody>
      </p:sp>
      <p:sp>
        <p:nvSpPr>
          <p:cNvPr id="112644" name="Text Box 4"/>
          <p:cNvSpPr txBox="1">
            <a:spLocks noChangeArrowheads="1"/>
          </p:cNvSpPr>
          <p:nvPr/>
        </p:nvSpPr>
        <p:spPr bwMode="auto">
          <a:xfrm>
            <a:off x="609600" y="3200400"/>
            <a:ext cx="2667000" cy="2370138"/>
          </a:xfrm>
          <a:prstGeom prst="rect">
            <a:avLst/>
          </a:prstGeom>
          <a:noFill/>
          <a:ln w="57150" cmpd="thinThick">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600" b="1" u="sng">
                <a:latin typeface="Tahoma" panose="020B0604030504040204" pitchFamily="34" charset="0"/>
              </a:rPr>
              <a:t>Inputs</a:t>
            </a:r>
          </a:p>
          <a:p>
            <a:pPr eaLnBrk="1" hangingPunct="1">
              <a:spcBef>
                <a:spcPct val="50000"/>
              </a:spcBef>
              <a:buFontTx/>
              <a:buChar char="•"/>
            </a:pPr>
            <a:r>
              <a:rPr lang="en-US" sz="1200">
                <a:latin typeface="Tahoma" panose="020B0604030504040204" pitchFamily="34" charset="0"/>
              </a:rPr>
              <a:t>  </a:t>
            </a:r>
            <a:r>
              <a:rPr lang="en-US" sz="1400" b="1">
                <a:solidFill>
                  <a:schemeClr val="accent2"/>
                </a:solidFill>
                <a:latin typeface="Tahoma" panose="020B0604030504040204" pitchFamily="34" charset="0"/>
              </a:rPr>
              <a:t>Project Management Plan</a:t>
            </a:r>
            <a:endParaRPr lang="en-US" sz="1400">
              <a:latin typeface="Tahoma" panose="020B0604030504040204" pitchFamily="34" charset="0"/>
            </a:endParaRPr>
          </a:p>
          <a:p>
            <a:pPr eaLnBrk="1" hangingPunct="1">
              <a:spcBef>
                <a:spcPct val="50000"/>
              </a:spcBef>
              <a:buFontTx/>
              <a:buChar char="•"/>
            </a:pPr>
            <a:r>
              <a:rPr lang="en-US" sz="1400">
                <a:latin typeface="Tahoma" panose="020B0604030504040204" pitchFamily="34" charset="0"/>
              </a:rPr>
              <a:t>  Approved Change Requests</a:t>
            </a:r>
          </a:p>
          <a:p>
            <a:pPr eaLnBrk="1" hangingPunct="1">
              <a:spcBef>
                <a:spcPct val="50000"/>
              </a:spcBef>
              <a:buFontTx/>
              <a:buChar char="•"/>
            </a:pPr>
            <a:r>
              <a:rPr lang="en-US" sz="1400">
                <a:latin typeface="Tahoma" panose="020B0604030504040204" pitchFamily="34" charset="0"/>
              </a:rPr>
              <a:t> Enterprise  Environmental Factors</a:t>
            </a:r>
          </a:p>
          <a:p>
            <a:pPr eaLnBrk="1" hangingPunct="1">
              <a:spcBef>
                <a:spcPct val="50000"/>
              </a:spcBef>
              <a:buFontTx/>
              <a:buChar char="•"/>
            </a:pPr>
            <a:r>
              <a:rPr lang="en-US" sz="1400">
                <a:latin typeface="Tahoma" panose="020B0604030504040204" pitchFamily="34" charset="0"/>
              </a:rPr>
              <a:t>Organizational Process Assets</a:t>
            </a:r>
          </a:p>
          <a:p>
            <a:pPr eaLnBrk="1" hangingPunct="1">
              <a:spcBef>
                <a:spcPct val="50000"/>
              </a:spcBef>
            </a:pPr>
            <a:endParaRPr lang="en-US" sz="1200">
              <a:latin typeface="Tahoma" panose="020B0604030504040204" pitchFamily="34" charset="0"/>
            </a:endParaRPr>
          </a:p>
        </p:txBody>
      </p:sp>
      <p:sp>
        <p:nvSpPr>
          <p:cNvPr id="46085" name="Rectangle 5"/>
          <p:cNvSpPr>
            <a:spLocks noChangeArrowheads="1"/>
          </p:cNvSpPr>
          <p:nvPr/>
        </p:nvSpPr>
        <p:spPr bwMode="auto">
          <a:xfrm>
            <a:off x="1246188" y="501650"/>
            <a:ext cx="7842250"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spcBef>
                <a:spcPct val="20000"/>
              </a:spcBef>
            </a:pPr>
            <a:r>
              <a:rPr lang="en-GB" sz="2800" b="1">
                <a:solidFill>
                  <a:srgbClr val="3333FF"/>
                </a:solidFill>
                <a:latin typeface="Tahoma" panose="020B0604030504040204" pitchFamily="34" charset="0"/>
              </a:rPr>
              <a:t>Direct and Manage Project Execution</a:t>
            </a:r>
          </a:p>
        </p:txBody>
      </p:sp>
      <p:sp>
        <p:nvSpPr>
          <p:cNvPr id="46086" name="Text Box 6"/>
          <p:cNvSpPr txBox="1">
            <a:spLocks noChangeArrowheads="1"/>
          </p:cNvSpPr>
          <p:nvPr/>
        </p:nvSpPr>
        <p:spPr bwMode="auto">
          <a:xfrm>
            <a:off x="1284288" y="1712913"/>
            <a:ext cx="1008062"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1200" b="1">
                <a:latin typeface="Tahoma" panose="020B0604030504040204" pitchFamily="34" charset="0"/>
              </a:rPr>
              <a:t>Planning Process Group</a:t>
            </a:r>
          </a:p>
        </p:txBody>
      </p:sp>
      <p:sp>
        <p:nvSpPr>
          <p:cNvPr id="46087" name="Rectangle 7"/>
          <p:cNvSpPr>
            <a:spLocks noChangeArrowheads="1"/>
          </p:cNvSpPr>
          <p:nvPr/>
        </p:nvSpPr>
        <p:spPr bwMode="auto">
          <a:xfrm>
            <a:off x="3357563" y="1590675"/>
            <a:ext cx="2560637" cy="685800"/>
          </a:xfrm>
          <a:prstGeom prst="rect">
            <a:avLst/>
          </a:prstGeom>
          <a:solidFill>
            <a:srgbClr val="FFFF00"/>
          </a:solidFill>
          <a:ln w="9525">
            <a:solidFill>
              <a:srgbClr val="66CCFF"/>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p>
        </p:txBody>
      </p:sp>
      <p:sp>
        <p:nvSpPr>
          <p:cNvPr id="46088" name="Line 8"/>
          <p:cNvSpPr>
            <a:spLocks noChangeShapeType="1"/>
          </p:cNvSpPr>
          <p:nvPr/>
        </p:nvSpPr>
        <p:spPr bwMode="auto">
          <a:xfrm>
            <a:off x="2220913" y="1951038"/>
            <a:ext cx="1116012" cy="11112"/>
          </a:xfrm>
          <a:prstGeom prst="line">
            <a:avLst/>
          </a:prstGeom>
          <a:noFill/>
          <a:ln w="193675">
            <a:solidFill>
              <a:srgbClr val="FF0000"/>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089" name="Line 9"/>
          <p:cNvSpPr>
            <a:spLocks noChangeShapeType="1"/>
          </p:cNvSpPr>
          <p:nvPr/>
        </p:nvSpPr>
        <p:spPr bwMode="auto">
          <a:xfrm>
            <a:off x="5926138" y="1951038"/>
            <a:ext cx="1103312" cy="11112"/>
          </a:xfrm>
          <a:prstGeom prst="line">
            <a:avLst/>
          </a:prstGeom>
          <a:noFill/>
          <a:ln w="193675">
            <a:solidFill>
              <a:srgbClr val="33CC33"/>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6090" name="Rectangle 10"/>
          <p:cNvSpPr>
            <a:spLocks noChangeArrowheads="1"/>
          </p:cNvSpPr>
          <p:nvPr/>
        </p:nvSpPr>
        <p:spPr bwMode="auto">
          <a:xfrm>
            <a:off x="3276600" y="1671638"/>
            <a:ext cx="244316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sz="2000" b="1" dirty="0" smtClean="0">
                <a:latin typeface="Tahoma" panose="020B0604030504040204" pitchFamily="34" charset="0"/>
              </a:rPr>
              <a:t>XYZ Project</a:t>
            </a:r>
            <a:endParaRPr lang="en-US" sz="2000" b="1" dirty="0">
              <a:latin typeface="Tahoma" panose="020B0604030504040204" pitchFamily="34" charset="0"/>
            </a:endParaRPr>
          </a:p>
        </p:txBody>
      </p:sp>
      <p:sp>
        <p:nvSpPr>
          <p:cNvPr id="46091" name="Line 11"/>
          <p:cNvSpPr>
            <a:spLocks noChangeShapeType="1"/>
          </p:cNvSpPr>
          <p:nvPr/>
        </p:nvSpPr>
        <p:spPr bwMode="auto">
          <a:xfrm>
            <a:off x="2233613" y="1446213"/>
            <a:ext cx="0" cy="1728787"/>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6092" name="Line 12"/>
          <p:cNvSpPr>
            <a:spLocks noChangeShapeType="1"/>
          </p:cNvSpPr>
          <p:nvPr/>
        </p:nvSpPr>
        <p:spPr bwMode="auto">
          <a:xfrm>
            <a:off x="7029450" y="1446213"/>
            <a:ext cx="0" cy="1728787"/>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6093" name="Text Box 13"/>
          <p:cNvSpPr txBox="1">
            <a:spLocks noChangeArrowheads="1"/>
          </p:cNvSpPr>
          <p:nvPr/>
        </p:nvSpPr>
        <p:spPr bwMode="auto">
          <a:xfrm>
            <a:off x="7042150" y="1725613"/>
            <a:ext cx="1292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1200" b="1">
                <a:latin typeface="Tahoma" panose="020B0604030504040204" pitchFamily="34" charset="0"/>
              </a:rPr>
              <a:t>Project Closure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6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264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26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2" grpId="0" animBg="1"/>
      <p:bldP spid="112643" grpId="0" animBg="1"/>
      <p:bldP spid="112644" grpId="0"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7938" name="Rectangle 2"/>
          <p:cNvSpPr>
            <a:spLocks noGrp="1" noChangeArrowheads="1"/>
          </p:cNvSpPr>
          <p:nvPr>
            <p:ph type="title"/>
          </p:nvPr>
        </p:nvSpPr>
        <p:spPr/>
        <p:txBody>
          <a:bodyPr/>
          <a:lstStyle/>
          <a:p>
            <a:r>
              <a:rPr lang="en-US" dirty="0" smtClean="0"/>
              <a:t>Inputs- </a:t>
            </a:r>
            <a:r>
              <a:rPr lang="en-GB" dirty="0" smtClean="0"/>
              <a:t>Direct and Manage Project Execution</a:t>
            </a:r>
            <a:endParaRPr lang="en-US" dirty="0" smtClean="0"/>
          </a:p>
        </p:txBody>
      </p:sp>
      <p:sp>
        <p:nvSpPr>
          <p:cNvPr id="167939" name="Rectangle 3"/>
          <p:cNvSpPr>
            <a:spLocks noGrp="1" noChangeArrowheads="1"/>
          </p:cNvSpPr>
          <p:nvPr>
            <p:ph type="body" idx="1"/>
          </p:nvPr>
        </p:nvSpPr>
        <p:spPr/>
        <p:txBody>
          <a:bodyPr/>
          <a:lstStyle/>
          <a:p>
            <a:pPr algn="just"/>
            <a:r>
              <a:rPr lang="en-US" dirty="0" smtClean="0"/>
              <a:t>Project Management Plan</a:t>
            </a:r>
          </a:p>
          <a:p>
            <a:pPr algn="just"/>
            <a:r>
              <a:rPr lang="en-US" dirty="0" smtClean="0"/>
              <a:t>Describes how the project will be implemented to accomplish project objectives</a:t>
            </a:r>
          </a:p>
          <a:p>
            <a:pPr algn="just"/>
            <a:r>
              <a:rPr lang="en-US" dirty="0" smtClean="0"/>
              <a:t>Approved Change Requests</a:t>
            </a:r>
          </a:p>
          <a:p>
            <a:pPr algn="just"/>
            <a:r>
              <a:rPr lang="en-US" dirty="0" smtClean="0"/>
              <a:t>The request are documented, authorized changes scheduled for implementation by the project team-The request could come to reduce, expand scope, modify policies, the project management plan, procedures, costs or budgets, or revise schedule. Approved change request may require implementation of preventive or corrective actions.</a:t>
            </a: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p:txBody>
          <a:bodyPr/>
          <a:lstStyle/>
          <a:p>
            <a:r>
              <a:rPr lang="en-US" smtClean="0"/>
              <a:t>Inputs- </a:t>
            </a:r>
            <a:r>
              <a:rPr lang="en-GB" smtClean="0"/>
              <a:t>Direct and Manage Project Execution</a:t>
            </a:r>
            <a:endParaRPr lang="en-US" smtClean="0"/>
          </a:p>
        </p:txBody>
      </p:sp>
      <p:sp>
        <p:nvSpPr>
          <p:cNvPr id="287747" name="Rectangle 3"/>
          <p:cNvSpPr>
            <a:spLocks noGrp="1" noChangeArrowheads="1"/>
          </p:cNvSpPr>
          <p:nvPr>
            <p:ph type="body" idx="1"/>
          </p:nvPr>
        </p:nvSpPr>
        <p:spPr/>
        <p:txBody>
          <a:bodyPr/>
          <a:lstStyle/>
          <a:p>
            <a:pPr algn="just"/>
            <a:r>
              <a:rPr lang="en-US" dirty="0" smtClean="0"/>
              <a:t>Enterprise Environmental Factors</a:t>
            </a:r>
          </a:p>
          <a:p>
            <a:pPr algn="just"/>
            <a:r>
              <a:rPr lang="en-US" dirty="0" smtClean="0"/>
              <a:t>-Organization or company culture and structure,</a:t>
            </a:r>
          </a:p>
          <a:p>
            <a:pPr algn="just"/>
            <a:r>
              <a:rPr lang="en-US" dirty="0" smtClean="0"/>
              <a:t>-Infrastructure (existing facilities and capital equipment)</a:t>
            </a:r>
          </a:p>
          <a:p>
            <a:pPr algn="just"/>
            <a:r>
              <a:rPr lang="en-US" dirty="0" smtClean="0"/>
              <a:t>-Personnel administration</a:t>
            </a:r>
          </a:p>
          <a:p>
            <a:pPr algn="just"/>
            <a:r>
              <a:rPr lang="en-US" dirty="0" smtClean="0"/>
              <a:t>-Stakeholder tolerances, and PMIS</a:t>
            </a:r>
          </a:p>
          <a:p>
            <a:pPr algn="just"/>
            <a:r>
              <a:rPr lang="en-US" dirty="0" smtClean="0"/>
              <a:t>Organizational Process Assets</a:t>
            </a:r>
          </a:p>
          <a:p>
            <a:pPr algn="just"/>
            <a:endParaRPr lang="en-US" dirty="0" smtClean="0"/>
          </a:p>
          <a:p>
            <a:pPr algn="just"/>
            <a:endParaRPr lang="en-US"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p:txBody>
          <a:bodyPr/>
          <a:lstStyle/>
          <a:p>
            <a:r>
              <a:rPr lang="en-US" dirty="0" smtClean="0"/>
              <a:t>Tools and Techniques- </a:t>
            </a:r>
            <a:r>
              <a:rPr lang="en-GB" dirty="0" smtClean="0"/>
              <a:t>Direct and Manage Project Execution</a:t>
            </a:r>
            <a:endParaRPr lang="en-US" dirty="0" smtClean="0"/>
          </a:p>
        </p:txBody>
      </p:sp>
      <p:sp>
        <p:nvSpPr>
          <p:cNvPr id="169987" name="Rectangle 3"/>
          <p:cNvSpPr>
            <a:spLocks noGrp="1" noChangeArrowheads="1"/>
          </p:cNvSpPr>
          <p:nvPr>
            <p:ph type="body" idx="1"/>
          </p:nvPr>
        </p:nvSpPr>
        <p:spPr/>
        <p:txBody>
          <a:bodyPr/>
          <a:lstStyle/>
          <a:p>
            <a:pPr algn="just"/>
            <a:r>
              <a:rPr lang="en-US" dirty="0" smtClean="0"/>
              <a:t>Expert Judgment</a:t>
            </a:r>
          </a:p>
          <a:p>
            <a:pPr algn="just"/>
            <a:r>
              <a:rPr lang="en-US" dirty="0" smtClean="0"/>
              <a:t>-Assess inputs needed to direct and manage project execution to the project management plan </a:t>
            </a:r>
          </a:p>
          <a:p>
            <a:pPr algn="just"/>
            <a:r>
              <a:rPr lang="en-US" dirty="0" smtClean="0"/>
              <a:t>Project Management Information Systems</a:t>
            </a:r>
          </a:p>
          <a:p>
            <a:pPr algn="just"/>
            <a:r>
              <a:rPr lang="en-US" dirty="0" smtClean="0"/>
              <a:t>It is part of the EEF, provide access to an automated tool suite, such as scheduling software tool, configuration management system, information collection and distribution system</a:t>
            </a:r>
          </a:p>
          <a:p>
            <a:pPr algn="just"/>
            <a:r>
              <a:rPr lang="en-US" dirty="0" smtClean="0"/>
              <a:t>These tools help you produce and keep track of the documents and deliverables.</a:t>
            </a:r>
          </a:p>
          <a:p>
            <a:pPr algn="just"/>
            <a:r>
              <a:rPr lang="en-US" dirty="0" smtClean="0"/>
              <a:t>By having you fill a few fields on the computer screen certain information or documents could be generated.</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2034" name="Rectangle 2"/>
          <p:cNvSpPr>
            <a:spLocks noGrp="1" noChangeArrowheads="1"/>
          </p:cNvSpPr>
          <p:nvPr>
            <p:ph type="title"/>
          </p:nvPr>
        </p:nvSpPr>
        <p:spPr/>
        <p:txBody>
          <a:bodyPr/>
          <a:lstStyle/>
          <a:p>
            <a:r>
              <a:rPr lang="en-US" smtClean="0"/>
              <a:t>Output- </a:t>
            </a:r>
            <a:r>
              <a:rPr lang="en-GB" smtClean="0"/>
              <a:t>Direct and Manage Project Execution</a:t>
            </a:r>
            <a:endParaRPr lang="en-US" smtClean="0"/>
          </a:p>
        </p:txBody>
      </p:sp>
      <p:sp>
        <p:nvSpPr>
          <p:cNvPr id="172035" name="Rectangle 3"/>
          <p:cNvSpPr>
            <a:spLocks noGrp="1" noChangeArrowheads="1"/>
          </p:cNvSpPr>
          <p:nvPr>
            <p:ph type="body" idx="1"/>
          </p:nvPr>
        </p:nvSpPr>
        <p:spPr/>
        <p:txBody>
          <a:bodyPr/>
          <a:lstStyle/>
          <a:p>
            <a:pPr algn="just"/>
            <a:r>
              <a:rPr lang="en-US" dirty="0" smtClean="0"/>
              <a:t>  Deliverables</a:t>
            </a:r>
          </a:p>
          <a:p>
            <a:pPr algn="just"/>
            <a:r>
              <a:rPr lang="en-US" dirty="0" smtClean="0"/>
              <a:t>Unique and verifiable product, result or capability to perform a service…..</a:t>
            </a:r>
          </a:p>
          <a:p>
            <a:pPr algn="just"/>
            <a:r>
              <a:rPr lang="en-US" dirty="0" smtClean="0"/>
              <a:t>  Work Performance Data</a:t>
            </a:r>
          </a:p>
          <a:p>
            <a:pPr algn="just"/>
            <a:r>
              <a:rPr lang="en-US" dirty="0" smtClean="0"/>
              <a:t>Raw data from project activities is routinely collected as the project progresses. This data can be related to various performance results including but not limited to:</a:t>
            </a:r>
          </a:p>
          <a:p>
            <a:pPr algn="just"/>
            <a:r>
              <a:rPr lang="en-US" dirty="0" smtClean="0"/>
              <a:t>	- Deliverable status</a:t>
            </a:r>
          </a:p>
          <a:p>
            <a:pPr algn="just"/>
            <a:r>
              <a:rPr lang="en-US" dirty="0" smtClean="0"/>
              <a:t>	- Schedule progress</a:t>
            </a:r>
          </a:p>
          <a:p>
            <a:pPr algn="just"/>
            <a:r>
              <a:rPr lang="en-US" dirty="0" smtClean="0"/>
              <a:t>	- Cost incurred</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6130" name="Rectangle 2"/>
          <p:cNvSpPr>
            <a:spLocks noGrp="1" noChangeArrowheads="1"/>
          </p:cNvSpPr>
          <p:nvPr>
            <p:ph type="title"/>
          </p:nvPr>
        </p:nvSpPr>
        <p:spPr/>
        <p:txBody>
          <a:bodyPr/>
          <a:lstStyle/>
          <a:p>
            <a:r>
              <a:rPr lang="en-US" smtClean="0"/>
              <a:t>Output- </a:t>
            </a:r>
            <a:r>
              <a:rPr lang="en-GB" smtClean="0"/>
              <a:t>Direct and Manage Project Execution</a:t>
            </a:r>
            <a:endParaRPr lang="en-US" smtClean="0"/>
          </a:p>
        </p:txBody>
      </p:sp>
      <p:sp>
        <p:nvSpPr>
          <p:cNvPr id="176131" name="Rectangle 3"/>
          <p:cNvSpPr>
            <a:spLocks noGrp="1" noChangeArrowheads="1"/>
          </p:cNvSpPr>
          <p:nvPr>
            <p:ph type="body" idx="1"/>
          </p:nvPr>
        </p:nvSpPr>
        <p:spPr/>
        <p:txBody>
          <a:bodyPr/>
          <a:lstStyle/>
          <a:p>
            <a:pPr algn="just"/>
            <a:r>
              <a:rPr lang="en-US" dirty="0" smtClean="0"/>
              <a:t>Change Requests</a:t>
            </a:r>
          </a:p>
          <a:p>
            <a:pPr algn="just"/>
            <a:r>
              <a:rPr lang="en-US" dirty="0" smtClean="0"/>
              <a:t>When issues are found while project work is being performed, change requests are issued which may expand, adjust, or reduce project scope to modify project policies or procedures, to modify project cost or budget, or to revise the project schedule. Other change requests cover needed preventive or corrective actions to forestall negative impact later in the project.</a:t>
            </a:r>
          </a:p>
          <a:p>
            <a:pPr marL="0" indent="0">
              <a:buNone/>
            </a:pPr>
            <a:r>
              <a:rPr lang="en-US" dirty="0" smtClean="0"/>
              <a:t> 	-Corrective Action</a:t>
            </a:r>
          </a:p>
          <a:p>
            <a:pPr marL="0" indent="0" algn="just">
              <a:buNone/>
            </a:pPr>
            <a:r>
              <a:rPr lang="en-US" dirty="0" smtClean="0"/>
              <a:t>	-Preventive Action</a:t>
            </a:r>
          </a:p>
          <a:p>
            <a:pPr marL="0" indent="0" algn="just">
              <a:buNone/>
            </a:pPr>
            <a:r>
              <a:rPr lang="en-US" dirty="0" smtClean="0"/>
              <a:t>	-Defect </a:t>
            </a:r>
          </a:p>
          <a:p>
            <a:pPr marL="0" indent="0" algn="just">
              <a:buNone/>
            </a:pPr>
            <a:r>
              <a:rPr lang="en-US" dirty="0" smtClean="0"/>
              <a:t>	-Updates</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8178" name="Rectangle 2"/>
          <p:cNvSpPr>
            <a:spLocks noGrp="1" noChangeArrowheads="1"/>
          </p:cNvSpPr>
          <p:nvPr>
            <p:ph type="title"/>
          </p:nvPr>
        </p:nvSpPr>
        <p:spPr/>
        <p:txBody>
          <a:bodyPr/>
          <a:lstStyle/>
          <a:p>
            <a:r>
              <a:rPr lang="en-US" smtClean="0"/>
              <a:t>Output- </a:t>
            </a:r>
            <a:r>
              <a:rPr lang="en-GB" smtClean="0"/>
              <a:t>Direct and Manage Project Execution</a:t>
            </a:r>
            <a:endParaRPr lang="en-US" smtClean="0"/>
          </a:p>
        </p:txBody>
      </p:sp>
      <p:sp>
        <p:nvSpPr>
          <p:cNvPr id="178179" name="Rectangle 3"/>
          <p:cNvSpPr>
            <a:spLocks noGrp="1" noChangeArrowheads="1"/>
          </p:cNvSpPr>
          <p:nvPr>
            <p:ph type="body" idx="1"/>
          </p:nvPr>
        </p:nvSpPr>
        <p:spPr/>
        <p:txBody>
          <a:bodyPr/>
          <a:lstStyle/>
          <a:p>
            <a:r>
              <a:rPr lang="en-US" dirty="0" smtClean="0"/>
              <a:t>   Project Management Plan update</a:t>
            </a:r>
          </a:p>
          <a:p>
            <a:r>
              <a:rPr lang="en-US" dirty="0"/>
              <a:t> </a:t>
            </a:r>
            <a:r>
              <a:rPr lang="en-US" dirty="0" smtClean="0"/>
              <a:t>  Elements of the project management plan that may be </a:t>
            </a:r>
          </a:p>
          <a:p>
            <a:pPr marL="0" indent="0">
              <a:buNone/>
            </a:pPr>
            <a:r>
              <a:rPr lang="en-US" dirty="0"/>
              <a:t> </a:t>
            </a:r>
            <a:r>
              <a:rPr lang="en-US" dirty="0" smtClean="0"/>
              <a:t>      updated include but limited to:</a:t>
            </a:r>
          </a:p>
          <a:p>
            <a:pPr marL="0" indent="0">
              <a:buNone/>
            </a:pPr>
            <a:r>
              <a:rPr lang="en-US" dirty="0" smtClean="0"/>
              <a:t>		-Communication management plan</a:t>
            </a:r>
          </a:p>
          <a:p>
            <a:pPr marL="0" indent="0">
              <a:buNone/>
            </a:pPr>
            <a:r>
              <a:rPr lang="en-US" dirty="0" smtClean="0"/>
              <a:t>		-Human resource plan</a:t>
            </a:r>
          </a:p>
          <a:p>
            <a:pPr marL="0" indent="0">
              <a:buNone/>
            </a:pPr>
            <a:r>
              <a:rPr lang="en-US" dirty="0" smtClean="0"/>
              <a:t>		-Schedule management plan</a:t>
            </a:r>
          </a:p>
          <a:p>
            <a:pPr marL="0" indent="0">
              <a:buNone/>
            </a:pPr>
            <a:r>
              <a:rPr lang="en-US" dirty="0" smtClean="0"/>
              <a:t>		-Cost management plan</a:t>
            </a:r>
          </a:p>
          <a:p>
            <a:pPr marL="0" indent="0">
              <a:buNone/>
            </a:pPr>
            <a:r>
              <a:rPr lang="en-US" dirty="0" smtClean="0"/>
              <a:t>		-Requirements management plan</a:t>
            </a:r>
          </a:p>
          <a:p>
            <a:pPr marL="0" indent="0">
              <a:buNone/>
            </a:pPr>
            <a:r>
              <a:rPr lang="en-US" dirty="0" smtClean="0"/>
              <a:t>		-Project baselines</a:t>
            </a:r>
          </a:p>
          <a:p>
            <a:endParaRPr lang="en-US"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0226" name="Rectangle 2"/>
          <p:cNvSpPr>
            <a:spLocks noGrp="1" noChangeArrowheads="1"/>
          </p:cNvSpPr>
          <p:nvPr>
            <p:ph type="title"/>
          </p:nvPr>
        </p:nvSpPr>
        <p:spPr/>
        <p:txBody>
          <a:bodyPr/>
          <a:lstStyle/>
          <a:p>
            <a:r>
              <a:rPr lang="en-US" smtClean="0"/>
              <a:t>Output- </a:t>
            </a:r>
            <a:r>
              <a:rPr lang="en-GB" smtClean="0"/>
              <a:t>Direct and Manage Project Execution</a:t>
            </a:r>
            <a:endParaRPr lang="en-US" smtClean="0"/>
          </a:p>
        </p:txBody>
      </p:sp>
      <p:sp>
        <p:nvSpPr>
          <p:cNvPr id="180227" name="Rectangle 3"/>
          <p:cNvSpPr>
            <a:spLocks noGrp="1" noChangeArrowheads="1"/>
          </p:cNvSpPr>
          <p:nvPr>
            <p:ph type="body" idx="1"/>
          </p:nvPr>
        </p:nvSpPr>
        <p:spPr/>
        <p:txBody>
          <a:bodyPr/>
          <a:lstStyle/>
          <a:p>
            <a:pPr marL="0" indent="0" algn="just">
              <a:buNone/>
            </a:pPr>
            <a:r>
              <a:rPr lang="en-US" b="1" dirty="0" smtClean="0"/>
              <a:t>Project Document updates</a:t>
            </a:r>
          </a:p>
          <a:p>
            <a:pPr marL="0" indent="0" algn="just">
              <a:buNone/>
            </a:pPr>
            <a:r>
              <a:rPr lang="en-US" dirty="0" smtClean="0"/>
              <a:t>Project documents that may be updated include but not limited to:</a:t>
            </a:r>
          </a:p>
          <a:p>
            <a:pPr marL="0" indent="0" algn="just">
              <a:buNone/>
            </a:pPr>
            <a:r>
              <a:rPr lang="en-US" dirty="0" smtClean="0"/>
              <a:t>	-Requirement documents</a:t>
            </a:r>
          </a:p>
          <a:p>
            <a:pPr marL="0" indent="0" algn="just">
              <a:buNone/>
            </a:pPr>
            <a:r>
              <a:rPr lang="en-US" dirty="0" smtClean="0"/>
              <a:t>	-Project logs (issue, assumptions, etc.)</a:t>
            </a:r>
          </a:p>
          <a:p>
            <a:pPr marL="0" indent="0" algn="just">
              <a:buNone/>
            </a:pPr>
            <a:r>
              <a:rPr lang="en-US" dirty="0" smtClean="0"/>
              <a:t>	-Stakeholder register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2276" name="Rectangle 4"/>
          <p:cNvSpPr>
            <a:spLocks noGrp="1" noChangeArrowheads="1"/>
          </p:cNvSpPr>
          <p:nvPr>
            <p:ph type="ctrTitle"/>
          </p:nvPr>
        </p:nvSpPr>
        <p:spPr/>
        <p:txBody>
          <a:bodyPr/>
          <a:lstStyle/>
          <a:p>
            <a:r>
              <a:rPr lang="en-US" sz="4000" b="1" dirty="0" smtClean="0"/>
              <a:t>ACQUIRE PROJECT TEAM</a:t>
            </a:r>
          </a:p>
        </p:txBody>
      </p:sp>
      <p:sp>
        <p:nvSpPr>
          <p:cNvPr id="182277" name="Rectangle 5"/>
          <p:cNvSpPr>
            <a:spLocks noGrp="1" noChangeArrowheads="1"/>
          </p:cNvSpPr>
          <p:nvPr>
            <p:ph type="subTitle" idx="1"/>
          </p:nvPr>
        </p:nvSpPr>
        <p:spPr/>
        <p:txBody>
          <a:bodyPr/>
          <a:lstStyle/>
          <a:p>
            <a:r>
              <a:rPr lang="en-US" sz="2800" dirty="0" smtClean="0"/>
              <a:t>KNOWLEDGE AREA-HUMAN RESOURCE MANAGEMENT</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r>
              <a:rPr lang="en-US" dirty="0" smtClean="0"/>
              <a:t>ACQUIRE PROJECT TEAM</a:t>
            </a:r>
          </a:p>
        </p:txBody>
      </p:sp>
      <p:sp>
        <p:nvSpPr>
          <p:cNvPr id="47107" name="Rectangle 3"/>
          <p:cNvSpPr>
            <a:spLocks noGrp="1" noChangeArrowheads="1"/>
          </p:cNvSpPr>
          <p:nvPr>
            <p:ph type="body" idx="1"/>
          </p:nvPr>
        </p:nvSpPr>
        <p:spPr/>
        <p:txBody>
          <a:bodyPr/>
          <a:lstStyle/>
          <a:p>
            <a:pPr algn="just"/>
            <a:r>
              <a:rPr lang="en-US" dirty="0" smtClean="0"/>
              <a:t>The process of confirming human resource availability and obtaining the team necessary to complete project assignments.</a:t>
            </a:r>
          </a:p>
          <a:p>
            <a:pPr algn="just"/>
            <a:r>
              <a:rPr lang="en-US" dirty="0" smtClean="0"/>
              <a:t>The project management team may or may not have direct control over team members selection because of collective bargaining agreements, use of subcontractor personnel, internal or external reporting relationships, or other various reasons. </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89794" name="Rectangle 2"/>
          <p:cNvSpPr>
            <a:spLocks noGrp="1" noChangeArrowheads="1"/>
          </p:cNvSpPr>
          <p:nvPr>
            <p:ph type="title" idx="4294967295"/>
          </p:nvPr>
        </p:nvSpPr>
        <p:spPr>
          <a:xfrm>
            <a:off x="0" y="274638"/>
            <a:ext cx="8229600" cy="1143000"/>
          </a:xfrm>
        </p:spPr>
        <p:txBody>
          <a:bodyPr/>
          <a:lstStyle/>
          <a:p>
            <a:pPr eaLnBrk="1" hangingPunct="1"/>
            <a:r>
              <a:rPr lang="en-US" sz="2800" b="1" dirty="0" smtClean="0">
                <a:solidFill>
                  <a:schemeClr val="tx1"/>
                </a:solidFill>
              </a:rPr>
              <a:t>ACQUIRE PROJECT TEAM</a:t>
            </a:r>
          </a:p>
        </p:txBody>
      </p:sp>
      <p:sp>
        <p:nvSpPr>
          <p:cNvPr id="289795" name="Rectangle 3"/>
          <p:cNvSpPr>
            <a:spLocks noGrp="1" noChangeArrowheads="1"/>
          </p:cNvSpPr>
          <p:nvPr>
            <p:ph type="body" idx="4294967295"/>
          </p:nvPr>
        </p:nvSpPr>
        <p:spPr>
          <a:xfrm>
            <a:off x="304800" y="1676400"/>
            <a:ext cx="8229600" cy="4525963"/>
          </a:xfrm>
        </p:spPr>
        <p:txBody>
          <a:bodyPr/>
          <a:lstStyle/>
          <a:p>
            <a:pPr algn="just" eaLnBrk="1" hangingPunct="1">
              <a:lnSpc>
                <a:spcPct val="80000"/>
              </a:lnSpc>
              <a:buFontTx/>
              <a:buNone/>
            </a:pPr>
            <a:r>
              <a:rPr lang="en-US" sz="2400" dirty="0" smtClean="0"/>
              <a:t>It is important that the following factors are considered</a:t>
            </a:r>
          </a:p>
          <a:p>
            <a:pPr algn="just" eaLnBrk="1" hangingPunct="1">
              <a:lnSpc>
                <a:spcPct val="80000"/>
              </a:lnSpc>
              <a:buFontTx/>
              <a:buNone/>
            </a:pPr>
            <a:r>
              <a:rPr lang="en-US" sz="2400" dirty="0" smtClean="0"/>
              <a:t>during the process of acquiring the project team:</a:t>
            </a:r>
          </a:p>
          <a:p>
            <a:pPr lvl="1" algn="just" eaLnBrk="1" hangingPunct="1">
              <a:lnSpc>
                <a:spcPct val="80000"/>
              </a:lnSpc>
              <a:buFont typeface="Arial" panose="020B0604020202020204" pitchFamily="34" charset="0"/>
              <a:buChar char="•"/>
            </a:pPr>
            <a:r>
              <a:rPr lang="en-US" sz="2400" dirty="0" smtClean="0"/>
              <a:t>The project manager or project management team should effectively negotiate for human resource.</a:t>
            </a:r>
          </a:p>
          <a:p>
            <a:pPr lvl="1" algn="just" eaLnBrk="1" hangingPunct="1">
              <a:lnSpc>
                <a:spcPct val="80000"/>
              </a:lnSpc>
              <a:buFont typeface="Arial" panose="020B0604020202020204" pitchFamily="34" charset="0"/>
              <a:buChar char="•"/>
            </a:pPr>
            <a:r>
              <a:rPr lang="en-US" sz="2400" dirty="0" smtClean="0"/>
              <a:t>Make sure the right human resources are acquired</a:t>
            </a:r>
          </a:p>
          <a:p>
            <a:pPr lvl="1" algn="just" eaLnBrk="1" hangingPunct="1">
              <a:lnSpc>
                <a:spcPct val="80000"/>
              </a:lnSpc>
              <a:buFont typeface="Arial" panose="020B0604020202020204" pitchFamily="34" charset="0"/>
              <a:buChar char="•"/>
            </a:pPr>
            <a:r>
              <a:rPr lang="en-US" sz="2400" dirty="0" smtClean="0"/>
              <a:t>Check legal implications when replacing a human resource with another, particularly when the original is unavailable due to constraints, economic factors etc. </a:t>
            </a:r>
          </a:p>
          <a:p>
            <a:pPr algn="just" eaLnBrk="1" hangingPunct="1">
              <a:lnSpc>
                <a:spcPct val="80000"/>
              </a:lnSpc>
              <a:buFontTx/>
              <a:buNone/>
            </a:pPr>
            <a:endParaRPr lang="en-US" sz="2400" dirty="0" smtClean="0"/>
          </a:p>
          <a:p>
            <a:pPr algn="just" eaLnBrk="1" hangingPunct="1">
              <a:lnSpc>
                <a:spcPct val="80000"/>
              </a:lnSpc>
              <a:buFontTx/>
              <a:buNone/>
            </a:pPr>
            <a:r>
              <a:rPr lang="en-US" sz="2400" dirty="0" smtClean="0"/>
              <a:t>These Factors should be considered and planned for during the planning stage.</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4" name="Text Box 2"/>
          <p:cNvSpPr txBox="1">
            <a:spLocks noChangeArrowheads="1"/>
          </p:cNvSpPr>
          <p:nvPr/>
        </p:nvSpPr>
        <p:spPr bwMode="auto">
          <a:xfrm>
            <a:off x="3886200" y="3352800"/>
            <a:ext cx="1838325" cy="1619250"/>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400" b="1" u="sng">
                <a:latin typeface="Tahoma" panose="020B0604030504040204" pitchFamily="34" charset="0"/>
              </a:rPr>
              <a:t>Transformation</a:t>
            </a:r>
          </a:p>
          <a:p>
            <a:pPr eaLnBrk="1" hangingPunct="1">
              <a:spcBef>
                <a:spcPct val="50000"/>
              </a:spcBef>
              <a:buFontTx/>
              <a:buChar char="•"/>
            </a:pPr>
            <a:r>
              <a:rPr lang="en-US" sz="1400">
                <a:latin typeface="Tahoma" panose="020B0604030504040204" pitchFamily="34" charset="0"/>
              </a:rPr>
              <a:t>  Acquisition</a:t>
            </a:r>
          </a:p>
          <a:p>
            <a:pPr eaLnBrk="1" hangingPunct="1">
              <a:spcBef>
                <a:spcPct val="50000"/>
              </a:spcBef>
              <a:buFontTx/>
              <a:buChar char="•"/>
            </a:pPr>
            <a:r>
              <a:rPr lang="en-US" sz="1400">
                <a:latin typeface="Tahoma" panose="020B0604030504040204" pitchFamily="34" charset="0"/>
              </a:rPr>
              <a:t>  Negotiation</a:t>
            </a:r>
          </a:p>
          <a:p>
            <a:pPr eaLnBrk="1" hangingPunct="1">
              <a:spcBef>
                <a:spcPct val="50000"/>
              </a:spcBef>
              <a:buFontTx/>
              <a:buChar char="•"/>
            </a:pPr>
            <a:r>
              <a:rPr lang="en-US" sz="1400">
                <a:latin typeface="Tahoma" panose="020B0604030504040204" pitchFamily="34" charset="0"/>
              </a:rPr>
              <a:t>  Pre-assignments</a:t>
            </a:r>
          </a:p>
          <a:p>
            <a:pPr eaLnBrk="1" hangingPunct="1">
              <a:spcBef>
                <a:spcPct val="50000"/>
              </a:spcBef>
              <a:buFontTx/>
              <a:buChar char="•"/>
            </a:pPr>
            <a:r>
              <a:rPr lang="en-US" sz="1400">
                <a:latin typeface="Tahoma" panose="020B0604030504040204" pitchFamily="34" charset="0"/>
              </a:rPr>
              <a:t>  Virtual Teams</a:t>
            </a:r>
            <a:endParaRPr lang="en-US" sz="1400">
              <a:solidFill>
                <a:srgbClr val="0000FF"/>
              </a:solidFill>
              <a:latin typeface="Tahoma" panose="020B0604030504040204" pitchFamily="34" charset="0"/>
            </a:endParaRPr>
          </a:p>
        </p:txBody>
      </p:sp>
      <p:sp>
        <p:nvSpPr>
          <p:cNvPr id="90115" name="Text Box 3"/>
          <p:cNvSpPr txBox="1">
            <a:spLocks noChangeArrowheads="1"/>
          </p:cNvSpPr>
          <p:nvPr/>
        </p:nvSpPr>
        <p:spPr bwMode="auto">
          <a:xfrm>
            <a:off x="6019800" y="3352800"/>
            <a:ext cx="2743200" cy="1831975"/>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400" b="1" u="sng">
                <a:latin typeface="Tahoma" panose="020B0604030504040204" pitchFamily="34" charset="0"/>
              </a:rPr>
              <a:t>Outputs</a:t>
            </a:r>
          </a:p>
          <a:p>
            <a:pPr eaLnBrk="1" hangingPunct="1">
              <a:spcBef>
                <a:spcPct val="50000"/>
              </a:spcBef>
              <a:buFontTx/>
              <a:buChar char="•"/>
            </a:pPr>
            <a:r>
              <a:rPr lang="en-US" sz="1400" b="1">
                <a:latin typeface="Tahoma" panose="020B0604030504040204" pitchFamily="34" charset="0"/>
              </a:rPr>
              <a:t> </a:t>
            </a:r>
            <a:r>
              <a:rPr lang="en-US" sz="1400" b="1">
                <a:solidFill>
                  <a:srgbClr val="0000CC"/>
                </a:solidFill>
                <a:latin typeface="Tahoma" panose="020B0604030504040204" pitchFamily="34" charset="0"/>
              </a:rPr>
              <a:t>Project</a:t>
            </a:r>
            <a:r>
              <a:rPr lang="en-US" sz="1400" b="1">
                <a:latin typeface="Tahoma" panose="020B0604030504040204" pitchFamily="34" charset="0"/>
              </a:rPr>
              <a:t> </a:t>
            </a:r>
            <a:r>
              <a:rPr lang="en-US" sz="1400" b="1">
                <a:solidFill>
                  <a:schemeClr val="accent2"/>
                </a:solidFill>
                <a:latin typeface="Tahoma" panose="020B0604030504040204" pitchFamily="34" charset="0"/>
              </a:rPr>
              <a:t>Staff Assignments</a:t>
            </a:r>
          </a:p>
          <a:p>
            <a:pPr eaLnBrk="1" hangingPunct="1">
              <a:spcBef>
                <a:spcPct val="50000"/>
              </a:spcBef>
              <a:buFontTx/>
              <a:buChar char="•"/>
            </a:pPr>
            <a:r>
              <a:rPr lang="en-US" sz="1400" b="1">
                <a:solidFill>
                  <a:schemeClr val="accent2"/>
                </a:solidFill>
                <a:latin typeface="Tahoma" panose="020B0604030504040204" pitchFamily="34" charset="0"/>
              </a:rPr>
              <a:t> </a:t>
            </a:r>
            <a:r>
              <a:rPr lang="en-US" sz="1400">
                <a:latin typeface="Tahoma" panose="020B0604030504040204" pitchFamily="34" charset="0"/>
              </a:rPr>
              <a:t>Resource Calendars</a:t>
            </a:r>
          </a:p>
          <a:p>
            <a:pPr eaLnBrk="1" hangingPunct="1">
              <a:spcBef>
                <a:spcPct val="50000"/>
              </a:spcBef>
              <a:buFontTx/>
              <a:buChar char="•"/>
            </a:pPr>
            <a:r>
              <a:rPr lang="en-US" sz="1400">
                <a:latin typeface="Tahoma" panose="020B0604030504040204" pitchFamily="34" charset="0"/>
              </a:rPr>
              <a:t>Project Management Plan Updates</a:t>
            </a:r>
          </a:p>
          <a:p>
            <a:pPr eaLnBrk="1" hangingPunct="1">
              <a:spcBef>
                <a:spcPct val="50000"/>
              </a:spcBef>
            </a:pPr>
            <a:endParaRPr lang="en-US" sz="1400">
              <a:latin typeface="Tahoma" panose="020B0604030504040204" pitchFamily="34" charset="0"/>
            </a:endParaRPr>
          </a:p>
        </p:txBody>
      </p:sp>
      <p:sp>
        <p:nvSpPr>
          <p:cNvPr id="90116" name="Text Box 4"/>
          <p:cNvSpPr txBox="1">
            <a:spLocks noChangeArrowheads="1"/>
          </p:cNvSpPr>
          <p:nvPr/>
        </p:nvSpPr>
        <p:spPr bwMode="auto">
          <a:xfrm>
            <a:off x="193675" y="3365500"/>
            <a:ext cx="3352800" cy="1619250"/>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400" b="1" u="sng">
                <a:latin typeface="Tahoma" panose="020B0604030504040204" pitchFamily="34" charset="0"/>
              </a:rPr>
              <a:t>Inputs</a:t>
            </a:r>
          </a:p>
          <a:p>
            <a:pPr eaLnBrk="1" hangingPunct="1">
              <a:spcBef>
                <a:spcPct val="50000"/>
              </a:spcBef>
              <a:buFontTx/>
              <a:buChar char="•"/>
            </a:pPr>
            <a:r>
              <a:rPr lang="en-US" sz="1400">
                <a:latin typeface="Tahoma" panose="020B0604030504040204" pitchFamily="34" charset="0"/>
              </a:rPr>
              <a:t> Human Resource Plan</a:t>
            </a:r>
          </a:p>
          <a:p>
            <a:pPr eaLnBrk="1" hangingPunct="1">
              <a:spcBef>
                <a:spcPct val="50000"/>
              </a:spcBef>
              <a:buFontTx/>
              <a:buChar char="•"/>
            </a:pPr>
            <a:r>
              <a:rPr lang="en-US" sz="1400">
                <a:latin typeface="Tahoma" panose="020B0604030504040204" pitchFamily="34" charset="0"/>
              </a:rPr>
              <a:t> Enterprise Environmental Factors</a:t>
            </a:r>
          </a:p>
          <a:p>
            <a:pPr eaLnBrk="1" hangingPunct="1">
              <a:spcBef>
                <a:spcPct val="50000"/>
              </a:spcBef>
              <a:buFontTx/>
              <a:buChar char="•"/>
            </a:pPr>
            <a:r>
              <a:rPr lang="en-US" sz="1400">
                <a:latin typeface="Tahoma" panose="020B0604030504040204" pitchFamily="34" charset="0"/>
              </a:rPr>
              <a:t>Organizational Process Assets</a:t>
            </a:r>
          </a:p>
          <a:p>
            <a:pPr eaLnBrk="1" hangingPunct="1">
              <a:spcBef>
                <a:spcPct val="50000"/>
              </a:spcBef>
            </a:pPr>
            <a:endParaRPr lang="en-US" sz="1400">
              <a:latin typeface="Tahoma" panose="020B0604030504040204" pitchFamily="34" charset="0"/>
            </a:endParaRPr>
          </a:p>
        </p:txBody>
      </p:sp>
      <p:sp>
        <p:nvSpPr>
          <p:cNvPr id="48133" name="Text Box 5"/>
          <p:cNvSpPr txBox="1">
            <a:spLocks noChangeArrowheads="1"/>
          </p:cNvSpPr>
          <p:nvPr/>
        </p:nvSpPr>
        <p:spPr bwMode="auto">
          <a:xfrm>
            <a:off x="1473200" y="1636713"/>
            <a:ext cx="1008063"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1200" b="1">
                <a:latin typeface="Tahoma" panose="020B0604030504040204" pitchFamily="34" charset="0"/>
              </a:rPr>
              <a:t>Plan</a:t>
            </a:r>
          </a:p>
          <a:p>
            <a:pPr algn="ctr" eaLnBrk="1" hangingPunct="1">
              <a:spcBef>
                <a:spcPct val="50000"/>
              </a:spcBef>
            </a:pPr>
            <a:r>
              <a:rPr lang="en-US" sz="1200" b="1">
                <a:latin typeface="Tahoma" panose="020B0604030504040204" pitchFamily="34" charset="0"/>
              </a:rPr>
              <a:t>Human Resource </a:t>
            </a:r>
          </a:p>
        </p:txBody>
      </p:sp>
      <p:sp>
        <p:nvSpPr>
          <p:cNvPr id="48134" name="Rectangle 6"/>
          <p:cNvSpPr>
            <a:spLocks noChangeArrowheads="1"/>
          </p:cNvSpPr>
          <p:nvPr/>
        </p:nvSpPr>
        <p:spPr bwMode="auto">
          <a:xfrm>
            <a:off x="3546475" y="1590675"/>
            <a:ext cx="2560638" cy="685800"/>
          </a:xfrm>
          <a:prstGeom prst="rect">
            <a:avLst/>
          </a:prstGeom>
          <a:solidFill>
            <a:srgbClr val="FFFF00"/>
          </a:solidFill>
          <a:ln w="9525">
            <a:solidFill>
              <a:srgbClr val="66CCFF"/>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p>
        </p:txBody>
      </p:sp>
      <p:sp>
        <p:nvSpPr>
          <p:cNvPr id="48135" name="Line 7"/>
          <p:cNvSpPr>
            <a:spLocks noChangeShapeType="1"/>
          </p:cNvSpPr>
          <p:nvPr/>
        </p:nvSpPr>
        <p:spPr bwMode="auto">
          <a:xfrm>
            <a:off x="2409825" y="1951038"/>
            <a:ext cx="1116013" cy="11112"/>
          </a:xfrm>
          <a:prstGeom prst="line">
            <a:avLst/>
          </a:prstGeom>
          <a:noFill/>
          <a:ln w="193675">
            <a:solidFill>
              <a:srgbClr val="FF0000"/>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8136" name="Line 8"/>
          <p:cNvSpPr>
            <a:spLocks noChangeShapeType="1"/>
          </p:cNvSpPr>
          <p:nvPr/>
        </p:nvSpPr>
        <p:spPr bwMode="auto">
          <a:xfrm>
            <a:off x="6115050" y="1951038"/>
            <a:ext cx="1103313" cy="11112"/>
          </a:xfrm>
          <a:prstGeom prst="line">
            <a:avLst/>
          </a:prstGeom>
          <a:noFill/>
          <a:ln w="193675">
            <a:solidFill>
              <a:srgbClr val="33CC33"/>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8137" name="Rectangle 9"/>
          <p:cNvSpPr>
            <a:spLocks noChangeArrowheads="1"/>
          </p:cNvSpPr>
          <p:nvPr/>
        </p:nvSpPr>
        <p:spPr bwMode="auto">
          <a:xfrm>
            <a:off x="3744913" y="1671638"/>
            <a:ext cx="21637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sz="1600" b="1" dirty="0" smtClean="0">
                <a:latin typeface="Tahoma" panose="020B0604030504040204" pitchFamily="34" charset="0"/>
              </a:rPr>
              <a:t>XYZ Project</a:t>
            </a:r>
            <a:endParaRPr lang="en-US" sz="2000" b="1" dirty="0">
              <a:latin typeface="Tahoma" panose="020B0604030504040204" pitchFamily="34" charset="0"/>
            </a:endParaRPr>
          </a:p>
        </p:txBody>
      </p:sp>
      <p:sp>
        <p:nvSpPr>
          <p:cNvPr id="48138" name="Line 10"/>
          <p:cNvSpPr>
            <a:spLocks noChangeShapeType="1"/>
          </p:cNvSpPr>
          <p:nvPr/>
        </p:nvSpPr>
        <p:spPr bwMode="auto">
          <a:xfrm>
            <a:off x="2422525" y="1446213"/>
            <a:ext cx="0" cy="1728787"/>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8139" name="Line 11"/>
          <p:cNvSpPr>
            <a:spLocks noChangeShapeType="1"/>
          </p:cNvSpPr>
          <p:nvPr/>
        </p:nvSpPr>
        <p:spPr bwMode="auto">
          <a:xfrm>
            <a:off x="7218363" y="1446213"/>
            <a:ext cx="0" cy="1728787"/>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48140" name="Text Box 12"/>
          <p:cNvSpPr txBox="1">
            <a:spLocks noChangeArrowheads="1"/>
          </p:cNvSpPr>
          <p:nvPr/>
        </p:nvSpPr>
        <p:spPr bwMode="auto">
          <a:xfrm>
            <a:off x="7231063" y="1725613"/>
            <a:ext cx="1079500"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1200" b="1">
                <a:latin typeface="Tahoma" panose="020B0604030504040204" pitchFamily="34" charset="0"/>
              </a:rPr>
              <a:t>Develop Project Team</a:t>
            </a:r>
          </a:p>
        </p:txBody>
      </p:sp>
      <p:sp>
        <p:nvSpPr>
          <p:cNvPr id="48142" name="Rectangle 14"/>
          <p:cNvSpPr>
            <a:spLocks noChangeArrowheads="1"/>
          </p:cNvSpPr>
          <p:nvPr/>
        </p:nvSpPr>
        <p:spPr bwMode="auto">
          <a:xfrm>
            <a:off x="1701800" y="339725"/>
            <a:ext cx="7239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20000"/>
              </a:spcBef>
              <a:buClr>
                <a:srgbClr val="0066FF"/>
              </a:buClr>
            </a:pPr>
            <a:r>
              <a:rPr lang="en-US" sz="3200" b="1">
                <a:solidFill>
                  <a:srgbClr val="0000FF"/>
                </a:solidFill>
                <a:latin typeface="Tahoma" panose="020B0604030504040204" pitchFamily="34" charset="0"/>
              </a:rPr>
              <a:t>Acquire Project Team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011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011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01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14" grpId="0" animBg="1"/>
      <p:bldP spid="90115" grpId="0" animBg="1"/>
      <p:bldP spid="90116" grpId="0" animBg="1"/>
    </p:bld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p:txBody>
          <a:bodyPr/>
          <a:lstStyle/>
          <a:p>
            <a:r>
              <a:rPr lang="en-US" dirty="0" smtClean="0"/>
              <a:t>Inputs-Acquire Project Team</a:t>
            </a:r>
          </a:p>
        </p:txBody>
      </p:sp>
      <p:sp>
        <p:nvSpPr>
          <p:cNvPr id="187395" name="Rectangle 3"/>
          <p:cNvSpPr>
            <a:spLocks noGrp="1" noChangeArrowheads="1"/>
          </p:cNvSpPr>
          <p:nvPr>
            <p:ph type="body" idx="1"/>
          </p:nvPr>
        </p:nvSpPr>
        <p:spPr/>
        <p:txBody>
          <a:bodyPr/>
          <a:lstStyle/>
          <a:p>
            <a:endParaRPr lang="en-US" dirty="0" smtClean="0"/>
          </a:p>
          <a:p>
            <a:r>
              <a:rPr lang="en-US" dirty="0" smtClean="0"/>
              <a:t> Human Resource Plan</a:t>
            </a:r>
          </a:p>
          <a:p>
            <a:r>
              <a:rPr lang="en-US" dirty="0" smtClean="0"/>
              <a:t>	-Roles and responsibilities</a:t>
            </a:r>
          </a:p>
          <a:p>
            <a:r>
              <a:rPr lang="en-US" dirty="0" smtClean="0"/>
              <a:t>	-Project Organization charts</a:t>
            </a:r>
          </a:p>
          <a:p>
            <a:r>
              <a:rPr lang="en-US" dirty="0" smtClean="0"/>
              <a:t>	-Staffing management plan –(9.2.1.1)</a:t>
            </a:r>
          </a:p>
          <a:p>
            <a:r>
              <a:rPr lang="en-US" dirty="0" smtClean="0"/>
              <a:t> Enterprise Environmental Factors (9.2.1.2)</a:t>
            </a:r>
          </a:p>
          <a:p>
            <a:r>
              <a:rPr lang="en-US" dirty="0" smtClean="0"/>
              <a:t>Organizational Process Assets</a:t>
            </a:r>
          </a:p>
          <a:p>
            <a:endParaRPr lang="en-US" dirty="0" smtClean="0"/>
          </a:p>
          <a:p>
            <a:endParaRPr lang="en-US"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9442" name="Rectangle 2"/>
          <p:cNvSpPr>
            <a:spLocks noGrp="1" noChangeArrowheads="1"/>
          </p:cNvSpPr>
          <p:nvPr>
            <p:ph type="title"/>
          </p:nvPr>
        </p:nvSpPr>
        <p:spPr/>
        <p:txBody>
          <a:bodyPr/>
          <a:lstStyle/>
          <a:p>
            <a:r>
              <a:rPr lang="en-US" dirty="0" smtClean="0"/>
              <a:t>Tools and Technique-Acquire Project Team </a:t>
            </a:r>
            <a:br>
              <a:rPr lang="en-US" dirty="0" smtClean="0"/>
            </a:br>
            <a:endParaRPr lang="en-US" dirty="0" smtClean="0"/>
          </a:p>
        </p:txBody>
      </p:sp>
      <p:sp>
        <p:nvSpPr>
          <p:cNvPr id="189443" name="Rectangle 3"/>
          <p:cNvSpPr>
            <a:spLocks noGrp="1" noChangeArrowheads="1"/>
          </p:cNvSpPr>
          <p:nvPr>
            <p:ph type="body" idx="1"/>
          </p:nvPr>
        </p:nvSpPr>
        <p:spPr>
          <a:xfrm>
            <a:off x="266700" y="1600200"/>
            <a:ext cx="8877300" cy="4724400"/>
          </a:xfrm>
        </p:spPr>
        <p:txBody>
          <a:bodyPr/>
          <a:lstStyle/>
          <a:p>
            <a:pPr marL="0" indent="0">
              <a:buNone/>
            </a:pPr>
            <a:r>
              <a:rPr lang="en-US" dirty="0" smtClean="0"/>
              <a:t>  </a:t>
            </a:r>
            <a:r>
              <a:rPr lang="en-US" b="1" dirty="0" smtClean="0"/>
              <a:t>Acquisition</a:t>
            </a:r>
          </a:p>
          <a:p>
            <a:pPr marL="0" indent="0">
              <a:buNone/>
            </a:pPr>
            <a:r>
              <a:rPr lang="en-US" dirty="0" smtClean="0"/>
              <a:t>	-Performing Organization lacks the in-house staff, </a:t>
            </a:r>
          </a:p>
          <a:p>
            <a:pPr marL="0" indent="0">
              <a:buNone/>
            </a:pPr>
            <a:r>
              <a:rPr lang="en-US" dirty="0"/>
              <a:t> </a:t>
            </a:r>
            <a:r>
              <a:rPr lang="en-US" dirty="0" smtClean="0"/>
              <a:t>           services may be acquired from outside sources</a:t>
            </a:r>
          </a:p>
          <a:p>
            <a:pPr marL="0" indent="0">
              <a:buNone/>
            </a:pPr>
            <a:r>
              <a:rPr lang="en-US" dirty="0" smtClean="0"/>
              <a:t>  </a:t>
            </a:r>
            <a:r>
              <a:rPr lang="en-US" b="1" dirty="0" smtClean="0"/>
              <a:t>Negotiation</a:t>
            </a:r>
          </a:p>
          <a:p>
            <a:pPr marL="0" indent="0">
              <a:buNone/>
            </a:pPr>
            <a:r>
              <a:rPr lang="en-US" dirty="0" smtClean="0"/>
              <a:t>	-Staff assignments are negotiated on many projects. </a:t>
            </a:r>
          </a:p>
          <a:p>
            <a:pPr marL="0" indent="0">
              <a:buNone/>
            </a:pPr>
            <a:r>
              <a:rPr lang="en-US" dirty="0" smtClean="0"/>
              <a:t>	- With functional managers</a:t>
            </a:r>
          </a:p>
          <a:p>
            <a:pPr marL="0" indent="0">
              <a:buNone/>
            </a:pPr>
            <a:r>
              <a:rPr lang="en-US" b="1" dirty="0" smtClean="0"/>
              <a:t>  Pre-assignments</a:t>
            </a:r>
          </a:p>
          <a:p>
            <a:pPr marL="0" indent="0">
              <a:buNone/>
            </a:pPr>
            <a:r>
              <a:rPr lang="en-US" dirty="0" smtClean="0"/>
              <a:t>	-When project team members are selected in advance</a:t>
            </a:r>
          </a:p>
          <a:p>
            <a:pPr marL="0" indent="0">
              <a:buNone/>
            </a:pPr>
            <a:r>
              <a:rPr lang="en-US" b="1" dirty="0" smtClean="0"/>
              <a:t>  Virtual Teams</a:t>
            </a:r>
          </a:p>
          <a:p>
            <a:pPr marL="0" indent="0">
              <a:buNone/>
            </a:pPr>
            <a:r>
              <a:rPr lang="en-US" dirty="0" smtClean="0"/>
              <a:t>	- Team with little or no time spent meeting face to face-</a:t>
            </a:r>
          </a:p>
          <a:p>
            <a:pPr marL="0" indent="0">
              <a:buNone/>
            </a:pPr>
            <a:r>
              <a:rPr lang="en-US" dirty="0"/>
              <a:t> </a:t>
            </a:r>
            <a:r>
              <a:rPr lang="en-US" dirty="0" smtClean="0"/>
              <a:t>            yet fulfill goals </a:t>
            </a:r>
          </a:p>
          <a:p>
            <a:endParaRPr lang="en-US" dirty="0" smtClean="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1490" name="Rectangle 2"/>
          <p:cNvSpPr>
            <a:spLocks noGrp="1" noChangeArrowheads="1"/>
          </p:cNvSpPr>
          <p:nvPr>
            <p:ph type="title"/>
          </p:nvPr>
        </p:nvSpPr>
        <p:spPr/>
        <p:txBody>
          <a:bodyPr/>
          <a:lstStyle/>
          <a:p>
            <a:r>
              <a:rPr lang="en-US" smtClean="0"/>
              <a:t>Outputs-Acquire Project Team</a:t>
            </a:r>
          </a:p>
        </p:txBody>
      </p:sp>
      <p:sp>
        <p:nvSpPr>
          <p:cNvPr id="191491" name="Rectangle 3"/>
          <p:cNvSpPr>
            <a:spLocks noGrp="1" noChangeArrowheads="1"/>
          </p:cNvSpPr>
          <p:nvPr>
            <p:ph type="body" idx="1"/>
          </p:nvPr>
        </p:nvSpPr>
        <p:spPr/>
        <p:txBody>
          <a:bodyPr/>
          <a:lstStyle/>
          <a:p>
            <a:pPr marL="0" indent="0" algn="just">
              <a:buNone/>
            </a:pPr>
            <a:r>
              <a:rPr lang="en-US" b="1" dirty="0" smtClean="0"/>
              <a:t>Project Staff Assignments</a:t>
            </a:r>
          </a:p>
          <a:p>
            <a:pPr algn="just">
              <a:buFont typeface="Arial" panose="020B0604020202020204" pitchFamily="34" charset="0"/>
              <a:buChar char="•"/>
            </a:pPr>
            <a:r>
              <a:rPr lang="en-US" dirty="0" smtClean="0"/>
              <a:t>The project is staffed when the appropriate people have been assigned. With respective documentations.</a:t>
            </a:r>
          </a:p>
          <a:p>
            <a:pPr marL="0" indent="0" algn="just">
              <a:buNone/>
            </a:pPr>
            <a:r>
              <a:rPr lang="en-US" b="1" dirty="0" smtClean="0"/>
              <a:t>Resource Calendars</a:t>
            </a:r>
          </a:p>
          <a:p>
            <a:pPr algn="just"/>
            <a:r>
              <a:rPr lang="en-US" dirty="0" smtClean="0"/>
              <a:t>It document the time periods that each project team member can work on the project. Take note of each person’s schedule conflict to create reliable schedule.</a:t>
            </a:r>
          </a:p>
          <a:p>
            <a:pPr marL="0" indent="0" algn="just">
              <a:buNone/>
            </a:pPr>
            <a:r>
              <a:rPr lang="en-US" b="1" dirty="0" smtClean="0"/>
              <a:t>Project Management Plan (updates)</a:t>
            </a:r>
          </a:p>
          <a:p>
            <a:pPr algn="just"/>
            <a:r>
              <a:rPr lang="en-US" dirty="0" smtClean="0"/>
              <a:t>The Project Management Plan may be updated as people as assigned on project roles and responsibilities. </a:t>
            </a:r>
          </a:p>
          <a:p>
            <a:endParaRPr lang="en-US"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3540" name="Rectangle 4"/>
          <p:cNvSpPr>
            <a:spLocks noGrp="1" noChangeArrowheads="1"/>
          </p:cNvSpPr>
          <p:nvPr>
            <p:ph type="ctrTitle"/>
          </p:nvPr>
        </p:nvSpPr>
        <p:spPr/>
        <p:txBody>
          <a:bodyPr/>
          <a:lstStyle/>
          <a:p>
            <a:r>
              <a:rPr lang="en-US" sz="4000" b="1" dirty="0" smtClean="0"/>
              <a:t>DEVELOP PROJECT TEAM</a:t>
            </a:r>
          </a:p>
        </p:txBody>
      </p:sp>
      <p:sp>
        <p:nvSpPr>
          <p:cNvPr id="193541" name="Rectangle 5"/>
          <p:cNvSpPr>
            <a:spLocks noGrp="1" noChangeArrowheads="1"/>
          </p:cNvSpPr>
          <p:nvPr>
            <p:ph type="subTitle" idx="1"/>
          </p:nvPr>
        </p:nvSpPr>
        <p:spPr/>
        <p:txBody>
          <a:bodyPr/>
          <a:lstStyle/>
          <a:p>
            <a:r>
              <a:rPr lang="en-US" dirty="0" smtClean="0"/>
              <a:t>KNOWLEDGE AREA-HUMAN RESOURCE MANAGEMENT</a:t>
            </a:r>
          </a:p>
          <a:p>
            <a:endParaRPr lang="en-US" dirty="0" smtClean="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r>
              <a:rPr lang="en-US" dirty="0" smtClean="0"/>
              <a:t>DEVELOP PROJECT TEAM</a:t>
            </a:r>
          </a:p>
        </p:txBody>
      </p:sp>
      <p:sp>
        <p:nvSpPr>
          <p:cNvPr id="49155" name="Rectangle 3"/>
          <p:cNvSpPr>
            <a:spLocks noGrp="1" noChangeArrowheads="1"/>
          </p:cNvSpPr>
          <p:nvPr>
            <p:ph type="body" idx="1"/>
          </p:nvPr>
        </p:nvSpPr>
        <p:spPr/>
        <p:txBody>
          <a:bodyPr/>
          <a:lstStyle/>
          <a:p>
            <a:pPr algn="just"/>
            <a:r>
              <a:rPr lang="en-US" dirty="0" smtClean="0"/>
              <a:t>This is the process of improving the competencies, team interaction, and the overall team environment to enhance project performance. </a:t>
            </a:r>
          </a:p>
          <a:p>
            <a:pPr algn="just"/>
            <a:r>
              <a:rPr lang="en-US" dirty="0" smtClean="0"/>
              <a:t>Project managers should acquire skills to identify, build, maintain, motivate, lead, and inspire project teams to achieve high team performance and to meet the project’s objectives.</a:t>
            </a:r>
          </a:p>
          <a:p>
            <a:pPr algn="just"/>
            <a:endParaRPr lang="en-US" dirty="0" smtClean="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1842" name="Rectangle 2"/>
          <p:cNvSpPr>
            <a:spLocks noGrp="1" noChangeArrowheads="1"/>
          </p:cNvSpPr>
          <p:nvPr>
            <p:ph type="title" idx="4294967295"/>
          </p:nvPr>
        </p:nvSpPr>
        <p:spPr>
          <a:xfrm>
            <a:off x="0" y="274638"/>
            <a:ext cx="8229600" cy="1143000"/>
          </a:xfrm>
        </p:spPr>
        <p:txBody>
          <a:bodyPr/>
          <a:lstStyle/>
          <a:p>
            <a:pPr eaLnBrk="1" hangingPunct="1"/>
            <a:r>
              <a:rPr lang="en-US" sz="2800" b="1" smtClean="0">
                <a:solidFill>
                  <a:schemeClr val="tx1"/>
                </a:solidFill>
              </a:rPr>
              <a:t>DEVELOP PROJECT TEAM</a:t>
            </a:r>
          </a:p>
        </p:txBody>
      </p:sp>
      <p:sp>
        <p:nvSpPr>
          <p:cNvPr id="291843" name="Rectangle 3"/>
          <p:cNvSpPr>
            <a:spLocks noGrp="1" noChangeArrowheads="1"/>
          </p:cNvSpPr>
          <p:nvPr>
            <p:ph type="body" idx="4294967295"/>
          </p:nvPr>
        </p:nvSpPr>
        <p:spPr>
          <a:xfrm>
            <a:off x="381000" y="1524000"/>
            <a:ext cx="8229600" cy="4525963"/>
          </a:xfrm>
        </p:spPr>
        <p:txBody>
          <a:bodyPr/>
          <a:lstStyle/>
          <a:p>
            <a:pPr algn="just" eaLnBrk="1" hangingPunct="1">
              <a:lnSpc>
                <a:spcPct val="90000"/>
              </a:lnSpc>
              <a:buFontTx/>
              <a:buNone/>
            </a:pPr>
            <a:r>
              <a:rPr lang="en-US" sz="2400" dirty="0" smtClean="0"/>
              <a:t>Objectives of developing a project team include but are not limited to:</a:t>
            </a:r>
          </a:p>
          <a:p>
            <a:pPr algn="just" eaLnBrk="1" hangingPunct="1">
              <a:lnSpc>
                <a:spcPct val="90000"/>
              </a:lnSpc>
              <a:buFontTx/>
              <a:buNone/>
            </a:pPr>
            <a:endParaRPr lang="en-US" sz="2400" dirty="0" smtClean="0"/>
          </a:p>
          <a:p>
            <a:pPr algn="just" eaLnBrk="1" hangingPunct="1">
              <a:lnSpc>
                <a:spcPct val="90000"/>
              </a:lnSpc>
            </a:pPr>
            <a:r>
              <a:rPr lang="en-US" sz="2400" dirty="0" smtClean="0"/>
              <a:t>Improve knowledge and skills of team members</a:t>
            </a:r>
          </a:p>
          <a:p>
            <a:pPr algn="just" eaLnBrk="1" hangingPunct="1">
              <a:lnSpc>
                <a:spcPct val="90000"/>
              </a:lnSpc>
            </a:pPr>
            <a:r>
              <a:rPr lang="en-US" sz="2400" dirty="0" smtClean="0"/>
              <a:t>Improve feelings of trust and agreement</a:t>
            </a:r>
          </a:p>
          <a:p>
            <a:pPr algn="just" eaLnBrk="1" hangingPunct="1">
              <a:lnSpc>
                <a:spcPct val="90000"/>
              </a:lnSpc>
            </a:pPr>
            <a:r>
              <a:rPr lang="en-US" sz="2400" dirty="0" smtClean="0"/>
              <a:t>Create a dynamic and cohesive team culture to improve individual and team productivity, team spirit and cooperation.</a:t>
            </a:r>
          </a:p>
          <a:p>
            <a:pPr algn="just" eaLnBrk="1" hangingPunct="1">
              <a:lnSpc>
                <a:spcPct val="90000"/>
              </a:lnSpc>
            </a:pPr>
            <a:endParaRPr lang="en-US" sz="2400" dirty="0" smtClean="0"/>
          </a:p>
          <a:p>
            <a:pPr algn="just" eaLnBrk="1" hangingPunct="1">
              <a:lnSpc>
                <a:spcPct val="90000"/>
              </a:lnSpc>
              <a:buFontTx/>
              <a:buNone/>
            </a:pPr>
            <a:endParaRPr lang="en-US" sz="2400" dirty="0" smtClean="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2" name="Text Box 2"/>
          <p:cNvSpPr txBox="1">
            <a:spLocks noChangeArrowheads="1"/>
          </p:cNvSpPr>
          <p:nvPr/>
        </p:nvSpPr>
        <p:spPr bwMode="auto">
          <a:xfrm>
            <a:off x="3505200" y="3276600"/>
            <a:ext cx="2536825" cy="2576513"/>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400" b="1" u="sng">
                <a:latin typeface="Tahoma" panose="020B0604030504040204" pitchFamily="34" charset="0"/>
              </a:rPr>
              <a:t>Transformation</a:t>
            </a:r>
          </a:p>
          <a:p>
            <a:pPr eaLnBrk="1" hangingPunct="1">
              <a:spcBef>
                <a:spcPct val="50000"/>
              </a:spcBef>
              <a:buFontTx/>
              <a:buChar char="•"/>
            </a:pPr>
            <a:r>
              <a:rPr lang="en-US" sz="1400">
                <a:latin typeface="Tahoma" panose="020B0604030504040204" pitchFamily="34" charset="0"/>
              </a:rPr>
              <a:t>  Interpersonal Skills</a:t>
            </a:r>
          </a:p>
          <a:p>
            <a:pPr eaLnBrk="1" hangingPunct="1">
              <a:spcBef>
                <a:spcPct val="50000"/>
              </a:spcBef>
              <a:buFontTx/>
              <a:buChar char="•"/>
            </a:pPr>
            <a:r>
              <a:rPr lang="en-US" sz="1400">
                <a:latin typeface="Tahoma" panose="020B0604030504040204" pitchFamily="34" charset="0"/>
              </a:rPr>
              <a:t>  Training</a:t>
            </a:r>
          </a:p>
          <a:p>
            <a:pPr eaLnBrk="1" hangingPunct="1">
              <a:spcBef>
                <a:spcPct val="50000"/>
              </a:spcBef>
              <a:buFontTx/>
              <a:buChar char="•"/>
            </a:pPr>
            <a:r>
              <a:rPr lang="en-US" sz="1400">
                <a:latin typeface="Tahoma" panose="020B0604030504040204" pitchFamily="34" charset="0"/>
              </a:rPr>
              <a:t>  Team-building activities</a:t>
            </a:r>
          </a:p>
          <a:p>
            <a:pPr eaLnBrk="1" hangingPunct="1">
              <a:spcBef>
                <a:spcPct val="50000"/>
              </a:spcBef>
              <a:buFontTx/>
              <a:buChar char="•"/>
            </a:pPr>
            <a:r>
              <a:rPr lang="en-US" sz="1400">
                <a:latin typeface="Tahoma" panose="020B0604030504040204" pitchFamily="34" charset="0"/>
              </a:rPr>
              <a:t>  Ground Rules</a:t>
            </a:r>
          </a:p>
          <a:p>
            <a:pPr eaLnBrk="1" hangingPunct="1">
              <a:spcBef>
                <a:spcPct val="50000"/>
              </a:spcBef>
              <a:buFontTx/>
              <a:buChar char="•"/>
            </a:pPr>
            <a:r>
              <a:rPr lang="en-US" sz="1400">
                <a:latin typeface="Tahoma" panose="020B0604030504040204" pitchFamily="34" charset="0"/>
              </a:rPr>
              <a:t>  Co-location</a:t>
            </a:r>
          </a:p>
          <a:p>
            <a:pPr eaLnBrk="1" hangingPunct="1">
              <a:spcBef>
                <a:spcPct val="50000"/>
              </a:spcBef>
              <a:buFontTx/>
              <a:buChar char="•"/>
            </a:pPr>
            <a:r>
              <a:rPr lang="en-US" sz="1400">
                <a:latin typeface="Tahoma" panose="020B0604030504040204" pitchFamily="34" charset="0"/>
              </a:rPr>
              <a:t>  Recognition &amp; Rewards</a:t>
            </a:r>
          </a:p>
          <a:p>
            <a:pPr eaLnBrk="1" hangingPunct="1">
              <a:spcBef>
                <a:spcPct val="50000"/>
              </a:spcBef>
            </a:pPr>
            <a:endParaRPr lang="en-US" sz="1400">
              <a:solidFill>
                <a:srgbClr val="0000FF"/>
              </a:solidFill>
              <a:latin typeface="Tahoma" panose="020B0604030504040204" pitchFamily="34" charset="0"/>
            </a:endParaRPr>
          </a:p>
        </p:txBody>
      </p:sp>
      <p:sp>
        <p:nvSpPr>
          <p:cNvPr id="92163" name="Text Box 3"/>
          <p:cNvSpPr txBox="1">
            <a:spLocks noChangeArrowheads="1"/>
          </p:cNvSpPr>
          <p:nvPr/>
        </p:nvSpPr>
        <p:spPr bwMode="auto">
          <a:xfrm>
            <a:off x="6443663" y="3429000"/>
            <a:ext cx="2700337" cy="1074738"/>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400" b="1" u="sng">
                <a:latin typeface="Tahoma" panose="020B0604030504040204" pitchFamily="34" charset="0"/>
              </a:rPr>
              <a:t>Outputs</a:t>
            </a:r>
          </a:p>
          <a:p>
            <a:pPr eaLnBrk="1" hangingPunct="1">
              <a:spcBef>
                <a:spcPct val="50000"/>
              </a:spcBef>
              <a:buFontTx/>
              <a:buChar char="•"/>
            </a:pPr>
            <a:r>
              <a:rPr lang="en-US" sz="1200" b="1">
                <a:latin typeface="Tahoma" panose="020B0604030504040204" pitchFamily="34" charset="0"/>
              </a:rPr>
              <a:t> </a:t>
            </a:r>
            <a:r>
              <a:rPr lang="en-US" sz="1200" b="1">
                <a:solidFill>
                  <a:schemeClr val="accent2"/>
                </a:solidFill>
                <a:latin typeface="Tahoma" panose="020B0604030504040204" pitchFamily="34" charset="0"/>
              </a:rPr>
              <a:t>Team Performance Assessment</a:t>
            </a:r>
            <a:endParaRPr lang="en-US" sz="1200">
              <a:latin typeface="Tahoma" panose="020B0604030504040204" pitchFamily="34" charset="0"/>
            </a:endParaRPr>
          </a:p>
          <a:p>
            <a:pPr eaLnBrk="1" hangingPunct="1">
              <a:spcBef>
                <a:spcPct val="50000"/>
              </a:spcBef>
            </a:pPr>
            <a:endParaRPr lang="en-US" sz="1200">
              <a:latin typeface="Tahoma" panose="020B0604030504040204" pitchFamily="34" charset="0"/>
            </a:endParaRPr>
          </a:p>
        </p:txBody>
      </p:sp>
      <p:sp>
        <p:nvSpPr>
          <p:cNvPr id="92164" name="Text Box 4"/>
          <p:cNvSpPr txBox="1">
            <a:spLocks noChangeArrowheads="1"/>
          </p:cNvSpPr>
          <p:nvPr/>
        </p:nvSpPr>
        <p:spPr bwMode="auto">
          <a:xfrm>
            <a:off x="381000" y="3505200"/>
            <a:ext cx="2667000" cy="1619250"/>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400" b="1" u="sng">
                <a:latin typeface="Tahoma" panose="020B0604030504040204" pitchFamily="34" charset="0"/>
              </a:rPr>
              <a:t>Inputs</a:t>
            </a:r>
          </a:p>
          <a:p>
            <a:pPr eaLnBrk="1" hangingPunct="1">
              <a:spcBef>
                <a:spcPct val="50000"/>
              </a:spcBef>
              <a:buFontTx/>
              <a:buChar char="•"/>
            </a:pPr>
            <a:r>
              <a:rPr lang="en-US" sz="1400">
                <a:latin typeface="Tahoma" panose="020B0604030504040204" pitchFamily="34" charset="0"/>
              </a:rPr>
              <a:t> Project Staff Assignments</a:t>
            </a:r>
          </a:p>
          <a:p>
            <a:pPr eaLnBrk="1" hangingPunct="1">
              <a:spcBef>
                <a:spcPct val="50000"/>
              </a:spcBef>
              <a:buFontTx/>
              <a:buChar char="•"/>
            </a:pPr>
            <a:r>
              <a:rPr lang="en-US" sz="1400">
                <a:latin typeface="Tahoma" panose="020B0604030504040204" pitchFamily="34" charset="0"/>
              </a:rPr>
              <a:t> Human Resource Plan</a:t>
            </a:r>
          </a:p>
          <a:p>
            <a:pPr eaLnBrk="1" hangingPunct="1">
              <a:spcBef>
                <a:spcPct val="50000"/>
              </a:spcBef>
              <a:buFontTx/>
              <a:buChar char="•"/>
            </a:pPr>
            <a:r>
              <a:rPr lang="en-US" sz="1400">
                <a:latin typeface="Tahoma" panose="020B0604030504040204" pitchFamily="34" charset="0"/>
              </a:rPr>
              <a:t> Resource Calendars</a:t>
            </a:r>
          </a:p>
          <a:p>
            <a:pPr eaLnBrk="1" hangingPunct="1">
              <a:spcBef>
                <a:spcPct val="50000"/>
              </a:spcBef>
            </a:pPr>
            <a:endParaRPr lang="en-US" sz="1400">
              <a:latin typeface="Tahoma" panose="020B0604030504040204" pitchFamily="34" charset="0"/>
            </a:endParaRPr>
          </a:p>
        </p:txBody>
      </p:sp>
      <p:sp>
        <p:nvSpPr>
          <p:cNvPr id="50181" name="Text Box 5"/>
          <p:cNvSpPr txBox="1">
            <a:spLocks noChangeArrowheads="1"/>
          </p:cNvSpPr>
          <p:nvPr/>
        </p:nvSpPr>
        <p:spPr bwMode="auto">
          <a:xfrm>
            <a:off x="1339850" y="1636713"/>
            <a:ext cx="100806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1200" b="1">
                <a:latin typeface="Tahoma" panose="020B0604030504040204" pitchFamily="34" charset="0"/>
              </a:rPr>
              <a:t>Develop Project Team</a:t>
            </a:r>
          </a:p>
        </p:txBody>
      </p:sp>
      <p:sp>
        <p:nvSpPr>
          <p:cNvPr id="50182" name="Rectangle 6"/>
          <p:cNvSpPr>
            <a:spLocks noChangeArrowheads="1"/>
          </p:cNvSpPr>
          <p:nvPr/>
        </p:nvSpPr>
        <p:spPr bwMode="auto">
          <a:xfrm>
            <a:off x="3413125" y="1590675"/>
            <a:ext cx="2560638" cy="685800"/>
          </a:xfrm>
          <a:prstGeom prst="rect">
            <a:avLst/>
          </a:prstGeom>
          <a:solidFill>
            <a:srgbClr val="FFFF00"/>
          </a:solidFill>
          <a:ln w="9525">
            <a:solidFill>
              <a:srgbClr val="66CCFF"/>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p>
        </p:txBody>
      </p:sp>
      <p:sp>
        <p:nvSpPr>
          <p:cNvPr id="50183" name="Line 7"/>
          <p:cNvSpPr>
            <a:spLocks noChangeShapeType="1"/>
          </p:cNvSpPr>
          <p:nvPr/>
        </p:nvSpPr>
        <p:spPr bwMode="auto">
          <a:xfrm>
            <a:off x="2276475" y="1951038"/>
            <a:ext cx="1116013" cy="11112"/>
          </a:xfrm>
          <a:prstGeom prst="line">
            <a:avLst/>
          </a:prstGeom>
          <a:noFill/>
          <a:ln w="193675">
            <a:solidFill>
              <a:srgbClr val="FF0000"/>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0184" name="Line 8"/>
          <p:cNvSpPr>
            <a:spLocks noChangeShapeType="1"/>
          </p:cNvSpPr>
          <p:nvPr/>
        </p:nvSpPr>
        <p:spPr bwMode="auto">
          <a:xfrm>
            <a:off x="5981700" y="1951038"/>
            <a:ext cx="1103313" cy="11112"/>
          </a:xfrm>
          <a:prstGeom prst="line">
            <a:avLst/>
          </a:prstGeom>
          <a:noFill/>
          <a:ln w="193675">
            <a:solidFill>
              <a:srgbClr val="33CC33"/>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0185" name="Rectangle 9"/>
          <p:cNvSpPr>
            <a:spLocks noChangeArrowheads="1"/>
          </p:cNvSpPr>
          <p:nvPr/>
        </p:nvSpPr>
        <p:spPr bwMode="auto">
          <a:xfrm>
            <a:off x="3611563" y="1671638"/>
            <a:ext cx="21637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b="1" dirty="0" smtClean="0">
                <a:latin typeface="Tahoma" panose="020B0604030504040204" pitchFamily="34" charset="0"/>
              </a:rPr>
              <a:t>XYZ Project</a:t>
            </a:r>
            <a:endParaRPr lang="en-US" sz="2400" b="1" dirty="0">
              <a:latin typeface="Tahoma" panose="020B0604030504040204" pitchFamily="34" charset="0"/>
            </a:endParaRPr>
          </a:p>
        </p:txBody>
      </p:sp>
      <p:sp>
        <p:nvSpPr>
          <p:cNvPr id="50186" name="Line 10"/>
          <p:cNvSpPr>
            <a:spLocks noChangeShapeType="1"/>
          </p:cNvSpPr>
          <p:nvPr/>
        </p:nvSpPr>
        <p:spPr bwMode="auto">
          <a:xfrm>
            <a:off x="2289175" y="1446213"/>
            <a:ext cx="0" cy="1728787"/>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0187" name="Line 11"/>
          <p:cNvSpPr>
            <a:spLocks noChangeShapeType="1"/>
          </p:cNvSpPr>
          <p:nvPr/>
        </p:nvSpPr>
        <p:spPr bwMode="auto">
          <a:xfrm>
            <a:off x="7085013" y="1446213"/>
            <a:ext cx="0" cy="1728787"/>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0188" name="Text Box 12"/>
          <p:cNvSpPr txBox="1">
            <a:spLocks noChangeArrowheads="1"/>
          </p:cNvSpPr>
          <p:nvPr/>
        </p:nvSpPr>
        <p:spPr bwMode="auto">
          <a:xfrm>
            <a:off x="7097713" y="1803400"/>
            <a:ext cx="12922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1200" b="1">
                <a:latin typeface="Tahoma" panose="020B0604030504040204" pitchFamily="34" charset="0"/>
              </a:rPr>
              <a:t>Close Project</a:t>
            </a:r>
          </a:p>
        </p:txBody>
      </p:sp>
      <p:sp>
        <p:nvSpPr>
          <p:cNvPr id="50190" name="Rectangle 14"/>
          <p:cNvSpPr>
            <a:spLocks noChangeArrowheads="1"/>
          </p:cNvSpPr>
          <p:nvPr/>
        </p:nvSpPr>
        <p:spPr bwMode="auto">
          <a:xfrm>
            <a:off x="1701800" y="339725"/>
            <a:ext cx="7239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20000"/>
              </a:spcBef>
              <a:buClr>
                <a:srgbClr val="0066FF"/>
              </a:buClr>
            </a:pPr>
            <a:r>
              <a:rPr lang="en-US" sz="3600" b="1">
                <a:solidFill>
                  <a:srgbClr val="0000FF"/>
                </a:solidFill>
                <a:latin typeface="Tahoma" panose="020B0604030504040204" pitchFamily="34" charset="0"/>
              </a:rPr>
              <a:t>Develop Project Team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16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216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16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62" grpId="0" animBg="1"/>
      <p:bldP spid="92163" grpId="0" animBg="1"/>
      <p:bldP spid="92164" grpId="0" animBg="1"/>
    </p:bld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p:txBody>
          <a:bodyPr/>
          <a:lstStyle/>
          <a:p>
            <a:r>
              <a:rPr lang="en-US" smtClean="0"/>
              <a:t>Inputs-Develop Project Team</a:t>
            </a:r>
            <a:br>
              <a:rPr lang="en-US" smtClean="0"/>
            </a:br>
            <a:endParaRPr lang="en-US" smtClean="0"/>
          </a:p>
        </p:txBody>
      </p:sp>
      <p:sp>
        <p:nvSpPr>
          <p:cNvPr id="196611" name="Rectangle 3"/>
          <p:cNvSpPr>
            <a:spLocks noGrp="1" noChangeArrowheads="1"/>
          </p:cNvSpPr>
          <p:nvPr>
            <p:ph type="body" idx="1"/>
          </p:nvPr>
        </p:nvSpPr>
        <p:spPr/>
        <p:txBody>
          <a:bodyPr/>
          <a:lstStyle/>
          <a:p>
            <a:r>
              <a:rPr lang="en-US" smtClean="0"/>
              <a:t>Project Staff Assignments</a:t>
            </a:r>
          </a:p>
          <a:p>
            <a:r>
              <a:rPr lang="en-US" smtClean="0"/>
              <a:t> Human Resource Plan</a:t>
            </a:r>
          </a:p>
          <a:p>
            <a:r>
              <a:rPr lang="en-US" smtClean="0"/>
              <a:t> Resource Calendar</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8658" name="Rectangle 2"/>
          <p:cNvSpPr>
            <a:spLocks noGrp="1" noChangeArrowheads="1"/>
          </p:cNvSpPr>
          <p:nvPr>
            <p:ph type="title"/>
          </p:nvPr>
        </p:nvSpPr>
        <p:spPr/>
        <p:txBody>
          <a:bodyPr/>
          <a:lstStyle/>
          <a:p>
            <a:r>
              <a:rPr lang="en-US" dirty="0" smtClean="0"/>
              <a:t>Tools and Techniques-Develop Project Team</a:t>
            </a:r>
            <a:br>
              <a:rPr lang="en-US" dirty="0" smtClean="0"/>
            </a:br>
            <a:endParaRPr lang="en-US" dirty="0" smtClean="0"/>
          </a:p>
        </p:txBody>
      </p:sp>
      <p:sp>
        <p:nvSpPr>
          <p:cNvPr id="198659" name="Rectangle 3"/>
          <p:cNvSpPr>
            <a:spLocks noGrp="1" noChangeArrowheads="1"/>
          </p:cNvSpPr>
          <p:nvPr>
            <p:ph type="body" idx="1"/>
          </p:nvPr>
        </p:nvSpPr>
        <p:spPr>
          <a:xfrm>
            <a:off x="457200" y="1600200"/>
            <a:ext cx="8686800" cy="4525963"/>
          </a:xfrm>
        </p:spPr>
        <p:txBody>
          <a:bodyPr/>
          <a:lstStyle/>
          <a:p>
            <a:r>
              <a:rPr lang="en-US" dirty="0" smtClean="0"/>
              <a:t>  Interpersonal Skills</a:t>
            </a:r>
          </a:p>
          <a:p>
            <a:r>
              <a:rPr lang="en-US" dirty="0" smtClean="0"/>
              <a:t>  Training</a:t>
            </a:r>
          </a:p>
          <a:p>
            <a:r>
              <a:rPr lang="en-GB" dirty="0" smtClean="0"/>
              <a:t>  Team Building Activities- Five stages of team development</a:t>
            </a:r>
          </a:p>
          <a:p>
            <a:pPr marL="400050" lvl="1" indent="0">
              <a:buNone/>
            </a:pPr>
            <a:r>
              <a:rPr lang="en-GB" dirty="0"/>
              <a:t> </a:t>
            </a:r>
            <a:r>
              <a:rPr lang="en-GB" dirty="0" smtClean="0"/>
              <a:t>     -</a:t>
            </a:r>
            <a:r>
              <a:rPr lang="en-GB" i="1" u="sng" dirty="0" smtClean="0"/>
              <a:t>Forming, Storming, </a:t>
            </a:r>
            <a:r>
              <a:rPr lang="en-US" i="1" u="sng" dirty="0" smtClean="0"/>
              <a:t>Norming, Performing, Adjourning</a:t>
            </a:r>
          </a:p>
          <a:p>
            <a:r>
              <a:rPr lang="en-US" dirty="0" smtClean="0"/>
              <a:t>  Ground Rules</a:t>
            </a:r>
          </a:p>
          <a:p>
            <a:r>
              <a:rPr lang="en-US" dirty="0" smtClean="0"/>
              <a:t>  Co-location</a:t>
            </a:r>
          </a:p>
          <a:p>
            <a:r>
              <a:rPr lang="en-US" dirty="0" smtClean="0"/>
              <a:t>  Recognition &amp; Rewards</a:t>
            </a:r>
          </a:p>
          <a:p>
            <a:pPr marL="0" indent="0">
              <a:buNone/>
            </a:pPr>
            <a:endParaRPr lang="en-US" dirty="0" smtClean="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lstStyle/>
          <a:p>
            <a:r>
              <a:rPr lang="en-US" smtClean="0"/>
              <a:t>Outputs-Develop Project Team</a:t>
            </a:r>
          </a:p>
        </p:txBody>
      </p:sp>
      <p:sp>
        <p:nvSpPr>
          <p:cNvPr id="200707" name="Rectangle 3"/>
          <p:cNvSpPr>
            <a:spLocks noGrp="1" noChangeArrowheads="1"/>
          </p:cNvSpPr>
          <p:nvPr>
            <p:ph type="body" idx="1"/>
          </p:nvPr>
        </p:nvSpPr>
        <p:spPr/>
        <p:txBody>
          <a:bodyPr/>
          <a:lstStyle/>
          <a:p>
            <a:r>
              <a:rPr lang="en-US" smtClean="0"/>
              <a:t>Team Performance Assessment</a:t>
            </a:r>
          </a:p>
          <a:p>
            <a:r>
              <a:rPr lang="en-US" smtClean="0"/>
              <a:t>Enterprise Environmental Factors (EEFs) update</a:t>
            </a:r>
          </a:p>
          <a:p>
            <a:endParaRPr lang="en-US" smtClean="0"/>
          </a:p>
          <a:p>
            <a:endParaRPr lang="en-US"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4740" name="Rectangle 4"/>
          <p:cNvSpPr>
            <a:spLocks noGrp="1" noChangeArrowheads="1"/>
          </p:cNvSpPr>
          <p:nvPr>
            <p:ph type="ctrTitle"/>
          </p:nvPr>
        </p:nvSpPr>
        <p:spPr/>
        <p:txBody>
          <a:bodyPr/>
          <a:lstStyle/>
          <a:p>
            <a:r>
              <a:rPr lang="en-US" sz="4000" b="1" dirty="0" smtClean="0"/>
              <a:t>MANAGE PROJECT TEAM</a:t>
            </a:r>
          </a:p>
        </p:txBody>
      </p:sp>
      <p:sp>
        <p:nvSpPr>
          <p:cNvPr id="244741" name="Rectangle 5"/>
          <p:cNvSpPr>
            <a:spLocks noGrp="1" noChangeArrowheads="1"/>
          </p:cNvSpPr>
          <p:nvPr>
            <p:ph type="subTitle" idx="1"/>
          </p:nvPr>
        </p:nvSpPr>
        <p:spPr/>
        <p:txBody>
          <a:bodyPr/>
          <a:lstStyle/>
          <a:p>
            <a:r>
              <a:rPr lang="en-US" dirty="0" smtClean="0"/>
              <a:t>KNOWLEDGE AREA-HUMAN RESOURCE MANAGEMENT</a:t>
            </a: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p:txBody>
          <a:bodyPr/>
          <a:lstStyle/>
          <a:p>
            <a:r>
              <a:rPr lang="en-US" smtClean="0"/>
              <a:t>Manage Project Team </a:t>
            </a:r>
            <a:br>
              <a:rPr lang="en-US" smtClean="0"/>
            </a:br>
            <a:endParaRPr lang="en-US" smtClean="0"/>
          </a:p>
        </p:txBody>
      </p:sp>
      <p:sp>
        <p:nvSpPr>
          <p:cNvPr id="234499" name="Rectangle 3"/>
          <p:cNvSpPr>
            <a:spLocks noGrp="1" noChangeArrowheads="1"/>
          </p:cNvSpPr>
          <p:nvPr>
            <p:ph type="body" idx="1"/>
          </p:nvPr>
        </p:nvSpPr>
        <p:spPr/>
        <p:txBody>
          <a:bodyPr/>
          <a:lstStyle/>
          <a:p>
            <a:pPr algn="just"/>
            <a:r>
              <a:rPr lang="en-US" dirty="0" smtClean="0"/>
              <a:t>Manage Project Team involves tracking team member performance, providing feedback, resolving issues, and coordinating changes to enhance project performance. </a:t>
            </a:r>
          </a:p>
          <a:p>
            <a:pPr algn="just"/>
            <a:r>
              <a:rPr lang="en-US" dirty="0" smtClean="0"/>
              <a:t>The Project Management Team observe team behavior, manages conflict, resolve issues, and appraises team member performance. </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p:txBody>
          <a:bodyPr/>
          <a:lstStyle/>
          <a:p>
            <a:r>
              <a:rPr lang="en-US" smtClean="0"/>
              <a:t>Manage Project Team </a:t>
            </a:r>
            <a:br>
              <a:rPr lang="en-US" smtClean="0"/>
            </a:br>
            <a:endParaRPr lang="en-US" smtClean="0"/>
          </a:p>
        </p:txBody>
      </p:sp>
      <p:sp>
        <p:nvSpPr>
          <p:cNvPr id="238595" name="Rectangle 3"/>
          <p:cNvSpPr>
            <a:spLocks noGrp="1" noChangeArrowheads="1"/>
          </p:cNvSpPr>
          <p:nvPr>
            <p:ph type="body" idx="1"/>
          </p:nvPr>
        </p:nvSpPr>
        <p:spPr/>
        <p:txBody>
          <a:bodyPr/>
          <a:lstStyle/>
          <a:p>
            <a:pPr algn="just"/>
            <a:r>
              <a:rPr lang="en-US" dirty="0" smtClean="0"/>
              <a:t>As a result of managing the project team, change requests are submitted, the human resource plan is updated, issues are resolved, input is provided for performance appraisals, and lessons learned are added to the organization’s database</a:t>
            </a:r>
          </a:p>
          <a:p>
            <a:pPr marL="0" indent="0" algn="just">
              <a:buNone/>
            </a:pPr>
            <a:endParaRPr lang="en-US" dirty="0" smtClean="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0642" name="Rectangle 2"/>
          <p:cNvSpPr>
            <a:spLocks noGrp="1" noChangeArrowheads="1"/>
          </p:cNvSpPr>
          <p:nvPr>
            <p:ph type="title"/>
          </p:nvPr>
        </p:nvSpPr>
        <p:spPr/>
        <p:txBody>
          <a:bodyPr/>
          <a:lstStyle/>
          <a:p>
            <a:r>
              <a:rPr lang="en-US" smtClean="0"/>
              <a:t>Manage Project Team </a:t>
            </a:r>
            <a:br>
              <a:rPr lang="en-US" smtClean="0"/>
            </a:br>
            <a:endParaRPr lang="en-US" smtClean="0"/>
          </a:p>
        </p:txBody>
      </p:sp>
      <p:sp>
        <p:nvSpPr>
          <p:cNvPr id="240643" name="Rectangle 3"/>
          <p:cNvSpPr>
            <a:spLocks noGrp="1" noChangeArrowheads="1"/>
          </p:cNvSpPr>
          <p:nvPr>
            <p:ph type="body" idx="1"/>
          </p:nvPr>
        </p:nvSpPr>
        <p:spPr/>
        <p:txBody>
          <a:bodyPr/>
          <a:lstStyle/>
          <a:p>
            <a:pPr algn="just"/>
            <a:r>
              <a:rPr lang="en-US" smtClean="0"/>
              <a:t>Managing the project team requires a variety of management skills for fostering teamwork and integrating the efforts of team members to create high-performance teams.</a:t>
            </a:r>
          </a:p>
          <a:p>
            <a:pPr algn="just"/>
            <a:r>
              <a:rPr lang="en-US" smtClean="0"/>
              <a:t>Team management involves a combination of skills with special emphasis on communication, conflict management, negotiation, and leadership</a:t>
            </a:r>
          </a:p>
          <a:p>
            <a:pPr algn="just"/>
            <a:endParaRPr lang="en-US" smtClean="0"/>
          </a:p>
          <a:p>
            <a:pPr algn="just"/>
            <a:endParaRPr lang="en-US" smtClean="0"/>
          </a:p>
          <a:p>
            <a:pPr algn="just"/>
            <a:r>
              <a:rPr lang="en-US" smtClean="0"/>
              <a:t> </a:t>
            </a: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Text Box 2"/>
          <p:cNvSpPr txBox="1">
            <a:spLocks noChangeArrowheads="1"/>
          </p:cNvSpPr>
          <p:nvPr/>
        </p:nvSpPr>
        <p:spPr bwMode="auto">
          <a:xfrm>
            <a:off x="3257550" y="3429000"/>
            <a:ext cx="2819400" cy="2257425"/>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400" b="1" u="sng" dirty="0">
                <a:latin typeface="Tahoma" panose="020B0604030504040204" pitchFamily="34" charset="0"/>
              </a:rPr>
              <a:t>Transformation</a:t>
            </a:r>
          </a:p>
          <a:p>
            <a:pPr eaLnBrk="1" hangingPunct="1">
              <a:spcBef>
                <a:spcPct val="50000"/>
              </a:spcBef>
              <a:buFontTx/>
              <a:buChar char="•"/>
            </a:pPr>
            <a:r>
              <a:rPr lang="en-US" sz="1400" dirty="0">
                <a:latin typeface="Tahoma" panose="020B0604030504040204" pitchFamily="34" charset="0"/>
              </a:rPr>
              <a:t> </a:t>
            </a:r>
            <a:r>
              <a:rPr lang="en-US" sz="1400" dirty="0" smtClean="0">
                <a:latin typeface="Tahoma" panose="020B0604030504040204" pitchFamily="34" charset="0"/>
              </a:rPr>
              <a:t>Observation </a:t>
            </a:r>
            <a:r>
              <a:rPr lang="en-US" sz="1400" dirty="0">
                <a:latin typeface="Tahoma" panose="020B0604030504040204" pitchFamily="34" charset="0"/>
              </a:rPr>
              <a:t>and Conversation</a:t>
            </a:r>
          </a:p>
          <a:p>
            <a:pPr eaLnBrk="1" hangingPunct="1">
              <a:spcBef>
                <a:spcPct val="50000"/>
              </a:spcBef>
              <a:buFontTx/>
              <a:buChar char="•"/>
            </a:pPr>
            <a:r>
              <a:rPr lang="en-US" sz="1400" dirty="0">
                <a:latin typeface="Tahoma" panose="020B0604030504040204" pitchFamily="34" charset="0"/>
              </a:rPr>
              <a:t>Project Performance Appraisals</a:t>
            </a:r>
          </a:p>
          <a:p>
            <a:pPr eaLnBrk="1" hangingPunct="1">
              <a:spcBef>
                <a:spcPct val="50000"/>
              </a:spcBef>
              <a:buFontTx/>
              <a:buChar char="•"/>
            </a:pPr>
            <a:r>
              <a:rPr lang="en-US" sz="1400" dirty="0">
                <a:latin typeface="Tahoma" panose="020B0604030504040204" pitchFamily="34" charset="0"/>
              </a:rPr>
              <a:t>Conflict Management</a:t>
            </a:r>
          </a:p>
          <a:p>
            <a:pPr eaLnBrk="1" hangingPunct="1">
              <a:spcBef>
                <a:spcPct val="50000"/>
              </a:spcBef>
              <a:buFontTx/>
              <a:buChar char="•"/>
            </a:pPr>
            <a:r>
              <a:rPr lang="en-US" sz="1400" dirty="0">
                <a:latin typeface="Tahoma" panose="020B0604030504040204" pitchFamily="34" charset="0"/>
              </a:rPr>
              <a:t>Issue Logs</a:t>
            </a:r>
          </a:p>
          <a:p>
            <a:pPr eaLnBrk="1" hangingPunct="1">
              <a:spcBef>
                <a:spcPct val="50000"/>
              </a:spcBef>
              <a:buFontTx/>
              <a:buChar char="•"/>
            </a:pPr>
            <a:r>
              <a:rPr lang="en-US" sz="1400" dirty="0">
                <a:latin typeface="Tahoma" panose="020B0604030504040204" pitchFamily="34" charset="0"/>
              </a:rPr>
              <a:t> Interpersonal Skills</a:t>
            </a:r>
          </a:p>
          <a:p>
            <a:pPr eaLnBrk="1" hangingPunct="1">
              <a:spcBef>
                <a:spcPct val="50000"/>
              </a:spcBef>
              <a:buFontTx/>
              <a:buChar char="•"/>
            </a:pPr>
            <a:endParaRPr lang="en-US" sz="1400" dirty="0">
              <a:solidFill>
                <a:srgbClr val="0000FF"/>
              </a:solidFill>
              <a:latin typeface="Tahoma" panose="020B0604030504040204" pitchFamily="34" charset="0"/>
            </a:endParaRPr>
          </a:p>
        </p:txBody>
      </p:sp>
      <p:sp>
        <p:nvSpPr>
          <p:cNvPr id="3075" name="Text Box 3"/>
          <p:cNvSpPr txBox="1">
            <a:spLocks noChangeArrowheads="1"/>
          </p:cNvSpPr>
          <p:nvPr/>
        </p:nvSpPr>
        <p:spPr bwMode="auto">
          <a:xfrm>
            <a:off x="6400799" y="3426726"/>
            <a:ext cx="2620963" cy="2431435"/>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200" b="1" u="sng">
                <a:latin typeface="Tahoma" panose="020B0604030504040204" pitchFamily="34" charset="0"/>
              </a:rPr>
              <a:t>Outputs</a:t>
            </a:r>
          </a:p>
          <a:p>
            <a:pPr eaLnBrk="1" hangingPunct="1">
              <a:buFontTx/>
              <a:buChar char="•"/>
            </a:pPr>
            <a:r>
              <a:rPr lang="en-US" sz="1400">
                <a:latin typeface="Tahoma" panose="020B0604030504040204" pitchFamily="34" charset="0"/>
              </a:rPr>
              <a:t>Change Requests</a:t>
            </a:r>
          </a:p>
          <a:p>
            <a:pPr eaLnBrk="1" hangingPunct="1">
              <a:spcBef>
                <a:spcPct val="50000"/>
              </a:spcBef>
              <a:buFontTx/>
              <a:buChar char="•"/>
            </a:pPr>
            <a:r>
              <a:rPr lang="en-US" sz="1400">
                <a:latin typeface="Tahoma" panose="020B0604030504040204" pitchFamily="34" charset="0"/>
              </a:rPr>
              <a:t>Project Management Plan Update</a:t>
            </a:r>
          </a:p>
          <a:p>
            <a:pPr eaLnBrk="1" hangingPunct="1">
              <a:spcBef>
                <a:spcPct val="50000"/>
              </a:spcBef>
            </a:pPr>
            <a:endParaRPr lang="en-US" sz="1400">
              <a:latin typeface="Tahoma" panose="020B0604030504040204" pitchFamily="34" charset="0"/>
            </a:endParaRPr>
          </a:p>
          <a:p>
            <a:pPr eaLnBrk="1" hangingPunct="1">
              <a:buFontTx/>
              <a:buChar char="•"/>
            </a:pPr>
            <a:r>
              <a:rPr lang="en-US" sz="1400">
                <a:latin typeface="Tahoma" panose="020B0604030504040204" pitchFamily="34" charset="0"/>
              </a:rPr>
              <a:t>OPA Updates</a:t>
            </a:r>
          </a:p>
          <a:p>
            <a:pPr eaLnBrk="1" hangingPunct="1">
              <a:buFontTx/>
              <a:buChar char="•"/>
            </a:pPr>
            <a:r>
              <a:rPr lang="en-US" sz="1400">
                <a:latin typeface="Tahoma" panose="020B0604030504040204" pitchFamily="34" charset="0"/>
              </a:rPr>
              <a:t>EEFs Updates</a:t>
            </a:r>
          </a:p>
          <a:p>
            <a:pPr eaLnBrk="1" hangingPunct="1">
              <a:spcBef>
                <a:spcPct val="50000"/>
              </a:spcBef>
              <a:buFontTx/>
              <a:buChar char="•"/>
            </a:pPr>
            <a:endParaRPr lang="en-US" sz="1400">
              <a:latin typeface="Tahoma" panose="020B0604030504040204" pitchFamily="34" charset="0"/>
            </a:endParaRPr>
          </a:p>
          <a:p>
            <a:pPr eaLnBrk="1" hangingPunct="1">
              <a:spcBef>
                <a:spcPct val="50000"/>
              </a:spcBef>
            </a:pPr>
            <a:endParaRPr lang="en-US" sz="1400">
              <a:latin typeface="Tahoma" panose="020B0604030504040204" pitchFamily="34" charset="0"/>
            </a:endParaRPr>
          </a:p>
        </p:txBody>
      </p:sp>
      <p:sp>
        <p:nvSpPr>
          <p:cNvPr id="3076" name="Text Box 4"/>
          <p:cNvSpPr txBox="1">
            <a:spLocks noChangeArrowheads="1"/>
          </p:cNvSpPr>
          <p:nvPr/>
        </p:nvSpPr>
        <p:spPr bwMode="auto">
          <a:xfrm>
            <a:off x="190500" y="3429000"/>
            <a:ext cx="2895600" cy="2257425"/>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400" b="1" u="sng">
                <a:latin typeface="Tahoma" panose="020B0604030504040204" pitchFamily="34" charset="0"/>
              </a:rPr>
              <a:t>Inputs</a:t>
            </a:r>
          </a:p>
          <a:p>
            <a:pPr eaLnBrk="1" hangingPunct="1">
              <a:spcBef>
                <a:spcPct val="50000"/>
              </a:spcBef>
              <a:buFontTx/>
              <a:buChar char="•"/>
            </a:pPr>
            <a:r>
              <a:rPr lang="en-US" sz="1400">
                <a:latin typeface="Tahoma" panose="020B0604030504040204" pitchFamily="34" charset="0"/>
              </a:rPr>
              <a:t> Organizational Process Assets</a:t>
            </a:r>
          </a:p>
          <a:p>
            <a:pPr eaLnBrk="1" hangingPunct="1">
              <a:spcBef>
                <a:spcPct val="50000"/>
              </a:spcBef>
              <a:buFontTx/>
              <a:buChar char="•"/>
            </a:pPr>
            <a:r>
              <a:rPr lang="en-US" sz="1400">
                <a:latin typeface="Tahoma" panose="020B0604030504040204" pitchFamily="34" charset="0"/>
              </a:rPr>
              <a:t>Project Staff Assignments</a:t>
            </a:r>
          </a:p>
          <a:p>
            <a:pPr eaLnBrk="1" hangingPunct="1">
              <a:spcBef>
                <a:spcPct val="50000"/>
              </a:spcBef>
              <a:buFontTx/>
              <a:buChar char="•"/>
            </a:pPr>
            <a:r>
              <a:rPr lang="en-US" sz="1400">
                <a:latin typeface="Tahoma" panose="020B0604030504040204" pitchFamily="34" charset="0"/>
              </a:rPr>
              <a:t>Human Resource Plan</a:t>
            </a:r>
          </a:p>
          <a:p>
            <a:pPr eaLnBrk="1" hangingPunct="1">
              <a:spcBef>
                <a:spcPct val="50000"/>
              </a:spcBef>
              <a:buFontTx/>
              <a:buChar char="•"/>
            </a:pPr>
            <a:r>
              <a:rPr lang="en-US" sz="1400">
                <a:latin typeface="Tahoma" panose="020B0604030504040204" pitchFamily="34" charset="0"/>
              </a:rPr>
              <a:t>Team Performance Assessment</a:t>
            </a:r>
          </a:p>
          <a:p>
            <a:pPr eaLnBrk="1" hangingPunct="1">
              <a:spcBef>
                <a:spcPct val="50000"/>
              </a:spcBef>
              <a:buFontTx/>
              <a:buChar char="•"/>
            </a:pPr>
            <a:r>
              <a:rPr lang="en-US" sz="1400">
                <a:latin typeface="Tahoma" panose="020B0604030504040204" pitchFamily="34" charset="0"/>
              </a:rPr>
              <a:t>Performance Reports</a:t>
            </a:r>
          </a:p>
          <a:p>
            <a:pPr eaLnBrk="1" hangingPunct="1">
              <a:spcBef>
                <a:spcPct val="50000"/>
              </a:spcBef>
            </a:pPr>
            <a:endParaRPr lang="en-US" sz="1400">
              <a:latin typeface="Tahoma" panose="020B0604030504040204" pitchFamily="34" charset="0"/>
            </a:endParaRPr>
          </a:p>
        </p:txBody>
      </p:sp>
      <p:sp>
        <p:nvSpPr>
          <p:cNvPr id="242693" name="Rectangle 5"/>
          <p:cNvSpPr>
            <a:spLocks noChangeArrowheads="1"/>
          </p:cNvSpPr>
          <p:nvPr/>
        </p:nvSpPr>
        <p:spPr bwMode="auto">
          <a:xfrm>
            <a:off x="990600" y="0"/>
            <a:ext cx="6813550"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20000"/>
              </a:spcBef>
            </a:pPr>
            <a:r>
              <a:rPr lang="en-US" sz="4400" b="1">
                <a:solidFill>
                  <a:srgbClr val="0000CC"/>
                </a:solidFill>
              </a:rPr>
              <a:t>Manage Project Team</a:t>
            </a:r>
            <a:endParaRPr lang="en-GB" sz="4400" b="1">
              <a:solidFill>
                <a:srgbClr val="0000CC"/>
              </a:solidFill>
            </a:endParaRPr>
          </a:p>
        </p:txBody>
      </p:sp>
      <p:sp>
        <p:nvSpPr>
          <p:cNvPr id="242694" name="Rectangle 6"/>
          <p:cNvSpPr>
            <a:spLocks noChangeArrowheads="1"/>
          </p:cNvSpPr>
          <p:nvPr/>
        </p:nvSpPr>
        <p:spPr bwMode="auto">
          <a:xfrm>
            <a:off x="3754438" y="1628775"/>
            <a:ext cx="1689100" cy="685800"/>
          </a:xfrm>
          <a:prstGeom prst="rect">
            <a:avLst/>
          </a:prstGeom>
          <a:solidFill>
            <a:srgbClr val="FFFF00"/>
          </a:solidFill>
          <a:ln w="9525">
            <a:solidFill>
              <a:srgbClr val="66CCFF"/>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p>
        </p:txBody>
      </p:sp>
      <p:sp>
        <p:nvSpPr>
          <p:cNvPr id="242695" name="Line 7"/>
          <p:cNvSpPr>
            <a:spLocks noChangeShapeType="1"/>
          </p:cNvSpPr>
          <p:nvPr/>
        </p:nvSpPr>
        <p:spPr bwMode="auto">
          <a:xfrm>
            <a:off x="2492375" y="1989138"/>
            <a:ext cx="1239838" cy="11112"/>
          </a:xfrm>
          <a:prstGeom prst="line">
            <a:avLst/>
          </a:prstGeom>
          <a:noFill/>
          <a:ln w="193675">
            <a:solidFill>
              <a:srgbClr val="FF0000"/>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2696" name="Line 8"/>
          <p:cNvSpPr>
            <a:spLocks noChangeShapeType="1"/>
          </p:cNvSpPr>
          <p:nvPr/>
        </p:nvSpPr>
        <p:spPr bwMode="auto">
          <a:xfrm>
            <a:off x="5443538" y="1989138"/>
            <a:ext cx="1223962" cy="11112"/>
          </a:xfrm>
          <a:prstGeom prst="line">
            <a:avLst/>
          </a:prstGeom>
          <a:noFill/>
          <a:ln w="193675">
            <a:solidFill>
              <a:srgbClr val="33CC33"/>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42697" name="Rectangle 9"/>
          <p:cNvSpPr>
            <a:spLocks noChangeArrowheads="1"/>
          </p:cNvSpPr>
          <p:nvPr/>
        </p:nvSpPr>
        <p:spPr bwMode="auto">
          <a:xfrm>
            <a:off x="3698875" y="1697038"/>
            <a:ext cx="189547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b="1" dirty="0" smtClean="0">
                <a:latin typeface="Tahoma" panose="020B0604030504040204" pitchFamily="34" charset="0"/>
              </a:rPr>
              <a:t>XYZ Project</a:t>
            </a:r>
            <a:endParaRPr lang="en-US" sz="2400" b="1" dirty="0">
              <a:latin typeface="Tahoma" panose="020B0604030504040204" pitchFamily="34" charset="0"/>
            </a:endParaRPr>
          </a:p>
        </p:txBody>
      </p:sp>
      <p:sp>
        <p:nvSpPr>
          <p:cNvPr id="242698" name="Line 10"/>
          <p:cNvSpPr>
            <a:spLocks noChangeShapeType="1"/>
          </p:cNvSpPr>
          <p:nvPr/>
        </p:nvSpPr>
        <p:spPr bwMode="auto">
          <a:xfrm>
            <a:off x="2508250" y="1484313"/>
            <a:ext cx="0" cy="1728787"/>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42699" name="Line 11"/>
          <p:cNvSpPr>
            <a:spLocks noChangeShapeType="1"/>
          </p:cNvSpPr>
          <p:nvPr/>
        </p:nvSpPr>
        <p:spPr bwMode="auto">
          <a:xfrm>
            <a:off x="6667500" y="1484313"/>
            <a:ext cx="0" cy="1728787"/>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42700" name="Text Box 12"/>
          <p:cNvSpPr txBox="1">
            <a:spLocks noChangeArrowheads="1"/>
          </p:cNvSpPr>
          <p:nvPr/>
        </p:nvSpPr>
        <p:spPr bwMode="auto">
          <a:xfrm>
            <a:off x="1219200" y="1747838"/>
            <a:ext cx="1401763"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1200" b="1">
                <a:latin typeface="Tahoma" panose="020B0604030504040204" pitchFamily="34" charset="0"/>
              </a:rPr>
              <a:t>Direct and Manage Project Work</a:t>
            </a:r>
          </a:p>
        </p:txBody>
      </p:sp>
      <p:sp>
        <p:nvSpPr>
          <p:cNvPr id="242701" name="Text Box 13"/>
          <p:cNvSpPr txBox="1">
            <a:spLocks noChangeArrowheads="1"/>
          </p:cNvSpPr>
          <p:nvPr/>
        </p:nvSpPr>
        <p:spPr bwMode="auto">
          <a:xfrm>
            <a:off x="6654800" y="1763713"/>
            <a:ext cx="126365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1200" b="1">
                <a:latin typeface="Tahoma" panose="020B0604030504040204" pitchFamily="34" charset="0"/>
              </a:rPr>
              <a:t>Close Project</a:t>
            </a:r>
          </a:p>
        </p:txBody>
      </p:sp>
      <p:sp>
        <p:nvSpPr>
          <p:cNvPr id="242702" name="Rectangle 14"/>
          <p:cNvSpPr>
            <a:spLocks noChangeArrowheads="1"/>
          </p:cNvSpPr>
          <p:nvPr/>
        </p:nvSpPr>
        <p:spPr bwMode="auto">
          <a:xfrm>
            <a:off x="8374063" y="6453188"/>
            <a:ext cx="647700" cy="376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fld id="{49AC1592-A2EE-4AF1-95E7-2E02AA74EE51}" type="slidenum">
              <a:rPr lang="en-US" b="1">
                <a:solidFill>
                  <a:srgbClr val="0000FF"/>
                </a:solidFill>
                <a:latin typeface="Tahoma" panose="020B0604030504040204" pitchFamily="34" charset="0"/>
              </a:rPr>
              <a:pPr algn="ctr" eaLnBrk="1" hangingPunct="1"/>
              <a:t>38</a:t>
            </a:fld>
            <a:endParaRPr lang="en-US" b="1">
              <a:solidFill>
                <a:srgbClr val="0000FF"/>
              </a:solidFill>
              <a:latin typeface="Tahoma" panose="020B060403050404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074"/>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0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4" grpId="0" animBg="1"/>
      <p:bldP spid="3075" grpId="0" animBg="1"/>
      <p:bldP spid="3076"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p:txBody>
          <a:bodyPr/>
          <a:lstStyle/>
          <a:p>
            <a:r>
              <a:rPr lang="en-US" smtClean="0"/>
              <a:t>Inputs-Manage Project Team</a:t>
            </a:r>
            <a:br>
              <a:rPr lang="en-US" smtClean="0"/>
            </a:br>
            <a:endParaRPr lang="en-US" smtClean="0"/>
          </a:p>
        </p:txBody>
      </p:sp>
      <p:sp>
        <p:nvSpPr>
          <p:cNvPr id="247811" name="Rectangle 3"/>
          <p:cNvSpPr>
            <a:spLocks noGrp="1" noChangeArrowheads="1"/>
          </p:cNvSpPr>
          <p:nvPr>
            <p:ph type="body" idx="1"/>
          </p:nvPr>
        </p:nvSpPr>
        <p:spPr/>
        <p:txBody>
          <a:bodyPr/>
          <a:lstStyle/>
          <a:p>
            <a:r>
              <a:rPr lang="en-US" smtClean="0"/>
              <a:t>Organizational Process Assets</a:t>
            </a:r>
          </a:p>
          <a:p>
            <a:r>
              <a:rPr lang="en-US" smtClean="0"/>
              <a:t>Project Staff Assignments</a:t>
            </a:r>
          </a:p>
          <a:p>
            <a:r>
              <a:rPr lang="en-US" smtClean="0"/>
              <a:t>Human Resource Plan</a:t>
            </a:r>
          </a:p>
          <a:p>
            <a:r>
              <a:rPr lang="en-US" smtClean="0"/>
              <a:t>Team Performance Assessment</a:t>
            </a:r>
          </a:p>
          <a:p>
            <a:r>
              <a:rPr lang="en-US" smtClean="0"/>
              <a:t>Performance Reports</a:t>
            </a:r>
          </a:p>
          <a:p>
            <a:endParaRPr lang="en-US" smtClean="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p:txBody>
          <a:bodyPr/>
          <a:lstStyle/>
          <a:p>
            <a:r>
              <a:rPr lang="en-US" smtClean="0"/>
              <a:t>Tools and Techniques- Inputs-Manage Project Team</a:t>
            </a:r>
          </a:p>
        </p:txBody>
      </p:sp>
      <p:sp>
        <p:nvSpPr>
          <p:cNvPr id="249859" name="Rectangle 3"/>
          <p:cNvSpPr>
            <a:spLocks noGrp="1" noChangeArrowheads="1"/>
          </p:cNvSpPr>
          <p:nvPr>
            <p:ph type="body" idx="1"/>
          </p:nvPr>
        </p:nvSpPr>
        <p:spPr/>
        <p:txBody>
          <a:bodyPr/>
          <a:lstStyle/>
          <a:p>
            <a:endParaRPr lang="en-US" smtClean="0"/>
          </a:p>
          <a:p>
            <a:r>
              <a:rPr lang="en-US" smtClean="0"/>
              <a:t>  Observation and Conversation</a:t>
            </a:r>
          </a:p>
          <a:p>
            <a:r>
              <a:rPr lang="en-US" smtClean="0"/>
              <a:t>  Project Performance Appraisals</a:t>
            </a:r>
          </a:p>
          <a:p>
            <a:r>
              <a:rPr lang="en-US" smtClean="0"/>
              <a:t>  Conflict Management</a:t>
            </a:r>
          </a:p>
          <a:p>
            <a:r>
              <a:rPr lang="en-US" smtClean="0"/>
              <a:t>  Issue Logs</a:t>
            </a: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p:txBody>
          <a:bodyPr/>
          <a:lstStyle/>
          <a:p>
            <a:r>
              <a:rPr lang="en-US" smtClean="0"/>
              <a:t>Outputs-Manage Project Team</a:t>
            </a:r>
            <a:r>
              <a:rPr lang="en-GB" smtClean="0"/>
              <a:t/>
            </a:r>
            <a:br>
              <a:rPr lang="en-GB" smtClean="0"/>
            </a:br>
            <a:r>
              <a:rPr lang="en-US" smtClean="0"/>
              <a:t/>
            </a:r>
            <a:br>
              <a:rPr lang="en-US" smtClean="0"/>
            </a:br>
            <a:endParaRPr lang="en-US" smtClean="0"/>
          </a:p>
        </p:txBody>
      </p:sp>
      <p:sp>
        <p:nvSpPr>
          <p:cNvPr id="251907" name="Rectangle 3"/>
          <p:cNvSpPr>
            <a:spLocks noGrp="1" noChangeArrowheads="1"/>
          </p:cNvSpPr>
          <p:nvPr>
            <p:ph type="body" idx="1"/>
          </p:nvPr>
        </p:nvSpPr>
        <p:spPr/>
        <p:txBody>
          <a:bodyPr/>
          <a:lstStyle/>
          <a:p>
            <a:r>
              <a:rPr lang="en-US" smtClean="0"/>
              <a:t>Change Requests</a:t>
            </a:r>
          </a:p>
          <a:p>
            <a:r>
              <a:rPr lang="en-US" smtClean="0"/>
              <a:t>Project Management Plan (U)</a:t>
            </a:r>
          </a:p>
          <a:p>
            <a:r>
              <a:rPr lang="en-US" smtClean="0"/>
              <a:t>OPA (U)</a:t>
            </a:r>
          </a:p>
          <a:p>
            <a:r>
              <a:rPr lang="en-US" smtClean="0"/>
              <a:t>EEFs Updates</a:t>
            </a:r>
          </a:p>
          <a:p>
            <a:endParaRPr lang="en-US" smtClean="0"/>
          </a:p>
          <a:p>
            <a:endParaRPr lang="en-US" smtClean="0"/>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2756" name="Rectangle 4"/>
          <p:cNvSpPr>
            <a:spLocks noGrp="1" noChangeArrowheads="1"/>
          </p:cNvSpPr>
          <p:nvPr>
            <p:ph type="ctrTitle"/>
          </p:nvPr>
        </p:nvSpPr>
        <p:spPr/>
        <p:txBody>
          <a:bodyPr/>
          <a:lstStyle/>
          <a:p>
            <a:r>
              <a:rPr lang="en-US" sz="4000" b="1" dirty="0" smtClean="0"/>
              <a:t>CONDUCT PROCUREMENTS</a:t>
            </a:r>
          </a:p>
        </p:txBody>
      </p:sp>
      <p:sp>
        <p:nvSpPr>
          <p:cNvPr id="202757" name="Rectangle 5"/>
          <p:cNvSpPr>
            <a:spLocks noGrp="1" noChangeArrowheads="1"/>
          </p:cNvSpPr>
          <p:nvPr>
            <p:ph type="subTitle" idx="1"/>
          </p:nvPr>
        </p:nvSpPr>
        <p:spPr/>
        <p:txBody>
          <a:bodyPr/>
          <a:lstStyle/>
          <a:p>
            <a:r>
              <a:rPr lang="en-US" smtClean="0"/>
              <a:t>KNOWLEDGE AREA-PROCUREMENT MANAGEMENT</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r>
              <a:rPr lang="en-US" smtClean="0"/>
              <a:t>CONDUCT PROCUREMENTS</a:t>
            </a:r>
          </a:p>
        </p:txBody>
      </p:sp>
      <p:sp>
        <p:nvSpPr>
          <p:cNvPr id="205827" name="Rectangle 3"/>
          <p:cNvSpPr>
            <a:spLocks noGrp="1" noChangeArrowheads="1"/>
          </p:cNvSpPr>
          <p:nvPr>
            <p:ph type="body" idx="1"/>
          </p:nvPr>
        </p:nvSpPr>
        <p:spPr/>
        <p:txBody>
          <a:bodyPr/>
          <a:lstStyle/>
          <a:p>
            <a:pPr algn="just"/>
            <a:r>
              <a:rPr lang="en-US" smtClean="0"/>
              <a:t>Is the process of obtaining seller responses, selecting a seller, and awarding a contract.</a:t>
            </a:r>
          </a:p>
          <a:p>
            <a:pPr algn="just"/>
            <a:r>
              <a:rPr lang="en-US" smtClean="0"/>
              <a:t>In this process the team will receive bids or proposals and will apply previously defined evaluation criteria, as applicable, to select one or more sellers who are both qualified to perform the work and acceptable as a seller.</a:t>
            </a: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7874" name="Rectangle 2"/>
          <p:cNvSpPr>
            <a:spLocks noGrp="1" noChangeArrowheads="1"/>
          </p:cNvSpPr>
          <p:nvPr>
            <p:ph type="title"/>
          </p:nvPr>
        </p:nvSpPr>
        <p:spPr/>
        <p:txBody>
          <a:bodyPr/>
          <a:lstStyle/>
          <a:p>
            <a:r>
              <a:rPr lang="en-US" smtClean="0"/>
              <a:t>CONDUCT PROCUREMENTS</a:t>
            </a:r>
          </a:p>
        </p:txBody>
      </p:sp>
      <p:sp>
        <p:nvSpPr>
          <p:cNvPr id="207875" name="Rectangle 3"/>
          <p:cNvSpPr>
            <a:spLocks noGrp="1" noChangeArrowheads="1"/>
          </p:cNvSpPr>
          <p:nvPr>
            <p:ph type="body" idx="1"/>
          </p:nvPr>
        </p:nvSpPr>
        <p:spPr/>
        <p:txBody>
          <a:bodyPr/>
          <a:lstStyle/>
          <a:p>
            <a:pPr algn="just"/>
            <a:r>
              <a:rPr lang="en-US" dirty="0" smtClean="0"/>
              <a:t>Many factors can be evaluated in the seller selection decision process, for example:</a:t>
            </a:r>
          </a:p>
          <a:p>
            <a:pPr algn="just"/>
            <a:r>
              <a:rPr lang="en-US" dirty="0" smtClean="0"/>
              <a:t>Price or cost can be the primary determinant-but the lowest proposed price may not be the lowest cost if the seller proves unable to deliver the products, services, or results in a timely manner.</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9922" name="Rectangle 2"/>
          <p:cNvSpPr>
            <a:spLocks noGrp="1" noChangeArrowheads="1"/>
          </p:cNvSpPr>
          <p:nvPr>
            <p:ph type="title"/>
          </p:nvPr>
        </p:nvSpPr>
        <p:spPr/>
        <p:txBody>
          <a:bodyPr/>
          <a:lstStyle/>
          <a:p>
            <a:r>
              <a:rPr lang="en-US" smtClean="0"/>
              <a:t>CONDUCT PROCUREMENTS</a:t>
            </a:r>
          </a:p>
        </p:txBody>
      </p:sp>
      <p:sp>
        <p:nvSpPr>
          <p:cNvPr id="209923" name="Rectangle 3"/>
          <p:cNvSpPr>
            <a:spLocks noGrp="1" noChangeArrowheads="1"/>
          </p:cNvSpPr>
          <p:nvPr>
            <p:ph type="body" idx="1"/>
          </p:nvPr>
        </p:nvSpPr>
        <p:spPr/>
        <p:txBody>
          <a:bodyPr/>
          <a:lstStyle/>
          <a:p>
            <a:pPr algn="just"/>
            <a:r>
              <a:rPr lang="en-US" dirty="0" smtClean="0"/>
              <a:t>Proposals are often separated into technical (approach) and commercial (price).</a:t>
            </a:r>
          </a:p>
          <a:p>
            <a:pPr algn="just"/>
            <a:r>
              <a:rPr lang="en-US" dirty="0" smtClean="0"/>
              <a:t>Multiple sources could be required for critical products, services, and results to mitigate risks that can be associated with issues such as delivery schedules and quality requirement.</a:t>
            </a: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6258" name="Text Box 2"/>
          <p:cNvSpPr txBox="1">
            <a:spLocks noChangeArrowheads="1"/>
          </p:cNvSpPr>
          <p:nvPr/>
        </p:nvSpPr>
        <p:spPr bwMode="auto">
          <a:xfrm>
            <a:off x="3429000" y="3048000"/>
            <a:ext cx="2619375" cy="2686050"/>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200" b="1" u="sng">
                <a:latin typeface="Tahoma" panose="020B0604030504040204" pitchFamily="34" charset="0"/>
              </a:rPr>
              <a:t>Transformation</a:t>
            </a:r>
          </a:p>
          <a:p>
            <a:pPr eaLnBrk="1" hangingPunct="1">
              <a:buFontTx/>
              <a:buChar char="•"/>
            </a:pPr>
            <a:r>
              <a:rPr lang="en-US" sz="1200">
                <a:latin typeface="Tahoma" panose="020B0604030504040204" pitchFamily="34" charset="0"/>
              </a:rPr>
              <a:t>  Advertising</a:t>
            </a:r>
          </a:p>
          <a:p>
            <a:pPr eaLnBrk="1" hangingPunct="1"/>
            <a:endParaRPr lang="en-US" sz="1200">
              <a:latin typeface="Tahoma" panose="020B0604030504040204" pitchFamily="34" charset="0"/>
            </a:endParaRPr>
          </a:p>
          <a:p>
            <a:pPr eaLnBrk="1" hangingPunct="1">
              <a:buFontTx/>
              <a:buChar char="•"/>
            </a:pPr>
            <a:r>
              <a:rPr lang="en-US" sz="1200">
                <a:latin typeface="Tahoma" panose="020B0604030504040204" pitchFamily="34" charset="0"/>
              </a:rPr>
              <a:t>  </a:t>
            </a:r>
            <a:r>
              <a:rPr lang="en-US" sz="1200"/>
              <a:t>Bidder Conferences</a:t>
            </a:r>
          </a:p>
          <a:p>
            <a:pPr eaLnBrk="1" hangingPunct="1"/>
            <a:endParaRPr lang="en-US" sz="1200"/>
          </a:p>
          <a:p>
            <a:pPr eaLnBrk="1" hangingPunct="1">
              <a:buFontTx/>
              <a:buChar char="•"/>
            </a:pPr>
            <a:r>
              <a:rPr lang="en-US" sz="1200"/>
              <a:t> Proposal Evaluation Techniques</a:t>
            </a:r>
          </a:p>
          <a:p>
            <a:pPr eaLnBrk="1" hangingPunct="1"/>
            <a:endParaRPr lang="en-US" sz="1200"/>
          </a:p>
          <a:p>
            <a:pPr eaLnBrk="1" hangingPunct="1">
              <a:buFontTx/>
              <a:buChar char="•"/>
            </a:pPr>
            <a:r>
              <a:rPr lang="en-US" sz="1200"/>
              <a:t> Independent Estimates</a:t>
            </a:r>
          </a:p>
          <a:p>
            <a:pPr eaLnBrk="1" hangingPunct="1"/>
            <a:endParaRPr lang="en-US" sz="1200"/>
          </a:p>
          <a:p>
            <a:pPr eaLnBrk="1" hangingPunct="1">
              <a:buFontTx/>
              <a:buChar char="•"/>
            </a:pPr>
            <a:r>
              <a:rPr lang="en-US" sz="1200"/>
              <a:t> Procurement Negotiations</a:t>
            </a:r>
          </a:p>
          <a:p>
            <a:pPr eaLnBrk="1" hangingPunct="1"/>
            <a:endParaRPr lang="en-US" sz="1200"/>
          </a:p>
          <a:p>
            <a:pPr eaLnBrk="1" hangingPunct="1">
              <a:buFontTx/>
              <a:buChar char="•"/>
            </a:pPr>
            <a:r>
              <a:rPr lang="en-US" sz="1200"/>
              <a:t>Expert Judgment</a:t>
            </a:r>
          </a:p>
          <a:p>
            <a:pPr eaLnBrk="1" hangingPunct="1"/>
            <a:endParaRPr lang="en-US" sz="1200"/>
          </a:p>
          <a:p>
            <a:pPr eaLnBrk="1" hangingPunct="1">
              <a:buFontTx/>
              <a:buChar char="•"/>
            </a:pPr>
            <a:r>
              <a:rPr lang="en-US" sz="1200"/>
              <a:t>Internet Search</a:t>
            </a:r>
            <a:endParaRPr lang="en-US" sz="1200">
              <a:latin typeface="Tahoma" panose="020B0604030504040204" pitchFamily="34" charset="0"/>
            </a:endParaRPr>
          </a:p>
        </p:txBody>
      </p:sp>
      <p:sp>
        <p:nvSpPr>
          <p:cNvPr id="96259" name="Text Box 3"/>
          <p:cNvSpPr txBox="1">
            <a:spLocks noChangeArrowheads="1"/>
          </p:cNvSpPr>
          <p:nvPr/>
        </p:nvSpPr>
        <p:spPr bwMode="auto">
          <a:xfrm>
            <a:off x="6400800" y="3352800"/>
            <a:ext cx="2743200" cy="2235200"/>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200" b="1" u="sng">
                <a:latin typeface="Tahoma" panose="020B0604030504040204" pitchFamily="34" charset="0"/>
              </a:rPr>
              <a:t>Outputs</a:t>
            </a:r>
          </a:p>
          <a:p>
            <a:pPr eaLnBrk="1" hangingPunct="1">
              <a:spcBef>
                <a:spcPct val="50000"/>
              </a:spcBef>
              <a:buFontTx/>
              <a:buChar char="•"/>
            </a:pPr>
            <a:r>
              <a:rPr lang="en-US" sz="1200" b="1">
                <a:latin typeface="Tahoma" panose="020B0604030504040204" pitchFamily="34" charset="0"/>
              </a:rPr>
              <a:t> </a:t>
            </a:r>
            <a:r>
              <a:rPr lang="en-US" sz="1200" b="1">
                <a:solidFill>
                  <a:schemeClr val="accent2"/>
                </a:solidFill>
                <a:latin typeface="Tahoma" panose="020B0604030504040204" pitchFamily="34" charset="0"/>
              </a:rPr>
              <a:t>Selected Sellers</a:t>
            </a:r>
          </a:p>
          <a:p>
            <a:pPr eaLnBrk="1" hangingPunct="1">
              <a:spcBef>
                <a:spcPct val="50000"/>
              </a:spcBef>
              <a:buFontTx/>
              <a:buChar char="•"/>
            </a:pPr>
            <a:r>
              <a:rPr lang="en-US" sz="1200" b="1">
                <a:solidFill>
                  <a:schemeClr val="accent2"/>
                </a:solidFill>
                <a:latin typeface="Tahoma" panose="020B0604030504040204" pitchFamily="34" charset="0"/>
              </a:rPr>
              <a:t> Procurement Award</a:t>
            </a:r>
          </a:p>
          <a:p>
            <a:pPr eaLnBrk="1" hangingPunct="1">
              <a:spcBef>
                <a:spcPct val="50000"/>
              </a:spcBef>
              <a:buFontTx/>
              <a:buChar char="•"/>
            </a:pPr>
            <a:r>
              <a:rPr lang="en-US" sz="1200" b="1">
                <a:solidFill>
                  <a:schemeClr val="accent2"/>
                </a:solidFill>
                <a:latin typeface="Tahoma" panose="020B0604030504040204" pitchFamily="34" charset="0"/>
              </a:rPr>
              <a:t>Resource Calendars</a:t>
            </a:r>
          </a:p>
          <a:p>
            <a:pPr eaLnBrk="1" hangingPunct="1">
              <a:spcBef>
                <a:spcPct val="50000"/>
              </a:spcBef>
              <a:buFontTx/>
              <a:buChar char="•"/>
            </a:pPr>
            <a:r>
              <a:rPr lang="en-US" sz="1200">
                <a:latin typeface="Tahoma" panose="020B0604030504040204" pitchFamily="34" charset="0"/>
              </a:rPr>
              <a:t> Change Requests</a:t>
            </a:r>
          </a:p>
          <a:p>
            <a:pPr eaLnBrk="1" hangingPunct="1">
              <a:spcBef>
                <a:spcPct val="50000"/>
              </a:spcBef>
              <a:buFontTx/>
              <a:buChar char="•"/>
            </a:pPr>
            <a:r>
              <a:rPr lang="en-US" sz="1200">
                <a:latin typeface="Tahoma" panose="020B0604030504040204" pitchFamily="34" charset="0"/>
              </a:rPr>
              <a:t> Project Management Plan updates</a:t>
            </a:r>
          </a:p>
          <a:p>
            <a:pPr eaLnBrk="1" hangingPunct="1">
              <a:spcBef>
                <a:spcPct val="50000"/>
              </a:spcBef>
              <a:buFontTx/>
              <a:buChar char="•"/>
            </a:pPr>
            <a:r>
              <a:rPr lang="en-US" sz="1200">
                <a:latin typeface="Tahoma" panose="020B0604030504040204" pitchFamily="34" charset="0"/>
              </a:rPr>
              <a:t>Project document updates</a:t>
            </a:r>
          </a:p>
          <a:p>
            <a:pPr eaLnBrk="1" hangingPunct="1">
              <a:spcBef>
                <a:spcPct val="50000"/>
              </a:spcBef>
            </a:pPr>
            <a:endParaRPr lang="en-US" sz="1200">
              <a:latin typeface="Tahoma" panose="020B0604030504040204" pitchFamily="34" charset="0"/>
            </a:endParaRPr>
          </a:p>
        </p:txBody>
      </p:sp>
      <p:sp>
        <p:nvSpPr>
          <p:cNvPr id="96260" name="Text Box 4"/>
          <p:cNvSpPr txBox="1">
            <a:spLocks noChangeArrowheads="1"/>
          </p:cNvSpPr>
          <p:nvPr/>
        </p:nvSpPr>
        <p:spPr bwMode="auto">
          <a:xfrm>
            <a:off x="304800" y="2743200"/>
            <a:ext cx="2667000" cy="4171950"/>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400" b="1" u="sng">
                <a:latin typeface="Tahoma" panose="020B0604030504040204" pitchFamily="34" charset="0"/>
              </a:rPr>
              <a:t>Inputs</a:t>
            </a:r>
          </a:p>
          <a:p>
            <a:pPr eaLnBrk="1" hangingPunct="1">
              <a:spcBef>
                <a:spcPct val="50000"/>
              </a:spcBef>
              <a:buFontTx/>
              <a:buChar char="•"/>
            </a:pPr>
            <a:r>
              <a:rPr lang="en-US" sz="1400">
                <a:latin typeface="Tahoma" panose="020B0604030504040204" pitchFamily="34" charset="0"/>
              </a:rPr>
              <a:t> Procurement Management Plan</a:t>
            </a:r>
          </a:p>
          <a:p>
            <a:pPr eaLnBrk="1" hangingPunct="1">
              <a:spcBef>
                <a:spcPct val="50000"/>
              </a:spcBef>
              <a:buFontTx/>
              <a:buChar char="•"/>
            </a:pPr>
            <a:r>
              <a:rPr lang="en-US" sz="1400">
                <a:latin typeface="Tahoma" panose="020B0604030504040204" pitchFamily="34" charset="0"/>
              </a:rPr>
              <a:t> Organizational Process Assets</a:t>
            </a:r>
          </a:p>
          <a:p>
            <a:pPr eaLnBrk="1" hangingPunct="1">
              <a:spcBef>
                <a:spcPct val="50000"/>
              </a:spcBef>
              <a:buFontTx/>
              <a:buChar char="•"/>
            </a:pPr>
            <a:r>
              <a:rPr lang="en-US" sz="1400">
                <a:latin typeface="Tahoma" panose="020B0604030504040204" pitchFamily="34" charset="0"/>
              </a:rPr>
              <a:t> Source Selection Criteria</a:t>
            </a:r>
          </a:p>
          <a:p>
            <a:pPr eaLnBrk="1" hangingPunct="1">
              <a:spcBef>
                <a:spcPct val="50000"/>
              </a:spcBef>
              <a:buFontTx/>
              <a:buChar char="•"/>
            </a:pPr>
            <a:r>
              <a:rPr lang="en-US" sz="1400">
                <a:latin typeface="Tahoma" panose="020B0604030504040204" pitchFamily="34" charset="0"/>
              </a:rPr>
              <a:t> Qualified Seller List</a:t>
            </a:r>
          </a:p>
          <a:p>
            <a:pPr eaLnBrk="1" hangingPunct="1">
              <a:spcBef>
                <a:spcPct val="50000"/>
              </a:spcBef>
              <a:buFontTx/>
              <a:buChar char="•"/>
            </a:pPr>
            <a:r>
              <a:rPr lang="en-US" sz="1400">
                <a:latin typeface="Tahoma" panose="020B0604030504040204" pitchFamily="34" charset="0"/>
              </a:rPr>
              <a:t>Seller Proposals </a:t>
            </a:r>
          </a:p>
          <a:p>
            <a:pPr eaLnBrk="1" hangingPunct="1">
              <a:spcBef>
                <a:spcPct val="50000"/>
              </a:spcBef>
              <a:buFontTx/>
              <a:buChar char="•"/>
            </a:pPr>
            <a:r>
              <a:rPr lang="en-US" sz="1400">
                <a:latin typeface="Tahoma" panose="020B0604030504040204" pitchFamily="34" charset="0"/>
              </a:rPr>
              <a:t> Procurement Document Package</a:t>
            </a:r>
          </a:p>
          <a:p>
            <a:pPr eaLnBrk="1" hangingPunct="1">
              <a:spcBef>
                <a:spcPct val="50000"/>
              </a:spcBef>
              <a:buFontTx/>
              <a:buChar char="•"/>
            </a:pPr>
            <a:r>
              <a:rPr lang="en-US" sz="1400">
                <a:latin typeface="Tahoma" panose="020B0604030504040204" pitchFamily="34" charset="0"/>
              </a:rPr>
              <a:t> Project Documents</a:t>
            </a:r>
          </a:p>
          <a:p>
            <a:pPr eaLnBrk="1" hangingPunct="1">
              <a:spcBef>
                <a:spcPct val="50000"/>
              </a:spcBef>
              <a:buFontTx/>
              <a:buChar char="•"/>
            </a:pPr>
            <a:r>
              <a:rPr lang="en-GB" sz="1400">
                <a:latin typeface="Tahoma" panose="020B0604030504040204" pitchFamily="34" charset="0"/>
              </a:rPr>
              <a:t> Make or Buy Decisions </a:t>
            </a:r>
          </a:p>
          <a:p>
            <a:pPr eaLnBrk="1" hangingPunct="1">
              <a:spcBef>
                <a:spcPct val="50000"/>
              </a:spcBef>
              <a:buFontTx/>
              <a:buChar char="•"/>
            </a:pPr>
            <a:r>
              <a:rPr lang="en-GB" sz="1400">
                <a:latin typeface="Tahoma" panose="020B0604030504040204" pitchFamily="34" charset="0"/>
              </a:rPr>
              <a:t>Teaming Agreements</a:t>
            </a:r>
          </a:p>
          <a:p>
            <a:pPr eaLnBrk="1" hangingPunct="1">
              <a:spcBef>
                <a:spcPct val="50000"/>
              </a:spcBef>
              <a:buFontTx/>
              <a:buChar char="•"/>
            </a:pPr>
            <a:r>
              <a:rPr lang="en-US" sz="1400" i="1">
                <a:latin typeface="Tahoma" panose="020B0604030504040204" pitchFamily="34" charset="0"/>
              </a:rPr>
              <a:t>Organizational Process Assets</a:t>
            </a:r>
          </a:p>
        </p:txBody>
      </p:sp>
      <p:sp>
        <p:nvSpPr>
          <p:cNvPr id="54277" name="Text Box 5"/>
          <p:cNvSpPr txBox="1">
            <a:spLocks noChangeArrowheads="1"/>
          </p:cNvSpPr>
          <p:nvPr/>
        </p:nvSpPr>
        <p:spPr bwMode="auto">
          <a:xfrm>
            <a:off x="685800" y="1600200"/>
            <a:ext cx="13890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1200" b="1">
                <a:latin typeface="Tahoma" panose="020B0604030504040204" pitchFamily="34" charset="0"/>
              </a:rPr>
              <a:t>Procurement Plan</a:t>
            </a:r>
          </a:p>
        </p:txBody>
      </p:sp>
      <p:sp>
        <p:nvSpPr>
          <p:cNvPr id="54278" name="Rectangle 6"/>
          <p:cNvSpPr>
            <a:spLocks noChangeArrowheads="1"/>
          </p:cNvSpPr>
          <p:nvPr/>
        </p:nvSpPr>
        <p:spPr bwMode="auto">
          <a:xfrm>
            <a:off x="3357563" y="1590675"/>
            <a:ext cx="2560637" cy="685800"/>
          </a:xfrm>
          <a:prstGeom prst="rect">
            <a:avLst/>
          </a:prstGeom>
          <a:solidFill>
            <a:srgbClr val="FFFF00"/>
          </a:solidFill>
          <a:ln w="9525">
            <a:solidFill>
              <a:srgbClr val="66CCFF"/>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p>
        </p:txBody>
      </p:sp>
      <p:sp>
        <p:nvSpPr>
          <p:cNvPr id="54279" name="Line 7"/>
          <p:cNvSpPr>
            <a:spLocks noChangeShapeType="1"/>
          </p:cNvSpPr>
          <p:nvPr/>
        </p:nvSpPr>
        <p:spPr bwMode="auto">
          <a:xfrm>
            <a:off x="2220913" y="1951038"/>
            <a:ext cx="1116012" cy="11112"/>
          </a:xfrm>
          <a:prstGeom prst="line">
            <a:avLst/>
          </a:prstGeom>
          <a:noFill/>
          <a:ln w="193675">
            <a:solidFill>
              <a:srgbClr val="FF0000"/>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4280" name="Line 8"/>
          <p:cNvSpPr>
            <a:spLocks noChangeShapeType="1"/>
          </p:cNvSpPr>
          <p:nvPr/>
        </p:nvSpPr>
        <p:spPr bwMode="auto">
          <a:xfrm>
            <a:off x="5926138" y="1951038"/>
            <a:ext cx="1103312" cy="11112"/>
          </a:xfrm>
          <a:prstGeom prst="line">
            <a:avLst/>
          </a:prstGeom>
          <a:noFill/>
          <a:ln w="193675">
            <a:solidFill>
              <a:srgbClr val="33CC33"/>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54281" name="Rectangle 9"/>
          <p:cNvSpPr>
            <a:spLocks noChangeArrowheads="1"/>
          </p:cNvSpPr>
          <p:nvPr/>
        </p:nvSpPr>
        <p:spPr bwMode="auto">
          <a:xfrm>
            <a:off x="3556000" y="1671638"/>
            <a:ext cx="21637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b="1" dirty="0" smtClean="0">
                <a:latin typeface="Tahoma" panose="020B0604030504040204" pitchFamily="34" charset="0"/>
              </a:rPr>
              <a:t>XYZ Project</a:t>
            </a:r>
            <a:endParaRPr lang="en-US" sz="2400" b="1" dirty="0">
              <a:latin typeface="Tahoma" panose="020B0604030504040204" pitchFamily="34" charset="0"/>
            </a:endParaRPr>
          </a:p>
        </p:txBody>
      </p:sp>
      <p:sp>
        <p:nvSpPr>
          <p:cNvPr id="54282" name="Line 10"/>
          <p:cNvSpPr>
            <a:spLocks noChangeShapeType="1"/>
          </p:cNvSpPr>
          <p:nvPr/>
        </p:nvSpPr>
        <p:spPr bwMode="auto">
          <a:xfrm>
            <a:off x="2233613" y="1446213"/>
            <a:ext cx="0" cy="1728787"/>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4283" name="Line 11"/>
          <p:cNvSpPr>
            <a:spLocks noChangeShapeType="1"/>
          </p:cNvSpPr>
          <p:nvPr/>
        </p:nvSpPr>
        <p:spPr bwMode="auto">
          <a:xfrm>
            <a:off x="7029450" y="1446213"/>
            <a:ext cx="0" cy="1728787"/>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54284" name="Text Box 12"/>
          <p:cNvSpPr txBox="1">
            <a:spLocks noChangeArrowheads="1"/>
          </p:cNvSpPr>
          <p:nvPr/>
        </p:nvSpPr>
        <p:spPr bwMode="auto">
          <a:xfrm>
            <a:off x="7042150" y="1725613"/>
            <a:ext cx="1446213"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1200" b="1">
                <a:latin typeface="Tahoma" panose="020B0604030504040204" pitchFamily="34" charset="0"/>
              </a:rPr>
              <a:t>Administer</a:t>
            </a:r>
          </a:p>
          <a:p>
            <a:pPr algn="ctr" eaLnBrk="1" hangingPunct="1">
              <a:spcBef>
                <a:spcPct val="50000"/>
              </a:spcBef>
            </a:pPr>
            <a:r>
              <a:rPr lang="en-US" sz="1200" b="1">
                <a:latin typeface="Tahoma" panose="020B0604030504040204" pitchFamily="34" charset="0"/>
              </a:rPr>
              <a:t>Procurement</a:t>
            </a:r>
          </a:p>
        </p:txBody>
      </p:sp>
      <p:sp>
        <p:nvSpPr>
          <p:cNvPr id="54286" name="Rectangle 14"/>
          <p:cNvSpPr>
            <a:spLocks noChangeArrowheads="1"/>
          </p:cNvSpPr>
          <p:nvPr/>
        </p:nvSpPr>
        <p:spPr bwMode="auto">
          <a:xfrm>
            <a:off x="1701800" y="339725"/>
            <a:ext cx="7239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20000"/>
              </a:spcBef>
              <a:buClr>
                <a:srgbClr val="0066FF"/>
              </a:buClr>
            </a:pPr>
            <a:r>
              <a:rPr lang="en-US" sz="3600" b="1">
                <a:solidFill>
                  <a:srgbClr val="0000FF"/>
                </a:solidFill>
                <a:latin typeface="Tahoma" panose="020B0604030504040204" pitchFamily="34" charset="0"/>
              </a:rPr>
              <a:t>Conduct Procurements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62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625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62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8" grpId="0" animBg="1"/>
      <p:bldP spid="96259" grpId="0" animBg="1"/>
      <p:bldP spid="96260" grpId="0" animBg="1"/>
    </p:bld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p:txBody>
          <a:bodyPr/>
          <a:lstStyle/>
          <a:p>
            <a:r>
              <a:rPr lang="en-US" smtClean="0"/>
              <a:t>Inputs- Conduct Procurements </a:t>
            </a:r>
            <a:br>
              <a:rPr lang="en-US" smtClean="0"/>
            </a:br>
            <a:endParaRPr lang="en-US" smtClean="0"/>
          </a:p>
        </p:txBody>
      </p:sp>
      <p:sp>
        <p:nvSpPr>
          <p:cNvPr id="293891" name="Rectangle 3"/>
          <p:cNvSpPr>
            <a:spLocks noGrp="1" noChangeArrowheads="1"/>
          </p:cNvSpPr>
          <p:nvPr>
            <p:ph type="body" idx="1"/>
          </p:nvPr>
        </p:nvSpPr>
        <p:spPr/>
        <p:txBody>
          <a:bodyPr/>
          <a:lstStyle/>
          <a:p>
            <a:pPr algn="just"/>
            <a:r>
              <a:rPr lang="en-US" dirty="0" smtClean="0"/>
              <a:t>Procurement Management Plan</a:t>
            </a:r>
          </a:p>
          <a:p>
            <a:pPr algn="just"/>
            <a:r>
              <a:rPr lang="en-US" dirty="0" smtClean="0"/>
              <a:t>Organizational Process Assets</a:t>
            </a:r>
          </a:p>
          <a:p>
            <a:pPr algn="just"/>
            <a:r>
              <a:rPr lang="en-US" dirty="0" smtClean="0"/>
              <a:t>Procurement Document Package</a:t>
            </a:r>
          </a:p>
          <a:p>
            <a:pPr algn="just"/>
            <a:r>
              <a:rPr lang="en-US" dirty="0" smtClean="0"/>
              <a:t>Qualified Seller List</a:t>
            </a:r>
          </a:p>
          <a:p>
            <a:pPr algn="just"/>
            <a:r>
              <a:rPr lang="en-US" dirty="0" smtClean="0"/>
              <a:t> Source Selection Criteria-Information on suppliers</a:t>
            </a:r>
          </a:p>
          <a:p>
            <a:pPr algn="just"/>
            <a:r>
              <a:rPr lang="en-US" dirty="0" smtClean="0"/>
              <a:t>Seller Proposals </a:t>
            </a:r>
          </a:p>
          <a:p>
            <a:pPr algn="just"/>
            <a:r>
              <a:rPr lang="en-US" dirty="0" smtClean="0"/>
              <a:t>Project Documents</a:t>
            </a:r>
          </a:p>
          <a:p>
            <a:pPr algn="just"/>
            <a:r>
              <a:rPr lang="en-GB" dirty="0" smtClean="0"/>
              <a:t> Make or Buy Decisions </a:t>
            </a:r>
          </a:p>
          <a:p>
            <a:pPr algn="just"/>
            <a:r>
              <a:rPr lang="en-GB" dirty="0" smtClean="0"/>
              <a:t>Teaming Agreements- Buyer and seller’s roles will have already been decided by executive management. </a:t>
            </a:r>
          </a:p>
          <a:p>
            <a:pPr algn="just"/>
            <a:r>
              <a:rPr lang="en-US" dirty="0" smtClean="0"/>
              <a:t>Organizational Process Assets</a:t>
            </a: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5938" name="Rectangle 2"/>
          <p:cNvSpPr>
            <a:spLocks noGrp="1" noChangeArrowheads="1"/>
          </p:cNvSpPr>
          <p:nvPr>
            <p:ph type="title"/>
          </p:nvPr>
        </p:nvSpPr>
        <p:spPr>
          <a:xfrm>
            <a:off x="533400" y="0"/>
            <a:ext cx="8229600" cy="1143000"/>
          </a:xfrm>
        </p:spPr>
        <p:txBody>
          <a:bodyPr/>
          <a:lstStyle/>
          <a:p>
            <a:r>
              <a:rPr lang="en-US" smtClean="0"/>
              <a:t>Tools and Techniques-Conduct Procurements</a:t>
            </a:r>
          </a:p>
        </p:txBody>
      </p:sp>
      <p:sp>
        <p:nvSpPr>
          <p:cNvPr id="295939" name="Rectangle 3"/>
          <p:cNvSpPr>
            <a:spLocks noGrp="1" noChangeArrowheads="1"/>
          </p:cNvSpPr>
          <p:nvPr>
            <p:ph type="body" idx="1"/>
          </p:nvPr>
        </p:nvSpPr>
        <p:spPr>
          <a:xfrm>
            <a:off x="533400" y="1143000"/>
            <a:ext cx="8229600" cy="4525963"/>
          </a:xfrm>
        </p:spPr>
        <p:txBody>
          <a:bodyPr/>
          <a:lstStyle/>
          <a:p>
            <a:pPr marL="274320" indent="274320">
              <a:spcBef>
                <a:spcPts val="0"/>
              </a:spcBef>
            </a:pPr>
            <a:r>
              <a:rPr lang="en-US" dirty="0" smtClean="0"/>
              <a:t>  Advertising</a:t>
            </a:r>
          </a:p>
          <a:p>
            <a:pPr marL="274320" indent="274320">
              <a:spcBef>
                <a:spcPts val="0"/>
              </a:spcBef>
            </a:pPr>
            <a:endParaRPr lang="en-US" dirty="0" smtClean="0"/>
          </a:p>
          <a:p>
            <a:pPr marL="274320" indent="274320">
              <a:spcBef>
                <a:spcPts val="0"/>
              </a:spcBef>
            </a:pPr>
            <a:r>
              <a:rPr lang="en-US" dirty="0" smtClean="0"/>
              <a:t>  Bidder Conferences</a:t>
            </a:r>
          </a:p>
          <a:p>
            <a:pPr marL="274320" indent="274320">
              <a:spcBef>
                <a:spcPts val="0"/>
              </a:spcBef>
            </a:pPr>
            <a:endParaRPr lang="en-US" dirty="0" smtClean="0"/>
          </a:p>
          <a:p>
            <a:pPr marL="274320" indent="274320">
              <a:spcBef>
                <a:spcPts val="0"/>
              </a:spcBef>
            </a:pPr>
            <a:r>
              <a:rPr lang="en-US" dirty="0" smtClean="0"/>
              <a:t> Proposal Evaluation Techniques</a:t>
            </a:r>
          </a:p>
          <a:p>
            <a:pPr marL="274320" indent="274320">
              <a:spcBef>
                <a:spcPts val="0"/>
              </a:spcBef>
            </a:pPr>
            <a:endParaRPr lang="en-US" dirty="0" smtClean="0"/>
          </a:p>
          <a:p>
            <a:pPr marL="274320" indent="274320">
              <a:spcBef>
                <a:spcPts val="0"/>
              </a:spcBef>
            </a:pPr>
            <a:r>
              <a:rPr lang="en-US" dirty="0" smtClean="0"/>
              <a:t> Independent Estimates</a:t>
            </a:r>
          </a:p>
          <a:p>
            <a:pPr marL="274320" indent="274320">
              <a:spcBef>
                <a:spcPts val="0"/>
              </a:spcBef>
            </a:pPr>
            <a:endParaRPr lang="en-US" dirty="0" smtClean="0"/>
          </a:p>
          <a:p>
            <a:pPr marL="274320" indent="274320">
              <a:spcBef>
                <a:spcPts val="0"/>
              </a:spcBef>
            </a:pPr>
            <a:r>
              <a:rPr lang="en-US" dirty="0" smtClean="0"/>
              <a:t> Procurement Negotiations</a:t>
            </a:r>
          </a:p>
          <a:p>
            <a:pPr marL="274320" indent="274320">
              <a:spcBef>
                <a:spcPts val="0"/>
              </a:spcBef>
            </a:pPr>
            <a:endParaRPr lang="en-US" dirty="0" smtClean="0"/>
          </a:p>
          <a:p>
            <a:pPr marL="274320" indent="274320">
              <a:spcBef>
                <a:spcPts val="0"/>
              </a:spcBef>
            </a:pPr>
            <a:r>
              <a:rPr lang="en-US" dirty="0" smtClean="0"/>
              <a:t> Expert Judgment</a:t>
            </a:r>
          </a:p>
          <a:p>
            <a:pPr marL="274320" indent="274320">
              <a:spcBef>
                <a:spcPts val="0"/>
              </a:spcBef>
            </a:pPr>
            <a:endParaRPr lang="en-US" dirty="0" smtClean="0"/>
          </a:p>
          <a:p>
            <a:pPr marL="274320" indent="274320">
              <a:spcBef>
                <a:spcPts val="0"/>
              </a:spcBef>
            </a:pPr>
            <a:r>
              <a:rPr lang="en-US" dirty="0" smtClean="0"/>
              <a:t> Internet Search</a:t>
            </a:r>
          </a:p>
          <a:p>
            <a:pPr marL="0" indent="0">
              <a:buNone/>
            </a:pPr>
            <a:endParaRPr lang="en-US" dirty="0" smtClean="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97986" name="Rectangle 2"/>
          <p:cNvSpPr>
            <a:spLocks noGrp="1" noChangeArrowheads="1"/>
          </p:cNvSpPr>
          <p:nvPr>
            <p:ph type="title"/>
          </p:nvPr>
        </p:nvSpPr>
        <p:spPr/>
        <p:txBody>
          <a:bodyPr/>
          <a:lstStyle/>
          <a:p>
            <a:r>
              <a:rPr lang="en-US" smtClean="0"/>
              <a:t>Outputs-Conduct Procurements</a:t>
            </a:r>
            <a:br>
              <a:rPr lang="en-US" smtClean="0"/>
            </a:br>
            <a:endParaRPr lang="en-US" smtClean="0"/>
          </a:p>
        </p:txBody>
      </p:sp>
      <p:sp>
        <p:nvSpPr>
          <p:cNvPr id="297987" name="Rectangle 3"/>
          <p:cNvSpPr>
            <a:spLocks noGrp="1" noChangeArrowheads="1"/>
          </p:cNvSpPr>
          <p:nvPr>
            <p:ph type="body" idx="1"/>
          </p:nvPr>
        </p:nvSpPr>
        <p:spPr/>
        <p:txBody>
          <a:bodyPr/>
          <a:lstStyle/>
          <a:p>
            <a:r>
              <a:rPr lang="en-US" smtClean="0"/>
              <a:t> Selected Sellers</a:t>
            </a:r>
          </a:p>
          <a:p>
            <a:r>
              <a:rPr lang="en-US" smtClean="0"/>
              <a:t> Procurement Award</a:t>
            </a:r>
          </a:p>
          <a:p>
            <a:r>
              <a:rPr lang="en-US" smtClean="0"/>
              <a:t> Resource Calendars</a:t>
            </a:r>
          </a:p>
          <a:p>
            <a:r>
              <a:rPr lang="en-US" smtClean="0"/>
              <a:t> Change Requests</a:t>
            </a:r>
          </a:p>
          <a:p>
            <a:r>
              <a:rPr lang="en-US" smtClean="0"/>
              <a:t> Project Management Plan updates</a:t>
            </a:r>
          </a:p>
          <a:p>
            <a:r>
              <a:rPr lang="en-US" smtClean="0"/>
              <a:t> Project document updates</a:t>
            </a:r>
          </a:p>
          <a:p>
            <a:endParaRPr lang="en-US" smtClean="0"/>
          </a:p>
          <a:p>
            <a:endParaRPr lang="en-US" smtClean="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1972" name="Rectangle 4"/>
          <p:cNvSpPr>
            <a:spLocks noGrp="1" noChangeArrowheads="1"/>
          </p:cNvSpPr>
          <p:nvPr>
            <p:ph type="ctrTitle"/>
          </p:nvPr>
        </p:nvSpPr>
        <p:spPr/>
        <p:txBody>
          <a:bodyPr/>
          <a:lstStyle/>
          <a:p>
            <a:r>
              <a:rPr lang="en-US" sz="3600" b="1" dirty="0" smtClean="0"/>
              <a:t>PERFORM QUALITY ASSURANCE</a:t>
            </a:r>
          </a:p>
        </p:txBody>
      </p:sp>
      <p:sp>
        <p:nvSpPr>
          <p:cNvPr id="211973" name="Rectangle 5"/>
          <p:cNvSpPr>
            <a:spLocks noGrp="1" noChangeArrowheads="1"/>
          </p:cNvSpPr>
          <p:nvPr>
            <p:ph type="subTitle" idx="1"/>
          </p:nvPr>
        </p:nvSpPr>
        <p:spPr/>
        <p:txBody>
          <a:bodyPr/>
          <a:lstStyle/>
          <a:p>
            <a:r>
              <a:rPr lang="en-US" dirty="0" smtClean="0"/>
              <a:t>KNOWLEDGE AREA-QUALITY MANAGEMENT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42" name="Rectangle 2"/>
          <p:cNvSpPr>
            <a:spLocks noGrp="1" noChangeArrowheads="1"/>
          </p:cNvSpPr>
          <p:nvPr>
            <p:ph type="title" idx="4294967295"/>
          </p:nvPr>
        </p:nvSpPr>
        <p:spPr>
          <a:xfrm>
            <a:off x="0" y="274638"/>
            <a:ext cx="8229600" cy="1143000"/>
          </a:xfrm>
        </p:spPr>
        <p:txBody>
          <a:bodyPr/>
          <a:lstStyle/>
          <a:p>
            <a:pPr eaLnBrk="1" hangingPunct="1"/>
            <a:r>
              <a:rPr lang="en-US" sz="2800" b="1" dirty="0" smtClean="0">
                <a:solidFill>
                  <a:schemeClr val="tx1"/>
                </a:solidFill>
                <a:latin typeface="Tahoma" panose="020B0604030504040204" pitchFamily="34" charset="0"/>
              </a:rPr>
              <a:t>PERFORM QUALITY ASSURANCE</a:t>
            </a:r>
          </a:p>
        </p:txBody>
      </p:sp>
      <p:sp>
        <p:nvSpPr>
          <p:cNvPr id="215043" name="Rectangle 3"/>
          <p:cNvSpPr>
            <a:spLocks noGrp="1" noChangeArrowheads="1"/>
          </p:cNvSpPr>
          <p:nvPr>
            <p:ph type="body" idx="4294967295"/>
          </p:nvPr>
        </p:nvSpPr>
        <p:spPr>
          <a:xfrm>
            <a:off x="381000" y="1600200"/>
            <a:ext cx="8229600" cy="4525963"/>
          </a:xfrm>
        </p:spPr>
        <p:txBody>
          <a:bodyPr/>
          <a:lstStyle/>
          <a:p>
            <a:pPr algn="just" eaLnBrk="1" hangingPunct="1"/>
            <a:r>
              <a:rPr lang="en-US" sz="2400" dirty="0" smtClean="0"/>
              <a:t>Quality assurance is the process of auditing the quality requirements and the results from quality control measurements to ensure appropriate quality standards and operational definitions are used. It is about process improvement.</a:t>
            </a:r>
          </a:p>
          <a:p>
            <a:pPr algn="just" eaLnBrk="1" hangingPunct="1"/>
            <a:r>
              <a:rPr lang="en-US" sz="2400" dirty="0" smtClean="0"/>
              <a:t>Too often, people think of quality as simply measuring, testing, and inspecting the final  product; however, quality management should be about improving the process as well as the product.</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smtClean="0"/>
              <a:t>PERFORM QUALITY ASSURANCE</a:t>
            </a:r>
          </a:p>
        </p:txBody>
      </p:sp>
      <p:sp>
        <p:nvSpPr>
          <p:cNvPr id="59395" name="Rectangle 3"/>
          <p:cNvSpPr>
            <a:spLocks noGrp="1" noChangeArrowheads="1"/>
          </p:cNvSpPr>
          <p:nvPr>
            <p:ph type="body" idx="1"/>
          </p:nvPr>
        </p:nvSpPr>
        <p:spPr/>
        <p:txBody>
          <a:bodyPr/>
          <a:lstStyle/>
          <a:p>
            <a:pPr algn="just"/>
            <a:r>
              <a:rPr lang="en-US" dirty="0" smtClean="0"/>
              <a:t>The process is performed as an ongoing activity in the project management lifecycle.</a:t>
            </a:r>
          </a:p>
          <a:p>
            <a:pPr algn="just"/>
            <a:r>
              <a:rPr lang="en-US" dirty="0" smtClean="0"/>
              <a:t>It typically begins early and continues throughout the life of the project. Because Perform Quality Assurance uses many of the outputs of the Quality Planning, it is not undertaken until after Quality Planning has been performed.</a:t>
            </a: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2882" name="Text Box 2"/>
          <p:cNvSpPr txBox="1">
            <a:spLocks noChangeArrowheads="1"/>
          </p:cNvSpPr>
          <p:nvPr/>
        </p:nvSpPr>
        <p:spPr bwMode="auto">
          <a:xfrm>
            <a:off x="3886200" y="3505200"/>
            <a:ext cx="2927350" cy="128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200" b="1" u="sng">
                <a:latin typeface="Tahoma" panose="020B0604030504040204" pitchFamily="34" charset="0"/>
              </a:rPr>
              <a:t>Transformation</a:t>
            </a:r>
          </a:p>
          <a:p>
            <a:pPr eaLnBrk="1" hangingPunct="1">
              <a:spcBef>
                <a:spcPct val="50000"/>
              </a:spcBef>
              <a:buFontTx/>
              <a:buChar char="•"/>
            </a:pPr>
            <a:r>
              <a:rPr lang="en-US" sz="1200">
                <a:solidFill>
                  <a:schemeClr val="accent2"/>
                </a:solidFill>
                <a:latin typeface="Tahoma" panose="020B0604030504040204" pitchFamily="34" charset="0"/>
              </a:rPr>
              <a:t>  Quality Planning and Quality Control Tools &amp; Techniques</a:t>
            </a:r>
          </a:p>
          <a:p>
            <a:pPr eaLnBrk="1" hangingPunct="1">
              <a:spcBef>
                <a:spcPct val="50000"/>
              </a:spcBef>
              <a:buFontTx/>
              <a:buChar char="•"/>
            </a:pPr>
            <a:r>
              <a:rPr lang="en-GB" sz="1200">
                <a:solidFill>
                  <a:schemeClr val="accent2"/>
                </a:solidFill>
                <a:latin typeface="Tahoma" panose="020B0604030504040204" pitchFamily="34" charset="0"/>
              </a:rPr>
              <a:t>  Quality Audits</a:t>
            </a:r>
          </a:p>
          <a:p>
            <a:pPr eaLnBrk="1" hangingPunct="1">
              <a:spcBef>
                <a:spcPct val="50000"/>
              </a:spcBef>
              <a:buFontTx/>
              <a:buChar char="•"/>
            </a:pPr>
            <a:r>
              <a:rPr lang="en-GB" sz="1200">
                <a:solidFill>
                  <a:schemeClr val="accent2"/>
                </a:solidFill>
                <a:latin typeface="Tahoma" panose="020B0604030504040204" pitchFamily="34" charset="0"/>
              </a:rPr>
              <a:t>  Process Analysis</a:t>
            </a:r>
            <a:endParaRPr lang="en-US" sz="1200">
              <a:solidFill>
                <a:schemeClr val="accent2"/>
              </a:solidFill>
              <a:latin typeface="Tahoma" panose="020B0604030504040204" pitchFamily="34" charset="0"/>
            </a:endParaRPr>
          </a:p>
        </p:txBody>
      </p:sp>
      <p:sp>
        <p:nvSpPr>
          <p:cNvPr id="122883" name="Text Box 3"/>
          <p:cNvSpPr txBox="1">
            <a:spLocks noChangeArrowheads="1"/>
          </p:cNvSpPr>
          <p:nvPr/>
        </p:nvSpPr>
        <p:spPr bwMode="auto">
          <a:xfrm>
            <a:off x="7010400" y="3581400"/>
            <a:ext cx="1868488" cy="210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200" b="1" u="sng">
                <a:latin typeface="Tahoma" panose="020B0604030504040204" pitchFamily="34" charset="0"/>
              </a:rPr>
              <a:t>Outputs</a:t>
            </a:r>
          </a:p>
          <a:p>
            <a:pPr eaLnBrk="1" hangingPunct="1">
              <a:spcBef>
                <a:spcPct val="50000"/>
              </a:spcBef>
              <a:buFontTx/>
              <a:buChar char="•"/>
            </a:pPr>
            <a:r>
              <a:rPr lang="en-US" sz="1200" b="1">
                <a:latin typeface="Tahoma" panose="020B0604030504040204" pitchFamily="34" charset="0"/>
              </a:rPr>
              <a:t> Organizational Process Assets update</a:t>
            </a:r>
          </a:p>
          <a:p>
            <a:pPr eaLnBrk="1" hangingPunct="1">
              <a:spcBef>
                <a:spcPct val="50000"/>
              </a:spcBef>
              <a:buFontTx/>
              <a:buChar char="•"/>
            </a:pPr>
            <a:r>
              <a:rPr lang="en-US" sz="1200" b="1">
                <a:latin typeface="Tahoma" panose="020B0604030504040204" pitchFamily="34" charset="0"/>
              </a:rPr>
              <a:t>Change Requests</a:t>
            </a:r>
            <a:endParaRPr lang="en-US" sz="1200" b="1">
              <a:solidFill>
                <a:schemeClr val="accent2"/>
              </a:solidFill>
              <a:latin typeface="Tahoma" panose="020B0604030504040204" pitchFamily="34" charset="0"/>
            </a:endParaRPr>
          </a:p>
          <a:p>
            <a:pPr eaLnBrk="1" hangingPunct="1">
              <a:spcBef>
                <a:spcPct val="50000"/>
              </a:spcBef>
              <a:buFontTx/>
              <a:buChar char="•"/>
            </a:pPr>
            <a:r>
              <a:rPr lang="en-GB" sz="1200" b="1">
                <a:solidFill>
                  <a:schemeClr val="accent2"/>
                </a:solidFill>
                <a:latin typeface="Tahoma" panose="020B0604030504040204" pitchFamily="34" charset="0"/>
              </a:rPr>
              <a:t> </a:t>
            </a:r>
            <a:r>
              <a:rPr lang="en-GB" sz="1200" b="1">
                <a:latin typeface="Tahoma" panose="020B0604030504040204" pitchFamily="34" charset="0"/>
              </a:rPr>
              <a:t>Project Management Plan</a:t>
            </a:r>
            <a:endParaRPr lang="en-GB" sz="1200">
              <a:latin typeface="Tahoma" panose="020B0604030504040204" pitchFamily="34" charset="0"/>
            </a:endParaRPr>
          </a:p>
          <a:p>
            <a:pPr eaLnBrk="1" hangingPunct="1">
              <a:spcBef>
                <a:spcPct val="50000"/>
              </a:spcBef>
              <a:buFontTx/>
              <a:buChar char="•"/>
            </a:pPr>
            <a:r>
              <a:rPr lang="en-GB" sz="1200">
                <a:latin typeface="Tahoma" panose="020B0604030504040204" pitchFamily="34" charset="0"/>
              </a:rPr>
              <a:t> Project document update</a:t>
            </a:r>
            <a:endParaRPr lang="en-US" sz="1200">
              <a:latin typeface="Tahoma" panose="020B0604030504040204" pitchFamily="34" charset="0"/>
            </a:endParaRPr>
          </a:p>
        </p:txBody>
      </p:sp>
      <p:sp>
        <p:nvSpPr>
          <p:cNvPr id="122884" name="Text Box 4"/>
          <p:cNvSpPr txBox="1">
            <a:spLocks noChangeArrowheads="1"/>
          </p:cNvSpPr>
          <p:nvPr/>
        </p:nvSpPr>
        <p:spPr bwMode="auto">
          <a:xfrm>
            <a:off x="1219200" y="3429000"/>
            <a:ext cx="2667000" cy="192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200" b="1" u="sng">
                <a:latin typeface="Tahoma" panose="020B0604030504040204" pitchFamily="34" charset="0"/>
              </a:rPr>
              <a:t>Inputs</a:t>
            </a:r>
          </a:p>
          <a:p>
            <a:pPr eaLnBrk="1" hangingPunct="1">
              <a:spcBef>
                <a:spcPct val="50000"/>
              </a:spcBef>
              <a:buFontTx/>
              <a:buChar char="•"/>
            </a:pPr>
            <a:r>
              <a:rPr lang="en-US" sz="1200">
                <a:latin typeface="Tahoma" panose="020B0604030504040204" pitchFamily="34" charset="0"/>
              </a:rPr>
              <a:t>  </a:t>
            </a:r>
            <a:r>
              <a:rPr lang="en-US" sz="1200" b="1">
                <a:solidFill>
                  <a:schemeClr val="accent2"/>
                </a:solidFill>
                <a:latin typeface="Tahoma" panose="020B0604030504040204" pitchFamily="34" charset="0"/>
              </a:rPr>
              <a:t>Quality Management Plan</a:t>
            </a:r>
          </a:p>
          <a:p>
            <a:pPr eaLnBrk="1" hangingPunct="1">
              <a:spcBef>
                <a:spcPct val="50000"/>
              </a:spcBef>
              <a:buFontTx/>
              <a:buChar char="•"/>
            </a:pPr>
            <a:r>
              <a:rPr lang="en-GB" sz="1200">
                <a:solidFill>
                  <a:schemeClr val="accent2"/>
                </a:solidFill>
                <a:latin typeface="Tahoma" panose="020B0604030504040204" pitchFamily="34" charset="0"/>
              </a:rPr>
              <a:t>  </a:t>
            </a:r>
            <a:r>
              <a:rPr lang="en-GB" sz="1200" b="1">
                <a:solidFill>
                  <a:schemeClr val="accent2"/>
                </a:solidFill>
                <a:latin typeface="Tahoma" panose="020B0604030504040204" pitchFamily="34" charset="0"/>
              </a:rPr>
              <a:t>Process Improvement Plan</a:t>
            </a:r>
          </a:p>
          <a:p>
            <a:pPr eaLnBrk="1" hangingPunct="1">
              <a:spcBef>
                <a:spcPct val="50000"/>
              </a:spcBef>
              <a:buFontTx/>
              <a:buChar char="•"/>
            </a:pPr>
            <a:r>
              <a:rPr lang="en-GB" sz="1200" b="1">
                <a:latin typeface="Tahoma" panose="020B0604030504040204" pitchFamily="34" charset="0"/>
              </a:rPr>
              <a:t>  </a:t>
            </a:r>
            <a:r>
              <a:rPr lang="en-GB" sz="1200">
                <a:latin typeface="Tahoma" panose="020B0604030504040204" pitchFamily="34" charset="0"/>
              </a:rPr>
              <a:t>Quality Metrics</a:t>
            </a:r>
          </a:p>
          <a:p>
            <a:pPr eaLnBrk="1" hangingPunct="1">
              <a:spcBef>
                <a:spcPct val="50000"/>
              </a:spcBef>
              <a:buFontTx/>
              <a:buChar char="•"/>
            </a:pPr>
            <a:r>
              <a:rPr lang="en-GB" sz="1200">
                <a:latin typeface="Tahoma" panose="020B0604030504040204" pitchFamily="34" charset="0"/>
              </a:rPr>
              <a:t>  Work Performance data</a:t>
            </a:r>
          </a:p>
          <a:p>
            <a:pPr eaLnBrk="1" hangingPunct="1">
              <a:spcBef>
                <a:spcPct val="50000"/>
              </a:spcBef>
              <a:buFontTx/>
              <a:buChar char="•"/>
            </a:pPr>
            <a:r>
              <a:rPr lang="en-GB" sz="1200">
                <a:latin typeface="Tahoma" panose="020B0604030504040204" pitchFamily="34" charset="0"/>
              </a:rPr>
              <a:t>  Approved Change Requests</a:t>
            </a:r>
          </a:p>
          <a:p>
            <a:pPr eaLnBrk="1" hangingPunct="1">
              <a:spcBef>
                <a:spcPct val="50000"/>
              </a:spcBef>
              <a:buFontTx/>
              <a:buChar char="•"/>
            </a:pPr>
            <a:r>
              <a:rPr lang="en-GB" sz="1200">
                <a:latin typeface="Tahoma" panose="020B0604030504040204" pitchFamily="34" charset="0"/>
              </a:rPr>
              <a:t>  Quality Control Measurements</a:t>
            </a:r>
            <a:endParaRPr lang="en-US" sz="1200" i="1">
              <a:latin typeface="Tahoma" panose="020B0604030504040204" pitchFamily="34" charset="0"/>
            </a:endParaRPr>
          </a:p>
        </p:txBody>
      </p:sp>
      <p:sp>
        <p:nvSpPr>
          <p:cNvPr id="60421" name="Text Box 5"/>
          <p:cNvSpPr txBox="1">
            <a:spLocks noChangeArrowheads="1"/>
          </p:cNvSpPr>
          <p:nvPr/>
        </p:nvSpPr>
        <p:spPr bwMode="auto">
          <a:xfrm>
            <a:off x="1284288" y="1725613"/>
            <a:ext cx="10080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1200" b="1">
                <a:latin typeface="Tahoma" panose="020B0604030504040204" pitchFamily="34" charset="0"/>
              </a:rPr>
              <a:t>Quality Planning</a:t>
            </a:r>
          </a:p>
        </p:txBody>
      </p:sp>
      <p:sp>
        <p:nvSpPr>
          <p:cNvPr id="60422" name="Rectangle 6"/>
          <p:cNvSpPr>
            <a:spLocks noChangeArrowheads="1"/>
          </p:cNvSpPr>
          <p:nvPr/>
        </p:nvSpPr>
        <p:spPr bwMode="auto">
          <a:xfrm>
            <a:off x="3357563" y="1590675"/>
            <a:ext cx="2560637" cy="685800"/>
          </a:xfrm>
          <a:prstGeom prst="rect">
            <a:avLst/>
          </a:prstGeom>
          <a:solidFill>
            <a:srgbClr val="FFFF00"/>
          </a:solidFill>
          <a:ln w="9525">
            <a:solidFill>
              <a:srgbClr val="66CCFF"/>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p>
        </p:txBody>
      </p:sp>
      <p:sp>
        <p:nvSpPr>
          <p:cNvPr id="60423" name="Line 7"/>
          <p:cNvSpPr>
            <a:spLocks noChangeShapeType="1"/>
          </p:cNvSpPr>
          <p:nvPr/>
        </p:nvSpPr>
        <p:spPr bwMode="auto">
          <a:xfrm>
            <a:off x="2220913" y="1951038"/>
            <a:ext cx="1116012" cy="11112"/>
          </a:xfrm>
          <a:prstGeom prst="line">
            <a:avLst/>
          </a:prstGeom>
          <a:noFill/>
          <a:ln w="193675">
            <a:solidFill>
              <a:srgbClr val="FF0000"/>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0424" name="Line 8"/>
          <p:cNvSpPr>
            <a:spLocks noChangeShapeType="1"/>
          </p:cNvSpPr>
          <p:nvPr/>
        </p:nvSpPr>
        <p:spPr bwMode="auto">
          <a:xfrm>
            <a:off x="5926138" y="1951038"/>
            <a:ext cx="1103312" cy="11112"/>
          </a:xfrm>
          <a:prstGeom prst="line">
            <a:avLst/>
          </a:prstGeom>
          <a:noFill/>
          <a:ln w="193675">
            <a:solidFill>
              <a:srgbClr val="33CC33"/>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0425" name="Rectangle 9"/>
          <p:cNvSpPr>
            <a:spLocks noChangeArrowheads="1"/>
          </p:cNvSpPr>
          <p:nvPr/>
        </p:nvSpPr>
        <p:spPr bwMode="auto">
          <a:xfrm>
            <a:off x="3556000" y="1671638"/>
            <a:ext cx="21637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sz="1600" b="1" dirty="0" smtClean="0">
                <a:latin typeface="Tahoma" panose="020B0604030504040204" pitchFamily="34" charset="0"/>
              </a:rPr>
              <a:t>XYZ Project</a:t>
            </a:r>
            <a:endParaRPr lang="en-US" sz="2000" b="1" dirty="0">
              <a:latin typeface="Tahoma" panose="020B0604030504040204" pitchFamily="34" charset="0"/>
            </a:endParaRPr>
          </a:p>
        </p:txBody>
      </p:sp>
      <p:sp>
        <p:nvSpPr>
          <p:cNvPr id="60426" name="Line 10"/>
          <p:cNvSpPr>
            <a:spLocks noChangeShapeType="1"/>
          </p:cNvSpPr>
          <p:nvPr/>
        </p:nvSpPr>
        <p:spPr bwMode="auto">
          <a:xfrm>
            <a:off x="2233613" y="1446213"/>
            <a:ext cx="0" cy="1728787"/>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0427" name="Line 11"/>
          <p:cNvSpPr>
            <a:spLocks noChangeShapeType="1"/>
          </p:cNvSpPr>
          <p:nvPr/>
        </p:nvSpPr>
        <p:spPr bwMode="auto">
          <a:xfrm>
            <a:off x="7029450" y="1446213"/>
            <a:ext cx="0" cy="1728787"/>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0428" name="Text Box 12"/>
          <p:cNvSpPr txBox="1">
            <a:spLocks noChangeArrowheads="1"/>
          </p:cNvSpPr>
          <p:nvPr/>
        </p:nvSpPr>
        <p:spPr bwMode="auto">
          <a:xfrm>
            <a:off x="7113588" y="1638300"/>
            <a:ext cx="936625" cy="639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1200" b="1">
                <a:latin typeface="Tahoma" panose="020B0604030504040204" pitchFamily="34" charset="0"/>
              </a:rPr>
              <a:t>Perform Quality Control</a:t>
            </a:r>
          </a:p>
        </p:txBody>
      </p:sp>
      <p:sp>
        <p:nvSpPr>
          <p:cNvPr id="60430" name="Rectangle 14"/>
          <p:cNvSpPr>
            <a:spLocks noChangeArrowheads="1"/>
          </p:cNvSpPr>
          <p:nvPr/>
        </p:nvSpPr>
        <p:spPr bwMode="auto">
          <a:xfrm>
            <a:off x="1701800" y="339725"/>
            <a:ext cx="7239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20000"/>
              </a:spcBef>
              <a:buClr>
                <a:srgbClr val="0066FF"/>
              </a:buClr>
            </a:pPr>
            <a:r>
              <a:rPr lang="en-US" sz="3600" b="1">
                <a:solidFill>
                  <a:srgbClr val="0000FF"/>
                </a:solidFill>
                <a:latin typeface="Tahoma" panose="020B0604030504040204" pitchFamily="34" charset="0"/>
              </a:rPr>
              <a:t>Perform Quality Assurance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88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2882"/>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288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2" grpId="0"/>
      <p:bldP spid="122883" grpId="0"/>
      <p:bldP spid="122884" grpId="0"/>
    </p:bld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p:txBody>
          <a:bodyPr/>
          <a:lstStyle/>
          <a:p>
            <a:r>
              <a:rPr lang="en-US" smtClean="0"/>
              <a:t>Inputs-Perform Quality Assurance</a:t>
            </a:r>
            <a:br>
              <a:rPr lang="en-US" smtClean="0"/>
            </a:br>
            <a:endParaRPr lang="en-US" smtClean="0"/>
          </a:p>
        </p:txBody>
      </p:sp>
      <p:sp>
        <p:nvSpPr>
          <p:cNvPr id="217091" name="Rectangle 3"/>
          <p:cNvSpPr>
            <a:spLocks noGrp="1" noChangeArrowheads="1"/>
          </p:cNvSpPr>
          <p:nvPr>
            <p:ph type="body" idx="1"/>
          </p:nvPr>
        </p:nvSpPr>
        <p:spPr/>
        <p:txBody>
          <a:bodyPr/>
          <a:lstStyle/>
          <a:p>
            <a:r>
              <a:rPr lang="en-US" smtClean="0"/>
              <a:t>  Quality Management Plan</a:t>
            </a:r>
          </a:p>
          <a:p>
            <a:r>
              <a:rPr lang="en-GB" smtClean="0"/>
              <a:t>  Process Improvement Plan</a:t>
            </a:r>
          </a:p>
          <a:p>
            <a:r>
              <a:rPr lang="en-GB" smtClean="0"/>
              <a:t>  Quality Metrics</a:t>
            </a:r>
          </a:p>
          <a:p>
            <a:r>
              <a:rPr lang="en-GB" smtClean="0"/>
              <a:t>  Work Performance data</a:t>
            </a:r>
          </a:p>
          <a:p>
            <a:r>
              <a:rPr lang="en-GB" smtClean="0"/>
              <a:t>  Approved Change Requests</a:t>
            </a:r>
          </a:p>
          <a:p>
            <a:r>
              <a:rPr lang="en-GB" smtClean="0"/>
              <a:t>  Quality Control Measurements</a:t>
            </a:r>
            <a:endParaRPr lang="en-US" smtClean="0"/>
          </a:p>
          <a:p>
            <a:endParaRPr lang="en-US" dirty="0" smtClean="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p:txBody>
          <a:bodyPr/>
          <a:lstStyle/>
          <a:p>
            <a:r>
              <a:rPr lang="en-US" smtClean="0"/>
              <a:t>Tools and Techniques-Perform Quality Assurance</a:t>
            </a:r>
          </a:p>
        </p:txBody>
      </p:sp>
      <p:sp>
        <p:nvSpPr>
          <p:cNvPr id="219139" name="Rectangle 3"/>
          <p:cNvSpPr>
            <a:spLocks noGrp="1" noChangeArrowheads="1"/>
          </p:cNvSpPr>
          <p:nvPr>
            <p:ph type="body" idx="1"/>
          </p:nvPr>
        </p:nvSpPr>
        <p:spPr/>
        <p:txBody>
          <a:bodyPr/>
          <a:lstStyle/>
          <a:p>
            <a:r>
              <a:rPr lang="en-US" smtClean="0"/>
              <a:t>Quality Planning and Quality Tools &amp; Techniques</a:t>
            </a:r>
          </a:p>
          <a:p>
            <a:r>
              <a:rPr lang="en-GB" smtClean="0"/>
              <a:t>  Quality Audits</a:t>
            </a:r>
          </a:p>
          <a:p>
            <a:r>
              <a:rPr lang="en-GB" smtClean="0"/>
              <a:t>  Process Analysis</a:t>
            </a:r>
            <a:endParaRPr lang="en-US" smtClean="0"/>
          </a:p>
          <a:p>
            <a:endParaRPr lang="en-US" smtClean="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p:txBody>
          <a:bodyPr/>
          <a:lstStyle/>
          <a:p>
            <a:r>
              <a:rPr lang="en-US" smtClean="0"/>
              <a:t>Outputs-Perform Quality Assurance</a:t>
            </a:r>
          </a:p>
        </p:txBody>
      </p:sp>
      <p:sp>
        <p:nvSpPr>
          <p:cNvPr id="221187" name="Rectangle 3"/>
          <p:cNvSpPr>
            <a:spLocks noGrp="1" noChangeArrowheads="1"/>
          </p:cNvSpPr>
          <p:nvPr>
            <p:ph type="body" idx="1"/>
          </p:nvPr>
        </p:nvSpPr>
        <p:spPr/>
        <p:txBody>
          <a:bodyPr/>
          <a:lstStyle/>
          <a:p>
            <a:endParaRPr lang="en-US" smtClean="0"/>
          </a:p>
          <a:p>
            <a:r>
              <a:rPr lang="en-US" smtClean="0"/>
              <a:t> Organizational Process Assets update</a:t>
            </a:r>
          </a:p>
          <a:p>
            <a:r>
              <a:rPr lang="en-US" smtClean="0"/>
              <a:t> Change Requests</a:t>
            </a:r>
          </a:p>
          <a:p>
            <a:r>
              <a:rPr lang="en-GB" smtClean="0"/>
              <a:t> Project Management Plan</a:t>
            </a:r>
          </a:p>
          <a:p>
            <a:r>
              <a:rPr lang="en-GB" smtClean="0"/>
              <a:t> Project document update</a:t>
            </a:r>
            <a:endParaRPr lang="en-US" smtClean="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7332" name="Rectangle 4"/>
          <p:cNvSpPr>
            <a:spLocks noGrp="1" noChangeArrowheads="1"/>
          </p:cNvSpPr>
          <p:nvPr>
            <p:ph type="ctrTitle"/>
          </p:nvPr>
        </p:nvSpPr>
        <p:spPr/>
        <p:txBody>
          <a:bodyPr/>
          <a:lstStyle/>
          <a:p>
            <a:r>
              <a:rPr lang="en-US" sz="4000" b="1" dirty="0" smtClean="0"/>
              <a:t>DISTRIBUTE INFORMATION</a:t>
            </a:r>
          </a:p>
        </p:txBody>
      </p:sp>
      <p:sp>
        <p:nvSpPr>
          <p:cNvPr id="227333" name="Rectangle 5"/>
          <p:cNvSpPr>
            <a:spLocks noGrp="1" noChangeArrowheads="1"/>
          </p:cNvSpPr>
          <p:nvPr>
            <p:ph type="subTitle" idx="1"/>
          </p:nvPr>
        </p:nvSpPr>
        <p:spPr/>
        <p:txBody>
          <a:bodyPr/>
          <a:lstStyle/>
          <a:p>
            <a:r>
              <a:rPr lang="en-US" dirty="0" smtClean="0"/>
              <a:t>KNOWLEDGE AREA-COMMUNICATION MANAGEMENT</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smtClean="0"/>
              <a:t>DISTRIBUTE INFORMATION</a:t>
            </a:r>
          </a:p>
        </p:txBody>
      </p:sp>
      <p:sp>
        <p:nvSpPr>
          <p:cNvPr id="62467" name="Rectangle 3"/>
          <p:cNvSpPr>
            <a:spLocks noGrp="1" noChangeArrowheads="1"/>
          </p:cNvSpPr>
          <p:nvPr>
            <p:ph type="body" idx="1"/>
          </p:nvPr>
        </p:nvSpPr>
        <p:spPr/>
        <p:txBody>
          <a:bodyPr/>
          <a:lstStyle/>
          <a:p>
            <a:pPr algn="just"/>
            <a:r>
              <a:rPr lang="en-US" dirty="0" smtClean="0"/>
              <a:t>The process of making relevant information available to project stakeholders as planned. </a:t>
            </a:r>
          </a:p>
          <a:p>
            <a:pPr algn="just"/>
            <a:r>
              <a:rPr lang="en-US" dirty="0" smtClean="0"/>
              <a:t>It is performed throughout the entire project life cycle, and in all management processes. </a:t>
            </a:r>
          </a:p>
          <a:p>
            <a:pPr algn="just"/>
            <a:r>
              <a:rPr lang="en-US" dirty="0" smtClean="0"/>
              <a:t>This process involves making information available to project stakeholders in a timely manner. </a:t>
            </a:r>
          </a:p>
          <a:p>
            <a:pPr algn="just"/>
            <a:r>
              <a:rPr lang="en-US" dirty="0" smtClean="0"/>
              <a:t>Information distribution includes implementing the communications management plan, as well as responding to unexpected requests for information.</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0402" name="Rectangle 2"/>
          <p:cNvSpPr>
            <a:spLocks noGrp="1" noChangeArrowheads="1"/>
          </p:cNvSpPr>
          <p:nvPr>
            <p:ph type="title" idx="4294967295"/>
          </p:nvPr>
        </p:nvSpPr>
        <p:spPr>
          <a:xfrm>
            <a:off x="0" y="274638"/>
            <a:ext cx="8229600" cy="1143000"/>
          </a:xfrm>
        </p:spPr>
        <p:txBody>
          <a:bodyPr/>
          <a:lstStyle/>
          <a:p>
            <a:pPr eaLnBrk="1" hangingPunct="1"/>
            <a:r>
              <a:rPr lang="en-US" sz="2800" b="1" dirty="0" smtClean="0">
                <a:solidFill>
                  <a:schemeClr val="tx1"/>
                </a:solidFill>
              </a:rPr>
              <a:t>DISTRIBUTE INFORMATION</a:t>
            </a:r>
          </a:p>
        </p:txBody>
      </p:sp>
      <p:sp>
        <p:nvSpPr>
          <p:cNvPr id="230403" name="Rectangle 3"/>
          <p:cNvSpPr>
            <a:spLocks noGrp="1" noChangeArrowheads="1"/>
          </p:cNvSpPr>
          <p:nvPr>
            <p:ph type="body" idx="4294967295"/>
          </p:nvPr>
        </p:nvSpPr>
        <p:spPr>
          <a:xfrm>
            <a:off x="152400" y="1524000"/>
            <a:ext cx="8991600" cy="5334000"/>
          </a:xfrm>
        </p:spPr>
        <p:txBody>
          <a:bodyPr/>
          <a:lstStyle/>
          <a:p>
            <a:pPr algn="just" eaLnBrk="1" hangingPunct="1">
              <a:lnSpc>
                <a:spcPct val="80000"/>
              </a:lnSpc>
              <a:buFontTx/>
              <a:buNone/>
            </a:pPr>
            <a:r>
              <a:rPr lang="en-US" sz="2400" dirty="0" smtClean="0"/>
              <a:t>Effective information distribution includes a number of techniques including:</a:t>
            </a:r>
          </a:p>
          <a:p>
            <a:pPr algn="just" eaLnBrk="1" hangingPunct="1">
              <a:lnSpc>
                <a:spcPct val="80000"/>
              </a:lnSpc>
            </a:pPr>
            <a:r>
              <a:rPr lang="en-US" sz="2400" b="1" i="1" dirty="0" smtClean="0"/>
              <a:t>Sender-receiver models</a:t>
            </a:r>
            <a:r>
              <a:rPr lang="en-US" sz="2400" dirty="0" smtClean="0"/>
              <a:t>: feedback loops and barriers to communication;</a:t>
            </a:r>
          </a:p>
          <a:p>
            <a:pPr algn="just" eaLnBrk="1" hangingPunct="1">
              <a:lnSpc>
                <a:spcPct val="80000"/>
              </a:lnSpc>
            </a:pPr>
            <a:r>
              <a:rPr lang="en-US" sz="2400" b="1" i="1" dirty="0" smtClean="0"/>
              <a:t>Choice of media</a:t>
            </a:r>
            <a:r>
              <a:rPr lang="en-US" sz="2400" b="1" dirty="0" smtClean="0"/>
              <a:t>: </a:t>
            </a:r>
            <a:r>
              <a:rPr lang="en-US" sz="2400" dirty="0" smtClean="0"/>
              <a:t>communicate in writing or orally, when to write an informal memo versus a formal report</a:t>
            </a:r>
          </a:p>
          <a:p>
            <a:pPr algn="just" eaLnBrk="1" hangingPunct="1">
              <a:lnSpc>
                <a:spcPct val="80000"/>
              </a:lnSpc>
            </a:pPr>
            <a:r>
              <a:rPr lang="en-US" sz="2400" b="1" i="1" dirty="0" smtClean="0"/>
              <a:t>Writing style</a:t>
            </a:r>
            <a:r>
              <a:rPr lang="en-US" sz="2400" b="1" dirty="0" smtClean="0"/>
              <a:t>:</a:t>
            </a:r>
            <a:r>
              <a:rPr lang="en-US" sz="2400" dirty="0" smtClean="0"/>
              <a:t> active or passive voice, sentence structure</a:t>
            </a:r>
          </a:p>
          <a:p>
            <a:pPr algn="just" eaLnBrk="1" hangingPunct="1">
              <a:lnSpc>
                <a:spcPct val="80000"/>
              </a:lnSpc>
            </a:pPr>
            <a:r>
              <a:rPr lang="en-US" sz="2400" b="1" i="1" dirty="0" smtClean="0"/>
              <a:t>Meeting management techniques</a:t>
            </a:r>
            <a:r>
              <a:rPr lang="en-US" sz="2400" b="1" dirty="0" smtClean="0"/>
              <a:t>:</a:t>
            </a:r>
            <a:r>
              <a:rPr lang="en-US" sz="2400" dirty="0" smtClean="0"/>
              <a:t> preparing an agenda and dealing with conflict</a:t>
            </a:r>
          </a:p>
          <a:p>
            <a:pPr algn="just" eaLnBrk="1" hangingPunct="1">
              <a:lnSpc>
                <a:spcPct val="80000"/>
              </a:lnSpc>
            </a:pPr>
            <a:r>
              <a:rPr lang="en-US" sz="2400" b="1" i="1" dirty="0" smtClean="0"/>
              <a:t>Presentation Techniques</a:t>
            </a:r>
            <a:r>
              <a:rPr lang="en-US" sz="2400" dirty="0" smtClean="0"/>
              <a:t>: body language and design of visual aids</a:t>
            </a:r>
          </a:p>
          <a:p>
            <a:pPr algn="just" eaLnBrk="1" hangingPunct="1">
              <a:lnSpc>
                <a:spcPct val="80000"/>
              </a:lnSpc>
            </a:pPr>
            <a:r>
              <a:rPr lang="en-US" sz="2400" b="1" i="1" dirty="0" smtClean="0"/>
              <a:t>Facilitation Techniques</a:t>
            </a:r>
            <a:r>
              <a:rPr lang="en-US" sz="2400" dirty="0" smtClean="0"/>
              <a:t>: building consensus and overcoming conflicts</a:t>
            </a:r>
          </a:p>
          <a:p>
            <a:pPr algn="just" eaLnBrk="1" hangingPunct="1">
              <a:lnSpc>
                <a:spcPct val="80000"/>
              </a:lnSpc>
            </a:pPr>
            <a:endParaRPr lang="en-US" sz="2400" dirty="0"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685800"/>
            <a:ext cx="6477000" cy="6219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itle 2"/>
          <p:cNvSpPr>
            <a:spLocks noGrp="1"/>
          </p:cNvSpPr>
          <p:nvPr>
            <p:ph type="title"/>
          </p:nvPr>
        </p:nvSpPr>
        <p:spPr>
          <a:xfrm>
            <a:off x="533400" y="0"/>
            <a:ext cx="8305800" cy="685800"/>
          </a:xfrm>
        </p:spPr>
        <p:txBody>
          <a:bodyPr/>
          <a:lstStyle/>
          <a:p>
            <a:r>
              <a:rPr lang="en-US" dirty="0" smtClean="0"/>
              <a:t>Effective Media Choice </a:t>
            </a:r>
            <a:endParaRPr lang="en-US" dirty="0"/>
          </a:p>
        </p:txBody>
      </p:sp>
    </p:spTree>
    <p:extLst>
      <p:ext uri="{BB962C8B-B14F-4D97-AF65-F5344CB8AC3E}">
        <p14:creationId xmlns:p14="http://schemas.microsoft.com/office/powerpoint/2010/main" val="79043426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32450" name="Rectangle 2"/>
          <p:cNvSpPr>
            <a:spLocks noGrp="1" noChangeArrowheads="1"/>
          </p:cNvSpPr>
          <p:nvPr>
            <p:ph type="body" idx="1"/>
          </p:nvPr>
        </p:nvSpPr>
        <p:spPr/>
        <p:txBody>
          <a:bodyPr/>
          <a:lstStyle/>
          <a:p>
            <a:r>
              <a:rPr lang="en-GB" smtClean="0"/>
              <a:t>Feedback Loop</a:t>
            </a:r>
          </a:p>
        </p:txBody>
      </p:sp>
      <p:grpSp>
        <p:nvGrpSpPr>
          <p:cNvPr id="232451" name="Group 3"/>
          <p:cNvGrpSpPr>
            <a:grpSpLocks/>
          </p:cNvGrpSpPr>
          <p:nvPr/>
        </p:nvGrpSpPr>
        <p:grpSpPr bwMode="auto">
          <a:xfrm>
            <a:off x="1476375" y="2347913"/>
            <a:ext cx="6840538" cy="1081087"/>
            <a:chOff x="930" y="1479"/>
            <a:chExt cx="4309" cy="681"/>
          </a:xfrm>
        </p:grpSpPr>
        <p:sp>
          <p:nvSpPr>
            <p:cNvPr id="232452" name="Rectangle 4"/>
            <p:cNvSpPr>
              <a:spLocks noChangeArrowheads="1"/>
            </p:cNvSpPr>
            <p:nvPr/>
          </p:nvSpPr>
          <p:spPr bwMode="auto">
            <a:xfrm>
              <a:off x="930" y="1479"/>
              <a:ext cx="771" cy="680"/>
            </a:xfrm>
            <a:prstGeom prst="rect">
              <a:avLst/>
            </a:prstGeom>
            <a:solidFill>
              <a:schemeClr val="bg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2453" name="Rectangle 5"/>
            <p:cNvSpPr>
              <a:spLocks noChangeArrowheads="1"/>
            </p:cNvSpPr>
            <p:nvPr/>
          </p:nvSpPr>
          <p:spPr bwMode="auto">
            <a:xfrm>
              <a:off x="1928" y="1479"/>
              <a:ext cx="226" cy="681"/>
            </a:xfrm>
            <a:prstGeom prst="rect">
              <a:avLst/>
            </a:prstGeom>
            <a:solidFill>
              <a:schemeClr val="bg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2454" name="Rectangle 6"/>
            <p:cNvSpPr>
              <a:spLocks noChangeArrowheads="1"/>
            </p:cNvSpPr>
            <p:nvPr/>
          </p:nvSpPr>
          <p:spPr bwMode="auto">
            <a:xfrm>
              <a:off x="2381" y="1705"/>
              <a:ext cx="1315" cy="227"/>
            </a:xfrm>
            <a:prstGeom prst="rect">
              <a:avLst/>
            </a:prstGeom>
            <a:solidFill>
              <a:schemeClr val="bg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2455" name="Rectangle 7"/>
            <p:cNvSpPr>
              <a:spLocks noChangeArrowheads="1"/>
            </p:cNvSpPr>
            <p:nvPr/>
          </p:nvSpPr>
          <p:spPr bwMode="auto">
            <a:xfrm>
              <a:off x="3878" y="1479"/>
              <a:ext cx="226" cy="681"/>
            </a:xfrm>
            <a:prstGeom prst="rect">
              <a:avLst/>
            </a:prstGeom>
            <a:solidFill>
              <a:schemeClr val="bg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2456" name="Text Box 8"/>
            <p:cNvSpPr txBox="1">
              <a:spLocks noChangeArrowheads="1"/>
            </p:cNvSpPr>
            <p:nvPr/>
          </p:nvSpPr>
          <p:spPr bwMode="auto">
            <a:xfrm>
              <a:off x="2653" y="1697"/>
              <a:ext cx="77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a:latin typeface="Tahoma" panose="020B0604030504040204" pitchFamily="34" charset="0"/>
                </a:rPr>
                <a:t>message</a:t>
              </a:r>
            </a:p>
          </p:txBody>
        </p:sp>
        <p:sp>
          <p:nvSpPr>
            <p:cNvPr id="232457" name="Text Box 9"/>
            <p:cNvSpPr txBox="1">
              <a:spLocks noChangeArrowheads="1"/>
            </p:cNvSpPr>
            <p:nvPr/>
          </p:nvSpPr>
          <p:spPr bwMode="auto">
            <a:xfrm>
              <a:off x="1020" y="1705"/>
              <a:ext cx="77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a:latin typeface="Tahoma" panose="020B0604030504040204" pitchFamily="34" charset="0"/>
                </a:rPr>
                <a:t>sender</a:t>
              </a:r>
            </a:p>
          </p:txBody>
        </p:sp>
        <p:sp>
          <p:nvSpPr>
            <p:cNvPr id="232458" name="Rectangle 10"/>
            <p:cNvSpPr>
              <a:spLocks noChangeArrowheads="1"/>
            </p:cNvSpPr>
            <p:nvPr/>
          </p:nvSpPr>
          <p:spPr bwMode="auto">
            <a:xfrm>
              <a:off x="4332" y="1479"/>
              <a:ext cx="771" cy="680"/>
            </a:xfrm>
            <a:prstGeom prst="rect">
              <a:avLst/>
            </a:prstGeom>
            <a:solidFill>
              <a:schemeClr val="bg1"/>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32459" name="Text Box 11"/>
            <p:cNvSpPr txBox="1">
              <a:spLocks noChangeArrowheads="1"/>
            </p:cNvSpPr>
            <p:nvPr/>
          </p:nvSpPr>
          <p:spPr bwMode="auto">
            <a:xfrm>
              <a:off x="4377" y="1705"/>
              <a:ext cx="86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b="1">
                  <a:latin typeface="Tahoma" panose="020B0604030504040204" pitchFamily="34" charset="0"/>
                </a:rPr>
                <a:t>receiver</a:t>
              </a:r>
            </a:p>
          </p:txBody>
        </p:sp>
        <p:sp>
          <p:nvSpPr>
            <p:cNvPr id="232460" name="Line 12"/>
            <p:cNvSpPr>
              <a:spLocks noChangeShapeType="1"/>
            </p:cNvSpPr>
            <p:nvPr/>
          </p:nvSpPr>
          <p:spPr bwMode="auto">
            <a:xfrm>
              <a:off x="1701" y="1833"/>
              <a:ext cx="227" cy="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32461" name="Line 13"/>
            <p:cNvSpPr>
              <a:spLocks noChangeShapeType="1"/>
            </p:cNvSpPr>
            <p:nvPr/>
          </p:nvSpPr>
          <p:spPr bwMode="auto">
            <a:xfrm>
              <a:off x="2154" y="1833"/>
              <a:ext cx="227" cy="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32462" name="Line 14"/>
            <p:cNvSpPr>
              <a:spLocks noChangeShapeType="1"/>
            </p:cNvSpPr>
            <p:nvPr/>
          </p:nvSpPr>
          <p:spPr bwMode="auto">
            <a:xfrm>
              <a:off x="3697" y="1832"/>
              <a:ext cx="181" cy="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32463" name="Line 15"/>
            <p:cNvSpPr>
              <a:spLocks noChangeShapeType="1"/>
            </p:cNvSpPr>
            <p:nvPr/>
          </p:nvSpPr>
          <p:spPr bwMode="auto">
            <a:xfrm>
              <a:off x="4105" y="1832"/>
              <a:ext cx="227" cy="0"/>
            </a:xfrm>
            <a:prstGeom prst="line">
              <a:avLst/>
            </a:prstGeom>
            <a:noFill/>
            <a:ln w="2857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sp>
        <p:nvSpPr>
          <p:cNvPr id="232464" name="Line 16"/>
          <p:cNvSpPr>
            <a:spLocks noChangeShapeType="1"/>
          </p:cNvSpPr>
          <p:nvPr/>
        </p:nvSpPr>
        <p:spPr bwMode="auto">
          <a:xfrm>
            <a:off x="7451725" y="3429000"/>
            <a:ext cx="0" cy="1871663"/>
          </a:xfrm>
          <a:prstGeom prst="line">
            <a:avLst/>
          </a:prstGeom>
          <a:noFill/>
          <a:ln w="104775">
            <a:solidFill>
              <a:srgbClr val="FF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32465" name="Line 17"/>
          <p:cNvSpPr>
            <a:spLocks noChangeShapeType="1"/>
          </p:cNvSpPr>
          <p:nvPr/>
        </p:nvSpPr>
        <p:spPr bwMode="auto">
          <a:xfrm flipV="1">
            <a:off x="2051050" y="3429000"/>
            <a:ext cx="0" cy="1871663"/>
          </a:xfrm>
          <a:prstGeom prst="line">
            <a:avLst/>
          </a:prstGeom>
          <a:noFill/>
          <a:ln w="104775">
            <a:solidFill>
              <a:srgbClr val="FF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32466" name="Line 18"/>
          <p:cNvSpPr>
            <a:spLocks noChangeShapeType="1"/>
          </p:cNvSpPr>
          <p:nvPr/>
        </p:nvSpPr>
        <p:spPr bwMode="auto">
          <a:xfrm>
            <a:off x="2051050" y="5243513"/>
            <a:ext cx="5400675" cy="0"/>
          </a:xfrm>
          <a:prstGeom prst="line">
            <a:avLst/>
          </a:prstGeom>
          <a:noFill/>
          <a:ln w="104775">
            <a:solidFill>
              <a:srgbClr val="FF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32467" name="Line 19"/>
          <p:cNvSpPr>
            <a:spLocks noChangeShapeType="1"/>
          </p:cNvSpPr>
          <p:nvPr/>
        </p:nvSpPr>
        <p:spPr bwMode="auto">
          <a:xfrm flipH="1">
            <a:off x="4716463" y="5243513"/>
            <a:ext cx="1223962" cy="0"/>
          </a:xfrm>
          <a:prstGeom prst="line">
            <a:avLst/>
          </a:prstGeom>
          <a:noFill/>
          <a:ln w="104775">
            <a:solidFill>
              <a:srgbClr val="FF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sp>
        <p:nvSpPr>
          <p:cNvPr id="232468" name="Text Box 20"/>
          <p:cNvSpPr txBox="1">
            <a:spLocks noChangeArrowheads="1"/>
          </p:cNvSpPr>
          <p:nvPr/>
        </p:nvSpPr>
        <p:spPr bwMode="auto">
          <a:xfrm>
            <a:off x="2662238" y="3543300"/>
            <a:ext cx="11525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b="1">
                <a:latin typeface="Tahoma" panose="020B0604030504040204" pitchFamily="34" charset="0"/>
              </a:rPr>
              <a:t>encoder</a:t>
            </a:r>
          </a:p>
        </p:txBody>
      </p:sp>
      <p:sp>
        <p:nvSpPr>
          <p:cNvPr id="232469" name="Text Box 21"/>
          <p:cNvSpPr txBox="1">
            <a:spLocks noChangeArrowheads="1"/>
          </p:cNvSpPr>
          <p:nvPr/>
        </p:nvSpPr>
        <p:spPr bwMode="auto">
          <a:xfrm>
            <a:off x="5756275" y="3530600"/>
            <a:ext cx="11525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b="1">
                <a:latin typeface="Tahoma" panose="020B0604030504040204" pitchFamily="34" charset="0"/>
              </a:rPr>
              <a:t>decoder</a:t>
            </a:r>
          </a:p>
        </p:txBody>
      </p:sp>
      <p:sp>
        <p:nvSpPr>
          <p:cNvPr id="232470" name="Rectangle 22"/>
          <p:cNvSpPr>
            <a:spLocks noChangeArrowheads="1"/>
          </p:cNvSpPr>
          <p:nvPr/>
        </p:nvSpPr>
        <p:spPr bwMode="auto">
          <a:xfrm>
            <a:off x="1416050" y="501650"/>
            <a:ext cx="6843713" cy="72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har char="•"/>
              <a:defRPr sz="3200">
                <a:solidFill>
                  <a:schemeClr val="tx1"/>
                </a:solidFill>
                <a:latin typeface="Arial" panose="020B0604020202020204" pitchFamily="34" charset="0"/>
              </a:defRPr>
            </a:lvl1pPr>
            <a:lvl2pPr marL="742950" indent="-285750" eaLnBrk="0" hangingPunct="0">
              <a:spcBef>
                <a:spcPct val="20000"/>
              </a:spcBef>
              <a:buChar char="–"/>
              <a:defRPr sz="2800">
                <a:solidFill>
                  <a:schemeClr val="tx1"/>
                </a:solidFill>
                <a:latin typeface="Arial" panose="020B0604020202020204" pitchFamily="34" charset="0"/>
              </a:defRPr>
            </a:lvl2pPr>
            <a:lvl3pPr marL="1143000" indent="-228600" eaLnBrk="0" hangingPunct="0">
              <a:spcBef>
                <a:spcPct val="20000"/>
              </a:spcBef>
              <a:buChar char="•"/>
              <a:defRPr sz="2400">
                <a:solidFill>
                  <a:schemeClr val="tx1"/>
                </a:solidFill>
                <a:latin typeface="Arial" panose="020B0604020202020204" pitchFamily="34" charset="0"/>
              </a:defRPr>
            </a:lvl3pPr>
            <a:lvl4pPr marL="1600200" indent="-228600" eaLnBrk="0" hangingPunct="0">
              <a:spcBef>
                <a:spcPct val="20000"/>
              </a:spcBef>
              <a:buChar char="–"/>
              <a:defRPr sz="2000">
                <a:solidFill>
                  <a:schemeClr val="tx1"/>
                </a:solidFill>
                <a:latin typeface="Arial" panose="020B0604020202020204" pitchFamily="34" charset="0"/>
              </a:defRPr>
            </a:lvl4pPr>
            <a:lvl5pPr marL="2057400" indent="-228600" eaLnBrk="0" hangingPunct="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FontTx/>
              <a:buNone/>
            </a:pPr>
            <a:r>
              <a:rPr lang="en-GB" sz="4000" b="1" dirty="0">
                <a:solidFill>
                  <a:srgbClr val="3333FF"/>
                </a:solidFill>
                <a:latin typeface="Tahoma" panose="020B0604030504040204" pitchFamily="34" charset="0"/>
              </a:rPr>
              <a:t>Communications Model</a:t>
            </a:r>
          </a:p>
        </p:txBody>
      </p:sp>
    </p:spTree>
  </p:cSld>
  <p:clrMapOvr>
    <a:masterClrMapping/>
  </p:clrMapOvr>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5170" name="Text Box 2"/>
          <p:cNvSpPr txBox="1">
            <a:spLocks noChangeArrowheads="1"/>
          </p:cNvSpPr>
          <p:nvPr/>
        </p:nvSpPr>
        <p:spPr bwMode="auto">
          <a:xfrm>
            <a:off x="4754563" y="3449638"/>
            <a:ext cx="2255837" cy="1281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200" b="1" u="sng">
                <a:latin typeface="Tahoma" panose="020B0604030504040204" pitchFamily="34" charset="0"/>
              </a:rPr>
              <a:t>Transformation</a:t>
            </a:r>
          </a:p>
          <a:p>
            <a:pPr eaLnBrk="1" hangingPunct="1">
              <a:spcBef>
                <a:spcPct val="50000"/>
              </a:spcBef>
              <a:buFontTx/>
              <a:buChar char="•"/>
            </a:pPr>
            <a:r>
              <a:rPr lang="en-US" sz="1200">
                <a:latin typeface="Tahoma" panose="020B0604030504040204" pitchFamily="34" charset="0"/>
              </a:rPr>
              <a:t>  Communication Methods</a:t>
            </a:r>
          </a:p>
          <a:p>
            <a:pPr eaLnBrk="1" hangingPunct="1">
              <a:spcBef>
                <a:spcPct val="50000"/>
              </a:spcBef>
              <a:buFontTx/>
              <a:buChar char="•"/>
            </a:pPr>
            <a:r>
              <a:rPr lang="en-US" sz="1200">
                <a:latin typeface="Tahoma" panose="020B0604030504040204" pitchFamily="34" charset="0"/>
              </a:rPr>
              <a:t>  Information Distribution Tools</a:t>
            </a:r>
          </a:p>
          <a:p>
            <a:pPr eaLnBrk="1" hangingPunct="1">
              <a:spcBef>
                <a:spcPct val="50000"/>
              </a:spcBef>
            </a:pPr>
            <a:r>
              <a:rPr lang="en-US" sz="1200">
                <a:latin typeface="Tahoma" panose="020B0604030504040204" pitchFamily="34" charset="0"/>
              </a:rPr>
              <a:t>  </a:t>
            </a:r>
            <a:endParaRPr lang="en-US" sz="1200">
              <a:solidFill>
                <a:srgbClr val="0000FF"/>
              </a:solidFill>
              <a:latin typeface="Tahoma" panose="020B0604030504040204" pitchFamily="34" charset="0"/>
            </a:endParaRPr>
          </a:p>
        </p:txBody>
      </p:sp>
      <p:sp>
        <p:nvSpPr>
          <p:cNvPr id="135171" name="Text Box 3"/>
          <p:cNvSpPr txBox="1">
            <a:spLocks noChangeArrowheads="1"/>
          </p:cNvSpPr>
          <p:nvPr/>
        </p:nvSpPr>
        <p:spPr bwMode="auto">
          <a:xfrm>
            <a:off x="7281863" y="3454400"/>
            <a:ext cx="1697037" cy="1189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200" b="1" u="sng">
                <a:latin typeface="Tahoma" panose="020B0604030504040204" pitchFamily="34" charset="0"/>
              </a:rPr>
              <a:t>Outputs</a:t>
            </a:r>
          </a:p>
          <a:p>
            <a:pPr eaLnBrk="1" hangingPunct="1">
              <a:spcBef>
                <a:spcPct val="50000"/>
              </a:spcBef>
              <a:buFontTx/>
              <a:buChar char="•"/>
            </a:pPr>
            <a:r>
              <a:rPr lang="en-US" sz="1200" b="1">
                <a:latin typeface="Tahoma" panose="020B0604030504040204" pitchFamily="34" charset="0"/>
              </a:rPr>
              <a:t> Organizational Process Assets Update</a:t>
            </a:r>
            <a:endParaRPr lang="en-US" sz="1200" b="1">
              <a:solidFill>
                <a:schemeClr val="accent2"/>
              </a:solidFill>
              <a:latin typeface="Tahoma" panose="020B0604030504040204" pitchFamily="34" charset="0"/>
            </a:endParaRPr>
          </a:p>
          <a:p>
            <a:pPr eaLnBrk="1" hangingPunct="1">
              <a:spcBef>
                <a:spcPct val="50000"/>
              </a:spcBef>
            </a:pPr>
            <a:endParaRPr lang="en-US" sz="1200">
              <a:latin typeface="Tahoma" panose="020B0604030504040204" pitchFamily="34" charset="0"/>
            </a:endParaRPr>
          </a:p>
        </p:txBody>
      </p:sp>
      <p:sp>
        <p:nvSpPr>
          <p:cNvPr id="135172" name="Text Box 4"/>
          <p:cNvSpPr txBox="1">
            <a:spLocks noChangeArrowheads="1"/>
          </p:cNvSpPr>
          <p:nvPr/>
        </p:nvSpPr>
        <p:spPr bwMode="auto">
          <a:xfrm>
            <a:off x="1524000" y="3657600"/>
            <a:ext cx="3022600" cy="109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200" b="1" u="sng">
                <a:latin typeface="Tahoma" panose="020B0604030504040204" pitchFamily="34" charset="0"/>
              </a:rPr>
              <a:t>Inputs</a:t>
            </a:r>
          </a:p>
          <a:p>
            <a:pPr eaLnBrk="1" hangingPunct="1">
              <a:spcBef>
                <a:spcPct val="50000"/>
              </a:spcBef>
              <a:buFontTx/>
              <a:buChar char="•"/>
            </a:pPr>
            <a:r>
              <a:rPr lang="en-US" sz="1200">
                <a:latin typeface="Tahoma" panose="020B0604030504040204" pitchFamily="34" charset="0"/>
              </a:rPr>
              <a:t>  Communication Management Plan</a:t>
            </a:r>
          </a:p>
          <a:p>
            <a:pPr eaLnBrk="1" hangingPunct="1">
              <a:spcBef>
                <a:spcPct val="50000"/>
              </a:spcBef>
              <a:buFontTx/>
              <a:buChar char="•"/>
            </a:pPr>
            <a:r>
              <a:rPr lang="en-US" sz="1200">
                <a:latin typeface="Tahoma" panose="020B0604030504040204" pitchFamily="34" charset="0"/>
              </a:rPr>
              <a:t>Performance Reports</a:t>
            </a:r>
          </a:p>
          <a:p>
            <a:pPr eaLnBrk="1" hangingPunct="1">
              <a:spcBef>
                <a:spcPct val="50000"/>
              </a:spcBef>
              <a:buFontTx/>
              <a:buChar char="•"/>
            </a:pPr>
            <a:r>
              <a:rPr lang="en-US" sz="1200">
                <a:latin typeface="Tahoma" panose="020B0604030504040204" pitchFamily="34" charset="0"/>
              </a:rPr>
              <a:t>Organizational Process Assets</a:t>
            </a:r>
          </a:p>
        </p:txBody>
      </p:sp>
      <p:sp>
        <p:nvSpPr>
          <p:cNvPr id="63493" name="Text Box 5"/>
          <p:cNvSpPr txBox="1">
            <a:spLocks noChangeArrowheads="1"/>
          </p:cNvSpPr>
          <p:nvPr/>
        </p:nvSpPr>
        <p:spPr bwMode="auto">
          <a:xfrm>
            <a:off x="1081088" y="1725613"/>
            <a:ext cx="16430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1200" b="1">
                <a:latin typeface="Tahoma" panose="020B0604030504040204" pitchFamily="34" charset="0"/>
              </a:rPr>
              <a:t>Communications Planning</a:t>
            </a:r>
          </a:p>
        </p:txBody>
      </p:sp>
      <p:sp>
        <p:nvSpPr>
          <p:cNvPr id="63494" name="Rectangle 6"/>
          <p:cNvSpPr>
            <a:spLocks noChangeArrowheads="1"/>
          </p:cNvSpPr>
          <p:nvPr/>
        </p:nvSpPr>
        <p:spPr bwMode="auto">
          <a:xfrm>
            <a:off x="3763963" y="1590675"/>
            <a:ext cx="2560637" cy="685800"/>
          </a:xfrm>
          <a:prstGeom prst="rect">
            <a:avLst/>
          </a:prstGeom>
          <a:solidFill>
            <a:srgbClr val="FFFF00"/>
          </a:solidFill>
          <a:ln w="9525">
            <a:solidFill>
              <a:srgbClr val="66CCFF"/>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p>
        </p:txBody>
      </p:sp>
      <p:sp>
        <p:nvSpPr>
          <p:cNvPr id="63495" name="Line 7"/>
          <p:cNvSpPr>
            <a:spLocks noChangeShapeType="1"/>
          </p:cNvSpPr>
          <p:nvPr/>
        </p:nvSpPr>
        <p:spPr bwMode="auto">
          <a:xfrm>
            <a:off x="2627313" y="1951038"/>
            <a:ext cx="1116012" cy="11112"/>
          </a:xfrm>
          <a:prstGeom prst="line">
            <a:avLst/>
          </a:prstGeom>
          <a:noFill/>
          <a:ln w="193675">
            <a:solidFill>
              <a:srgbClr val="FF0000"/>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496" name="Line 8"/>
          <p:cNvSpPr>
            <a:spLocks noChangeShapeType="1"/>
          </p:cNvSpPr>
          <p:nvPr/>
        </p:nvSpPr>
        <p:spPr bwMode="auto">
          <a:xfrm>
            <a:off x="6332538" y="1951038"/>
            <a:ext cx="1103312" cy="11112"/>
          </a:xfrm>
          <a:prstGeom prst="line">
            <a:avLst/>
          </a:prstGeom>
          <a:noFill/>
          <a:ln w="193675">
            <a:solidFill>
              <a:srgbClr val="33CC33"/>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497" name="Rectangle 9"/>
          <p:cNvSpPr>
            <a:spLocks noChangeArrowheads="1"/>
          </p:cNvSpPr>
          <p:nvPr/>
        </p:nvSpPr>
        <p:spPr bwMode="auto">
          <a:xfrm>
            <a:off x="3962400" y="1671638"/>
            <a:ext cx="21637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b="1" dirty="0" smtClean="0">
                <a:latin typeface="Tahoma" panose="020B0604030504040204" pitchFamily="34" charset="0"/>
              </a:rPr>
              <a:t>XYZ Project</a:t>
            </a:r>
            <a:endParaRPr lang="en-US" sz="2400" b="1" dirty="0">
              <a:latin typeface="Tahoma" panose="020B0604030504040204" pitchFamily="34" charset="0"/>
            </a:endParaRPr>
          </a:p>
        </p:txBody>
      </p:sp>
      <p:sp>
        <p:nvSpPr>
          <p:cNvPr id="63498" name="Line 10"/>
          <p:cNvSpPr>
            <a:spLocks noChangeShapeType="1"/>
          </p:cNvSpPr>
          <p:nvPr/>
        </p:nvSpPr>
        <p:spPr bwMode="auto">
          <a:xfrm>
            <a:off x="2640013" y="1446213"/>
            <a:ext cx="0" cy="1728787"/>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3499" name="Line 11"/>
          <p:cNvSpPr>
            <a:spLocks noChangeShapeType="1"/>
          </p:cNvSpPr>
          <p:nvPr/>
        </p:nvSpPr>
        <p:spPr bwMode="auto">
          <a:xfrm>
            <a:off x="7435850" y="1446213"/>
            <a:ext cx="0" cy="1728787"/>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63500" name="Text Box 12"/>
          <p:cNvSpPr txBox="1">
            <a:spLocks noChangeArrowheads="1"/>
          </p:cNvSpPr>
          <p:nvPr/>
        </p:nvSpPr>
        <p:spPr bwMode="auto">
          <a:xfrm>
            <a:off x="7448550" y="1738313"/>
            <a:ext cx="14192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spcBef>
                <a:spcPct val="50000"/>
              </a:spcBef>
            </a:pPr>
            <a:r>
              <a:rPr lang="en-US" sz="1200" b="1">
                <a:latin typeface="Tahoma" panose="020B0604030504040204" pitchFamily="34" charset="0"/>
              </a:rPr>
              <a:t>Performance Reporting</a:t>
            </a:r>
          </a:p>
        </p:txBody>
      </p:sp>
      <p:sp>
        <p:nvSpPr>
          <p:cNvPr id="63502" name="Rectangle 14"/>
          <p:cNvSpPr>
            <a:spLocks noChangeArrowheads="1"/>
          </p:cNvSpPr>
          <p:nvPr/>
        </p:nvSpPr>
        <p:spPr bwMode="auto">
          <a:xfrm>
            <a:off x="1701800" y="339725"/>
            <a:ext cx="7239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20000"/>
              </a:spcBef>
              <a:buClr>
                <a:srgbClr val="0066FF"/>
              </a:buClr>
            </a:pPr>
            <a:r>
              <a:rPr lang="en-US" sz="3600" b="1">
                <a:solidFill>
                  <a:srgbClr val="0000FF"/>
                </a:solidFill>
                <a:latin typeface="Tahoma" panose="020B0604030504040204" pitchFamily="34" charset="0"/>
              </a:rPr>
              <a:t>Information Distribution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517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517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51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0" grpId="0"/>
      <p:bldP spid="135171" grpId="0"/>
      <p:bldP spid="135172" grpId="0"/>
    </p:bld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p:txBody>
          <a:bodyPr/>
          <a:lstStyle/>
          <a:p>
            <a:r>
              <a:rPr lang="en-US" smtClean="0"/>
              <a:t>Inputs- Information Distribution</a:t>
            </a:r>
          </a:p>
        </p:txBody>
      </p:sp>
      <p:sp>
        <p:nvSpPr>
          <p:cNvPr id="256003" name="Rectangle 3"/>
          <p:cNvSpPr>
            <a:spLocks noGrp="1" noChangeArrowheads="1"/>
          </p:cNvSpPr>
          <p:nvPr>
            <p:ph type="body" idx="1"/>
          </p:nvPr>
        </p:nvSpPr>
        <p:spPr/>
        <p:txBody>
          <a:bodyPr/>
          <a:lstStyle/>
          <a:p>
            <a:endParaRPr lang="en-US" smtClean="0"/>
          </a:p>
          <a:p>
            <a:r>
              <a:rPr lang="en-US" smtClean="0"/>
              <a:t>Communication Management Plan</a:t>
            </a:r>
          </a:p>
          <a:p>
            <a:r>
              <a:rPr lang="en-US" smtClean="0"/>
              <a:t>Performance Reports</a:t>
            </a:r>
          </a:p>
          <a:p>
            <a:r>
              <a:rPr lang="en-US" smtClean="0"/>
              <a:t>Organizational Process Assets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lstStyle/>
          <a:p>
            <a:r>
              <a:rPr lang="en-US" smtClean="0"/>
              <a:t>Tools and Techniques- Information Distribution</a:t>
            </a:r>
          </a:p>
        </p:txBody>
      </p:sp>
      <p:sp>
        <p:nvSpPr>
          <p:cNvPr id="258051" name="Rectangle 3"/>
          <p:cNvSpPr>
            <a:spLocks noGrp="1" noChangeArrowheads="1"/>
          </p:cNvSpPr>
          <p:nvPr>
            <p:ph type="body" idx="1"/>
          </p:nvPr>
        </p:nvSpPr>
        <p:spPr/>
        <p:txBody>
          <a:bodyPr/>
          <a:lstStyle/>
          <a:p>
            <a:endParaRPr lang="en-US" smtClean="0"/>
          </a:p>
          <a:p>
            <a:r>
              <a:rPr lang="en-US" smtClean="0"/>
              <a:t>  Communication Methods</a:t>
            </a:r>
          </a:p>
          <a:p>
            <a:r>
              <a:rPr lang="en-US" smtClean="0"/>
              <a:t>  Information Distribution Tools</a:t>
            </a:r>
          </a:p>
          <a:p>
            <a:r>
              <a:rPr lang="en-US" smtClean="0"/>
              <a:t>  Organizational Process Assets update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p:txBody>
          <a:bodyPr/>
          <a:lstStyle/>
          <a:p>
            <a:r>
              <a:rPr lang="en-US" smtClean="0"/>
              <a:t>Outputs- Information Distribution</a:t>
            </a:r>
          </a:p>
        </p:txBody>
      </p:sp>
      <p:sp>
        <p:nvSpPr>
          <p:cNvPr id="260099" name="Rectangle 3"/>
          <p:cNvSpPr>
            <a:spLocks noGrp="1" noChangeArrowheads="1"/>
          </p:cNvSpPr>
          <p:nvPr>
            <p:ph type="body" idx="1"/>
          </p:nvPr>
        </p:nvSpPr>
        <p:spPr/>
        <p:txBody>
          <a:bodyPr/>
          <a:lstStyle/>
          <a:p>
            <a:r>
              <a:rPr lang="en-US" smtClean="0"/>
              <a:t>Organizational Process Assets Update</a:t>
            </a:r>
          </a:p>
          <a:p>
            <a:endParaRPr lang="en-US" smtClean="0"/>
          </a:p>
          <a:p>
            <a:endParaRPr lang="en-US" smtClean="0"/>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2148" name="Rectangle 4"/>
          <p:cNvSpPr>
            <a:spLocks noGrp="1" noChangeArrowheads="1"/>
          </p:cNvSpPr>
          <p:nvPr>
            <p:ph type="ctrTitle"/>
          </p:nvPr>
        </p:nvSpPr>
        <p:spPr/>
        <p:txBody>
          <a:bodyPr/>
          <a:lstStyle/>
          <a:p>
            <a:r>
              <a:rPr lang="en-US" sz="4000" b="1" dirty="0" smtClean="0"/>
              <a:t>MANAGE STAKEHOLDER EXPECTATION</a:t>
            </a:r>
          </a:p>
        </p:txBody>
      </p:sp>
      <p:sp>
        <p:nvSpPr>
          <p:cNvPr id="262149" name="Rectangle 5"/>
          <p:cNvSpPr>
            <a:spLocks noGrp="1" noChangeArrowheads="1"/>
          </p:cNvSpPr>
          <p:nvPr>
            <p:ph type="subTitle" idx="1"/>
          </p:nvPr>
        </p:nvSpPr>
        <p:spPr/>
        <p:txBody>
          <a:bodyPr/>
          <a:lstStyle/>
          <a:p>
            <a:r>
              <a:rPr lang="en-US" smtClean="0"/>
              <a:t>KNOWLEDGE AREA-COMMUNICATION MANAGEMENT</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p:txBody>
          <a:bodyPr/>
          <a:lstStyle/>
          <a:p>
            <a:r>
              <a:rPr lang="en-US" smtClean="0"/>
              <a:t>MANAGE STAKEHOLDER EXPECTATION</a:t>
            </a:r>
          </a:p>
        </p:txBody>
      </p:sp>
      <p:sp>
        <p:nvSpPr>
          <p:cNvPr id="265219" name="Rectangle 3"/>
          <p:cNvSpPr>
            <a:spLocks noGrp="1" noChangeArrowheads="1"/>
          </p:cNvSpPr>
          <p:nvPr>
            <p:ph type="body" idx="1"/>
          </p:nvPr>
        </p:nvSpPr>
        <p:spPr/>
        <p:txBody>
          <a:bodyPr/>
          <a:lstStyle/>
          <a:p>
            <a:pPr algn="just"/>
            <a:r>
              <a:rPr lang="en-US" dirty="0" smtClean="0"/>
              <a:t>Manage Stakeholder Expectations is the process of communicating and working with stakeholders to meet their needs and addressing issues as they occur. Managing Stakeholder Expectations involves communications activities directed toward project stakeholders to influence their expectations, address concerns, and resolve issues, such as: </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3410" name="Rectangle 2"/>
          <p:cNvSpPr>
            <a:spLocks noGrp="1" noChangeArrowheads="1"/>
          </p:cNvSpPr>
          <p:nvPr>
            <p:ph type="title"/>
          </p:nvPr>
        </p:nvSpPr>
        <p:spPr/>
        <p:txBody>
          <a:bodyPr/>
          <a:lstStyle/>
          <a:p>
            <a:r>
              <a:rPr lang="en-US" smtClean="0"/>
              <a:t>MANAGE STAKEHOLDER EXPECTATION</a:t>
            </a:r>
          </a:p>
        </p:txBody>
      </p:sp>
      <p:sp>
        <p:nvSpPr>
          <p:cNvPr id="273411" name="Rectangle 3"/>
          <p:cNvSpPr>
            <a:spLocks noGrp="1" noChangeArrowheads="1"/>
          </p:cNvSpPr>
          <p:nvPr>
            <p:ph type="body" idx="1"/>
          </p:nvPr>
        </p:nvSpPr>
        <p:spPr/>
        <p:txBody>
          <a:bodyPr/>
          <a:lstStyle/>
          <a:p>
            <a:pPr algn="just"/>
            <a:r>
              <a:rPr lang="en-US" smtClean="0"/>
              <a:t>Actively managing the expectations of stakeholders</a:t>
            </a:r>
          </a:p>
          <a:p>
            <a:pPr algn="just"/>
            <a:r>
              <a:rPr lang="en-US" smtClean="0"/>
              <a:t>Addressing concerns</a:t>
            </a:r>
          </a:p>
          <a:p>
            <a:pPr algn="just"/>
            <a:r>
              <a:rPr lang="en-US" smtClean="0"/>
              <a:t>Clarifying and resolving issues that have been identified</a:t>
            </a:r>
          </a:p>
          <a:p>
            <a:pPr algn="just"/>
            <a:endParaRPr lang="en-US" smtClean="0"/>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35170" name="Text Box 2"/>
          <p:cNvSpPr txBox="1">
            <a:spLocks noChangeArrowheads="1"/>
          </p:cNvSpPr>
          <p:nvPr/>
        </p:nvSpPr>
        <p:spPr bwMode="auto">
          <a:xfrm>
            <a:off x="3657600" y="3733800"/>
            <a:ext cx="2255838" cy="1831975"/>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400" b="1" u="sng">
                <a:latin typeface="Tahoma" panose="020B0604030504040204" pitchFamily="34" charset="0"/>
              </a:rPr>
              <a:t>Tools and Techniques</a:t>
            </a:r>
          </a:p>
          <a:p>
            <a:pPr eaLnBrk="1" hangingPunct="1">
              <a:spcBef>
                <a:spcPct val="50000"/>
              </a:spcBef>
              <a:buFontTx/>
              <a:buChar char="•"/>
            </a:pPr>
            <a:r>
              <a:rPr lang="en-US" sz="1400">
                <a:latin typeface="Tahoma" panose="020B0604030504040204" pitchFamily="34" charset="0"/>
              </a:rPr>
              <a:t>  Communication Methods</a:t>
            </a:r>
          </a:p>
          <a:p>
            <a:pPr eaLnBrk="1" hangingPunct="1">
              <a:spcBef>
                <a:spcPct val="50000"/>
              </a:spcBef>
              <a:buFontTx/>
              <a:buChar char="•"/>
            </a:pPr>
            <a:r>
              <a:rPr lang="en-US" sz="1400">
                <a:latin typeface="Tahoma" panose="020B0604030504040204" pitchFamily="34" charset="0"/>
              </a:rPr>
              <a:t> Interpersonal Skills</a:t>
            </a:r>
          </a:p>
          <a:p>
            <a:pPr eaLnBrk="1" hangingPunct="1">
              <a:spcBef>
                <a:spcPct val="50000"/>
              </a:spcBef>
              <a:buFontTx/>
              <a:buChar char="•"/>
            </a:pPr>
            <a:r>
              <a:rPr lang="en-US" sz="1400">
                <a:latin typeface="Tahoma" panose="020B0604030504040204" pitchFamily="34" charset="0"/>
              </a:rPr>
              <a:t> Management Skills</a:t>
            </a:r>
          </a:p>
          <a:p>
            <a:pPr eaLnBrk="1" hangingPunct="1">
              <a:spcBef>
                <a:spcPct val="50000"/>
              </a:spcBef>
              <a:buFontTx/>
              <a:buChar char="•"/>
            </a:pPr>
            <a:r>
              <a:rPr lang="en-US" sz="1400">
                <a:latin typeface="Tahoma" panose="020B0604030504040204" pitchFamily="34" charset="0"/>
              </a:rPr>
              <a:t>  </a:t>
            </a:r>
            <a:endParaRPr lang="en-US" sz="1400">
              <a:solidFill>
                <a:srgbClr val="0000FF"/>
              </a:solidFill>
              <a:latin typeface="Tahoma" panose="020B0604030504040204" pitchFamily="34" charset="0"/>
            </a:endParaRPr>
          </a:p>
        </p:txBody>
      </p:sp>
      <p:sp>
        <p:nvSpPr>
          <p:cNvPr id="135171" name="Text Box 3"/>
          <p:cNvSpPr txBox="1">
            <a:spLocks noChangeArrowheads="1"/>
          </p:cNvSpPr>
          <p:nvPr/>
        </p:nvSpPr>
        <p:spPr bwMode="auto">
          <a:xfrm>
            <a:off x="6172200" y="3454400"/>
            <a:ext cx="2806700" cy="2363788"/>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400" b="1" u="sng">
                <a:latin typeface="Tahoma" panose="020B0604030504040204" pitchFamily="34" charset="0"/>
              </a:rPr>
              <a:t>Outputs</a:t>
            </a:r>
          </a:p>
          <a:p>
            <a:pPr eaLnBrk="1" hangingPunct="1">
              <a:spcBef>
                <a:spcPct val="50000"/>
              </a:spcBef>
              <a:buFontTx/>
              <a:buChar char="•"/>
            </a:pPr>
            <a:r>
              <a:rPr lang="en-US" sz="1400" b="1">
                <a:latin typeface="Tahoma" panose="020B0604030504040204" pitchFamily="34" charset="0"/>
              </a:rPr>
              <a:t> Organizational Process Assets Update</a:t>
            </a:r>
          </a:p>
          <a:p>
            <a:pPr eaLnBrk="1" hangingPunct="1">
              <a:spcBef>
                <a:spcPct val="50000"/>
              </a:spcBef>
              <a:buFontTx/>
              <a:buChar char="•"/>
            </a:pPr>
            <a:r>
              <a:rPr lang="en-US" sz="1400" b="1">
                <a:latin typeface="Tahoma" panose="020B0604030504040204" pitchFamily="34" charset="0"/>
              </a:rPr>
              <a:t>Change Requests</a:t>
            </a:r>
          </a:p>
          <a:p>
            <a:pPr eaLnBrk="1" hangingPunct="1">
              <a:spcBef>
                <a:spcPct val="50000"/>
              </a:spcBef>
              <a:buFontTx/>
              <a:buChar char="•"/>
            </a:pPr>
            <a:r>
              <a:rPr lang="en-US" sz="1400" b="1">
                <a:latin typeface="Tahoma" panose="020B0604030504040204" pitchFamily="34" charset="0"/>
              </a:rPr>
              <a:t>Project Management Plan update</a:t>
            </a:r>
          </a:p>
          <a:p>
            <a:pPr eaLnBrk="1" hangingPunct="1">
              <a:spcBef>
                <a:spcPct val="50000"/>
              </a:spcBef>
              <a:buFontTx/>
              <a:buChar char="•"/>
            </a:pPr>
            <a:r>
              <a:rPr lang="en-US" sz="1400" b="1">
                <a:latin typeface="Tahoma" panose="020B0604030504040204" pitchFamily="34" charset="0"/>
              </a:rPr>
              <a:t>Project document updates</a:t>
            </a:r>
            <a:endParaRPr lang="en-US" sz="1400" b="1">
              <a:solidFill>
                <a:schemeClr val="accent2"/>
              </a:solidFill>
              <a:latin typeface="Tahoma" panose="020B0604030504040204" pitchFamily="34" charset="0"/>
            </a:endParaRPr>
          </a:p>
          <a:p>
            <a:pPr eaLnBrk="1" hangingPunct="1">
              <a:spcBef>
                <a:spcPct val="50000"/>
              </a:spcBef>
            </a:pPr>
            <a:endParaRPr lang="en-US" sz="1400">
              <a:latin typeface="Tahoma" panose="020B0604030504040204" pitchFamily="34" charset="0"/>
            </a:endParaRPr>
          </a:p>
        </p:txBody>
      </p:sp>
      <p:sp>
        <p:nvSpPr>
          <p:cNvPr id="135172" name="Text Box 4"/>
          <p:cNvSpPr txBox="1">
            <a:spLocks noChangeArrowheads="1"/>
          </p:cNvSpPr>
          <p:nvPr/>
        </p:nvSpPr>
        <p:spPr bwMode="auto">
          <a:xfrm>
            <a:off x="0" y="3581400"/>
            <a:ext cx="3403600" cy="2227263"/>
          </a:xfrm>
          <a:prstGeom prst="rect">
            <a:avLst/>
          </a:prstGeom>
          <a:noFill/>
          <a:ln w="38100" cmpd="dbl">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spcBef>
                <a:spcPct val="50000"/>
              </a:spcBef>
            </a:pPr>
            <a:r>
              <a:rPr lang="en-US" sz="1200" b="1" u="sng">
                <a:latin typeface="Tahoma" panose="020B0604030504040204" pitchFamily="34" charset="0"/>
              </a:rPr>
              <a:t>Inputs</a:t>
            </a:r>
          </a:p>
          <a:p>
            <a:pPr eaLnBrk="1" hangingPunct="1">
              <a:spcBef>
                <a:spcPct val="50000"/>
              </a:spcBef>
              <a:buFontTx/>
              <a:buChar char="•"/>
            </a:pPr>
            <a:r>
              <a:rPr lang="en-US" sz="1200">
                <a:latin typeface="Tahoma" panose="020B0604030504040204" pitchFamily="34" charset="0"/>
              </a:rPr>
              <a:t> </a:t>
            </a:r>
            <a:r>
              <a:rPr lang="en-US" sz="1400">
                <a:latin typeface="Tahoma" panose="020B0604030504040204" pitchFamily="34" charset="0"/>
              </a:rPr>
              <a:t>Stakeholder register</a:t>
            </a:r>
          </a:p>
          <a:p>
            <a:pPr eaLnBrk="1" hangingPunct="1">
              <a:spcBef>
                <a:spcPct val="50000"/>
              </a:spcBef>
              <a:buFontTx/>
              <a:buChar char="•"/>
            </a:pPr>
            <a:r>
              <a:rPr lang="en-US" sz="1400">
                <a:latin typeface="Tahoma" panose="020B0604030504040204" pitchFamily="34" charset="0"/>
              </a:rPr>
              <a:t>Stakeholder management strategy</a:t>
            </a:r>
          </a:p>
          <a:p>
            <a:pPr eaLnBrk="1" hangingPunct="1">
              <a:spcBef>
                <a:spcPct val="50000"/>
              </a:spcBef>
              <a:buFontTx/>
              <a:buChar char="•"/>
            </a:pPr>
            <a:r>
              <a:rPr lang="en-US" sz="1400">
                <a:latin typeface="Tahoma" panose="020B0604030504040204" pitchFamily="34" charset="0"/>
              </a:rPr>
              <a:t> Communication Management Plan</a:t>
            </a:r>
          </a:p>
          <a:p>
            <a:pPr eaLnBrk="1" hangingPunct="1">
              <a:spcBef>
                <a:spcPct val="50000"/>
              </a:spcBef>
              <a:buFontTx/>
              <a:buChar char="•"/>
            </a:pPr>
            <a:r>
              <a:rPr lang="en-US" sz="1400">
                <a:latin typeface="Tahoma" panose="020B0604030504040204" pitchFamily="34" charset="0"/>
              </a:rPr>
              <a:t>Issue log</a:t>
            </a:r>
          </a:p>
          <a:p>
            <a:pPr eaLnBrk="1" hangingPunct="1">
              <a:spcBef>
                <a:spcPct val="50000"/>
              </a:spcBef>
              <a:buFontTx/>
              <a:buChar char="•"/>
            </a:pPr>
            <a:r>
              <a:rPr lang="en-US" sz="1400">
                <a:latin typeface="Tahoma" panose="020B0604030504040204" pitchFamily="34" charset="0"/>
              </a:rPr>
              <a:t>Change log</a:t>
            </a:r>
          </a:p>
          <a:p>
            <a:pPr eaLnBrk="1" hangingPunct="1">
              <a:spcBef>
                <a:spcPct val="50000"/>
              </a:spcBef>
              <a:buFontTx/>
              <a:buChar char="•"/>
            </a:pPr>
            <a:r>
              <a:rPr lang="en-US" sz="1400">
                <a:latin typeface="Tahoma" panose="020B0604030504040204" pitchFamily="34" charset="0"/>
              </a:rPr>
              <a:t>Organizational Process Assets</a:t>
            </a:r>
          </a:p>
        </p:txBody>
      </p:sp>
      <p:sp>
        <p:nvSpPr>
          <p:cNvPr id="275462" name="Rectangle 6"/>
          <p:cNvSpPr>
            <a:spLocks noChangeArrowheads="1"/>
          </p:cNvSpPr>
          <p:nvPr/>
        </p:nvSpPr>
        <p:spPr bwMode="auto">
          <a:xfrm>
            <a:off x="3763963" y="1590675"/>
            <a:ext cx="2560637" cy="685800"/>
          </a:xfrm>
          <a:prstGeom prst="rect">
            <a:avLst/>
          </a:prstGeom>
          <a:solidFill>
            <a:srgbClr val="FFFF00"/>
          </a:solidFill>
          <a:ln w="9525">
            <a:solidFill>
              <a:srgbClr val="66CCFF"/>
            </a:solidFill>
            <a:miter lim="800000"/>
            <a:headEnd/>
            <a:tailEnd/>
          </a:ln>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en-GB"/>
          </a:p>
        </p:txBody>
      </p:sp>
      <p:sp>
        <p:nvSpPr>
          <p:cNvPr id="275463" name="Line 7"/>
          <p:cNvSpPr>
            <a:spLocks noChangeShapeType="1"/>
          </p:cNvSpPr>
          <p:nvPr/>
        </p:nvSpPr>
        <p:spPr bwMode="auto">
          <a:xfrm>
            <a:off x="2627313" y="1951038"/>
            <a:ext cx="1116012" cy="11112"/>
          </a:xfrm>
          <a:prstGeom prst="line">
            <a:avLst/>
          </a:prstGeom>
          <a:noFill/>
          <a:ln w="193675">
            <a:solidFill>
              <a:srgbClr val="FF0000"/>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75464" name="Line 8"/>
          <p:cNvSpPr>
            <a:spLocks noChangeShapeType="1"/>
          </p:cNvSpPr>
          <p:nvPr/>
        </p:nvSpPr>
        <p:spPr bwMode="auto">
          <a:xfrm>
            <a:off x="6332538" y="1951038"/>
            <a:ext cx="1103312" cy="11112"/>
          </a:xfrm>
          <a:prstGeom prst="line">
            <a:avLst/>
          </a:prstGeom>
          <a:noFill/>
          <a:ln w="193675">
            <a:solidFill>
              <a:srgbClr val="33CC33"/>
            </a:solidFill>
            <a:prstDash val="dash"/>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75465" name="Rectangle 9"/>
          <p:cNvSpPr>
            <a:spLocks noChangeArrowheads="1"/>
          </p:cNvSpPr>
          <p:nvPr/>
        </p:nvSpPr>
        <p:spPr bwMode="auto">
          <a:xfrm>
            <a:off x="3962400" y="1671638"/>
            <a:ext cx="21637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r>
              <a:rPr lang="en-US" sz="1600" b="1" dirty="0" smtClean="0">
                <a:latin typeface="Tahoma" panose="020B0604030504040204" pitchFamily="34" charset="0"/>
              </a:rPr>
              <a:t>XYZ Project</a:t>
            </a:r>
            <a:endParaRPr lang="en-US" sz="2000" b="1" dirty="0">
              <a:latin typeface="Tahoma" panose="020B0604030504040204" pitchFamily="34" charset="0"/>
            </a:endParaRPr>
          </a:p>
        </p:txBody>
      </p:sp>
      <p:sp>
        <p:nvSpPr>
          <p:cNvPr id="275466" name="Line 10"/>
          <p:cNvSpPr>
            <a:spLocks noChangeShapeType="1"/>
          </p:cNvSpPr>
          <p:nvPr/>
        </p:nvSpPr>
        <p:spPr bwMode="auto">
          <a:xfrm>
            <a:off x="2640013" y="1446213"/>
            <a:ext cx="0" cy="1728787"/>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75467" name="Line 11"/>
          <p:cNvSpPr>
            <a:spLocks noChangeShapeType="1"/>
          </p:cNvSpPr>
          <p:nvPr/>
        </p:nvSpPr>
        <p:spPr bwMode="auto">
          <a:xfrm>
            <a:off x="7435850" y="1446213"/>
            <a:ext cx="0" cy="1728787"/>
          </a:xfrm>
          <a:prstGeom prst="line">
            <a:avLst/>
          </a:prstGeom>
          <a:noFill/>
          <a:ln w="9525">
            <a:solidFill>
              <a:schemeClr val="tx1"/>
            </a:solidFill>
            <a:prstDash val="dash"/>
            <a:miter lim="800000"/>
            <a:headEnd/>
            <a:tailEnd/>
          </a:ln>
          <a:extLst>
            <a:ext uri="{909E8E84-426E-40DD-AFC4-6F175D3DCCD1}">
              <a14:hiddenFill xmlns:a14="http://schemas.microsoft.com/office/drawing/2010/main">
                <a:noFill/>
              </a14:hiddenFill>
            </a:ext>
          </a:extLst>
        </p:spPr>
        <p:txBody>
          <a:bodyPr wrap="none"/>
          <a:lstStyle/>
          <a:p>
            <a:endParaRPr lang="en-US"/>
          </a:p>
        </p:txBody>
      </p:sp>
      <p:sp>
        <p:nvSpPr>
          <p:cNvPr id="275469" name="Rectangle 14"/>
          <p:cNvSpPr>
            <a:spLocks noChangeArrowheads="1"/>
          </p:cNvSpPr>
          <p:nvPr/>
        </p:nvSpPr>
        <p:spPr bwMode="auto">
          <a:xfrm>
            <a:off x="1701800" y="339725"/>
            <a:ext cx="72390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eaLnBrk="1" hangingPunct="1">
              <a:lnSpc>
                <a:spcPct val="110000"/>
              </a:lnSpc>
              <a:spcBef>
                <a:spcPct val="20000"/>
              </a:spcBef>
              <a:buClr>
                <a:srgbClr val="0066FF"/>
              </a:buClr>
            </a:pPr>
            <a:r>
              <a:rPr lang="en-US" sz="2800" b="1">
                <a:solidFill>
                  <a:srgbClr val="0000FF"/>
                </a:solidFill>
                <a:latin typeface="Tahoma" panose="020B0604030504040204" pitchFamily="34" charset="0"/>
              </a:rPr>
              <a:t>Manage Stakeholders Expectations</a:t>
            </a:r>
          </a:p>
        </p:txBody>
      </p:sp>
      <p:sp>
        <p:nvSpPr>
          <p:cNvPr id="275470" name="Text Box 14"/>
          <p:cNvSpPr txBox="1">
            <a:spLocks noChangeArrowheads="1"/>
          </p:cNvSpPr>
          <p:nvPr/>
        </p:nvSpPr>
        <p:spPr bwMode="auto">
          <a:xfrm>
            <a:off x="304800" y="1981200"/>
            <a:ext cx="205740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b="1"/>
              <a:t>Communications Management Plan</a:t>
            </a:r>
          </a:p>
        </p:txBody>
      </p:sp>
      <p:sp>
        <p:nvSpPr>
          <p:cNvPr id="275471" name="Text Box 15"/>
          <p:cNvSpPr txBox="1">
            <a:spLocks noChangeArrowheads="1"/>
          </p:cNvSpPr>
          <p:nvPr/>
        </p:nvSpPr>
        <p:spPr bwMode="auto">
          <a:xfrm>
            <a:off x="7543800" y="1676400"/>
            <a:ext cx="1600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sz="1600" b="1"/>
              <a:t>Close Project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517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5170"/>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51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0" grpId="0" animBg="1"/>
      <p:bldP spid="135171" grpId="0" animBg="1"/>
      <p:bldP spid="135172" grpId="0" animBg="1"/>
    </p:bldLst>
  </p:timing>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p:txBody>
          <a:bodyPr/>
          <a:lstStyle/>
          <a:p>
            <a:r>
              <a:rPr lang="en-US" smtClean="0"/>
              <a:t>Inputs-Management Stakeholder Expectation</a:t>
            </a:r>
          </a:p>
        </p:txBody>
      </p:sp>
      <p:sp>
        <p:nvSpPr>
          <p:cNvPr id="267267" name="Rectangle 3"/>
          <p:cNvSpPr>
            <a:spLocks noGrp="1" noChangeArrowheads="1"/>
          </p:cNvSpPr>
          <p:nvPr>
            <p:ph type="body" idx="1"/>
          </p:nvPr>
        </p:nvSpPr>
        <p:spPr/>
        <p:txBody>
          <a:bodyPr/>
          <a:lstStyle/>
          <a:p>
            <a:pPr algn="just"/>
            <a:endParaRPr lang="en-US" dirty="0" smtClean="0"/>
          </a:p>
          <a:p>
            <a:pPr algn="just"/>
            <a:r>
              <a:rPr lang="en-US" dirty="0" smtClean="0"/>
              <a:t> Stakeholder register</a:t>
            </a:r>
          </a:p>
          <a:p>
            <a:pPr algn="just"/>
            <a:r>
              <a:rPr lang="en-US" dirty="0" smtClean="0"/>
              <a:t> Stakeholder management strategy</a:t>
            </a:r>
          </a:p>
          <a:p>
            <a:pPr algn="just"/>
            <a:r>
              <a:rPr lang="en-US" dirty="0" smtClean="0"/>
              <a:t> Communication Management Plan</a:t>
            </a:r>
          </a:p>
          <a:p>
            <a:pPr algn="just"/>
            <a:r>
              <a:rPr lang="en-US" dirty="0" smtClean="0"/>
              <a:t> Issue log</a:t>
            </a:r>
          </a:p>
          <a:p>
            <a:pPr algn="just"/>
            <a:r>
              <a:rPr lang="en-US" dirty="0" smtClean="0"/>
              <a:t> Change log</a:t>
            </a:r>
          </a:p>
          <a:p>
            <a:pPr algn="just"/>
            <a:r>
              <a:rPr lang="en-US" dirty="0" smtClean="0"/>
              <a:t> Organizational Process Assets</a:t>
            </a: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9314" name="Rectangle 2"/>
          <p:cNvSpPr>
            <a:spLocks noGrp="1" noChangeArrowheads="1"/>
          </p:cNvSpPr>
          <p:nvPr>
            <p:ph type="title"/>
          </p:nvPr>
        </p:nvSpPr>
        <p:spPr/>
        <p:txBody>
          <a:bodyPr/>
          <a:lstStyle/>
          <a:p>
            <a:r>
              <a:rPr lang="en-US" smtClean="0"/>
              <a:t>Tools and Techniques-</a:t>
            </a:r>
            <a:br>
              <a:rPr lang="en-US" smtClean="0"/>
            </a:br>
            <a:r>
              <a:rPr lang="en-US" smtClean="0"/>
              <a:t>Manage Stakeholder Expectation</a:t>
            </a:r>
            <a:br>
              <a:rPr lang="en-US" smtClean="0"/>
            </a:br>
            <a:endParaRPr lang="en-US" smtClean="0"/>
          </a:p>
        </p:txBody>
      </p:sp>
      <p:sp>
        <p:nvSpPr>
          <p:cNvPr id="269315" name="Rectangle 3"/>
          <p:cNvSpPr>
            <a:spLocks noGrp="1" noChangeArrowheads="1"/>
          </p:cNvSpPr>
          <p:nvPr>
            <p:ph type="body" idx="1"/>
          </p:nvPr>
        </p:nvSpPr>
        <p:spPr/>
        <p:txBody>
          <a:bodyPr/>
          <a:lstStyle/>
          <a:p>
            <a:pPr marL="0" indent="0">
              <a:buNone/>
            </a:pPr>
            <a:r>
              <a:rPr lang="en-US" dirty="0" smtClean="0"/>
              <a:t>                          Communication Methods</a:t>
            </a:r>
          </a:p>
          <a:p>
            <a:pPr marL="0" indent="0">
              <a:buNone/>
            </a:pPr>
            <a:r>
              <a:rPr lang="en-US" b="1" dirty="0" smtClean="0"/>
              <a:t>Interpersonal Skills</a:t>
            </a:r>
          </a:p>
          <a:p>
            <a:pPr marL="0" indent="0">
              <a:buNone/>
            </a:pPr>
            <a:r>
              <a:rPr lang="en-US" dirty="0" smtClean="0"/>
              <a:t>	- Build trust</a:t>
            </a:r>
          </a:p>
          <a:p>
            <a:pPr marL="0" indent="0">
              <a:buNone/>
            </a:pPr>
            <a:r>
              <a:rPr lang="en-US" dirty="0" smtClean="0"/>
              <a:t>	- Resolve Conflict</a:t>
            </a:r>
          </a:p>
          <a:p>
            <a:pPr marL="0" indent="0">
              <a:buNone/>
            </a:pPr>
            <a:r>
              <a:rPr lang="en-US" dirty="0" smtClean="0"/>
              <a:t>	- Active listening</a:t>
            </a:r>
          </a:p>
          <a:p>
            <a:pPr marL="0" indent="0">
              <a:buNone/>
            </a:pPr>
            <a:r>
              <a:rPr lang="en-US" dirty="0" smtClean="0"/>
              <a:t>	- Overcoming resistance to change</a:t>
            </a:r>
          </a:p>
          <a:p>
            <a:pPr marL="0" indent="0">
              <a:buNone/>
            </a:pPr>
            <a:r>
              <a:rPr lang="en-US" b="1" dirty="0" smtClean="0"/>
              <a:t>Management Skills</a:t>
            </a:r>
          </a:p>
          <a:p>
            <a:pPr marL="0" indent="0">
              <a:buNone/>
            </a:pPr>
            <a:r>
              <a:rPr lang="en-US" dirty="0" smtClean="0"/>
              <a:t>	- Presentation Skills</a:t>
            </a:r>
          </a:p>
          <a:p>
            <a:pPr marL="0" indent="0">
              <a:buNone/>
            </a:pPr>
            <a:r>
              <a:rPr lang="en-US" dirty="0" smtClean="0"/>
              <a:t>	-  Writing Skills, and </a:t>
            </a:r>
          </a:p>
          <a:p>
            <a:pPr marL="0" indent="0">
              <a:buNone/>
            </a:pPr>
            <a:r>
              <a:rPr lang="en-US" dirty="0" smtClean="0"/>
              <a:t>	-  Public Speaking Skills</a:t>
            </a:r>
          </a:p>
          <a:p>
            <a:endParaRPr lang="en-US" dirty="0"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p:txBody>
          <a:bodyPr/>
          <a:lstStyle/>
          <a:p>
            <a:r>
              <a:rPr lang="en-US" smtClean="0"/>
              <a:t>Outputs-Management Stakeholder Expectation </a:t>
            </a:r>
            <a:br>
              <a:rPr lang="en-US" smtClean="0"/>
            </a:br>
            <a:endParaRPr lang="en-US" smtClean="0"/>
          </a:p>
        </p:txBody>
      </p:sp>
      <p:sp>
        <p:nvSpPr>
          <p:cNvPr id="271363" name="Rectangle 3"/>
          <p:cNvSpPr>
            <a:spLocks noGrp="1" noChangeArrowheads="1"/>
          </p:cNvSpPr>
          <p:nvPr>
            <p:ph type="body" idx="1"/>
          </p:nvPr>
        </p:nvSpPr>
        <p:spPr/>
        <p:txBody>
          <a:bodyPr/>
          <a:lstStyle/>
          <a:p>
            <a:r>
              <a:rPr lang="en-US" smtClean="0"/>
              <a:t>Organizational Process Assets Update</a:t>
            </a:r>
          </a:p>
          <a:p>
            <a:r>
              <a:rPr lang="en-US" smtClean="0"/>
              <a:t>Change Requests</a:t>
            </a:r>
          </a:p>
          <a:p>
            <a:r>
              <a:rPr lang="en-US" smtClean="0"/>
              <a:t>Project Management Plan update</a:t>
            </a:r>
          </a:p>
          <a:p>
            <a:r>
              <a:rPr lang="en-US" smtClean="0"/>
              <a:t>Project document updates</a:t>
            </a:r>
          </a:p>
          <a:p>
            <a:endParaRPr lang="en-US"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1834</TotalTime>
  <Words>2753</Words>
  <Application>Microsoft Office PowerPoint</Application>
  <PresentationFormat>On-screen Show (4:3)</PresentationFormat>
  <Paragraphs>512</Paragraphs>
  <Slides>72</Slides>
  <Notes>68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72</vt:i4>
      </vt:variant>
    </vt:vector>
  </HeadingPairs>
  <TitlesOfParts>
    <vt:vector size="76" baseType="lpstr">
      <vt:lpstr>Arial</vt:lpstr>
      <vt:lpstr>Tahoma</vt:lpstr>
      <vt:lpstr>Times New Roman</vt:lpstr>
      <vt:lpstr>Default Design</vt:lpstr>
      <vt:lpstr>Quick Recap</vt:lpstr>
      <vt:lpstr>Chapter Summary</vt:lpstr>
      <vt:lpstr>PowerPoint Presentation</vt:lpstr>
      <vt:lpstr>PROJECT EXECUTING PROCESSES</vt:lpstr>
      <vt:lpstr>DIRECT AND MANAGE PROJECT EXECUTION</vt:lpstr>
      <vt:lpstr>DIRECT AND MANAGE PROJECT EXECUTION</vt:lpstr>
      <vt:lpstr>DIRECT AND MANAGE PROJECT EXECUTION</vt:lpstr>
      <vt:lpstr>DIRECT AND MANAGE PROJECT EXECUTION</vt:lpstr>
      <vt:lpstr>DIRECT AND MANAGE PROJECT EXECUTION</vt:lpstr>
      <vt:lpstr>DIRECT AND MANAGE PROJECT EXECUTION</vt:lpstr>
      <vt:lpstr>DIRECT AND MANAGE PROJECT EXECUTION</vt:lpstr>
      <vt:lpstr>PowerPoint Presentation</vt:lpstr>
      <vt:lpstr>Inputs- Direct and Manage Project Execution</vt:lpstr>
      <vt:lpstr>Inputs- Direct and Manage Project Execution</vt:lpstr>
      <vt:lpstr>Tools and Techniques- Direct and Manage Project Execution</vt:lpstr>
      <vt:lpstr>Output- Direct and Manage Project Execution</vt:lpstr>
      <vt:lpstr>Output- Direct and Manage Project Execution</vt:lpstr>
      <vt:lpstr>Output- Direct and Manage Project Execution</vt:lpstr>
      <vt:lpstr>Output- Direct and Manage Project Execution</vt:lpstr>
      <vt:lpstr>ACQUIRE PROJECT TEAM</vt:lpstr>
      <vt:lpstr>ACQUIRE PROJECT TEAM</vt:lpstr>
      <vt:lpstr>ACQUIRE PROJECT TEAM</vt:lpstr>
      <vt:lpstr>PowerPoint Presentation</vt:lpstr>
      <vt:lpstr>Inputs-Acquire Project Team</vt:lpstr>
      <vt:lpstr>Tools and Technique-Acquire Project Team  </vt:lpstr>
      <vt:lpstr>Outputs-Acquire Project Team</vt:lpstr>
      <vt:lpstr>DEVELOP PROJECT TEAM</vt:lpstr>
      <vt:lpstr>DEVELOP PROJECT TEAM</vt:lpstr>
      <vt:lpstr>DEVELOP PROJECT TEAM</vt:lpstr>
      <vt:lpstr>PowerPoint Presentation</vt:lpstr>
      <vt:lpstr>Inputs-Develop Project Team </vt:lpstr>
      <vt:lpstr>Tools and Techniques-Develop Project Team </vt:lpstr>
      <vt:lpstr>Outputs-Develop Project Team</vt:lpstr>
      <vt:lpstr>MANAGE PROJECT TEAM</vt:lpstr>
      <vt:lpstr>Manage Project Team  </vt:lpstr>
      <vt:lpstr>Manage Project Team  </vt:lpstr>
      <vt:lpstr>Manage Project Team  </vt:lpstr>
      <vt:lpstr>PowerPoint Presentation</vt:lpstr>
      <vt:lpstr>Inputs-Manage Project Team </vt:lpstr>
      <vt:lpstr>Tools and Techniques- Inputs-Manage Project Team</vt:lpstr>
      <vt:lpstr>Outputs-Manage Project Team  </vt:lpstr>
      <vt:lpstr>CONDUCT PROCUREMENTS</vt:lpstr>
      <vt:lpstr>CONDUCT PROCUREMENTS</vt:lpstr>
      <vt:lpstr>CONDUCT PROCUREMENTS</vt:lpstr>
      <vt:lpstr>CONDUCT PROCUREMENTS</vt:lpstr>
      <vt:lpstr>PowerPoint Presentation</vt:lpstr>
      <vt:lpstr>Inputs- Conduct Procurements  </vt:lpstr>
      <vt:lpstr>Tools and Techniques-Conduct Procurements</vt:lpstr>
      <vt:lpstr>Outputs-Conduct Procurements </vt:lpstr>
      <vt:lpstr>PERFORM QUALITY ASSURANCE</vt:lpstr>
      <vt:lpstr>PERFORM QUALITY ASSURANCE</vt:lpstr>
      <vt:lpstr>PERFORM QUALITY ASSURANCE</vt:lpstr>
      <vt:lpstr>PowerPoint Presentation</vt:lpstr>
      <vt:lpstr>Inputs-Perform Quality Assurance </vt:lpstr>
      <vt:lpstr>Tools and Techniques-Perform Quality Assurance</vt:lpstr>
      <vt:lpstr>Outputs-Perform Quality Assurance</vt:lpstr>
      <vt:lpstr>DISTRIBUTE INFORMATION</vt:lpstr>
      <vt:lpstr>DISTRIBUTE INFORMATION</vt:lpstr>
      <vt:lpstr>DISTRIBUTE INFORMATION</vt:lpstr>
      <vt:lpstr>Effective Media Choice </vt:lpstr>
      <vt:lpstr>PowerPoint Presentation</vt:lpstr>
      <vt:lpstr>PowerPoint Presentation</vt:lpstr>
      <vt:lpstr>Inputs- Information Distribution</vt:lpstr>
      <vt:lpstr>Tools and Techniques- Information Distribution</vt:lpstr>
      <vt:lpstr>Outputs- Information Distribution</vt:lpstr>
      <vt:lpstr>MANAGE STAKEHOLDER EXPECTATION</vt:lpstr>
      <vt:lpstr>MANAGE STAKEHOLDER EXPECTATION</vt:lpstr>
      <vt:lpstr>MANAGE STAKEHOLDER EXPECTATION</vt:lpstr>
      <vt:lpstr>PowerPoint Presentation</vt:lpstr>
      <vt:lpstr>Inputs-Management Stakeholder Expectation</vt:lpstr>
      <vt:lpstr>Tools and Techniques- Manage Stakeholder Expectation </vt:lpstr>
      <vt:lpstr>Outputs-Management Stakeholder Expectation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SCHEDULED DEVELOPMENT</dc:title>
  <dc:creator>Hateem</dc:creator>
  <cp:lastModifiedBy>Home</cp:lastModifiedBy>
  <cp:revision>37</cp:revision>
  <dcterms:created xsi:type="dcterms:W3CDTF">2007-12-07T13:12:01Z</dcterms:created>
  <dcterms:modified xsi:type="dcterms:W3CDTF">2013-06-12T08:02:55Z</dcterms:modified>
</cp:coreProperties>
</file>